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85" r:id="rId3"/>
  </p:sldMasterIdLst>
  <p:sldIdLst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6" r:id="rId22"/>
    <p:sldId id="347" r:id="rId23"/>
    <p:sldId id="351" r:id="rId24"/>
    <p:sldId id="348" r:id="rId25"/>
    <p:sldId id="349" r:id="rId26"/>
    <p:sldId id="350" r:id="rId27"/>
    <p:sldId id="381" r:id="rId28"/>
    <p:sldId id="382" r:id="rId29"/>
    <p:sldId id="383" r:id="rId30"/>
    <p:sldId id="384" r:id="rId31"/>
    <p:sldId id="390" r:id="rId32"/>
    <p:sldId id="385" r:id="rId33"/>
    <p:sldId id="386" r:id="rId34"/>
    <p:sldId id="387" r:id="rId35"/>
    <p:sldId id="388" r:id="rId36"/>
    <p:sldId id="391" r:id="rId37"/>
    <p:sldId id="392" r:id="rId38"/>
    <p:sldId id="397" r:id="rId39"/>
    <p:sldId id="396" r:id="rId40"/>
    <p:sldId id="393" r:id="rId41"/>
    <p:sldId id="394" r:id="rId42"/>
    <p:sldId id="411" r:id="rId4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1D8CC9-C935-3C1D-AF65-6B4A131CC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A30B33D-5015-9841-755B-C39BB1D92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1EE413B-E698-D1EE-FA1E-28F4E563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E4FC-FEA4-4CA2-981C-3135BC4972C4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9CBF86-1939-C1C0-C1E1-EF9BDE294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86A3143-D0E5-18E8-0A2F-FEF57928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E0FF-F816-4CB6-8218-8E444EEE24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022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07C16B-94B8-3E6B-9D70-6A232D8B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C4AFF31-24B4-6432-25BD-9E8A20457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D30F8B-A10C-68D0-5910-7CB36F30A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E4FC-FEA4-4CA2-981C-3135BC4972C4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961587-D581-8575-16EE-DFDAEE03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567834-183B-E653-6CE3-AC43F14D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E0FF-F816-4CB6-8218-8E444EEE24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11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25E473F-8023-5F29-4DAD-6F6403996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D7946EF-2918-5F97-6A6E-C484DC9A5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E6FA88-9C8D-70B2-E92E-A21410C6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E4FC-FEA4-4CA2-981C-3135BC4972C4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5FA3EB-5B81-0DDF-B27D-785198D4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629454-0028-54AF-B854-D56687F72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E0FF-F816-4CB6-8218-8E444EEE24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19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95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00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63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02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66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85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2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A1D01E-7F8C-5D17-9348-B1A210B8E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162484-3344-5A8C-2E46-F7C91CD74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F556430-AC96-13C6-44BC-6BD7CEA8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E4FC-FEA4-4CA2-981C-3135BC4972C4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2713F1B-6AF5-2BD9-EB80-E7D8E292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AE5BCB-6604-F7B5-A137-74A06B29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E0FF-F816-4CB6-8218-8E444EEE24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9755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854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50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78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자유형: 도형 8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자유형: 도형 9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자유형: 도형 10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자유형: 도형 11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자유형: 도형 12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자유형: 도형 13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자유형: 도형 14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자유형: 도형 15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82A27DF-FC33-4C05-96AC-ECA7B11A9C6B}" type="datetime1">
              <a:rPr lang="ko-KR" altLang="en-US"/>
              <a:pPr>
                <a:defRPr lang="ko-KR" altLang="en-US"/>
              </a:pPr>
              <a:t>2023-09-30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615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2121F7-E20F-43B2-B3C6-C7E51EA698C5}" type="datetime1">
              <a:rPr lang="ko-KR" altLang="en-US"/>
              <a:pPr>
                <a:defRPr lang="ko-KR" altLang="en-US"/>
              </a:pPr>
              <a:t>2023-09-30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981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DAC1609-63DC-4238-90D7-BDA4CCE7E5D2}" type="datetime1">
              <a:rPr lang="ko-KR" altLang="en-US"/>
              <a:pPr>
                <a:defRPr lang="ko-KR" altLang="en-US"/>
              </a:pPr>
              <a:t>2023-09-30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229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자유형: 도형 7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자유형: 도형 8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자유형: 도형 9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자유형: 도형 10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자유형: 도형 11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1794FCA-B30B-4B0B-A06E-872BCCC939B8}" type="datetime1">
              <a:rPr lang="ko-KR" altLang="en-US"/>
              <a:pPr>
                <a:defRPr lang="ko-KR" altLang="en-US"/>
              </a:pPr>
              <a:t>2023-09-30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046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2B4FBC9-0152-4321-B5AE-8A4D40C68623}" type="datetime1">
              <a:rPr lang="ko-KR" altLang="en-US"/>
              <a:pPr>
                <a:defRPr lang="ko-KR" altLang="en-US"/>
              </a:pPr>
              <a:t>2023-09-30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138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5271060-A817-4E00-9021-886881503EBB}" type="datetime1">
              <a:rPr lang="ko-KR" altLang="en-US"/>
              <a:pPr>
                <a:defRPr lang="ko-KR" altLang="en-US"/>
              </a:pPr>
              <a:t>2023-09-30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280819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ABBE4F-A180-451B-976B-207E95DDA7FB}" type="datetime1">
              <a:rPr lang="ko-KR" altLang="en-US"/>
              <a:pPr>
                <a:defRPr lang="ko-KR" altLang="en-US"/>
              </a:pPr>
              <a:t>2023-09-30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97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2B293A-E690-8E2B-C59F-AAC702571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A216700-CEE3-009D-FEB8-EFA477BAF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69DCCC-9381-08E4-F369-8889CF24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E4FC-FEA4-4CA2-981C-3135BC4972C4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3D4C9AF-2F02-976B-F617-CEF104581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8563A5-F7E7-6F6E-D6DF-07E2C26F5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E0FF-F816-4CB6-8218-8E444EEE24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4186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0DB8ECF-E18C-4D8D-A7A0-FA2FABCA5290}" type="datetime1">
              <a:rPr lang="ko-KR" altLang="en-US"/>
              <a:pPr>
                <a:defRPr lang="ko-KR" altLang="en-US"/>
              </a:pPr>
              <a:t>2023-09-30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179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각 삼각형 19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그룹 20"/>
          <p:cNvGrpSpPr/>
          <p:nvPr/>
        </p:nvGrpSpPr>
        <p:grpSpPr>
          <a:xfrm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자유형: 도형 21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자유형: 도형 23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자유형: 도형 24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자유형: 도형 25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자유형: 도형 26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자유형: 도형 27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자유형: 도형 28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18" name="날짜 개체 틀 17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8C9FE912-2C94-4152-970B-97CA7CEA7709}" type="datetime1">
              <a:rPr lang="ko-KR" altLang="en-US"/>
              <a:pPr>
                <a:defRPr lang="ko-KR" altLang="en-US"/>
              </a:pPr>
              <a:t>2023-09-30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2914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자유형: 도형 6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자유형: 도형 7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자유형: 도형 8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자유형: 도형 9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자유형: 도형 10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0BF683E-EC8C-4F1E-8017-25E57E2CE77B}" type="datetime1">
              <a:rPr lang="ko-KR" altLang="en-US"/>
              <a:pPr>
                <a:defRPr lang="ko-KR" altLang="en-US"/>
              </a:pPr>
              <a:t>2023-09-30</a:t>
            </a:fld>
            <a:endParaRPr lang="en-US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498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자유형: 도형 7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자유형: 도형 9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자유형: 도형 10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자유형: 도형 11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자유형: 도형 12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자유형: 도형 13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자유형: 도형 14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4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FDD8E82-9EDF-4A21-8052-950E349A4E6B}" type="datetime1">
              <a:rPr lang="ko-KR" altLang="en-US"/>
              <a:pPr>
                <a:defRPr lang="ko-KR" altLang="en-US"/>
              </a:pPr>
              <a:t>2023-09-30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628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자유형: 도형 7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자유형: 도형 8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자유형: 도형 9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자유형: 도형 10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자유형: 도형 11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6753771-9475-4309-9B2C-4F43EB0294C6}" type="datetime1">
              <a:rPr lang="ko-KR" altLang="en-US"/>
              <a:pPr>
                <a:defRPr lang="ko-KR" altLang="en-US"/>
              </a:pPr>
              <a:t>2023-09-30</a:t>
            </a:fld>
            <a:endParaRPr lang="en-US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en-US" altLang="en-US"/>
              <a:pPr>
                <a:defRPr lang="ko-KR" altLang="en-US"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04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AB511B-5EFA-ADDF-0617-9A8B7D80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22AFA4-7530-2722-2F8E-ADA4FDE75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0E75C6C-8FE0-318D-4DE7-2CD94B65E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C442256-A45C-1C90-F6A0-B882DDF5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E4FC-FEA4-4CA2-981C-3135BC4972C4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D0A0A8D-4CAE-4B0D-E041-2824205F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834BA3E-55EF-CDB5-13F4-5FC7D8A0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E0FF-F816-4CB6-8218-8E444EEE24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53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FFAC47-93E4-75E2-D61D-B34DB461A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0E20B21-FC51-449B-9C59-1CF4E89AA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F750567-C153-2B29-3B67-BBA172038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32BEE81-E47E-1C7E-EEA2-FBB5D2780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136ADED-A734-6C53-1C2A-7090520F73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441A913-4151-B7C9-B535-E8B76B0D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E4FC-FEA4-4CA2-981C-3135BC4972C4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D1574CE-4CCF-F96E-7562-BA9E77938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AE983EC-CD0A-7759-7902-55569590D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E0FF-F816-4CB6-8218-8E444EEE24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90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63B78B-7B8F-5F0C-1F47-418A581C6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44B5E12-C21C-CEBD-262D-9DBF9A4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E4FC-FEA4-4CA2-981C-3135BC4972C4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9F5DF13-7F9F-7C05-BBE8-E1079671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2143D02-AAEB-E7DE-8543-F6DBD2A1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E0FF-F816-4CB6-8218-8E444EEE24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33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61BE835-BABE-2DC0-BF77-89824231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E4FC-FEA4-4CA2-981C-3135BC4972C4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311E449-DD74-B400-64FE-6BEC4B8C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FEC574-84CD-B90F-BCD6-8A09DF66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E0FF-F816-4CB6-8218-8E444EEE24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01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488ECC-2E01-6A94-A2E1-BA13AB5A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54CCD67-18F0-C7A7-2050-36BDD5D4A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A56D6AC-FA75-2C8A-CC5B-EEA501683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0F9748-A79A-E821-5F6B-46B8B8149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E4FC-FEA4-4CA2-981C-3135BC4972C4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CC66EA-E9BC-933C-3910-EB9D7D740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27F4485-68C7-EB15-4A72-504E5523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E0FF-F816-4CB6-8218-8E444EEE24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19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F95B23-2E07-BC88-7099-D7D002F3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B03CD33-7A41-B8ED-9FD2-E0E163B3F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C60FA26-06E6-38FB-0444-D754B40C0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723E95E-C7B1-CB3B-5DA0-3EAD87D6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E4FC-FEA4-4CA2-981C-3135BC4972C4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11D173-0407-68F2-6F75-1D4D04A7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7295559-806C-5A33-AAC7-F2205AF1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5E0FF-F816-4CB6-8218-8E444EEE24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454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019C281-6CE1-41D3-5130-5AD1452FF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F1149B3-3EF8-9B2A-9901-A5B6F7CDC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8E4272C-D05C-D808-DCBA-97C12D0C9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CE4FC-FEA4-4CA2-981C-3135BC4972C4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EFA049-B7EB-0A74-2B58-217DAF823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992AEA-2036-BB8C-606B-33C1528C9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5E0FF-F816-4CB6-8218-8E444EEE24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5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3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�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�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�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자유형: 도형 99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그룹 106"/>
          <p:cNvGrpSpPr/>
          <p:nvPr/>
        </p:nvGrpSpPr>
        <p:grpSpPr>
          <a:xfrm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자유형: 도형 101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그룹 105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자유형: 도형 97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자유형: 도형 98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자유형: 도형 100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자유형: 도형 102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자유형: 도형 96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  <a:p>
            <a:pPr lvl="8">
              <a:defRPr lang="ko-KR" altLang="en-US"/>
            </a:pPr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D839B8E-F55D-4BF8-852C-25AF74D46B3E}" type="datetime1">
              <a:rPr lang="ko-KR" altLang="en-US"/>
              <a:pPr>
                <a:defRPr lang="ko-KR" altLang="en-US"/>
              </a:pPr>
              <a:t>2023-09-30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473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hyperlink" Target="https://www.jalan.net/news/article/589623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hyperlink" Target="https://www.maff.go.jp/j/keikaku/syokubunka/k_ryouri/" TargetMode="External"/><Relationship Id="rId10" Type="http://schemas.openxmlformats.org/officeDocument/2006/relationships/image" Target="../media/image59.png"/><Relationship Id="rId4" Type="http://schemas.openxmlformats.org/officeDocument/2006/relationships/image" Target="../media/image7.png"/><Relationship Id="rId9" Type="http://schemas.openxmlformats.org/officeDocument/2006/relationships/hyperlink" Target="https://www.educe-shokuiku.jp/news/speciality/kyodoryori-02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30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E841692-47EB-6569-F13C-D59FC2DEC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dirty="0"/>
              <a:t>4.</a:t>
            </a:r>
            <a:r>
              <a:rPr lang="ko-KR" altLang="en-US" dirty="0"/>
              <a:t>지방별 음식문화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5C17C32-C249-38E0-97CB-1E80F9AF9C78}"/>
              </a:ext>
            </a:extLst>
          </p:cNvPr>
          <p:cNvGrpSpPr/>
          <p:nvPr/>
        </p:nvGrpSpPr>
        <p:grpSpPr>
          <a:xfrm>
            <a:off x="838200" y="2906192"/>
            <a:ext cx="3286124" cy="2190202"/>
            <a:chOff x="838200" y="2906192"/>
            <a:chExt cx="3286124" cy="2190202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A4FC6E39-EB19-B7CC-65A0-8B8662419514}"/>
                </a:ext>
              </a:extLst>
            </p:cNvPr>
            <p:cNvSpPr/>
            <p:nvPr/>
          </p:nvSpPr>
          <p:spPr>
            <a:xfrm>
              <a:off x="838200" y="2906192"/>
              <a:ext cx="2957512" cy="18780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3CB12BBD-515C-1849-89C4-A08599A317AE}"/>
                </a:ext>
              </a:extLst>
            </p:cNvPr>
            <p:cNvSpPr/>
            <p:nvPr/>
          </p:nvSpPr>
          <p:spPr>
            <a:xfrm>
              <a:off x="1166812" y="3218374"/>
              <a:ext cx="2957512" cy="1878020"/>
            </a:xfrm>
            <a:custGeom>
              <a:avLst/>
              <a:gdLst>
                <a:gd name="connsiteX0" fmla="*/ 0 w 2957512"/>
                <a:gd name="connsiteY0" fmla="*/ 187802 h 1878020"/>
                <a:gd name="connsiteX1" fmla="*/ 187802 w 2957512"/>
                <a:gd name="connsiteY1" fmla="*/ 0 h 1878020"/>
                <a:gd name="connsiteX2" fmla="*/ 2769710 w 2957512"/>
                <a:gd name="connsiteY2" fmla="*/ 0 h 1878020"/>
                <a:gd name="connsiteX3" fmla="*/ 2957512 w 2957512"/>
                <a:gd name="connsiteY3" fmla="*/ 187802 h 1878020"/>
                <a:gd name="connsiteX4" fmla="*/ 2957512 w 2957512"/>
                <a:gd name="connsiteY4" fmla="*/ 1690218 h 1878020"/>
                <a:gd name="connsiteX5" fmla="*/ 2769710 w 2957512"/>
                <a:gd name="connsiteY5" fmla="*/ 1878020 h 1878020"/>
                <a:gd name="connsiteX6" fmla="*/ 187802 w 2957512"/>
                <a:gd name="connsiteY6" fmla="*/ 1878020 h 1878020"/>
                <a:gd name="connsiteX7" fmla="*/ 0 w 2957512"/>
                <a:gd name="connsiteY7" fmla="*/ 1690218 h 1878020"/>
                <a:gd name="connsiteX8" fmla="*/ 0 w 2957512"/>
                <a:gd name="connsiteY8" fmla="*/ 187802 h 187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2" h="1878020">
                  <a:moveTo>
                    <a:pt x="0" y="187802"/>
                  </a:moveTo>
                  <a:cubicBezTo>
                    <a:pt x="0" y="84082"/>
                    <a:pt x="84082" y="0"/>
                    <a:pt x="187802" y="0"/>
                  </a:cubicBezTo>
                  <a:lnTo>
                    <a:pt x="2769710" y="0"/>
                  </a:lnTo>
                  <a:cubicBezTo>
                    <a:pt x="2873430" y="0"/>
                    <a:pt x="2957512" y="84082"/>
                    <a:pt x="2957512" y="187802"/>
                  </a:cubicBezTo>
                  <a:lnTo>
                    <a:pt x="2957512" y="1690218"/>
                  </a:lnTo>
                  <a:cubicBezTo>
                    <a:pt x="2957512" y="1793938"/>
                    <a:pt x="2873430" y="1878020"/>
                    <a:pt x="2769710" y="1878020"/>
                  </a:cubicBezTo>
                  <a:lnTo>
                    <a:pt x="187802" y="1878020"/>
                  </a:lnTo>
                  <a:cubicBezTo>
                    <a:pt x="84082" y="1878020"/>
                    <a:pt x="0" y="1793938"/>
                    <a:pt x="0" y="1690218"/>
                  </a:cubicBezTo>
                  <a:lnTo>
                    <a:pt x="0" y="18780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445" tIns="146445" rIns="146445" bIns="146445" numCol="1" spcCol="1270" anchor="ctr" anchorCtr="0">
              <a:noAutofit/>
            </a:bodyPr>
            <a:lstStyle/>
            <a:p>
              <a:pPr marL="0" marR="0" lvl="0" indent="0" algn="l" defTabSz="1066800" rtl="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1훈막대연필 R" panose="02020603020101020101" pitchFamily="18" charset="-127"/>
                  <a:cs typeface="+mn-cs"/>
                </a:rPr>
                <a:t>일본의 지방별 음식</a:t>
              </a:r>
              <a:endPara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1훈막대연필 R" panose="02020603020101020101" pitchFamily="18" charset="-127"/>
                <a:ea typeface="1훈막대연필 R" panose="02020603020101020101" pitchFamily="18" charset="-127"/>
                <a:cs typeface="+mn-cs"/>
              </a:endParaRPr>
            </a:p>
            <a:p>
              <a:pPr marL="0" marR="0" lvl="0" indent="0" algn="ctr" defTabSz="1066800" rtl="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1훈막대연필 R" panose="02020603020101020101" pitchFamily="18" charset="-127"/>
                  <a:cs typeface="+mn-cs"/>
                </a:rPr>
                <a:t>              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1훈막대연필 R" panose="02020603020101020101" pitchFamily="18" charset="-127"/>
                  <a:cs typeface="+mn-cs"/>
                </a:rPr>
                <a:t>-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1훈막대연필 R" panose="02020603020101020101" pitchFamily="18" charset="-127"/>
                  <a:cs typeface="+mn-cs"/>
                </a:rPr>
                <a:t>홋카이도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1훈막대연필 R" panose="02020603020101020101" pitchFamily="18" charset="-127"/>
                  <a:cs typeface="+mn-cs"/>
                </a:rPr>
                <a:t>, </a:t>
              </a:r>
              <a:r>
                <a:rPr kumimoji="0" lang="ko-KR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1훈막대연필 R" panose="02020603020101020101" pitchFamily="18" charset="-127"/>
                  <a:cs typeface="+mn-cs"/>
                </a:rPr>
                <a:t>도호쿠</a:t>
              </a:r>
              <a:r>
                <a: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1훈막대연필 R" panose="02020603020101020101" pitchFamily="18" charset="-127"/>
                  <a:cs typeface="+mn-cs"/>
                </a:rPr>
                <a:t>, </a:t>
              </a:r>
              <a:r>
                <a: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1훈막대연필 R" panose="02020603020101020101" pitchFamily="18" charset="-127"/>
                  <a:cs typeface="+mn-cs"/>
                </a:rPr>
                <a:t>주부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1훈막대연필 R" panose="02020603020101020101" pitchFamily="18" charset="-127"/>
                  <a:cs typeface="+mn-cs"/>
                </a:rPr>
                <a:t> 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DD54A81-B046-FE2D-F4BE-8A2B51B2D864}"/>
              </a:ext>
            </a:extLst>
          </p:cNvPr>
          <p:cNvGrpSpPr/>
          <p:nvPr/>
        </p:nvGrpSpPr>
        <p:grpSpPr>
          <a:xfrm>
            <a:off x="4452937" y="2906192"/>
            <a:ext cx="3286125" cy="2190202"/>
            <a:chOff x="4452937" y="2906192"/>
            <a:chExt cx="3286125" cy="2190202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51AC97F4-36CB-9271-5595-945F99AADAC6}"/>
                </a:ext>
              </a:extLst>
            </p:cNvPr>
            <p:cNvSpPr/>
            <p:nvPr/>
          </p:nvSpPr>
          <p:spPr>
            <a:xfrm>
              <a:off x="4452937" y="2906192"/>
              <a:ext cx="2957512" cy="18780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5A793FEA-54C2-A492-9B78-E111096D0FD3}"/>
                </a:ext>
              </a:extLst>
            </p:cNvPr>
            <p:cNvSpPr/>
            <p:nvPr/>
          </p:nvSpPr>
          <p:spPr>
            <a:xfrm>
              <a:off x="4781550" y="3218374"/>
              <a:ext cx="2957512" cy="1878020"/>
            </a:xfrm>
            <a:custGeom>
              <a:avLst/>
              <a:gdLst>
                <a:gd name="connsiteX0" fmla="*/ 0 w 2957512"/>
                <a:gd name="connsiteY0" fmla="*/ 187802 h 1878020"/>
                <a:gd name="connsiteX1" fmla="*/ 187802 w 2957512"/>
                <a:gd name="connsiteY1" fmla="*/ 0 h 1878020"/>
                <a:gd name="connsiteX2" fmla="*/ 2769710 w 2957512"/>
                <a:gd name="connsiteY2" fmla="*/ 0 h 1878020"/>
                <a:gd name="connsiteX3" fmla="*/ 2957512 w 2957512"/>
                <a:gd name="connsiteY3" fmla="*/ 187802 h 1878020"/>
                <a:gd name="connsiteX4" fmla="*/ 2957512 w 2957512"/>
                <a:gd name="connsiteY4" fmla="*/ 1690218 h 1878020"/>
                <a:gd name="connsiteX5" fmla="*/ 2769710 w 2957512"/>
                <a:gd name="connsiteY5" fmla="*/ 1878020 h 1878020"/>
                <a:gd name="connsiteX6" fmla="*/ 187802 w 2957512"/>
                <a:gd name="connsiteY6" fmla="*/ 1878020 h 1878020"/>
                <a:gd name="connsiteX7" fmla="*/ 0 w 2957512"/>
                <a:gd name="connsiteY7" fmla="*/ 1690218 h 1878020"/>
                <a:gd name="connsiteX8" fmla="*/ 0 w 2957512"/>
                <a:gd name="connsiteY8" fmla="*/ 187802 h 187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2" h="1878020">
                  <a:moveTo>
                    <a:pt x="0" y="187802"/>
                  </a:moveTo>
                  <a:cubicBezTo>
                    <a:pt x="0" y="84082"/>
                    <a:pt x="84082" y="0"/>
                    <a:pt x="187802" y="0"/>
                  </a:cubicBezTo>
                  <a:lnTo>
                    <a:pt x="2769710" y="0"/>
                  </a:lnTo>
                  <a:cubicBezTo>
                    <a:pt x="2873430" y="0"/>
                    <a:pt x="2957512" y="84082"/>
                    <a:pt x="2957512" y="187802"/>
                  </a:cubicBezTo>
                  <a:lnTo>
                    <a:pt x="2957512" y="1690218"/>
                  </a:lnTo>
                  <a:cubicBezTo>
                    <a:pt x="2957512" y="1793938"/>
                    <a:pt x="2873430" y="1878020"/>
                    <a:pt x="2769710" y="1878020"/>
                  </a:cubicBezTo>
                  <a:lnTo>
                    <a:pt x="187802" y="1878020"/>
                  </a:lnTo>
                  <a:cubicBezTo>
                    <a:pt x="84082" y="1878020"/>
                    <a:pt x="0" y="1793938"/>
                    <a:pt x="0" y="1690218"/>
                  </a:cubicBezTo>
                  <a:lnTo>
                    <a:pt x="0" y="18780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445" tIns="146445" rIns="146445" bIns="146445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1훈막대연필 R" panose="02020603020101020101" pitchFamily="18" charset="-127"/>
                  <a:cs typeface="+mn-cs"/>
                </a:rPr>
                <a:t>조리법에 따라 달라지는 간토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1훈막대연필 R" panose="02020603020101020101" pitchFamily="18" charset="-127"/>
                  <a:cs typeface="+mn-cs"/>
                </a:rPr>
                <a:t>(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等线" panose="02010600030101010101" pitchFamily="2" charset="-122"/>
                  <a:cs typeface="+mn-cs"/>
                </a:rPr>
                <a:t>関東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1훈막대연필 R" panose="02020603020101020101" pitchFamily="18" charset="-127"/>
                  <a:cs typeface="+mn-cs"/>
                </a:rPr>
                <a:t>)</a:t>
              </a:r>
              <a:r>
                <a: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1훈막대연필 R" panose="02020603020101020101" pitchFamily="18" charset="-127"/>
                  <a:cs typeface="+mn-cs"/>
                </a:rPr>
                <a:t>와 긴키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1훈막대연필 R" panose="02020603020101020101" pitchFamily="18" charset="-127"/>
                  <a:cs typeface="+mn-cs"/>
                </a:rPr>
                <a:t>(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等线" panose="02010600030101010101" pitchFamily="2" charset="-122"/>
                  <a:cs typeface="+mn-cs"/>
                </a:rPr>
                <a:t>近畿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1훈막대연필 R" panose="02020603020101020101" pitchFamily="18" charset="-127"/>
                  <a:cs typeface="+mn-cs"/>
                </a:rPr>
                <a:t>)</a:t>
              </a:r>
              <a:r>
                <a: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1훈막대연필 R" panose="02020603020101020101" pitchFamily="18" charset="-127"/>
                  <a:cs typeface="+mn-cs"/>
                </a:rPr>
                <a:t>의 음식 문화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1훈막대연필 R" panose="02020603020101020101" pitchFamily="18" charset="-127"/>
                <a:ea typeface="1훈막대연필 R" panose="02020603020101020101" pitchFamily="18" charset="-127"/>
                <a:cs typeface="+mn-cs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105298D-0BE3-91F7-BAF1-EAB4E20E81F8}"/>
              </a:ext>
            </a:extLst>
          </p:cNvPr>
          <p:cNvGrpSpPr/>
          <p:nvPr/>
        </p:nvGrpSpPr>
        <p:grpSpPr>
          <a:xfrm>
            <a:off x="8067675" y="2906192"/>
            <a:ext cx="3286124" cy="2190202"/>
            <a:chOff x="8067675" y="2906192"/>
            <a:chExt cx="3286124" cy="2190202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D16C2826-DE02-0FB3-8230-04C852B1BDC1}"/>
                </a:ext>
              </a:extLst>
            </p:cNvPr>
            <p:cNvSpPr/>
            <p:nvPr/>
          </p:nvSpPr>
          <p:spPr>
            <a:xfrm>
              <a:off x="8067675" y="2906192"/>
              <a:ext cx="2957512" cy="18780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0B61ADAD-CE0A-96F4-EF67-167E8E3B6B6C}"/>
                </a:ext>
              </a:extLst>
            </p:cNvPr>
            <p:cNvSpPr/>
            <p:nvPr/>
          </p:nvSpPr>
          <p:spPr>
            <a:xfrm>
              <a:off x="8396287" y="3218374"/>
              <a:ext cx="2957512" cy="1878020"/>
            </a:xfrm>
            <a:custGeom>
              <a:avLst/>
              <a:gdLst>
                <a:gd name="connsiteX0" fmla="*/ 0 w 2957512"/>
                <a:gd name="connsiteY0" fmla="*/ 187802 h 1878020"/>
                <a:gd name="connsiteX1" fmla="*/ 187802 w 2957512"/>
                <a:gd name="connsiteY1" fmla="*/ 0 h 1878020"/>
                <a:gd name="connsiteX2" fmla="*/ 2769710 w 2957512"/>
                <a:gd name="connsiteY2" fmla="*/ 0 h 1878020"/>
                <a:gd name="connsiteX3" fmla="*/ 2957512 w 2957512"/>
                <a:gd name="connsiteY3" fmla="*/ 187802 h 1878020"/>
                <a:gd name="connsiteX4" fmla="*/ 2957512 w 2957512"/>
                <a:gd name="connsiteY4" fmla="*/ 1690218 h 1878020"/>
                <a:gd name="connsiteX5" fmla="*/ 2769710 w 2957512"/>
                <a:gd name="connsiteY5" fmla="*/ 1878020 h 1878020"/>
                <a:gd name="connsiteX6" fmla="*/ 187802 w 2957512"/>
                <a:gd name="connsiteY6" fmla="*/ 1878020 h 1878020"/>
                <a:gd name="connsiteX7" fmla="*/ 0 w 2957512"/>
                <a:gd name="connsiteY7" fmla="*/ 1690218 h 1878020"/>
                <a:gd name="connsiteX8" fmla="*/ 0 w 2957512"/>
                <a:gd name="connsiteY8" fmla="*/ 187802 h 187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7512" h="1878020">
                  <a:moveTo>
                    <a:pt x="0" y="187802"/>
                  </a:moveTo>
                  <a:cubicBezTo>
                    <a:pt x="0" y="84082"/>
                    <a:pt x="84082" y="0"/>
                    <a:pt x="187802" y="0"/>
                  </a:cubicBezTo>
                  <a:lnTo>
                    <a:pt x="2769710" y="0"/>
                  </a:lnTo>
                  <a:cubicBezTo>
                    <a:pt x="2873430" y="0"/>
                    <a:pt x="2957512" y="84082"/>
                    <a:pt x="2957512" y="187802"/>
                  </a:cubicBezTo>
                  <a:lnTo>
                    <a:pt x="2957512" y="1690218"/>
                  </a:lnTo>
                  <a:cubicBezTo>
                    <a:pt x="2957512" y="1793938"/>
                    <a:pt x="2873430" y="1878020"/>
                    <a:pt x="2769710" y="1878020"/>
                  </a:cubicBezTo>
                  <a:lnTo>
                    <a:pt x="187802" y="1878020"/>
                  </a:lnTo>
                  <a:cubicBezTo>
                    <a:pt x="84082" y="1878020"/>
                    <a:pt x="0" y="1793938"/>
                    <a:pt x="0" y="1690218"/>
                  </a:cubicBezTo>
                  <a:lnTo>
                    <a:pt x="0" y="18780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6445" tIns="146445" rIns="146445" bIns="146445" numCol="1" spcCol="1270" anchor="ctr" anchorCtr="0">
              <a:noAutofit/>
            </a:bodyPr>
            <a:lstStyle/>
            <a:p>
              <a:pPr marL="0" marR="0" lvl="0" indent="0" algn="ctr" defTabSz="1066800" rtl="0" eaLnBrk="1" fontAlgn="auto" latinLnBrk="1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1훈막대연필 R" panose="02020603020101020101" pitchFamily="18" charset="-127"/>
                  <a:cs typeface="+mn-cs"/>
                </a:rPr>
                <a:t>시고쿠</a:t>
              </a:r>
              <a:r>
                <a: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1훈막대연필 R" panose="02020603020101020101" pitchFamily="18" charset="-127"/>
                  <a:cs typeface="+mn-cs"/>
                </a:rPr>
                <a:t>, </a:t>
              </a:r>
              <a:r>
                <a:rPr kumimoji="0" lang="ko-KR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1훈막대연필 R" panose="02020603020101020101" pitchFamily="18" charset="-127"/>
                  <a:cs typeface="+mn-cs"/>
                </a:rPr>
                <a:t>주고쿠의</a:t>
              </a:r>
              <a:r>
                <a: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1훈막대연필 R" panose="02020603020101020101" pitchFamily="18" charset="-127"/>
                  <a:ea typeface="1훈막대연필 R" panose="02020603020101020101" pitchFamily="18" charset="-127"/>
                  <a:cs typeface="+mn-cs"/>
                </a:rPr>
                <a:t> 다양한 재료와 향토요리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1훈막대연필 R" panose="02020603020101020101" pitchFamily="18" charset="-127"/>
                <a:ea typeface="1훈막대연필 R" panose="02020603020101020101" pitchFamily="18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00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4288254" y="0"/>
            <a:ext cx="7161905" cy="6928254"/>
            <a:chOff x="-6432381" y="0"/>
            <a:chExt cx="10742857" cy="1039238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432381" y="0"/>
              <a:ext cx="10742857" cy="1039238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479" y="1162841"/>
            <a:ext cx="2231295" cy="125910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448509" y="2087986"/>
            <a:ext cx="897778" cy="329143"/>
            <a:chOff x="2172763" y="3131979"/>
            <a:chExt cx="134666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2763" y="3131979"/>
              <a:ext cx="1346667" cy="493714"/>
            </a:xfrm>
            <a:prstGeom prst="rect">
              <a:avLst/>
            </a:prstGeom>
          </p:spPr>
        </p:pic>
      </p:grpSp>
      <p:pic>
        <p:nvPicPr>
          <p:cNvPr id="9" name="Object 8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1250" y="2135442"/>
            <a:ext cx="11348877" cy="658649"/>
          </a:xfrm>
          <a:prstGeom prst="rect">
            <a:avLst/>
          </a:prstGeom>
        </p:spPr>
      </p:pic>
      <p:pic>
        <p:nvPicPr>
          <p:cNvPr id="10" name="Object 9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31" y="2661397"/>
            <a:ext cx="4846222" cy="658647"/>
          </a:xfrm>
          <a:prstGeom prst="rect">
            <a:avLst/>
          </a:prstGeom>
        </p:spPr>
      </p:pic>
      <p:pic>
        <p:nvPicPr>
          <p:cNvPr id="11" name="Object 10">
            <a:hlinkClick r:id="rId9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2653" y="3131919"/>
            <a:ext cx="13767161" cy="6586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966889" y="3531373"/>
            <a:ext cx="9631127" cy="1323277"/>
          </a:xfrm>
        </p:spPr>
        <p:txBody>
          <a:bodyPr/>
          <a:lstStyle/>
          <a:p>
            <a:pPr lvl="0" algn="r">
              <a:defRPr/>
            </a:pPr>
            <a:r>
              <a:rPr lang="en-US" altLang="ko-KR" dirty="0"/>
              <a:t>5</a:t>
            </a:r>
            <a:r>
              <a:rPr lang="ko-KR" altLang="en-US" dirty="0"/>
              <a:t>조</a:t>
            </a:r>
          </a:p>
          <a:p>
            <a:pPr lvl="0" algn="r">
              <a:defRPr/>
            </a:pPr>
            <a:r>
              <a:rPr lang="en-US" altLang="ko-KR" dirty="0"/>
              <a:t>22201860</a:t>
            </a:r>
            <a:r>
              <a:rPr lang="ko-KR" altLang="en-US" dirty="0"/>
              <a:t> 장현호</a:t>
            </a:r>
            <a:r>
              <a:rPr lang="en-US" altLang="ko-KR" dirty="0"/>
              <a:t>(</a:t>
            </a:r>
            <a:r>
              <a:rPr lang="ko-KR" altLang="en-US" dirty="0" err="1"/>
              <a:t>일본어일본학과</a:t>
            </a:r>
            <a:r>
              <a:rPr lang="en-US" altLang="ko-KR" dirty="0"/>
              <a:t>)</a:t>
            </a:r>
          </a:p>
        </p:txBody>
      </p:sp>
      <p:sp>
        <p:nvSpPr>
          <p:cNvPr id="8" name="가로 글상자 7"/>
          <p:cNvSpPr txBox="1"/>
          <p:nvPr/>
        </p:nvSpPr>
        <p:spPr>
          <a:xfrm>
            <a:off x="1057455" y="1987935"/>
            <a:ext cx="10753505" cy="172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>
                <a:ln w="12700" cap="flat" cmpd="sng" algn="ctr">
                  <a:gradFill flip="xy" rotWithShape="1">
                    <a:gsLst>
                      <a:gs pos="0">
                        <a:srgbClr val="264C72"/>
                      </a:gs>
                      <a:gs pos="100000">
                        <a:srgbClr val="9D9C9C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rgbClr val="FFFFFF"/>
                </a:solidFill>
                <a:effectLst>
                  <a:outerShdw blurRad="63500" dist="31750" dir="16200000" rotWithShape="0">
                    <a:srgbClr val="264C72"/>
                  </a:outerShdw>
                </a:effectLst>
                <a:uLnTx/>
                <a:uFillTx/>
                <a:latin typeface="Arial"/>
                <a:cs typeface="+mn-cs"/>
              </a:rPr>
              <a:t>조리법에 따라 달라지는</a:t>
            </a:r>
            <a:br>
              <a:rPr kumimoji="0" lang="ko-KR" altLang="en-US" sz="5400" b="0" i="0" u="none" strike="noStrike" kern="1200" cap="none" spc="0" normalizeH="0" baseline="0" noProof="0">
                <a:ln w="12700" cap="flat" cmpd="sng" algn="ctr">
                  <a:gradFill flip="xy" rotWithShape="1">
                    <a:gsLst>
                      <a:gs pos="0">
                        <a:srgbClr val="264C72"/>
                      </a:gs>
                      <a:gs pos="100000">
                        <a:srgbClr val="9D9C9C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rgbClr val="FFFFFF"/>
                </a:solidFill>
                <a:effectLst>
                  <a:outerShdw blurRad="63500" dist="31750" dir="16200000" rotWithShape="0">
                    <a:srgbClr val="264C72"/>
                  </a:outerShdw>
                </a:effectLst>
                <a:uLnTx/>
                <a:uFillTx/>
                <a:latin typeface="Arial"/>
                <a:cs typeface="+mn-cs"/>
              </a:rPr>
            </a:br>
            <a:r>
              <a:rPr kumimoji="0" lang="ko-KR" altLang="en-US" sz="5400" b="0" i="0" u="none" strike="noStrike" kern="1200" cap="none" spc="0" normalizeH="0" baseline="0" noProof="0">
                <a:ln w="12700" cap="flat" cmpd="sng" algn="ctr">
                  <a:gradFill flip="xy" rotWithShape="1">
                    <a:gsLst>
                      <a:gs pos="0">
                        <a:srgbClr val="264C72"/>
                      </a:gs>
                      <a:gs pos="100000">
                        <a:srgbClr val="9D9C9C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rgbClr val="FFFFFF"/>
                </a:solidFill>
                <a:effectLst>
                  <a:outerShdw blurRad="63500" dist="31750" dir="16200000" rotWithShape="0">
                    <a:srgbClr val="264C72"/>
                  </a:outerShdw>
                </a:effectLst>
                <a:uLnTx/>
                <a:uFillTx/>
                <a:latin typeface="Arial"/>
                <a:cs typeface="+mn-cs"/>
              </a:rPr>
              <a:t>간토</a:t>
            </a:r>
            <a:r>
              <a:rPr kumimoji="0" lang="en-US" altLang="ko-KR" sz="5400" b="0" i="0" u="none" strike="noStrike" kern="1200" cap="none" spc="0" normalizeH="0" baseline="0" noProof="0">
                <a:ln w="12700" cap="flat" cmpd="sng" algn="ctr">
                  <a:gradFill flip="xy" rotWithShape="1">
                    <a:gsLst>
                      <a:gs pos="0">
                        <a:srgbClr val="264C72"/>
                      </a:gs>
                      <a:gs pos="100000">
                        <a:srgbClr val="9D9C9C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rgbClr val="FFFFFF"/>
                </a:solidFill>
                <a:effectLst>
                  <a:outerShdw blurRad="63500" dist="31750" dir="16200000" rotWithShape="0">
                    <a:srgbClr val="264C72"/>
                  </a:outerShdw>
                </a:effectLst>
                <a:uLnTx/>
                <a:uFillTx/>
                <a:latin typeface="Arial"/>
                <a:cs typeface="+mn-cs"/>
              </a:rPr>
              <a:t>(</a:t>
            </a:r>
            <a:r>
              <a:rPr kumimoji="0" lang="zh-CN" altLang="en-US" sz="5400" b="0" i="0" u="none" strike="noStrike" kern="1200" cap="none" spc="0" normalizeH="0" baseline="0" noProof="0">
                <a:ln w="12700" cap="flat" cmpd="sng" algn="ctr">
                  <a:gradFill flip="xy" rotWithShape="1">
                    <a:gsLst>
                      <a:gs pos="0">
                        <a:srgbClr val="264C72"/>
                      </a:gs>
                      <a:gs pos="100000">
                        <a:srgbClr val="9D9C9C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rgbClr val="FFFFFF"/>
                </a:solidFill>
                <a:effectLst>
                  <a:outerShdw blurRad="63500" dist="31750" dir="16200000" rotWithShape="0">
                    <a:srgbClr val="264C72"/>
                  </a:outerShdw>
                </a:effectLst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t>関東</a:t>
            </a:r>
            <a:r>
              <a:rPr kumimoji="0" lang="en-US" altLang="ko-KR" sz="5400" b="0" i="0" u="none" strike="noStrike" kern="1200" cap="none" spc="0" normalizeH="0" baseline="0" noProof="0">
                <a:ln w="12700" cap="flat" cmpd="sng" algn="ctr">
                  <a:gradFill flip="xy" rotWithShape="1">
                    <a:gsLst>
                      <a:gs pos="0">
                        <a:srgbClr val="264C72"/>
                      </a:gs>
                      <a:gs pos="100000">
                        <a:srgbClr val="9D9C9C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rgbClr val="FFFFFF"/>
                </a:solidFill>
                <a:effectLst>
                  <a:outerShdw blurRad="63500" dist="31750" dir="16200000" rotWithShape="0">
                    <a:srgbClr val="264C72"/>
                  </a:outerShdw>
                </a:effectLst>
                <a:uLnTx/>
                <a:uFillTx/>
                <a:latin typeface="Arial"/>
                <a:cs typeface="+mn-cs"/>
              </a:rPr>
              <a:t>)</a:t>
            </a:r>
            <a:r>
              <a:rPr kumimoji="0" lang="ko-KR" altLang="en-US" sz="5400" b="0" i="0" u="none" strike="noStrike" kern="1200" cap="none" spc="0" normalizeH="0" baseline="0" noProof="0">
                <a:ln w="12700" cap="flat" cmpd="sng" algn="ctr">
                  <a:gradFill flip="xy" rotWithShape="1">
                    <a:gsLst>
                      <a:gs pos="0">
                        <a:srgbClr val="264C72"/>
                      </a:gs>
                      <a:gs pos="100000">
                        <a:srgbClr val="9D9C9C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rgbClr val="FFFFFF"/>
                </a:solidFill>
                <a:effectLst>
                  <a:outerShdw blurRad="63500" dist="31750" dir="16200000" rotWithShape="0">
                    <a:srgbClr val="264C72"/>
                  </a:outerShdw>
                </a:effectLst>
                <a:uLnTx/>
                <a:uFillTx/>
                <a:latin typeface="Arial"/>
                <a:cs typeface="+mn-cs"/>
              </a:rPr>
              <a:t>와 긴키</a:t>
            </a:r>
            <a:r>
              <a:rPr kumimoji="0" lang="en-US" altLang="ko-KR" sz="5400" b="0" i="0" u="none" strike="noStrike" kern="1200" cap="none" spc="0" normalizeH="0" baseline="0" noProof="0">
                <a:ln w="12700" cap="flat" cmpd="sng" algn="ctr">
                  <a:gradFill flip="xy" rotWithShape="1">
                    <a:gsLst>
                      <a:gs pos="0">
                        <a:srgbClr val="264C72"/>
                      </a:gs>
                      <a:gs pos="100000">
                        <a:srgbClr val="9D9C9C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rgbClr val="FFFFFF"/>
                </a:solidFill>
                <a:effectLst>
                  <a:outerShdw blurRad="63500" dist="31750" dir="16200000" rotWithShape="0">
                    <a:srgbClr val="264C72"/>
                  </a:outerShdw>
                </a:effectLst>
                <a:uLnTx/>
                <a:uFillTx/>
                <a:latin typeface="Arial"/>
                <a:cs typeface="+mn-cs"/>
              </a:rPr>
              <a:t>(</a:t>
            </a:r>
            <a:r>
              <a:rPr kumimoji="0" lang="zh-CN" altLang="en-US" sz="5400" b="0" i="0" u="none" strike="noStrike" kern="1200" cap="none" spc="0" normalizeH="0" baseline="0" noProof="0">
                <a:ln w="12700" cap="flat" cmpd="sng" algn="ctr">
                  <a:gradFill flip="xy" rotWithShape="1">
                    <a:gsLst>
                      <a:gs pos="0">
                        <a:srgbClr val="264C72"/>
                      </a:gs>
                      <a:gs pos="100000">
                        <a:srgbClr val="9D9C9C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rgbClr val="FFFFFF"/>
                </a:solidFill>
                <a:effectLst>
                  <a:outerShdw blurRad="63500" dist="31750" dir="16200000" rotWithShape="0">
                    <a:srgbClr val="264C72"/>
                  </a:outerShdw>
                </a:effectLst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t>近畿</a:t>
            </a:r>
            <a:r>
              <a:rPr kumimoji="0" lang="en-US" altLang="ko-KR" sz="5400" b="0" i="0" u="none" strike="noStrike" kern="1200" cap="none" spc="0" normalizeH="0" baseline="0" noProof="0">
                <a:ln w="12700" cap="flat" cmpd="sng" algn="ctr">
                  <a:gradFill flip="xy" rotWithShape="1">
                    <a:gsLst>
                      <a:gs pos="0">
                        <a:srgbClr val="264C72"/>
                      </a:gs>
                      <a:gs pos="100000">
                        <a:srgbClr val="9D9C9C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rgbClr val="FFFFFF"/>
                </a:solidFill>
                <a:effectLst>
                  <a:outerShdw blurRad="63500" dist="31750" dir="16200000" rotWithShape="0">
                    <a:srgbClr val="264C72"/>
                  </a:outerShdw>
                </a:effectLst>
                <a:uLnTx/>
                <a:uFillTx/>
                <a:latin typeface="Arial"/>
                <a:cs typeface="+mn-cs"/>
              </a:rPr>
              <a:t>)</a:t>
            </a:r>
            <a:r>
              <a:rPr kumimoji="0" lang="ko-KR" altLang="en-US" sz="5400" b="0" i="0" u="none" strike="noStrike" kern="1200" cap="none" spc="0" normalizeH="0" baseline="0" noProof="0">
                <a:ln w="12700" cap="flat" cmpd="sng" algn="ctr">
                  <a:gradFill flip="xy" rotWithShape="1">
                    <a:gsLst>
                      <a:gs pos="0">
                        <a:srgbClr val="264C72"/>
                      </a:gs>
                      <a:gs pos="100000">
                        <a:srgbClr val="9D9C9C"/>
                      </a:gs>
                    </a:gsLst>
                    <a:lin ang="5400000" scaled="0"/>
                    <a:tileRect/>
                  </a:gradFill>
                  <a:prstDash val="solid"/>
                  <a:round/>
                  <a:headEnd w="med" len="med"/>
                  <a:tailEnd w="med" len="med"/>
                </a:ln>
                <a:solidFill>
                  <a:srgbClr val="FFFFFF"/>
                </a:solidFill>
                <a:effectLst>
                  <a:outerShdw blurRad="63500" dist="31750" dir="16200000" rotWithShape="0">
                    <a:srgbClr val="264C72"/>
                  </a:outerShdw>
                </a:effectLst>
                <a:uLnTx/>
                <a:uFillTx/>
                <a:latin typeface="Arial"/>
                <a:cs typeface="+mn-cs"/>
              </a:rPr>
              <a:t>의 음식 문화</a:t>
            </a:r>
          </a:p>
        </p:txBody>
      </p:sp>
    </p:spTree>
    <p:extLst>
      <p:ext uri="{BB962C8B-B14F-4D97-AF65-F5344CB8AC3E}">
        <p14:creationId xmlns:p14="http://schemas.microsoft.com/office/powerpoint/2010/main" val="278640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3566"/>
            <a:ext cx="3379427" cy="385465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951" y="3031617"/>
            <a:ext cx="3137049" cy="3826382"/>
          </a:xfrm>
          <a:prstGeom prst="rect">
            <a:avLst/>
          </a:prstGeom>
        </p:spPr>
      </p:pic>
      <p:sp>
        <p:nvSpPr>
          <p:cNvPr id="13" name="가로 글상자 12"/>
          <p:cNvSpPr txBox="1"/>
          <p:nvPr/>
        </p:nvSpPr>
        <p:spPr>
          <a:xfrm>
            <a:off x="75295" y="1816156"/>
            <a:ext cx="6902175" cy="573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도쿄도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t>東京都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),</a:t>
            </a: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 가나가와현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t>神奈川県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),</a:t>
            </a: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 사이타마현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t>埼玉県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),</a:t>
            </a: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 지바현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t>千葉県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),</a:t>
            </a: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 도치기현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t>栃木県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),</a:t>
            </a: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 이바라키현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t>茨城県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),</a:t>
            </a: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 군마현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t>群馬県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</p:txBody>
      </p:sp>
      <p:sp>
        <p:nvSpPr>
          <p:cNvPr id="15" name="가로 글상자 14"/>
          <p:cNvSpPr txBox="1"/>
          <p:nvPr/>
        </p:nvSpPr>
        <p:spPr>
          <a:xfrm>
            <a:off x="5737780" y="2743175"/>
            <a:ext cx="6454220" cy="57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오사카부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t>大阪府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),</a:t>
            </a: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 교토부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t>京都府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),</a:t>
            </a: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 효고현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t>兵庫県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),</a:t>
            </a: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 와카야마현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t>和歌山県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),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나라현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t>奈良県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),</a:t>
            </a: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 미에현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t>三重県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),</a:t>
            </a:r>
            <a:r>
              <a:rPr kumimoji="0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 시가현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t>滋賀県</a:t>
            </a:r>
            <a:r>
              <a:rPr kumimoji="0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</p:txBody>
      </p:sp>
      <p:sp>
        <p:nvSpPr>
          <p:cNvPr id="20" name="가로 글상자 19"/>
          <p:cNvSpPr txBox="1"/>
          <p:nvPr/>
        </p:nvSpPr>
        <p:spPr>
          <a:xfrm>
            <a:off x="7733660" y="2124955"/>
            <a:ext cx="4458340" cy="52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/>
                <a:ea typeface="함초롬바탕"/>
                <a:cs typeface="함초롬바탕"/>
              </a:rPr>
              <a:t>※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/>
                <a:ea typeface="함초롬바탕"/>
                <a:cs typeface="함초롬바탕"/>
              </a:rPr>
              <a:t> 긴키</a:t>
            </a: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/>
                <a:ea typeface="함초롬바탕"/>
                <a:cs typeface="함초롬바탕"/>
              </a:rPr>
              <a:t>(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/>
                <a:ea typeface="함초롬바탕"/>
                <a:cs typeface="함초롬바탕"/>
              </a:rPr>
              <a:t>近畿</a:t>
            </a: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/>
                <a:ea typeface="함초롬바탕"/>
                <a:cs typeface="함초롬바탕"/>
              </a:rPr>
              <a:t>)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/>
                <a:ea typeface="함초롬바탕"/>
                <a:cs typeface="함초롬바탕"/>
              </a:rPr>
              <a:t>는 간사이</a:t>
            </a: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/>
                <a:ea typeface="함초롬바탕"/>
                <a:cs typeface="함초롬바탕"/>
              </a:rPr>
              <a:t>(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/>
                <a:ea typeface="함초롬바탕"/>
                <a:cs typeface="함초롬바탕"/>
              </a:rPr>
              <a:t>関西</a:t>
            </a: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/>
                <a:ea typeface="함초롬바탕"/>
                <a:cs typeface="함초롬바탕"/>
              </a:rPr>
              <a:t>)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/>
                <a:ea typeface="함초롬바탕"/>
                <a:cs typeface="함초롬바탕"/>
              </a:rPr>
              <a:t>라고도 합니다</a:t>
            </a:r>
            <a:r>
              <a:rPr kumimoji="0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/>
                <a:ea typeface="함초롬바탕"/>
                <a:cs typeface="함초롬바탕"/>
              </a:rPr>
              <a:t>.</a:t>
            </a:r>
          </a:p>
        </p:txBody>
      </p:sp>
      <p:sp>
        <p:nvSpPr>
          <p:cNvPr id="21" name="가로 글상자 20"/>
          <p:cNvSpPr txBox="1"/>
          <p:nvPr/>
        </p:nvSpPr>
        <p:spPr>
          <a:xfrm>
            <a:off x="5316065" y="4443359"/>
            <a:ext cx="1244653" cy="1003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VS</a:t>
            </a:r>
          </a:p>
        </p:txBody>
      </p:sp>
      <p:sp>
        <p:nvSpPr>
          <p:cNvPr id="23" name="세로 글상자 22"/>
          <p:cNvSpPr txBox="1"/>
          <p:nvPr/>
        </p:nvSpPr>
        <p:spPr>
          <a:xfrm>
            <a:off x="7004685" y="3575462"/>
            <a:ext cx="1166599" cy="273869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오코노미야키</a:t>
            </a:r>
            <a:r>
              <a:rPr kumimoji="0" lang="en-US" altLang="ko-KR" sz="32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(お好み焼き)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srgbClr val="264C7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4" name="세로 글상자 23"/>
          <p:cNvSpPr txBox="1"/>
          <p:nvPr/>
        </p:nvSpPr>
        <p:spPr>
          <a:xfrm>
            <a:off x="3823335" y="3504377"/>
            <a:ext cx="1167134" cy="270322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몬자야키</a:t>
            </a:r>
            <a:endParaRPr kumimoji="0" lang="en-US" altLang="ko-KR" sz="3200" b="1" i="0" u="none" strike="noStrike" kern="1200" cap="none" spc="0" normalizeH="0" baseline="0" noProof="0">
              <a:ln>
                <a:noFill/>
              </a:ln>
              <a:solidFill>
                <a:srgbClr val="264C72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(もんじゃ焼き)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srgbClr val="264C7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5" name="직사각형 24"/>
          <p:cNvSpPr>
            <a:spLocks noGrp="1"/>
          </p:cNvSpPr>
          <p:nvPr>
            <p:ph type="title"/>
          </p:nvPr>
        </p:nvSpPr>
        <p:spPr>
          <a:xfrm>
            <a:off x="444500" y="137606"/>
            <a:ext cx="11302999" cy="939784"/>
          </a:xfrm>
        </p:spPr>
        <p:txBody>
          <a:bodyPr/>
          <a:lstStyle/>
          <a:p>
            <a:pPr lvl="0" algn="ctr">
              <a:defRPr/>
            </a:pPr>
            <a:r>
              <a:rPr lang="ko-KR" altLang="en-US" b="1"/>
              <a:t>간토</a:t>
            </a:r>
            <a:r>
              <a:rPr lang="en-US" altLang="ko-KR" b="1"/>
              <a:t>(</a:t>
            </a:r>
            <a:r>
              <a:rPr lang="zh-CN" altLang="en-US" b="1"/>
              <a:t>関東</a:t>
            </a:r>
            <a:r>
              <a:rPr lang="en-US" altLang="ko-KR" b="1"/>
              <a:t>)</a:t>
            </a:r>
            <a:r>
              <a:rPr lang="ko-KR" altLang="en-US"/>
              <a:t>와 </a:t>
            </a:r>
            <a:r>
              <a:rPr lang="ko-KR" altLang="en-US" b="1"/>
              <a:t>긴키</a:t>
            </a:r>
            <a:r>
              <a:rPr lang="en-US" altLang="ko-KR" b="1"/>
              <a:t>(</a:t>
            </a:r>
            <a:r>
              <a:rPr lang="zh-CN" altLang="en-US" b="1"/>
              <a:t>近畿</a:t>
            </a:r>
            <a:r>
              <a:rPr lang="en-US" altLang="ko-KR" b="1"/>
              <a:t>)</a:t>
            </a:r>
          </a:p>
        </p:txBody>
      </p:sp>
      <p:sp>
        <p:nvSpPr>
          <p:cNvPr id="26" name="가로 글상자 25"/>
          <p:cNvSpPr txBox="1"/>
          <p:nvPr/>
        </p:nvSpPr>
        <p:spPr>
          <a:xfrm>
            <a:off x="560456" y="1077390"/>
            <a:ext cx="1552989" cy="358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264C7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7" name="가로 글상자 26"/>
          <p:cNvSpPr txBox="1"/>
          <p:nvPr/>
        </p:nvSpPr>
        <p:spPr>
          <a:xfrm>
            <a:off x="75295" y="1287184"/>
            <a:ext cx="2885109" cy="539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간토</a:t>
            </a:r>
            <a:r>
              <a:rPr kumimoji="0" lang="en-US" altLang="ko-K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t>関東</a:t>
            </a:r>
            <a:r>
              <a:rPr kumimoji="0" lang="en-US" altLang="ko-K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  <a:endParaRPr kumimoji="0" lang="ko-KR" alt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8" name="가로 글상자 27"/>
          <p:cNvSpPr txBox="1"/>
          <p:nvPr/>
        </p:nvSpPr>
        <p:spPr>
          <a:xfrm>
            <a:off x="10223332" y="1583180"/>
            <a:ext cx="1853089" cy="54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긴키</a:t>
            </a:r>
            <a:r>
              <a:rPr kumimoji="0" lang="en-US" altLang="ko-K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zh-CN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 panose="02010600030101010101" pitchFamily="2" charset="-122"/>
                <a:cs typeface="+mn-cs"/>
              </a:rPr>
              <a:t>近畿</a:t>
            </a:r>
            <a:r>
              <a:rPr kumimoji="0" lang="en-US" altLang="ko-KR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12825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defRPr/>
            </a:pPr>
            <a:r>
              <a:rPr lang="ko-KR" altLang="en-US" b="1"/>
              <a:t>오코노미야키</a:t>
            </a:r>
            <a:r>
              <a:rPr lang="en-US" altLang="ko-KR" b="1"/>
              <a:t>(お好み焼き)</a:t>
            </a:r>
            <a:endParaRPr lang="ko-KR" altLang="en-US" b="1"/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484" y="1743959"/>
            <a:ext cx="3189006" cy="3189006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215" y="3429000"/>
            <a:ext cx="3189006" cy="3189006"/>
          </a:xfrm>
          <a:prstGeom prst="rect">
            <a:avLst/>
          </a:prstGeom>
        </p:spPr>
      </p:pic>
      <p:sp>
        <p:nvSpPr>
          <p:cNvPr id="5" name="가로 글상자 4"/>
          <p:cNvSpPr txBox="1"/>
          <p:nvPr/>
        </p:nvSpPr>
        <p:spPr>
          <a:xfrm>
            <a:off x="6820402" y="1743959"/>
            <a:ext cx="4958616" cy="559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1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Arial"/>
              </a:rPr>
              <a:t>● </a:t>
            </a:r>
            <a:r>
              <a:rPr kumimoji="0" lang="ko-KR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Arial"/>
              </a:rPr>
              <a:t>오코노미야키</a:t>
            </a:r>
            <a:r>
              <a:rPr kumimoji="0" lang="en-US" altLang="ko-KR" sz="31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lang="en-US" altLang="ko-KR" sz="31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お好み焼き</a:t>
            </a:r>
            <a:r>
              <a:rPr kumimoji="0" lang="en-US" altLang="ko-KR" sz="31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</a:p>
        </p:txBody>
      </p:sp>
      <p:sp>
        <p:nvSpPr>
          <p:cNvPr id="6" name="가로 글상자 5"/>
          <p:cNvSpPr txBox="1"/>
          <p:nvPr/>
        </p:nvSpPr>
        <p:spPr>
          <a:xfrm>
            <a:off x="6820402" y="2771158"/>
            <a:ext cx="5044596" cy="1913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○ 밀가루를 가쓰오부시를 우린 물에 풀어 잘게 썬 양배추를 섞은 후 취향에 따라 각종 재료를 넣고 지져 먹는 일본 요리</a:t>
            </a:r>
          </a:p>
        </p:txBody>
      </p:sp>
      <p:sp>
        <p:nvSpPr>
          <p:cNvPr id="8" name="가로 글상자 7"/>
          <p:cNvSpPr txBox="1"/>
          <p:nvPr/>
        </p:nvSpPr>
        <p:spPr>
          <a:xfrm>
            <a:off x="3593460" y="5203800"/>
            <a:ext cx="3226942" cy="909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Arial"/>
              </a:rPr>
              <a:t>▲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Arial"/>
              </a:rPr>
              <a:t> 오코노미야키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お好み焼き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Arial"/>
              </a:rPr>
              <a:t>◀</a:t>
            </a:r>
          </a:p>
        </p:txBody>
      </p:sp>
    </p:spTree>
    <p:extLst>
      <p:ext uri="{BB962C8B-B14F-4D97-AF65-F5344CB8AC3E}">
        <p14:creationId xmlns:p14="http://schemas.microsoft.com/office/powerpoint/2010/main" val="3774262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defRPr/>
            </a:pPr>
            <a:r>
              <a:rPr lang="ko-KR" altLang="en-US" b="1"/>
              <a:t>오코노미야키</a:t>
            </a:r>
            <a:r>
              <a:rPr lang="en-US" altLang="ko-KR" b="1"/>
              <a:t>(お好み焼き)</a:t>
            </a:r>
            <a:endParaRPr lang="ko-KR" altLang="en-US" b="1"/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154" y="1410887"/>
            <a:ext cx="4830741" cy="4830741"/>
          </a:xfrm>
          <a:prstGeom prst="rect">
            <a:avLst/>
          </a:prstGeom>
        </p:spPr>
      </p:pic>
      <p:sp>
        <p:nvSpPr>
          <p:cNvPr id="8" name="가로 글상자 7"/>
          <p:cNvSpPr txBox="1"/>
          <p:nvPr/>
        </p:nvSpPr>
        <p:spPr>
          <a:xfrm>
            <a:off x="997722" y="1410887"/>
            <a:ext cx="4467843" cy="465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○ 이름 자체가 </a:t>
            </a:r>
            <a:r>
              <a:rPr kumimoji="0" lang="en-US" altLang="ko-KR" sz="30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‘</a:t>
            </a:r>
            <a:r>
              <a:rPr kumimoji="0" lang="ko-K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좋아하는 것(오코노미</a:t>
            </a:r>
            <a:r>
              <a:rPr kumimoji="0" lang="en-US" altLang="ko-KR" sz="30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/</a:t>
            </a:r>
            <a:r>
              <a:rPr kumimoji="0" lang="en-US" altLang="ko-KR" sz="30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お好み</a:t>
            </a:r>
            <a:r>
              <a:rPr kumimoji="0" lang="ko-K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)</a:t>
            </a:r>
            <a:r>
              <a:rPr kumimoji="0" lang="en-US" altLang="ko-KR" sz="30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’</a:t>
            </a:r>
            <a:r>
              <a:rPr kumimoji="0" lang="ko-K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+</a:t>
            </a:r>
            <a:r>
              <a:rPr kumimoji="0" lang="en-US" altLang="ko-KR" sz="30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‘</a:t>
            </a:r>
            <a:r>
              <a:rPr kumimoji="0" lang="ko-K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구이(야키</a:t>
            </a:r>
            <a:r>
              <a:rPr kumimoji="0" lang="en-US" altLang="ko-KR" sz="30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/</a:t>
            </a:r>
            <a:r>
              <a:rPr kumimoji="0" lang="en-US" altLang="ko-KR" sz="30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焼き</a:t>
            </a:r>
            <a:r>
              <a:rPr kumimoji="0" lang="ko-K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)</a:t>
            </a:r>
            <a:r>
              <a:rPr kumimoji="0" lang="en-US" altLang="ko-KR" sz="30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’</a:t>
            </a:r>
            <a:r>
              <a:rPr kumimoji="0" lang="ko-KR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라서 밀가루, 양배추, 소스, 가쓰오부시, 계란 정도만 기본으로 준비하고</a:t>
            </a:r>
            <a:r>
              <a:rPr kumimoji="0" lang="en-US" altLang="ko-KR" sz="30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,</a:t>
            </a:r>
            <a:r>
              <a:rPr kumimoji="0" lang="ko-KR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 나머지 재료는 각자 좋아하는 것을 넣으면 된다</a:t>
            </a:r>
            <a:r>
              <a:rPr kumimoji="0" lang="en-US" altLang="ko-KR" sz="30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(</a:t>
            </a:r>
            <a:r>
              <a:rPr kumimoji="0" lang="ko-KR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주로 숙주나물, 고기, 볶음면 같은 재료들을 추가해서 넣는다</a:t>
            </a:r>
            <a:r>
              <a:rPr kumimoji="0" lang="en-US" altLang="ko-KR" sz="30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.)</a:t>
            </a:r>
            <a:endParaRPr kumimoji="0" lang="ko-KR" altLang="en-US" sz="3000" b="0" i="0" u="none" strike="noStrike" kern="1200" cap="none" spc="0" normalizeH="0" baseline="0" noProof="0">
              <a:ln>
                <a:noFill/>
              </a:ln>
              <a:solidFill>
                <a:srgbClr val="264C7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가로 글상자 8"/>
          <p:cNvSpPr txBox="1"/>
          <p:nvPr/>
        </p:nvSpPr>
        <p:spPr>
          <a:xfrm>
            <a:off x="7890820" y="6327613"/>
            <a:ext cx="3097338" cy="36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Arial"/>
              </a:rPr>
              <a:t>▲ 오코노미야키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Arial"/>
              </a:rPr>
              <a:t>(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お好み焼き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4351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defRPr/>
            </a:pPr>
            <a:r>
              <a:rPr lang="ko-KR" altLang="en-US" b="1"/>
              <a:t>몬자야키</a:t>
            </a:r>
            <a:r>
              <a:rPr lang="en-US" altLang="ko-KR" b="1"/>
              <a:t>(もんじゃ焼き)</a:t>
            </a:r>
            <a:endParaRPr lang="ko-KR" altLang="en-US" b="1"/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448" y="1140117"/>
            <a:ext cx="3181350" cy="33782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592" y="2829217"/>
            <a:ext cx="3371850" cy="3378200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370960" y="1632511"/>
            <a:ext cx="4533263" cy="565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1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Arial"/>
              </a:rPr>
              <a:t>● </a:t>
            </a:r>
            <a:r>
              <a:rPr kumimoji="0" lang="ko-KR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몬자야키</a:t>
            </a:r>
            <a:r>
              <a:rPr kumimoji="0" lang="en-US" altLang="ko-KR" sz="31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(もんじゃ焼き)</a:t>
            </a:r>
            <a:endParaRPr kumimoji="0" lang="ko-KR" altLang="en-US" sz="3100" b="1" i="0" u="none" strike="noStrike" kern="1200" cap="none" spc="0" normalizeH="0" baseline="0" noProof="0">
              <a:ln>
                <a:noFill/>
              </a:ln>
              <a:solidFill>
                <a:srgbClr val="264C72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가로 글상자 6"/>
          <p:cNvSpPr txBox="1"/>
          <p:nvPr/>
        </p:nvSpPr>
        <p:spPr>
          <a:xfrm>
            <a:off x="431799" y="2479686"/>
            <a:ext cx="4349079" cy="85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○ </a:t>
            </a:r>
            <a:r>
              <a:rPr kumimoji="0" lang="ko-KR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간사이</a:t>
            </a:r>
            <a:r>
              <a:rPr kumimoji="0" lang="ko-KR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에 </a:t>
            </a:r>
            <a:r>
              <a:rPr kumimoji="0" lang="ko-KR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오코노미야키</a:t>
            </a:r>
            <a:r>
              <a:rPr kumimoji="0" lang="ko-KR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가 있다면 </a:t>
            </a:r>
            <a:r>
              <a:rPr kumimoji="0" lang="ko-KR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간토</a:t>
            </a:r>
            <a:r>
              <a:rPr kumimoji="0" lang="ko-KR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에는 </a:t>
            </a:r>
            <a:r>
              <a:rPr kumimoji="0" lang="ko-KR" altLang="en-US" sz="25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몬자야키</a:t>
            </a:r>
            <a:r>
              <a:rPr kumimoji="0" lang="ko-KR" altLang="en-US" sz="25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가 있다</a:t>
            </a:r>
            <a:r>
              <a:rPr kumimoji="0" lang="en-US" altLang="ko-KR" sz="25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!</a:t>
            </a:r>
          </a:p>
        </p:txBody>
      </p:sp>
      <p:sp>
        <p:nvSpPr>
          <p:cNvPr id="8" name="가로 글상자 7"/>
          <p:cNvSpPr txBox="1"/>
          <p:nvPr/>
        </p:nvSpPr>
        <p:spPr>
          <a:xfrm>
            <a:off x="8770376" y="4622238"/>
            <a:ext cx="3176402" cy="909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Arial"/>
              </a:rPr>
              <a:t>▲</a:t>
            </a:r>
            <a:endParaRPr kumimoji="0" lang="ko-KR" altLang="en-US" sz="1800" b="1" i="0" u="none" strike="noStrike" kern="1200" cap="none" spc="0" normalizeH="0" baseline="0" noProof="0">
              <a:ln>
                <a:noFill/>
              </a:ln>
              <a:solidFill>
                <a:srgbClr val="264C72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몬자야키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(もんじゃ焼き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Arial"/>
              </a:rPr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Arial"/>
              </a:rPr>
              <a:t>◀</a:t>
            </a:r>
          </a:p>
        </p:txBody>
      </p:sp>
      <p:sp>
        <p:nvSpPr>
          <p:cNvPr id="9" name="가로 글상자 8"/>
          <p:cNvSpPr txBox="1"/>
          <p:nvPr/>
        </p:nvSpPr>
        <p:spPr>
          <a:xfrm>
            <a:off x="149710" y="3573050"/>
            <a:ext cx="4913255" cy="2098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○ </a:t>
            </a:r>
            <a:r>
              <a:rPr kumimoji="0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물에 </a:t>
            </a:r>
            <a:r>
              <a:rPr kumimoji="0" lang="ko-KR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밀가루를 </a:t>
            </a:r>
            <a:r>
              <a:rPr kumimoji="0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녹</a:t>
            </a:r>
            <a:r>
              <a:rPr kumimoji="0" lang="ko-KR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인</a:t>
            </a:r>
            <a:r>
              <a:rPr kumimoji="0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 반죽으로 철판에 문자를 쓰</a:t>
            </a:r>
            <a:r>
              <a:rPr kumimoji="0" lang="ko-KR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고</a:t>
            </a:r>
            <a:r>
              <a:rPr kumimoji="0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 가르치</a:t>
            </a:r>
            <a:r>
              <a:rPr kumimoji="0" lang="ko-KR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며</a:t>
            </a:r>
            <a:r>
              <a:rPr kumimoji="0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 </a:t>
            </a:r>
            <a:r>
              <a:rPr kumimoji="0" lang="ko-KR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논 것에서</a:t>
            </a:r>
            <a:r>
              <a:rPr kumimoji="0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 </a:t>
            </a: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‘</a:t>
            </a:r>
            <a:r>
              <a:rPr kumimoji="0" lang="ja-JP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문자구이</a:t>
            </a: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(</a:t>
            </a:r>
            <a:r>
              <a:rPr kumimoji="0" lang="ko-KR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文字焼き</a:t>
            </a: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/</a:t>
            </a:r>
            <a:r>
              <a:rPr kumimoji="0" lang="ko-KR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cs typeface="+mn-cs"/>
              </a:rPr>
              <a:t>모지야키</a:t>
            </a:r>
            <a:r>
              <a:rPr kumimoji="0" lang="en-US" altLang="ko-KR" sz="22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)’</a:t>
            </a:r>
            <a:r>
              <a:rPr kumimoji="0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라</a:t>
            </a:r>
            <a:r>
              <a:rPr kumimoji="0" lang="ko-KR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는 이름을 가지게 되었으며</a:t>
            </a:r>
            <a:r>
              <a:rPr kumimoji="0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, </a:t>
            </a:r>
            <a:r>
              <a:rPr kumimoji="0" lang="ko-KR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시간의 흐름에 따라 </a:t>
            </a:r>
            <a:r>
              <a:rPr kumimoji="0" lang="en-US" altLang="ko-KR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‘</a:t>
            </a:r>
            <a:r>
              <a:rPr kumimoji="0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모지</a:t>
            </a:r>
            <a:r>
              <a:rPr kumimoji="0" lang="en-US" altLang="ko-KR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’</a:t>
            </a:r>
            <a:r>
              <a:rPr kumimoji="0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가 </a:t>
            </a:r>
            <a:r>
              <a:rPr kumimoji="0" lang="en-US" altLang="ko-KR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‘</a:t>
            </a:r>
            <a:r>
              <a:rPr kumimoji="0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몬지</a:t>
            </a:r>
            <a:r>
              <a:rPr kumimoji="0" lang="en-US" altLang="ko-KR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’</a:t>
            </a:r>
            <a:r>
              <a:rPr kumimoji="0" lang="ko-KR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로</a:t>
            </a:r>
            <a:r>
              <a:rPr kumimoji="0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 바뀌</a:t>
            </a:r>
            <a:r>
              <a:rPr kumimoji="0" lang="ko-KR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었고</a:t>
            </a:r>
            <a:r>
              <a:rPr kumimoji="0" lang="en-US" altLang="ko-KR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,</a:t>
            </a:r>
            <a:r>
              <a:rPr kumimoji="0" lang="ko-KR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 최종적으로 </a:t>
            </a:r>
            <a:r>
              <a:rPr kumimoji="0" lang="en-US" altLang="ko-KR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‘</a:t>
            </a:r>
            <a:r>
              <a:rPr kumimoji="0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몬자</a:t>
            </a:r>
            <a:r>
              <a:rPr kumimoji="0" lang="en-US" altLang="ko-KR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’</a:t>
            </a:r>
            <a:r>
              <a:rPr kumimoji="0" lang="ko-KR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라는 낱말이 정착되었다</a:t>
            </a:r>
            <a:r>
              <a:rPr kumimoji="0" lang="en-US" altLang="ko-KR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978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defRPr/>
            </a:pPr>
            <a:r>
              <a:rPr lang="ko-KR" altLang="en-US" b="1"/>
              <a:t>몬자야키</a:t>
            </a:r>
            <a:r>
              <a:rPr lang="en-US" altLang="ko-KR" b="1"/>
              <a:t>(もんじゃ焼き)</a:t>
            </a:r>
            <a:endParaRPr lang="ko-KR" altLang="en-US" b="1"/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631037" y="1492551"/>
            <a:ext cx="5464962" cy="3872896"/>
          </a:xfrm>
          <a:prstGeom prst="rect">
            <a:avLst/>
          </a:prstGeom>
        </p:spPr>
      </p:pic>
      <p:sp>
        <p:nvSpPr>
          <p:cNvPr id="12" name="가로 글상자 11"/>
          <p:cNvSpPr txBox="1"/>
          <p:nvPr/>
        </p:nvSpPr>
        <p:spPr>
          <a:xfrm>
            <a:off x="1914210" y="5477900"/>
            <a:ext cx="2898616" cy="363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▲ 몬자야키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(もんじゃ焼き)</a:t>
            </a:r>
          </a:p>
        </p:txBody>
      </p:sp>
      <p:sp>
        <p:nvSpPr>
          <p:cNvPr id="13" name="가로 글상자 12"/>
          <p:cNvSpPr txBox="1"/>
          <p:nvPr/>
        </p:nvSpPr>
        <p:spPr>
          <a:xfrm>
            <a:off x="6804549" y="1673456"/>
            <a:ext cx="4362313" cy="3291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○ 재료와 최초 서빙 시 모습</a:t>
            </a:r>
            <a:r>
              <a:rPr kumimoji="0" lang="en-US" altLang="ko-KR" sz="30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,</a:t>
            </a:r>
            <a:r>
              <a:rPr kumimoji="0" lang="ko-KR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 오코노미야키와 비슷하고 테이블에 큰 철판이 있다는 것도 오코노미야키와 비슷하지만, </a:t>
            </a:r>
            <a:r>
              <a:rPr kumimoji="0" lang="ko-KR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최종적으로 완성된 모습과 먹는 방법이 다르다</a:t>
            </a:r>
            <a:r>
              <a:rPr kumimoji="0" lang="ko-KR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4162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defRPr/>
            </a:pPr>
            <a:r>
              <a:rPr lang="ko-KR" altLang="en-US" b="1"/>
              <a:t>몬자야키</a:t>
            </a:r>
            <a:r>
              <a:rPr lang="en-US" altLang="ko-KR" b="1"/>
              <a:t>(もんじゃ焼き)</a:t>
            </a:r>
            <a:r>
              <a:rPr lang="ko-KR" altLang="en-US"/>
              <a:t>와 </a:t>
            </a:r>
            <a:r>
              <a:rPr lang="ko-KR" altLang="en-US" b="1"/>
              <a:t>오코노미야키</a:t>
            </a:r>
            <a:r>
              <a:rPr lang="en-US" altLang="ko-KR" b="1"/>
              <a:t>(お好み焼き)</a:t>
            </a:r>
            <a:endParaRPr lang="ko-KR" altLang="en-US" b="1"/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1834" y="1063586"/>
            <a:ext cx="2781818" cy="27558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58" y="3194702"/>
            <a:ext cx="3839922" cy="2858812"/>
          </a:xfrm>
          <a:prstGeom prst="rect">
            <a:avLst/>
          </a:prstGeom>
        </p:spPr>
      </p:pic>
      <p:sp>
        <p:nvSpPr>
          <p:cNvPr id="7" name="가로 글상자 6"/>
          <p:cNvSpPr txBox="1"/>
          <p:nvPr/>
        </p:nvSpPr>
        <p:spPr>
          <a:xfrm>
            <a:off x="140158" y="6142596"/>
            <a:ext cx="3434114" cy="63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▲ 오코노미야키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(お好み焼き/</a:t>
            </a: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좌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와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몬자야키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(もんじゃ焼き/</a:t>
            </a: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우</a:t>
            </a: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</p:txBody>
      </p:sp>
      <p:sp>
        <p:nvSpPr>
          <p:cNvPr id="8" name="가로 글상자 7"/>
          <p:cNvSpPr txBox="1"/>
          <p:nvPr/>
        </p:nvSpPr>
        <p:spPr>
          <a:xfrm>
            <a:off x="9439199" y="3894972"/>
            <a:ext cx="2295599" cy="367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몬자야키 전용 주걱 ▲</a:t>
            </a:r>
          </a:p>
        </p:txBody>
      </p:sp>
      <p:sp>
        <p:nvSpPr>
          <p:cNvPr id="10" name="가로 글상자 9"/>
          <p:cNvSpPr txBox="1"/>
          <p:nvPr/>
        </p:nvSpPr>
        <p:spPr>
          <a:xfrm>
            <a:off x="1460272" y="1570672"/>
            <a:ext cx="7229406" cy="153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오코노미야키, 몬자야키 둘 다 </a:t>
            </a:r>
            <a:r>
              <a:rPr kumimoji="0" lang="ja-JP" altLang="en-US" sz="19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철판 요리</a:t>
            </a:r>
            <a:r>
              <a:rPr kumimoji="0" lang="ja-JP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이지만,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몬자야키의 경우에는  몬자야키를 먹을 때만 사용하는 납작하고 얇은 철제 재질의 전용 주걱이 있습니다.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이 주걱은 </a:t>
            </a:r>
            <a:r>
              <a:rPr kumimoji="0" lang="ja-JP" altLang="en-US" sz="19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헤라(へら), 코테(こて), 테코(てこ)</a:t>
            </a:r>
            <a:r>
              <a:rPr kumimoji="0" lang="en-US" altLang="ko-KR" sz="19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,</a:t>
            </a:r>
            <a:r>
              <a:rPr kumimoji="0" lang="ko-KR" altLang="en-US" sz="19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 </a:t>
            </a:r>
            <a:r>
              <a:rPr kumimoji="0" lang="ja-JP" altLang="en-US" sz="19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하가시(はがし)</a:t>
            </a:r>
            <a:r>
              <a:rPr kumimoji="0" lang="ja-JP" altLang="en-US" sz="19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한컴 윤고딕 230"/>
                <a:ea typeface="한컴 윤고딕 230"/>
                <a:cs typeface="+mn-cs"/>
              </a:rPr>
              <a:t>라는 다양한 이름으로 불립니다.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4216697" y="4405094"/>
            <a:ext cx="4142348" cy="1184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오코노미야키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는 한쪽 부분이 익었으면 </a:t>
            </a: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다른 쪽 부분도 빈대떡처럼 뒤집어서 굽고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, 속까지 충분히 익었으면 주걱 등으로 쪼개서 개인 접시에 덜어 젓가락으로 집어 먹는다.</a:t>
            </a:r>
          </a:p>
        </p:txBody>
      </p:sp>
      <p:sp>
        <p:nvSpPr>
          <p:cNvPr id="12" name="가로 글상자 11"/>
          <p:cNvSpPr txBox="1"/>
          <p:nvPr/>
        </p:nvSpPr>
        <p:spPr>
          <a:xfrm>
            <a:off x="8286064" y="4405094"/>
            <a:ext cx="3905936" cy="146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며 익힌다. 그래서 철판에서 익혀도 조리 전 넓은 반죽의 형태가 어느정도 남아있고, 먹을 때에는 </a:t>
            </a: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몬자야키 전용 주걱으로 철판을 긁어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 개인 접시에 덜어 포크로 먹는다.</a:t>
            </a:r>
          </a:p>
        </p:txBody>
      </p:sp>
      <p:sp>
        <p:nvSpPr>
          <p:cNvPr id="13" name="가로 글상자 12"/>
          <p:cNvSpPr txBox="1"/>
          <p:nvPr/>
        </p:nvSpPr>
        <p:spPr>
          <a:xfrm>
            <a:off x="1460272" y="1063586"/>
            <a:ext cx="3295560" cy="820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● </a:t>
            </a:r>
            <a:r>
              <a:rPr kumimoji="0" lang="ko-KR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몬자야키 전용 주걱</a:t>
            </a: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264C72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264C72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" name="가로 글상자 13"/>
          <p:cNvSpPr txBox="1"/>
          <p:nvPr/>
        </p:nvSpPr>
        <p:spPr>
          <a:xfrm>
            <a:off x="4216697" y="3429000"/>
            <a:ext cx="3493071" cy="750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● </a:t>
            </a:r>
            <a:r>
              <a:rPr kumimoji="0" lang="ko-KR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몬자야키</a:t>
            </a:r>
            <a:r>
              <a:rPr kumimoji="0" lang="ko-KR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와 </a:t>
            </a:r>
            <a:r>
              <a:rPr kumimoji="0" lang="ko-KR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오코노미야키</a:t>
            </a:r>
            <a:r>
              <a:rPr kumimoji="0" lang="ko-KR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      </a:t>
            </a:r>
            <a:r>
              <a:rPr kumimoji="0" lang="ko-KR" altLang="en-US" sz="22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조리법 차이</a:t>
            </a:r>
          </a:p>
        </p:txBody>
      </p:sp>
      <p:sp>
        <p:nvSpPr>
          <p:cNvPr id="15" name="가로 글상자 14"/>
          <p:cNvSpPr txBox="1"/>
          <p:nvPr/>
        </p:nvSpPr>
        <p:spPr>
          <a:xfrm>
            <a:off x="4216697" y="5689959"/>
            <a:ext cx="3982497" cy="908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몬자야키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는 </a:t>
            </a: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반죽을 뒤집지 않는다</a:t>
            </a: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64C72"/>
                </a:solidFill>
                <a:effectLst/>
                <a:uLnTx/>
                <a:uFillTx/>
                <a:latin typeface="Arial"/>
                <a:cs typeface="+mn-cs"/>
              </a:rPr>
              <a:t>. 철판 열이 닿는 아랫부분은 계속 철판 열로 익히고, 윗부분은 요리사가 위에서 휘젓으</a:t>
            </a:r>
          </a:p>
        </p:txBody>
      </p:sp>
    </p:spTree>
    <p:extLst>
      <p:ext uri="{BB962C8B-B14F-4D97-AF65-F5344CB8AC3E}">
        <p14:creationId xmlns:p14="http://schemas.microsoft.com/office/powerpoint/2010/main" val="1527635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defRPr/>
            </a:pPr>
            <a:r>
              <a:rPr lang="ko-KR" altLang="en-US"/>
              <a:t>참고 문헌 및 자료 출처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r">
              <a:buNone/>
              <a:defRPr/>
            </a:pPr>
            <a:r>
              <a:rPr lang="ja-JP" altLang="en-US"/>
              <a:t>『나무위키』</a:t>
            </a:r>
          </a:p>
          <a:p>
            <a:pPr marL="0" lvl="0" indent="0" algn="r">
              <a:buNone/>
              <a:defRPr/>
            </a:pPr>
            <a:r>
              <a:rPr lang="ja-JP" altLang="en-US"/>
              <a:t>웹문서 '몬자야키'</a:t>
            </a:r>
          </a:p>
          <a:p>
            <a:pPr marL="0" lvl="0" indent="0" algn="r">
              <a:buNone/>
              <a:defRPr/>
            </a:pPr>
            <a:endParaRPr lang="ja-JP" altLang="en-US"/>
          </a:p>
          <a:p>
            <a:pPr marL="0" lvl="0" indent="0" algn="r">
              <a:buNone/>
              <a:defRPr/>
            </a:pPr>
            <a:r>
              <a:rPr lang="ja-JP" altLang="en-US"/>
              <a:t>『나무위키』</a:t>
            </a:r>
          </a:p>
          <a:p>
            <a:pPr marL="0" lvl="0" indent="0" algn="r">
              <a:buNone/>
              <a:defRPr/>
            </a:pPr>
            <a:r>
              <a:rPr lang="ja-JP" altLang="en-US"/>
              <a:t>웹문서 '오코노미야키'</a:t>
            </a:r>
          </a:p>
          <a:p>
            <a:pPr marL="0" lvl="0" indent="0" algn="r">
              <a:buNone/>
              <a:defRPr/>
            </a:pPr>
            <a:endParaRPr lang="ja-JP" altLang="en-US"/>
          </a:p>
          <a:p>
            <a:pPr marL="0" lvl="0" indent="0" algn="r">
              <a:buNone/>
              <a:defRPr/>
            </a:pPr>
            <a:r>
              <a:rPr lang="ja-JP" altLang="en-US"/>
              <a:t>『일본어 위키백과(ウィキペディア)』</a:t>
            </a:r>
          </a:p>
          <a:p>
            <a:pPr marL="0" lvl="0" indent="0" algn="r">
              <a:buNone/>
              <a:defRPr/>
            </a:pPr>
            <a:r>
              <a:rPr lang="ja-JP" altLang="en-US"/>
              <a:t>웹문서 '몬자야키(もんじゃ焼き)'</a:t>
            </a:r>
          </a:p>
          <a:p>
            <a:pPr marL="0" lvl="0" indent="0" algn="r">
              <a:buNone/>
              <a:defRPr/>
            </a:pPr>
            <a:endParaRPr lang="ja-JP" altLang="en-US"/>
          </a:p>
          <a:p>
            <a:pPr marL="0" lvl="0" indent="0" algn="r">
              <a:buNone/>
              <a:defRPr/>
            </a:pPr>
            <a:r>
              <a:rPr lang="ja-JP" altLang="en-US"/>
              <a:t>『네이버 블로그』 「일본문화원」</a:t>
            </a:r>
          </a:p>
          <a:p>
            <a:pPr marL="0" lvl="0" indent="0" algn="r">
              <a:buNone/>
              <a:defRPr/>
            </a:pPr>
            <a:r>
              <a:rPr lang="ja-JP" altLang="en-US"/>
              <a:t>블로그 포스트 '닮은 듯 다른 두 음식, 몬자야키&amp;오코노미야키 전격 비교!'</a:t>
            </a:r>
          </a:p>
        </p:txBody>
      </p:sp>
    </p:spTree>
    <p:extLst>
      <p:ext uri="{BB962C8B-B14F-4D97-AF65-F5344CB8AC3E}">
        <p14:creationId xmlns:p14="http://schemas.microsoft.com/office/powerpoint/2010/main" val="3870662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BC058D0-1561-845D-DEBB-0184CDA3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ko-KR" altLang="en-US" sz="6000" dirty="0"/>
              <a:t>시고쿠</a:t>
            </a:r>
            <a:r>
              <a:rPr lang="en-US" altLang="ko-KR" sz="6000" dirty="0"/>
              <a:t>, </a:t>
            </a:r>
            <a:r>
              <a:rPr lang="ko-KR" altLang="en-US" sz="6000" dirty="0"/>
              <a:t>주고쿠 지방의 </a:t>
            </a:r>
            <a:br>
              <a:rPr lang="en-US" altLang="ko-KR" sz="6000" dirty="0"/>
            </a:br>
            <a:r>
              <a:rPr lang="ko-KR" altLang="en-US" sz="6000" dirty="0"/>
              <a:t>다양한 재료와 향토요리</a:t>
            </a:r>
            <a:endParaRPr lang="en-US" altLang="ko-KR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608459-6E77-00B1-DB12-99EFB3088904}"/>
              </a:ext>
            </a:extLst>
          </p:cNvPr>
          <p:cNvSpPr txBox="1"/>
          <p:nvPr/>
        </p:nvSpPr>
        <p:spPr>
          <a:xfrm>
            <a:off x="9724619" y="5615250"/>
            <a:ext cx="187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21828781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정군호</a:t>
            </a:r>
          </a:p>
        </p:txBody>
      </p:sp>
    </p:spTree>
    <p:extLst>
      <p:ext uri="{BB962C8B-B14F-4D97-AF65-F5344CB8AC3E}">
        <p14:creationId xmlns:p14="http://schemas.microsoft.com/office/powerpoint/2010/main" val="310450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589196" y="-1011605"/>
            <a:ext cx="10325991" cy="8880352"/>
            <a:chOff x="3883794" y="-1517407"/>
            <a:chExt cx="15488986" cy="133205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3794" y="-1517407"/>
              <a:ext cx="15488986" cy="1332052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202" y="1769182"/>
            <a:ext cx="3228433" cy="215624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450" y="5595913"/>
            <a:ext cx="1817721" cy="54575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378392" y="-93389"/>
            <a:ext cx="7806555" cy="6713637"/>
            <a:chOff x="12567587" y="-140084"/>
            <a:chExt cx="11709833" cy="10070456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7587" y="-140084"/>
              <a:ext cx="11709833" cy="100704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03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9B0D9BB0-DC0C-5B79-67EA-0C3E36F6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CONTENT</a:t>
            </a:r>
          </a:p>
        </p:txBody>
      </p:sp>
      <p:sp>
        <p:nvSpPr>
          <p:cNvPr id="112" name="Rectangle 10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113" name="Rectangle 10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99" name="TextBox 5">
            <a:extLst>
              <a:ext uri="{FF2B5EF4-FFF2-40B4-BE49-F238E27FC236}">
                <a16:creationId xmlns:a16="http://schemas.microsoft.com/office/drawing/2014/main" id="{1F2F8B6C-6386-9108-6321-BE6B65898162}"/>
              </a:ext>
            </a:extLst>
          </p:cNvPr>
          <p:cNvSpPr txBox="1"/>
          <p:nvPr/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3" name="사각형: 모서리가 접힌 도형 2">
            <a:extLst>
              <a:ext uri="{FF2B5EF4-FFF2-40B4-BE49-F238E27FC236}">
                <a16:creationId xmlns:a16="http://schemas.microsoft.com/office/drawing/2014/main" id="{D0883987-75ED-180C-B20F-453E526AE4A0}"/>
              </a:ext>
            </a:extLst>
          </p:cNvPr>
          <p:cNvSpPr/>
          <p:nvPr/>
        </p:nvSpPr>
        <p:spPr>
          <a:xfrm>
            <a:off x="198621" y="2780068"/>
            <a:ext cx="2934586" cy="2674434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 w="12700">
                  <a:solidFill>
                    <a:prstClr val="black">
                      <a:alpha val="90000"/>
                    </a:prstClr>
                  </a:solidFill>
                </a:ln>
                <a:solidFill>
                  <a:prstClr val="white">
                    <a:alpha val="97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시고쿠</a:t>
            </a:r>
            <a:endParaRPr kumimoji="0" lang="en-US" altLang="ko-KR" sz="3600" b="0" i="0" u="none" strike="noStrike" kern="1200" cap="none" spc="0" normalizeH="0" baseline="0" noProof="0" dirty="0">
              <a:ln w="12700">
                <a:solidFill>
                  <a:prstClr val="black">
                    <a:alpha val="90000"/>
                  </a:prstClr>
                </a:solidFill>
              </a:ln>
              <a:solidFill>
                <a:prstClr val="white">
                  <a:alpha val="97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 w="12700">
                <a:solidFill>
                  <a:prstClr val="black">
                    <a:alpha val="90000"/>
                  </a:prstClr>
                </a:solidFill>
              </a:ln>
              <a:solidFill>
                <a:prstClr val="white">
                  <a:alpha val="97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 w="6350">
                  <a:solidFill>
                    <a:prstClr val="black">
                      <a:lumMod val="75000"/>
                      <a:lumOff val="25000"/>
                      <a:alpha val="98000"/>
                    </a:prstClr>
                  </a:solidFill>
                </a:ln>
                <a:solidFill>
                  <a:prstClr val="white">
                    <a:alpha val="97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에히메 현</a:t>
            </a:r>
            <a:endParaRPr kumimoji="0" lang="en-US" altLang="ko-KR" sz="2200" b="1" i="0" u="none" strike="noStrike" kern="1200" cap="none" spc="0" normalizeH="0" baseline="0" noProof="0" dirty="0">
              <a:ln w="6350">
                <a:solidFill>
                  <a:prstClr val="black">
                    <a:lumMod val="75000"/>
                    <a:lumOff val="25000"/>
                    <a:alpha val="98000"/>
                  </a:prstClr>
                </a:solidFill>
              </a:ln>
              <a:solidFill>
                <a:prstClr val="white">
                  <a:alpha val="97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 w="6350">
                  <a:solidFill>
                    <a:prstClr val="black">
                      <a:lumMod val="75000"/>
                      <a:lumOff val="25000"/>
                      <a:alpha val="98000"/>
                    </a:prstClr>
                  </a:solidFill>
                </a:ln>
                <a:solidFill>
                  <a:prstClr val="white">
                    <a:alpha val="97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가가와 현</a:t>
            </a:r>
            <a:endParaRPr kumimoji="0" lang="en-US" altLang="ko-KR" sz="2200" b="1" i="0" u="none" strike="noStrike" kern="1200" cap="none" spc="0" normalizeH="0" baseline="0" noProof="0" dirty="0">
              <a:ln w="6350">
                <a:solidFill>
                  <a:prstClr val="black">
                    <a:lumMod val="75000"/>
                    <a:lumOff val="25000"/>
                    <a:alpha val="98000"/>
                  </a:prstClr>
                </a:solidFill>
              </a:ln>
              <a:solidFill>
                <a:prstClr val="white">
                  <a:alpha val="97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 w="6350">
                  <a:solidFill>
                    <a:prstClr val="black">
                      <a:lumMod val="75000"/>
                      <a:lumOff val="25000"/>
                      <a:alpha val="98000"/>
                    </a:prstClr>
                  </a:solidFill>
                </a:ln>
                <a:solidFill>
                  <a:prstClr val="white">
                    <a:alpha val="97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도쿠시마현</a:t>
            </a:r>
            <a:endParaRPr kumimoji="0" lang="en-US" altLang="ko-KR" sz="2200" b="1" i="0" u="none" strike="noStrike" kern="1200" cap="none" spc="0" normalizeH="0" baseline="0" noProof="0" dirty="0">
              <a:ln w="6350">
                <a:solidFill>
                  <a:prstClr val="black">
                    <a:lumMod val="75000"/>
                    <a:lumOff val="25000"/>
                    <a:alpha val="98000"/>
                  </a:prstClr>
                </a:solidFill>
              </a:ln>
              <a:solidFill>
                <a:prstClr val="white">
                  <a:alpha val="97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 w="6350">
                  <a:solidFill>
                    <a:prstClr val="black">
                      <a:lumMod val="75000"/>
                      <a:lumOff val="25000"/>
                      <a:alpha val="98000"/>
                    </a:prstClr>
                  </a:solidFill>
                </a:ln>
                <a:solidFill>
                  <a:prstClr val="white">
                    <a:alpha val="97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고치 현</a:t>
            </a:r>
            <a:endParaRPr kumimoji="0" lang="en-US" altLang="ko-KR" sz="2200" b="1" i="0" u="none" strike="noStrike" kern="1200" cap="none" spc="0" normalizeH="0" baseline="0" noProof="0" dirty="0">
              <a:ln w="6350">
                <a:solidFill>
                  <a:prstClr val="black">
                    <a:lumMod val="75000"/>
                    <a:lumOff val="25000"/>
                    <a:alpha val="98000"/>
                  </a:prstClr>
                </a:solidFill>
              </a:ln>
              <a:solidFill>
                <a:prstClr val="white">
                  <a:alpha val="97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사각형: 모서리가 접힌 도형 5">
            <a:extLst>
              <a:ext uri="{FF2B5EF4-FFF2-40B4-BE49-F238E27FC236}">
                <a16:creationId xmlns:a16="http://schemas.microsoft.com/office/drawing/2014/main" id="{A9EEA5A3-3451-5502-E6B7-46014F868028}"/>
              </a:ext>
            </a:extLst>
          </p:cNvPr>
          <p:cNvSpPr/>
          <p:nvPr/>
        </p:nvSpPr>
        <p:spPr>
          <a:xfrm>
            <a:off x="3272226" y="2780068"/>
            <a:ext cx="2934586" cy="2674434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 w="12700">
                  <a:solidFill>
                    <a:prstClr val="black">
                      <a:alpha val="96000"/>
                    </a:prstClr>
                  </a:solidFill>
                </a:ln>
                <a:solidFill>
                  <a:prstClr val="white">
                    <a:alpha val="97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주고쿠</a:t>
            </a:r>
            <a:endParaRPr kumimoji="0" lang="en-US" altLang="ko-KR" sz="3200" b="0" i="0" u="none" strike="noStrike" kern="1200" cap="none" spc="0" normalizeH="0" baseline="0" noProof="0" dirty="0">
              <a:ln w="12700">
                <a:solidFill>
                  <a:prstClr val="black">
                    <a:alpha val="96000"/>
                  </a:prstClr>
                </a:solidFill>
              </a:ln>
              <a:solidFill>
                <a:prstClr val="white">
                  <a:alpha val="97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 w="12700" cmpd="thickThin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히로시마 현</a:t>
            </a:r>
            <a:endParaRPr kumimoji="0" lang="en-US" altLang="ko-KR" sz="2000" b="1" i="0" u="none" strike="noStrike" kern="1200" cap="none" spc="0" normalizeH="0" baseline="0" noProof="0" dirty="0">
              <a:ln w="12700" cmpd="thickThin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 w="12700" cmpd="thickThin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오카야마 현</a:t>
            </a:r>
            <a:endParaRPr kumimoji="0" lang="en-US" altLang="ko-KR" sz="2000" b="1" i="0" u="none" strike="noStrike" kern="1200" cap="none" spc="0" normalizeH="0" baseline="0" noProof="0" dirty="0">
              <a:ln w="12700" cmpd="thickThin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 w="12700" cmpd="thickThin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시마네 현</a:t>
            </a:r>
            <a:endParaRPr kumimoji="0" lang="en-US" altLang="ko-KR" sz="2000" b="1" i="0" u="none" strike="noStrike" kern="1200" cap="none" spc="0" normalizeH="0" baseline="0" noProof="0" dirty="0">
              <a:ln w="12700" cmpd="thickThin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 w="12700" cmpd="thickThin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돗토리 현</a:t>
            </a:r>
            <a:endParaRPr kumimoji="0" lang="en-US" altLang="ko-KR" sz="2000" b="1" i="0" u="none" strike="noStrike" kern="1200" cap="none" spc="0" normalizeH="0" baseline="0" noProof="0" dirty="0">
              <a:ln w="12700" cmpd="thickThin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 w="12700" cmpd="thickThin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야마구치 현</a:t>
            </a:r>
            <a:endParaRPr kumimoji="0" lang="en-US" altLang="ko-KR" sz="2000" b="1" i="0" u="none" strike="noStrike" kern="1200" cap="none" spc="0" normalizeH="0" baseline="0" noProof="0" dirty="0" err="1">
              <a:ln w="12700" cmpd="thickThin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782FDDBC-0481-ACF2-774B-E426CAFDC98E}"/>
              </a:ext>
            </a:extLst>
          </p:cNvPr>
          <p:cNvGrpSpPr/>
          <p:nvPr/>
        </p:nvGrpSpPr>
        <p:grpSpPr>
          <a:xfrm>
            <a:off x="6398532" y="2389218"/>
            <a:ext cx="4427135" cy="3714244"/>
            <a:chOff x="6281822" y="2479952"/>
            <a:chExt cx="4427135" cy="3714244"/>
          </a:xfrm>
        </p:grpSpPr>
        <p:pic>
          <p:nvPicPr>
            <p:cNvPr id="8" name="그림 7" descr="텍스트, 지도, 도표이(가) 표시된 사진&#10;&#10;자동 생성된 설명">
              <a:extLst>
                <a:ext uri="{FF2B5EF4-FFF2-40B4-BE49-F238E27FC236}">
                  <a16:creationId xmlns:a16="http://schemas.microsoft.com/office/drawing/2014/main" id="{A0CAD10D-7086-538C-1AD1-8910545F9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8668" y="2479952"/>
              <a:ext cx="4138433" cy="3714244"/>
            </a:xfrm>
            <a:prstGeom prst="rect">
              <a:avLst/>
            </a:prstGeom>
          </p:spPr>
        </p:pic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29B11100-2BFA-E01D-9DAB-39FAD4DFE1D5}"/>
                </a:ext>
              </a:extLst>
            </p:cNvPr>
            <p:cNvSpPr/>
            <p:nvPr/>
          </p:nvSpPr>
          <p:spPr>
            <a:xfrm>
              <a:off x="6321652" y="3661054"/>
              <a:ext cx="1023408" cy="37446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야마구치 현</a:t>
              </a: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78FEF8E8-6011-4723-321C-41F5BDF580EA}"/>
                </a:ext>
              </a:extLst>
            </p:cNvPr>
            <p:cNvSpPr/>
            <p:nvPr/>
          </p:nvSpPr>
          <p:spPr>
            <a:xfrm>
              <a:off x="8607304" y="5770930"/>
              <a:ext cx="1023408" cy="37446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고치 현</a:t>
              </a:r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D39661AD-D4C3-EE7A-F07E-261E1F292EEE}"/>
                </a:ext>
              </a:extLst>
            </p:cNvPr>
            <p:cNvSpPr/>
            <p:nvPr/>
          </p:nvSpPr>
          <p:spPr>
            <a:xfrm>
              <a:off x="9468078" y="3684223"/>
              <a:ext cx="1023408" cy="37446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오카야마 현</a:t>
              </a:r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D925E1AC-6AAA-3E07-4042-48DF4B3CD152}"/>
                </a:ext>
              </a:extLst>
            </p:cNvPr>
            <p:cNvSpPr/>
            <p:nvPr/>
          </p:nvSpPr>
          <p:spPr>
            <a:xfrm>
              <a:off x="6281822" y="5090510"/>
              <a:ext cx="1023408" cy="37446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히로시마현</a:t>
              </a:r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AE657803-7B6C-8ABB-04AD-F84854E1E99C}"/>
                </a:ext>
              </a:extLst>
            </p:cNvPr>
            <p:cNvSpPr/>
            <p:nvPr/>
          </p:nvSpPr>
          <p:spPr>
            <a:xfrm>
              <a:off x="6994930" y="3009712"/>
              <a:ext cx="1023408" cy="37446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시마네 현</a:t>
              </a:r>
            </a:p>
          </p:txBody>
        </p: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F36DD225-3D52-FC43-5828-E122A90F6AF7}"/>
                </a:ext>
              </a:extLst>
            </p:cNvPr>
            <p:cNvSpPr/>
            <p:nvPr/>
          </p:nvSpPr>
          <p:spPr>
            <a:xfrm>
              <a:off x="8745566" y="2544512"/>
              <a:ext cx="1023408" cy="37446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돗토리 현</a:t>
              </a:r>
            </a:p>
          </p:txBody>
        </p:sp>
        <p:sp>
          <p:nvSpPr>
            <p:cNvPr id="13" name="사각형: 둥근 모서리 12">
              <a:extLst>
                <a:ext uri="{FF2B5EF4-FFF2-40B4-BE49-F238E27FC236}">
                  <a16:creationId xmlns:a16="http://schemas.microsoft.com/office/drawing/2014/main" id="{4706DACE-5D0C-CE7C-A2F1-E643970D09AB}"/>
                </a:ext>
              </a:extLst>
            </p:cNvPr>
            <p:cNvSpPr/>
            <p:nvPr/>
          </p:nvSpPr>
          <p:spPr>
            <a:xfrm>
              <a:off x="6388668" y="5602416"/>
              <a:ext cx="1023408" cy="37446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에히메 현</a:t>
              </a:r>
            </a:p>
          </p:txBody>
        </p:sp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05FD5677-6447-C45B-9D75-910A0FA48405}"/>
                </a:ext>
              </a:extLst>
            </p:cNvPr>
            <p:cNvSpPr/>
            <p:nvPr/>
          </p:nvSpPr>
          <p:spPr>
            <a:xfrm>
              <a:off x="9621195" y="5306821"/>
              <a:ext cx="1023408" cy="37446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도쿠시마 현</a:t>
              </a:r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324DFC5D-D5E2-55E8-699E-6D2F8866F574}"/>
                </a:ext>
              </a:extLst>
            </p:cNvPr>
            <p:cNvSpPr/>
            <p:nvPr/>
          </p:nvSpPr>
          <p:spPr>
            <a:xfrm>
              <a:off x="9685549" y="4230917"/>
              <a:ext cx="1023408" cy="37446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</a:rPr>
                <a:t>가가와 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273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51" name="Rectangle 23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DAD58C1-8B26-DEBB-3A53-BDB092CD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71" y="813099"/>
            <a:ext cx="10684151" cy="19919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/>
            <a:r>
              <a:rPr lang="ko-KR" altLang="en-US" sz="7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시고쿠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411E43-2096-68D3-A0F8-B637AFFAC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620" y="2996180"/>
            <a:ext cx="9469211" cy="8656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 latinLnBrk="0">
              <a:lnSpc>
                <a:spcPct val="150000"/>
              </a:lnSpc>
              <a:buNone/>
            </a:pPr>
            <a:r>
              <a:rPr lang="ko-KR" altLang="en-US" sz="2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시코쿠는 산이 많고 평지가 많지 않은 </a:t>
            </a:r>
            <a:r>
              <a:rPr lang="ko-KR" altLang="en-US" sz="2400" dirty="0">
                <a:solidFill>
                  <a:schemeClr val="tx2"/>
                </a:solidFill>
              </a:rPr>
              <a:t>지역</a:t>
            </a:r>
            <a:endParaRPr lang="en-US" altLang="ko-KR" sz="2400" dirty="0">
              <a:solidFill>
                <a:schemeClr val="tx2"/>
              </a:solidFill>
            </a:endParaRPr>
          </a:p>
          <a:p>
            <a:pPr marL="0" indent="0" algn="ctr" latinLnBrk="0">
              <a:lnSpc>
                <a:spcPct val="150000"/>
              </a:lnSpc>
              <a:buNone/>
            </a:pPr>
            <a:r>
              <a:rPr lang="ko-KR" altLang="en-US" sz="2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시코쿠에서는 산이 장벽의 역할을 하여</a:t>
            </a:r>
            <a:r>
              <a:rPr lang="en-US" altLang="ko-KR" sz="2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2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결과적으로 각 지역마다 독특하고 뿌리 깊은 식문화가 발달</a:t>
            </a:r>
            <a:endParaRPr lang="en-US" altLang="ko-KR" sz="2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2" name="Group 25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731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1A8E533-AAD5-5BB2-5029-E3F0E1A5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에히메현</a:t>
            </a:r>
            <a:r>
              <a:rPr lang="en-US" altLang="ko-KR" sz="4800"/>
              <a:t>-</a:t>
            </a:r>
            <a:r>
              <a:rPr lang="ko-KR" altLang="en-US" sz="4800"/>
              <a:t> 대표 재료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5" name="그림 4" descr="과일, 감귤류 과일, 자연 식품, 농산물이(가) 표시된 사진&#10;&#10;자동 생성된 설명">
            <a:extLst>
              <a:ext uri="{FF2B5EF4-FFF2-40B4-BE49-F238E27FC236}">
                <a16:creationId xmlns:a16="http://schemas.microsoft.com/office/drawing/2014/main" id="{CC0F30CD-B5DD-AABB-A3AC-7F6F29C2E1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4644" y="2524715"/>
            <a:ext cx="3831579" cy="3714244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981C4C-6BE4-1A54-8DF7-237E01D2F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1700"/>
              <a:t>이요칸 </a:t>
            </a:r>
            <a:r>
              <a:rPr lang="en-US" altLang="ko-KR" sz="1700"/>
              <a:t>(</a:t>
            </a:r>
            <a:r>
              <a:rPr lang="ko-KR" altLang="en-US" sz="1700"/>
              <a:t>귤의 한 종류</a:t>
            </a:r>
            <a:r>
              <a:rPr lang="en-US" altLang="ko-KR" sz="1700"/>
              <a:t>)</a:t>
            </a:r>
          </a:p>
          <a:p>
            <a:pPr lvl="1"/>
            <a:r>
              <a:rPr lang="ko-KR" altLang="en-US" sz="1700"/>
              <a:t>비타민</a:t>
            </a:r>
            <a:r>
              <a:rPr lang="en-US" altLang="ko-KR" sz="1700"/>
              <a:t>C</a:t>
            </a:r>
            <a:r>
              <a:rPr lang="ko-KR" altLang="en-US" sz="1700"/>
              <a:t>와 시네필린</a:t>
            </a:r>
            <a:endParaRPr lang="en-US" altLang="ko-KR" sz="1700"/>
          </a:p>
          <a:p>
            <a:pPr marL="457200" lvl="1" indent="0">
              <a:buNone/>
            </a:pPr>
            <a:r>
              <a:rPr lang="en-US" altLang="ko-KR" sz="1700"/>
              <a:t>   </a:t>
            </a:r>
            <a:r>
              <a:rPr lang="ko-KR" altLang="en-US" sz="1700"/>
              <a:t>감기 예방에 큰 효과</a:t>
            </a:r>
            <a:endParaRPr lang="en-US" altLang="ko-KR" sz="1700"/>
          </a:p>
          <a:p>
            <a:pPr lvl="1"/>
            <a:r>
              <a:rPr lang="ko-KR" altLang="en-US" sz="1700"/>
              <a:t>껍질에 포함된 정유성분</a:t>
            </a:r>
            <a:endParaRPr lang="en-US" altLang="ko-KR" sz="1700"/>
          </a:p>
          <a:p>
            <a:pPr marL="457200" lvl="1" indent="0">
              <a:buNone/>
            </a:pPr>
            <a:r>
              <a:rPr lang="en-US" altLang="ko-KR" sz="1700"/>
              <a:t>   </a:t>
            </a:r>
            <a:r>
              <a:rPr lang="ko-KR" altLang="en-US" sz="1700"/>
              <a:t>모세혈관 벽을 강하게 하며 고혈압 </a:t>
            </a:r>
            <a:r>
              <a:rPr lang="en-US" altLang="ko-KR" sz="1700"/>
              <a:t> </a:t>
            </a:r>
          </a:p>
          <a:p>
            <a:pPr marL="457200" lvl="1" indent="0">
              <a:buNone/>
            </a:pPr>
            <a:r>
              <a:rPr lang="en-US" altLang="ko-KR" sz="1700"/>
              <a:t>   </a:t>
            </a:r>
            <a:r>
              <a:rPr lang="ko-KR" altLang="en-US" sz="1700"/>
              <a:t>예방 및 치료에 효과적</a:t>
            </a:r>
            <a:endParaRPr lang="en-US" altLang="ko-KR" sz="1700"/>
          </a:p>
          <a:p>
            <a:pPr lvl="1"/>
            <a:r>
              <a:rPr lang="ko-KR" altLang="en-US" sz="1700"/>
              <a:t>구연산</a:t>
            </a:r>
            <a:endParaRPr lang="en-US" altLang="ko-KR" sz="1700"/>
          </a:p>
          <a:p>
            <a:pPr marL="457200" lvl="1" indent="0">
              <a:buNone/>
            </a:pPr>
            <a:r>
              <a:rPr lang="en-US" altLang="ko-KR" sz="1700"/>
              <a:t>   </a:t>
            </a:r>
            <a:r>
              <a:rPr lang="ko-KR" altLang="en-US" sz="1700"/>
              <a:t>체내 산성물질을 감소 및 피로 효과</a:t>
            </a:r>
            <a:endParaRPr lang="en-US" altLang="ko-KR" sz="1700"/>
          </a:p>
          <a:p>
            <a:pPr marL="457200" lvl="1" indent="0">
              <a:buNone/>
            </a:pPr>
            <a:r>
              <a:rPr lang="ko-KR" altLang="en-US" sz="1700"/>
              <a:t>   와 피를 깨끗이 하는 작용</a:t>
            </a:r>
            <a:endParaRPr lang="en-US" altLang="ko-KR" sz="1700"/>
          </a:p>
          <a:p>
            <a:pPr lvl="1"/>
            <a:r>
              <a:rPr lang="ko-KR" altLang="en-US" sz="1700"/>
              <a:t>펙틴</a:t>
            </a:r>
            <a:endParaRPr lang="en-US" altLang="ko-KR" sz="1700"/>
          </a:p>
          <a:p>
            <a:pPr marL="457200" lvl="1" indent="0">
              <a:buNone/>
            </a:pPr>
            <a:r>
              <a:rPr lang="en-US" altLang="ko-KR" sz="1700"/>
              <a:t>   </a:t>
            </a:r>
            <a:r>
              <a:rPr lang="ko-KR" altLang="en-US" sz="1700"/>
              <a:t>정장 작용이 있어 배변에 좋음</a:t>
            </a:r>
            <a:r>
              <a:rPr lang="en-US" altLang="ko-KR" sz="1700"/>
              <a:t>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575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783AF1C-AC93-FEA5-51D7-0457912D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에히메현 </a:t>
            </a:r>
            <a:r>
              <a:rPr lang="en-US" altLang="ko-KR" sz="4800"/>
              <a:t>- </a:t>
            </a:r>
            <a:r>
              <a:rPr lang="ko-KR" altLang="en-US" sz="4800"/>
              <a:t>향토음식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090A4A-B4F1-B841-6A5C-42F89BA85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1900" dirty="0" err="1"/>
              <a:t>우와지마</a:t>
            </a:r>
            <a:r>
              <a:rPr lang="ko-KR" altLang="en-US" sz="1900" dirty="0"/>
              <a:t> </a:t>
            </a:r>
            <a:r>
              <a:rPr lang="ko-KR" altLang="en-US" sz="1900" dirty="0" err="1"/>
              <a:t>타이메시</a:t>
            </a:r>
            <a:r>
              <a:rPr lang="en-US" altLang="ko-KR" sz="1900" dirty="0"/>
              <a:t>(</a:t>
            </a:r>
            <a:r>
              <a:rPr lang="ja-JP" altLang="en-US" sz="1900" dirty="0"/>
              <a:t>宇和島鯛めし</a:t>
            </a:r>
            <a:r>
              <a:rPr lang="en-US" altLang="ko-KR" sz="1900" dirty="0"/>
              <a:t>)</a:t>
            </a:r>
          </a:p>
          <a:p>
            <a:pPr lvl="1"/>
            <a:r>
              <a:rPr lang="ko-KR" altLang="en-US" sz="1900" dirty="0" err="1"/>
              <a:t>우와지마</a:t>
            </a:r>
            <a:r>
              <a:rPr lang="en-US" altLang="ko-KR" sz="1900" dirty="0"/>
              <a:t>(</a:t>
            </a:r>
            <a:r>
              <a:rPr lang="ko-KR" altLang="en-US" sz="1900" dirty="0"/>
              <a:t>에히메 현에 속해 있는 도시</a:t>
            </a:r>
            <a:r>
              <a:rPr lang="en-US" altLang="ko-KR" sz="1900" dirty="0"/>
              <a:t>)</a:t>
            </a:r>
            <a:r>
              <a:rPr lang="ko-KR" altLang="en-US" sz="1900" dirty="0"/>
              <a:t>를 포함한 근처에서 잡힌 참돔</a:t>
            </a:r>
            <a:r>
              <a:rPr lang="en-US" altLang="ko-KR" sz="1900" dirty="0"/>
              <a:t>(</a:t>
            </a:r>
            <a:r>
              <a:rPr lang="ko-KR" altLang="en-US" sz="1900" dirty="0"/>
              <a:t>도미</a:t>
            </a:r>
            <a:r>
              <a:rPr lang="en-US" altLang="ko-KR" sz="1900" dirty="0"/>
              <a:t>)</a:t>
            </a:r>
            <a:r>
              <a:rPr lang="ko-KR" altLang="en-US" sz="1900" dirty="0"/>
              <a:t>를 계란</a:t>
            </a:r>
            <a:r>
              <a:rPr lang="en-US" altLang="ko-KR" sz="1900" dirty="0"/>
              <a:t>, </a:t>
            </a:r>
            <a:r>
              <a:rPr lang="ko-KR" altLang="en-US" sz="1900" dirty="0"/>
              <a:t>간정 육수에 섞은 양념장에 찍어 밥에 얹어 먹는 요리</a:t>
            </a:r>
            <a:endParaRPr lang="en-US" altLang="ko-KR" sz="1900" dirty="0"/>
          </a:p>
          <a:p>
            <a:pPr lvl="1"/>
            <a:endParaRPr lang="en-US" altLang="ko-KR" sz="1900" dirty="0"/>
          </a:p>
          <a:p>
            <a:pPr lvl="1"/>
            <a:r>
              <a:rPr lang="ko-KR" altLang="en-US" sz="1900" dirty="0"/>
              <a:t>덮밥 요리로 에히메 현 </a:t>
            </a:r>
            <a:r>
              <a:rPr lang="ko-KR" altLang="en-US" sz="1900" dirty="0" err="1"/>
              <a:t>우와지마</a:t>
            </a:r>
            <a:r>
              <a:rPr lang="ko-KR" altLang="en-US" sz="1900" dirty="0"/>
              <a:t> 지방의 특유의 먹는 방식</a:t>
            </a:r>
            <a:endParaRPr lang="en-US" altLang="ko-KR" sz="1900" dirty="0"/>
          </a:p>
          <a:p>
            <a:pPr lvl="1"/>
            <a:endParaRPr lang="en-US" altLang="ko-KR" sz="1900" dirty="0"/>
          </a:p>
          <a:p>
            <a:pPr lvl="1"/>
            <a:r>
              <a:rPr lang="ko-KR" altLang="en-US" sz="1900" dirty="0"/>
              <a:t>쫄깃쫄깃하고 씹히는 맛이 있어 </a:t>
            </a:r>
            <a:r>
              <a:rPr lang="ko-KR" altLang="en-US" sz="1900" dirty="0" err="1"/>
              <a:t>식감의</a:t>
            </a:r>
            <a:r>
              <a:rPr lang="ko-KR" altLang="en-US" sz="1900" dirty="0"/>
              <a:t> 하모니를 즐길 수 있음</a:t>
            </a:r>
            <a:endParaRPr lang="en-US" altLang="ko-KR" sz="1900" dirty="0"/>
          </a:p>
        </p:txBody>
      </p:sp>
      <p:pic>
        <p:nvPicPr>
          <p:cNvPr id="5" name="그림 4" descr="음식, 요리, 사발, 식재료이(가) 표시된 사진&#10;&#10;자동 생성된 설명">
            <a:extLst>
              <a:ext uri="{FF2B5EF4-FFF2-40B4-BE49-F238E27FC236}">
                <a16:creationId xmlns:a16="http://schemas.microsoft.com/office/drawing/2014/main" id="{1DF058F3-6990-35F7-A3AB-6DD815E8AF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890" y="2484255"/>
            <a:ext cx="3831561" cy="371424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55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4BC5066-12DC-7C28-5E90-93F44A19C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가가와현 </a:t>
            </a:r>
            <a:r>
              <a:rPr lang="en-US" altLang="ko-KR" sz="4800"/>
              <a:t>– </a:t>
            </a:r>
            <a:r>
              <a:rPr lang="ko-KR" altLang="en-US" sz="4800"/>
              <a:t>대표 재료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E30793-5036-7AC9-176F-799BA4FF8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1700"/>
              <a:t>브로콜리</a:t>
            </a:r>
            <a:endParaRPr lang="en-US" altLang="ko-KR" sz="1700"/>
          </a:p>
          <a:p>
            <a:pPr lvl="1"/>
            <a:r>
              <a:rPr lang="ko-KR" altLang="en-US" sz="1700"/>
              <a:t>비타민 </a:t>
            </a:r>
            <a:r>
              <a:rPr lang="en-US" altLang="ko-KR" sz="1700"/>
              <a:t>C</a:t>
            </a:r>
          </a:p>
          <a:p>
            <a:pPr marL="457200" lvl="1" indent="0">
              <a:buNone/>
            </a:pPr>
            <a:r>
              <a:rPr lang="en-US" altLang="ko-KR" sz="1700"/>
              <a:t>  </a:t>
            </a:r>
            <a:r>
              <a:rPr lang="ko-KR" altLang="en-US" sz="1700"/>
              <a:t>피로 회복</a:t>
            </a:r>
            <a:r>
              <a:rPr lang="en-US" altLang="ko-KR" sz="1700"/>
              <a:t>, </a:t>
            </a:r>
            <a:r>
              <a:rPr lang="ko-KR" altLang="en-US" sz="1700"/>
              <a:t>감기 예방</a:t>
            </a:r>
            <a:r>
              <a:rPr lang="en-US" altLang="ko-KR" sz="1700"/>
              <a:t>, </a:t>
            </a:r>
            <a:r>
              <a:rPr lang="ko-KR" altLang="en-US" sz="1700"/>
              <a:t>암 예방</a:t>
            </a:r>
            <a:r>
              <a:rPr lang="en-US" altLang="ko-KR" sz="1700"/>
              <a:t>, </a:t>
            </a:r>
            <a:r>
              <a:rPr lang="ko-KR" altLang="en-US" sz="1700"/>
              <a:t>노화 방지</a:t>
            </a:r>
            <a:endParaRPr lang="en-US" altLang="ko-KR" sz="1700"/>
          </a:p>
          <a:p>
            <a:pPr lvl="1"/>
            <a:r>
              <a:rPr lang="ko-KR" altLang="en-US" sz="1700"/>
              <a:t>엽산</a:t>
            </a:r>
            <a:endParaRPr lang="en-US" altLang="ko-KR" sz="1700"/>
          </a:p>
          <a:p>
            <a:pPr marL="457200" lvl="1" indent="0">
              <a:buNone/>
            </a:pPr>
            <a:r>
              <a:rPr lang="en-US" altLang="ko-KR" sz="1700"/>
              <a:t>  DNA </a:t>
            </a:r>
            <a:r>
              <a:rPr lang="ko-KR" altLang="en-US" sz="1700"/>
              <a:t>합성및 조정에 관여 정상 세포 증식을 도움</a:t>
            </a:r>
            <a:endParaRPr lang="en-US" altLang="ko-KR" sz="1700"/>
          </a:p>
          <a:p>
            <a:pPr lvl="1"/>
            <a:r>
              <a:rPr lang="ko-KR" altLang="en-US" sz="1700"/>
              <a:t>비타민</a:t>
            </a:r>
            <a:r>
              <a:rPr lang="en-US" altLang="ko-KR" sz="1700"/>
              <a:t>K</a:t>
            </a:r>
          </a:p>
          <a:p>
            <a:pPr marL="457200" lvl="1" indent="0">
              <a:buNone/>
            </a:pPr>
            <a:r>
              <a:rPr lang="en-US" altLang="ko-KR" sz="1700"/>
              <a:t>  </a:t>
            </a:r>
            <a:r>
              <a:rPr lang="ko-KR" altLang="en-US" sz="1700"/>
              <a:t>뼈의 형성을 촉진 및 혈액 응고 작용</a:t>
            </a:r>
            <a:endParaRPr lang="en-US" altLang="ko-KR" sz="1700"/>
          </a:p>
          <a:p>
            <a:pPr lvl="1"/>
            <a:r>
              <a:rPr lang="ko-KR" altLang="en-US" sz="1700"/>
              <a:t>불용성 식이섬유</a:t>
            </a:r>
            <a:endParaRPr lang="en-US" altLang="ko-KR" sz="1700"/>
          </a:p>
          <a:p>
            <a:pPr marL="457200" lvl="1" indent="0">
              <a:buNone/>
            </a:pPr>
            <a:r>
              <a:rPr lang="en-US" altLang="ko-KR" sz="1700"/>
              <a:t>  </a:t>
            </a:r>
            <a:r>
              <a:rPr lang="ko-KR" altLang="en-US" sz="1700"/>
              <a:t>변비 해소와 장내개선</a:t>
            </a:r>
            <a:endParaRPr lang="en-US" altLang="ko-KR" sz="1700"/>
          </a:p>
        </p:txBody>
      </p:sp>
      <p:pic>
        <p:nvPicPr>
          <p:cNvPr id="5" name="그림 4" descr="채소, 십자화과 채소, 브로콜리, 브로코플라워이(가) 표시된 사진&#10;&#10;자동 생성된 설명">
            <a:extLst>
              <a:ext uri="{FF2B5EF4-FFF2-40B4-BE49-F238E27FC236}">
                <a16:creationId xmlns:a16="http://schemas.microsoft.com/office/drawing/2014/main" id="{6973347D-724A-3F0F-396C-43ACFA8E83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570887" y="2484255"/>
            <a:ext cx="3831566" cy="371424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813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C511EC5-4881-81A8-2421-B7AD40A62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가가와현 </a:t>
            </a:r>
            <a:r>
              <a:rPr lang="en-US" altLang="ko-KR" sz="4800"/>
              <a:t>– </a:t>
            </a:r>
            <a:r>
              <a:rPr lang="ko-KR" altLang="en-US" sz="4800"/>
              <a:t>향토음식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84DBD7-805C-E865-CDA7-63FBB29F4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1700" b="0" i="0">
                <a:effectLst/>
                <a:latin typeface="-apple-system"/>
              </a:rPr>
              <a:t>팥떡 떡국</a:t>
            </a:r>
            <a:r>
              <a:rPr lang="en-US" altLang="ko-KR" sz="1700">
                <a:latin typeface="-apple-system"/>
              </a:rPr>
              <a:t>(</a:t>
            </a:r>
            <a:r>
              <a:rPr lang="ja-JP" altLang="en-US" sz="1700" b="0" i="0">
                <a:effectLst/>
                <a:latin typeface="-apple-system"/>
              </a:rPr>
              <a:t>あんもち雑煮</a:t>
            </a:r>
            <a:r>
              <a:rPr lang="en-US" altLang="ja-JP" sz="1700" b="0" i="0">
                <a:effectLst/>
                <a:latin typeface="-apple-system"/>
              </a:rPr>
              <a:t>)</a:t>
            </a:r>
          </a:p>
          <a:p>
            <a:pPr lvl="1"/>
            <a:endParaRPr lang="en-US" altLang="ko-KR" sz="1700">
              <a:latin typeface="-apple-system"/>
            </a:endParaRPr>
          </a:p>
          <a:p>
            <a:pPr lvl="1"/>
            <a:r>
              <a:rPr lang="ko-KR" altLang="en-US" sz="1700">
                <a:latin typeface="-apple-system"/>
              </a:rPr>
              <a:t>멸치와  흰된장 국물에 무와 인삼 등을 넣고 둥근 떡을 넣어 먹는 떡국에 팥떡을 사용하는것이 특징</a:t>
            </a:r>
            <a:endParaRPr lang="en-US" altLang="ko-KR" sz="1700">
              <a:latin typeface="-apple-system"/>
            </a:endParaRPr>
          </a:p>
          <a:p>
            <a:pPr lvl="1"/>
            <a:endParaRPr lang="en-US" altLang="ko-KR" sz="1700">
              <a:latin typeface="-apple-system"/>
            </a:endParaRPr>
          </a:p>
          <a:p>
            <a:pPr lvl="1"/>
            <a:r>
              <a:rPr lang="ko-KR" altLang="en-US" sz="1700">
                <a:latin typeface="-apple-system"/>
              </a:rPr>
              <a:t>흰된장 사용은 </a:t>
            </a:r>
            <a:r>
              <a:rPr lang="en-US" altLang="ko-KR" sz="1700">
                <a:latin typeface="-apple-system"/>
              </a:rPr>
              <a:t>1156</a:t>
            </a:r>
            <a:r>
              <a:rPr lang="ko-KR" altLang="en-US" sz="1700">
                <a:latin typeface="-apple-system"/>
              </a:rPr>
              <a:t>년 호겐의 난에 패해 사누키로 유배된 숭덕천황에게 왕래하는 사람들에 의해 전해 진것이 계기</a:t>
            </a:r>
            <a:endParaRPr lang="en-US" altLang="ko-KR" sz="1700">
              <a:latin typeface="-apple-system"/>
            </a:endParaRPr>
          </a:p>
          <a:p>
            <a:pPr lvl="1"/>
            <a:endParaRPr lang="en-US" altLang="ko-KR" sz="1700">
              <a:latin typeface="-apple-system"/>
            </a:endParaRPr>
          </a:p>
          <a:p>
            <a:pPr lvl="1"/>
            <a:r>
              <a:rPr lang="ko-KR" altLang="en-US" sz="1700"/>
              <a:t>명산품인 설탕을 서날에 즐기기위해 팥떡을 요리에 도입</a:t>
            </a:r>
          </a:p>
        </p:txBody>
      </p:sp>
      <p:pic>
        <p:nvPicPr>
          <p:cNvPr id="5" name="그림 4" descr="음식, 요리, 사발, 실내이(가) 표시된 사진&#10;&#10;자동 생성된 설명">
            <a:extLst>
              <a:ext uri="{FF2B5EF4-FFF2-40B4-BE49-F238E27FC236}">
                <a16:creationId xmlns:a16="http://schemas.microsoft.com/office/drawing/2014/main" id="{BE665EFD-B850-FA6A-BC0F-18AA65423D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883" y="2484255"/>
            <a:ext cx="3831574" cy="371424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062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BE1748E-9A02-F32A-4F00-B37E2ADE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도쿠시마현 </a:t>
            </a:r>
            <a:r>
              <a:rPr lang="en-US" altLang="ko-KR" sz="4800"/>
              <a:t>– </a:t>
            </a:r>
            <a:r>
              <a:rPr lang="ko-KR" altLang="en-US" sz="4800"/>
              <a:t>향토 음식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1EF7E0-8075-189C-D71A-BCA44BACF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2000"/>
              <a:t>나라에</a:t>
            </a:r>
            <a:r>
              <a:rPr lang="en-US" altLang="ko-KR" sz="2000"/>
              <a:t>(</a:t>
            </a:r>
            <a:r>
              <a:rPr lang="ja-JP" altLang="en-US" sz="2000"/>
              <a:t>ならえ</a:t>
            </a:r>
            <a:r>
              <a:rPr lang="en-US" altLang="ja-JP" sz="2000"/>
              <a:t>)</a:t>
            </a:r>
          </a:p>
          <a:p>
            <a:endParaRPr lang="en-US" altLang="ja-JP" sz="2000"/>
          </a:p>
          <a:p>
            <a:pPr lvl="1"/>
            <a:r>
              <a:rPr lang="ko-KR" altLang="en-US" sz="2000"/>
              <a:t>옛날부터 일반 가정에서 사랑 받아 온 요리</a:t>
            </a:r>
            <a:endParaRPr lang="en-US" altLang="ko-KR" sz="2000"/>
          </a:p>
          <a:p>
            <a:pPr lvl="1"/>
            <a:endParaRPr lang="en-US" altLang="ja-JP" sz="2000"/>
          </a:p>
          <a:p>
            <a:pPr lvl="1"/>
            <a:r>
              <a:rPr lang="en-US" altLang="ja-JP" sz="2000"/>
              <a:t>7</a:t>
            </a:r>
            <a:r>
              <a:rPr lang="ko-KR" altLang="en-US" sz="2000"/>
              <a:t>종류재료</a:t>
            </a:r>
            <a:r>
              <a:rPr lang="en-US" altLang="ko-KR" sz="2000"/>
              <a:t>(</a:t>
            </a:r>
            <a:r>
              <a:rPr lang="ko-KR" altLang="en-US" sz="2000"/>
              <a:t>무</a:t>
            </a:r>
            <a:r>
              <a:rPr lang="en-US" altLang="ko-KR" sz="2000"/>
              <a:t>, </a:t>
            </a:r>
            <a:r>
              <a:rPr lang="ko-KR" altLang="en-US" sz="2000"/>
              <a:t>당근</a:t>
            </a:r>
            <a:r>
              <a:rPr lang="en-US" altLang="ko-KR" sz="2000"/>
              <a:t>, </a:t>
            </a:r>
            <a:r>
              <a:rPr lang="ko-KR" altLang="en-US" sz="2000"/>
              <a:t>유부</a:t>
            </a:r>
            <a:r>
              <a:rPr lang="en-US" altLang="ko-KR" sz="2000"/>
              <a:t>, </a:t>
            </a:r>
            <a:r>
              <a:rPr lang="ko-KR" altLang="en-US" sz="2000"/>
              <a:t>참깨</a:t>
            </a:r>
            <a:r>
              <a:rPr lang="en-US" altLang="ko-KR" sz="2000"/>
              <a:t>, </a:t>
            </a:r>
            <a:r>
              <a:rPr lang="ko-KR" altLang="en-US" sz="2000"/>
              <a:t>연근</a:t>
            </a:r>
            <a:r>
              <a:rPr lang="en-US" altLang="ko-KR" sz="2000"/>
              <a:t>, </a:t>
            </a:r>
            <a:r>
              <a:rPr lang="ko-KR" altLang="en-US" sz="2000"/>
              <a:t>말린 표고버섯</a:t>
            </a:r>
            <a:r>
              <a:rPr lang="en-US" altLang="ko-KR" sz="2000"/>
              <a:t>, </a:t>
            </a:r>
            <a:r>
              <a:rPr lang="ko-KR" altLang="en-US" sz="2000"/>
              <a:t>곤약</a:t>
            </a:r>
            <a:r>
              <a:rPr lang="en-US" altLang="ko-KR" sz="2000"/>
              <a:t>)</a:t>
            </a:r>
            <a:r>
              <a:rPr lang="ko-KR" altLang="en-US" sz="2000"/>
              <a:t>를 참기름 식초와 섞어 만든 요리</a:t>
            </a:r>
            <a:endParaRPr lang="en-US" altLang="ko-KR" sz="2000"/>
          </a:p>
          <a:p>
            <a:pPr lvl="1"/>
            <a:endParaRPr lang="en-US" altLang="ja-JP" sz="2000"/>
          </a:p>
          <a:p>
            <a:pPr lvl="1"/>
            <a:r>
              <a:rPr lang="ko-KR" altLang="en-US" sz="2000"/>
              <a:t>사찰음식으로 제사나 피안에 빼 놓을수 없는 일품</a:t>
            </a:r>
            <a:endParaRPr lang="ja-JP" altLang="en-US" sz="2000"/>
          </a:p>
        </p:txBody>
      </p:sp>
      <p:pic>
        <p:nvPicPr>
          <p:cNvPr id="5" name="그림 4" descr="음식, 요리, 접시, 스낵이(가) 표시된 사진&#10;&#10;자동 생성된 설명">
            <a:extLst>
              <a:ext uri="{FF2B5EF4-FFF2-40B4-BE49-F238E27FC236}">
                <a16:creationId xmlns:a16="http://schemas.microsoft.com/office/drawing/2014/main" id="{E6015C5E-E1D9-D14B-2AD8-F7B09F693F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570882" y="2484255"/>
            <a:ext cx="3831576" cy="371424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482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248CDBB-C4FD-BAA6-65BF-8D35D4D3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4800"/>
              <a:t>고치현</a:t>
            </a:r>
            <a:r>
              <a:rPr lang="en-US" altLang="ko-KR" sz="4800"/>
              <a:t> – </a:t>
            </a:r>
            <a:r>
              <a:rPr lang="ko-KR" altLang="en-US" sz="4800"/>
              <a:t>대표 재료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F8BC28-94DE-3713-E818-BB7F89F13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1700"/>
              <a:t>사방 죽순</a:t>
            </a:r>
            <a:r>
              <a:rPr lang="en-US" altLang="ko-KR" sz="1700"/>
              <a:t>(</a:t>
            </a:r>
            <a:r>
              <a:rPr lang="ko-KR" altLang="en-US" sz="1700"/>
              <a:t>四方竹</a:t>
            </a:r>
            <a:r>
              <a:rPr lang="en-US" altLang="ko-KR" sz="1700"/>
              <a:t>)</a:t>
            </a:r>
          </a:p>
          <a:p>
            <a:pPr latinLnBrk="0"/>
            <a:endParaRPr lang="en-US" altLang="ko-KR" sz="1700"/>
          </a:p>
          <a:p>
            <a:pPr lvl="1" latinLnBrk="0"/>
            <a:r>
              <a:rPr lang="ko-KR" altLang="en-US" sz="1700"/>
              <a:t>칼륨</a:t>
            </a:r>
            <a:endParaRPr lang="en-US" altLang="ko-KR" sz="1700"/>
          </a:p>
          <a:p>
            <a:pPr marL="457200" lvl="1" indent="0" latinLnBrk="0">
              <a:buNone/>
            </a:pPr>
            <a:r>
              <a:rPr lang="en-US" altLang="ko-KR" sz="1700"/>
              <a:t>   </a:t>
            </a:r>
            <a:r>
              <a:rPr lang="ko-KR" altLang="en-US" sz="1700"/>
              <a:t>몸의 컨디션을 조절하는 효과 및</a:t>
            </a:r>
            <a:endParaRPr lang="en-US" altLang="ko-KR" sz="1700"/>
          </a:p>
          <a:p>
            <a:pPr marL="457200" lvl="1" indent="0" latinLnBrk="0">
              <a:buNone/>
            </a:pPr>
            <a:r>
              <a:rPr lang="en-US" altLang="ko-KR" sz="1700"/>
              <a:t>   </a:t>
            </a:r>
            <a:r>
              <a:rPr lang="ko-KR" altLang="en-US" sz="1700"/>
              <a:t>고혈압 예방</a:t>
            </a:r>
          </a:p>
          <a:p>
            <a:pPr lvl="1" latinLnBrk="0"/>
            <a:r>
              <a:rPr lang="ko-KR" altLang="en-US" sz="1700"/>
              <a:t>아미노산</a:t>
            </a:r>
          </a:p>
          <a:p>
            <a:pPr marL="457200" lvl="1" indent="0" latinLnBrk="0">
              <a:buNone/>
            </a:pPr>
            <a:r>
              <a:rPr lang="ko-KR" altLang="en-US" sz="1700"/>
              <a:t>   글루탐산 이나 티로신</a:t>
            </a:r>
            <a:r>
              <a:rPr lang="en-US" altLang="ko-KR" sz="1700"/>
              <a:t>, </a:t>
            </a:r>
            <a:r>
              <a:rPr lang="ko-KR" altLang="en-US" sz="1700"/>
              <a:t>아스파라긴산 </a:t>
            </a:r>
            <a:endParaRPr lang="en-US" altLang="ko-KR" sz="1700"/>
          </a:p>
          <a:p>
            <a:pPr marL="457200" lvl="1" indent="0" latinLnBrk="0">
              <a:buNone/>
            </a:pPr>
            <a:r>
              <a:rPr lang="ko-KR" altLang="en-US" sz="1700"/>
              <a:t>   등의 감칠맛 성분</a:t>
            </a:r>
            <a:r>
              <a:rPr lang="en-US" altLang="ko-KR" sz="1700"/>
              <a:t>.</a:t>
            </a:r>
            <a:r>
              <a:rPr lang="ko-KR" altLang="en-US" sz="1700"/>
              <a:t>피로 회복 효과</a:t>
            </a:r>
          </a:p>
          <a:p>
            <a:pPr lvl="1" latinLnBrk="0"/>
            <a:r>
              <a:rPr lang="ko-KR" altLang="en-US" sz="1700"/>
              <a:t>식이 섬유</a:t>
            </a:r>
          </a:p>
          <a:p>
            <a:pPr marL="457200" lvl="1" indent="0" latinLnBrk="0">
              <a:buNone/>
            </a:pPr>
            <a:r>
              <a:rPr lang="ko-KR" altLang="en-US" sz="1700"/>
              <a:t>   변비 해소 및 대장암 예방에 효과적</a:t>
            </a:r>
            <a:r>
              <a:rPr lang="en-US" altLang="ko-KR" sz="1700"/>
              <a:t>.</a:t>
            </a:r>
          </a:p>
        </p:txBody>
      </p:sp>
      <p:pic>
        <p:nvPicPr>
          <p:cNvPr id="5" name="그림 4" descr="음식, 노랑, 실내이(가) 표시된 사진&#10;&#10;자동 생성된 설명">
            <a:extLst>
              <a:ext uri="{FF2B5EF4-FFF2-40B4-BE49-F238E27FC236}">
                <a16:creationId xmlns:a16="http://schemas.microsoft.com/office/drawing/2014/main" id="{EBFDA063-7482-FE6F-C3E9-6242C6E640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8" r="-2" b="2496"/>
          <a:stretch/>
        </p:blipFill>
        <p:spPr>
          <a:xfrm>
            <a:off x="6570888" y="2484255"/>
            <a:ext cx="3831565" cy="3714244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5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A650A1F-6224-C92A-8935-505024C2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고치현</a:t>
            </a:r>
            <a:r>
              <a:rPr lang="en-US" altLang="ko-KR" sz="4800"/>
              <a:t> - </a:t>
            </a:r>
            <a:r>
              <a:rPr lang="ko-KR" altLang="en-US" sz="4800"/>
              <a:t>향토요리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4B88B0-C275-7464-E9AC-3BF616B38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2000" dirty="0"/>
              <a:t>가다랑어 </a:t>
            </a:r>
            <a:r>
              <a:rPr lang="ko-KR" altLang="en-US" sz="2000"/>
              <a:t>타다키</a:t>
            </a:r>
            <a:r>
              <a:rPr lang="en-US" altLang="ko-KR" sz="2000" dirty="0"/>
              <a:t>(</a:t>
            </a:r>
            <a:r>
              <a:rPr lang="ko-KR" altLang="en-US" sz="2000" dirty="0"/>
              <a:t>鰹</a:t>
            </a:r>
            <a:r>
              <a:rPr lang="ja-JP" altLang="en-US" sz="2000" dirty="0"/>
              <a:t>のたたき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endParaRPr lang="en-US" altLang="ko-KR" sz="2000" dirty="0"/>
          </a:p>
          <a:p>
            <a:pPr lvl="1"/>
            <a:r>
              <a:rPr lang="ko-KR" altLang="en-US" sz="2000"/>
              <a:t>마디에 간 껍질이 붙은 가다랑어를 불에 구워 찬물에 식혀 두툼한 회로 만드는 요리</a:t>
            </a:r>
            <a:endParaRPr lang="en-US" altLang="ko-KR" sz="2000"/>
          </a:p>
          <a:p>
            <a:pPr lvl="1"/>
            <a:endParaRPr lang="en-US" sz="2000"/>
          </a:p>
          <a:p>
            <a:pPr lvl="1"/>
            <a:r>
              <a:rPr lang="ko-KR" altLang="en-US" sz="2000" b="0" i="0">
                <a:effectLst/>
                <a:latin typeface="Arial" panose="020B0604020202020204" pitchFamily="34" charset="0"/>
              </a:rPr>
              <a:t>도사</a:t>
            </a:r>
            <a:r>
              <a:rPr lang="en-US" altLang="ko-KR" sz="2000">
                <a:latin typeface="Arial" panose="020B0604020202020204" pitchFamily="34" charset="0"/>
              </a:rPr>
              <a:t>(</a:t>
            </a:r>
            <a:r>
              <a:rPr lang="ko-KR" altLang="en-US" sz="2000">
                <a:latin typeface="Arial" panose="020B0604020202020204" pitchFamily="34" charset="0"/>
              </a:rPr>
              <a:t>난카이도</a:t>
            </a:r>
            <a:r>
              <a:rPr lang="ko-KR" altLang="en-US" sz="2000" b="0" i="0">
                <a:effectLst/>
                <a:latin typeface="Arial" panose="020B0604020202020204" pitchFamily="34" charset="0"/>
              </a:rPr>
              <a:t>에 있던 옛 </a:t>
            </a:r>
            <a:r>
              <a:rPr lang="ko-KR" altLang="en-US" sz="2000">
                <a:latin typeface="Arial" panose="020B0604020202020204" pitchFamily="34" charset="0"/>
              </a:rPr>
              <a:t>구니</a:t>
            </a:r>
            <a:r>
              <a:rPr lang="en-US" altLang="ko-KR" sz="2000">
                <a:latin typeface="Arial" panose="020B0604020202020204" pitchFamily="34" charset="0"/>
              </a:rPr>
              <a:t>)</a:t>
            </a:r>
            <a:r>
              <a:rPr lang="ko-KR" altLang="en-US" sz="2000">
                <a:latin typeface="Arial" panose="020B0604020202020204" pitchFamily="34" charset="0"/>
              </a:rPr>
              <a:t> 명물인 사와치 요리를 대표하는 요리</a:t>
            </a:r>
            <a:endParaRPr lang="en-US" sz="2000"/>
          </a:p>
        </p:txBody>
      </p:sp>
      <p:pic>
        <p:nvPicPr>
          <p:cNvPr id="5" name="내용 개체 틀 4" descr="음식, 요리, 식재료, 패스트푸드이(가) 표시된 사진&#10;&#10;자동 생성된 설명">
            <a:extLst>
              <a:ext uri="{FF2B5EF4-FFF2-40B4-BE49-F238E27FC236}">
                <a16:creationId xmlns:a16="http://schemas.microsoft.com/office/drawing/2014/main" id="{C701B04C-89BC-977D-C980-B6962C69A5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970881" y="2484255"/>
            <a:ext cx="3031578" cy="371424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468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7801512-DF98-D75A-79B7-3660298A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188183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ko-KR" altLang="en-US" sz="3600" dirty="0" err="1">
                <a:solidFill>
                  <a:schemeClr val="tx2"/>
                </a:solidFill>
              </a:rPr>
              <a:t>주고쿠</a:t>
            </a:r>
            <a:endParaRPr lang="ko-KR" altLang="en-US" sz="3600" dirty="0">
              <a:solidFill>
                <a:schemeClr val="tx2"/>
              </a:solidFill>
            </a:endParaRPr>
          </a:p>
        </p:txBody>
      </p:sp>
      <p:grpSp>
        <p:nvGrpSpPr>
          <p:cNvPr id="38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9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8A24-9B74-D978-088B-91FA32D61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901" y="2665164"/>
            <a:ext cx="9833548" cy="26939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0" i="0" dirty="0">
                <a:solidFill>
                  <a:schemeClr val="tx2"/>
                </a:solidFill>
                <a:effectLst/>
                <a:latin typeface="noto"/>
              </a:rPr>
              <a:t>산맥을 기준으로 일본해 쪽을 산인</a:t>
            </a:r>
            <a:r>
              <a:rPr lang="en-US" altLang="ko-KR" sz="2400" b="0" i="0" dirty="0">
                <a:solidFill>
                  <a:schemeClr val="tx2"/>
                </a:solidFill>
                <a:effectLst/>
                <a:latin typeface="noto"/>
              </a:rPr>
              <a:t>(</a:t>
            </a:r>
            <a:r>
              <a:rPr lang="ko-KR" altLang="en-US" sz="2400" b="0" i="0" dirty="0">
                <a:solidFill>
                  <a:schemeClr val="tx2"/>
                </a:solidFill>
                <a:effectLst/>
                <a:latin typeface="noto"/>
              </a:rPr>
              <a:t>시마네</a:t>
            </a:r>
            <a:r>
              <a:rPr lang="en-US" altLang="ko-KR" sz="2400" dirty="0">
                <a:solidFill>
                  <a:schemeClr val="tx2"/>
                </a:solidFill>
                <a:latin typeface="noto"/>
              </a:rPr>
              <a:t>, </a:t>
            </a:r>
            <a:r>
              <a:rPr lang="ko-KR" altLang="en-US" sz="2400" dirty="0">
                <a:solidFill>
                  <a:schemeClr val="tx2"/>
                </a:solidFill>
                <a:latin typeface="noto"/>
              </a:rPr>
              <a:t>돗토리</a:t>
            </a:r>
            <a:r>
              <a:rPr lang="en-US" altLang="ko-KR" sz="2400" dirty="0">
                <a:solidFill>
                  <a:schemeClr val="tx2"/>
                </a:solidFill>
                <a:latin typeface="noto"/>
              </a:rPr>
              <a:t>)</a:t>
            </a:r>
            <a:r>
              <a:rPr lang="en-US" altLang="ko-KR" sz="2400" b="0" i="0" dirty="0">
                <a:solidFill>
                  <a:schemeClr val="tx2"/>
                </a:solidFill>
                <a:effectLst/>
                <a:latin typeface="noto"/>
              </a:rPr>
              <a:t>, </a:t>
            </a:r>
            <a:r>
              <a:rPr lang="ko-KR" altLang="en-US" sz="2400" b="0" i="0" dirty="0" err="1">
                <a:solidFill>
                  <a:schemeClr val="tx2"/>
                </a:solidFill>
                <a:effectLst/>
                <a:latin typeface="noto"/>
              </a:rPr>
              <a:t>세토</a:t>
            </a:r>
            <a:r>
              <a:rPr lang="ko-KR" altLang="en-US" sz="2400" b="0" i="0" dirty="0">
                <a:solidFill>
                  <a:schemeClr val="tx2"/>
                </a:solidFill>
                <a:effectLst/>
                <a:latin typeface="noto"/>
              </a:rPr>
              <a:t> 내해 쪽을 산요</a:t>
            </a:r>
            <a:r>
              <a:rPr lang="en-US" altLang="ko-KR" sz="2400" b="0" i="0" dirty="0">
                <a:solidFill>
                  <a:schemeClr val="tx2"/>
                </a:solidFill>
                <a:effectLst/>
                <a:latin typeface="noto"/>
              </a:rPr>
              <a:t>(</a:t>
            </a:r>
            <a:r>
              <a:rPr lang="ko-KR" altLang="en-US" sz="2400" b="0" i="0" dirty="0">
                <a:solidFill>
                  <a:schemeClr val="tx2"/>
                </a:solidFill>
                <a:effectLst/>
                <a:latin typeface="noto"/>
              </a:rPr>
              <a:t>오카야마</a:t>
            </a:r>
            <a:r>
              <a:rPr lang="en-US" altLang="ko-KR" sz="2400" b="0" i="0" dirty="0">
                <a:solidFill>
                  <a:schemeClr val="tx2"/>
                </a:solidFill>
                <a:effectLst/>
                <a:latin typeface="noto"/>
              </a:rPr>
              <a:t>, </a:t>
            </a:r>
            <a:r>
              <a:rPr lang="ko-KR" altLang="en-US" sz="2400" b="0" i="0" dirty="0">
                <a:solidFill>
                  <a:schemeClr val="tx2"/>
                </a:solidFill>
                <a:effectLst/>
                <a:latin typeface="noto"/>
              </a:rPr>
              <a:t>히로시마</a:t>
            </a:r>
            <a:r>
              <a:rPr lang="en-US" altLang="ko-KR" sz="2400" b="0" i="0" dirty="0">
                <a:solidFill>
                  <a:schemeClr val="tx2"/>
                </a:solidFill>
                <a:effectLst/>
                <a:latin typeface="noto"/>
              </a:rPr>
              <a:t>, </a:t>
            </a:r>
            <a:r>
              <a:rPr lang="ko-KR" altLang="en-US" sz="2400" b="0" i="0" dirty="0">
                <a:solidFill>
                  <a:schemeClr val="tx2"/>
                </a:solidFill>
                <a:effectLst/>
                <a:latin typeface="noto"/>
              </a:rPr>
              <a:t>야마구치</a:t>
            </a:r>
            <a:r>
              <a:rPr lang="en-US" altLang="ko-KR" sz="2400" b="0" i="0" dirty="0">
                <a:solidFill>
                  <a:schemeClr val="tx2"/>
                </a:solidFill>
                <a:effectLst/>
                <a:latin typeface="noto"/>
              </a:rPr>
              <a:t>)</a:t>
            </a:r>
            <a:r>
              <a:rPr lang="ko-KR" altLang="en-US" sz="2400" b="0" i="0" dirty="0">
                <a:solidFill>
                  <a:schemeClr val="tx2"/>
                </a:solidFill>
                <a:effectLst/>
                <a:latin typeface="noto"/>
              </a:rPr>
              <a:t>라 하여 산인 산요 지방이라고 불림</a:t>
            </a:r>
            <a:r>
              <a:rPr lang="en-US" altLang="ko-KR" sz="2400" b="0" i="0" dirty="0">
                <a:solidFill>
                  <a:schemeClr val="tx2"/>
                </a:solidFill>
                <a:effectLst/>
                <a:latin typeface="noto"/>
              </a:rPr>
              <a:t>. </a:t>
            </a:r>
            <a:r>
              <a:rPr lang="ko-KR" altLang="en-US" sz="2400" dirty="0">
                <a:solidFill>
                  <a:schemeClr val="tx2"/>
                </a:solidFill>
                <a:latin typeface="noto"/>
              </a:rPr>
              <a:t>이렇게 산맥을 기준으로 양쪽이 서로 다른 다양한 </a:t>
            </a:r>
            <a:r>
              <a:rPr lang="ko-KR" altLang="en-US" sz="2400" b="0" i="0" dirty="0">
                <a:solidFill>
                  <a:schemeClr val="tx2"/>
                </a:solidFill>
                <a:effectLst/>
                <a:latin typeface="noto"/>
              </a:rPr>
              <a:t>기후를 볼 수 있기 때문에 인접해 있어도 그 지역마다 독특하고 다양한 향토음식이 발달</a:t>
            </a:r>
            <a:endParaRPr lang="ko-KR" altLang="en-US" sz="24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43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684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905315" y="-2482471"/>
            <a:ext cx="6270375" cy="9843053"/>
            <a:chOff x="10357972" y="-3723706"/>
            <a:chExt cx="9405562" cy="1476458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880000">
              <a:off x="10357972" y="-3723706"/>
              <a:ext cx="9405562" cy="1476458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021" y="1140321"/>
            <a:ext cx="2596729" cy="129719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19542" y="2109913"/>
            <a:ext cx="897778" cy="329143"/>
            <a:chOff x="2279312" y="3164870"/>
            <a:chExt cx="1346667" cy="49371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9312" y="3164870"/>
              <a:ext cx="1346667" cy="493714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029" y="5202514"/>
            <a:ext cx="5612804" cy="814296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741" y="3776845"/>
            <a:ext cx="4288251" cy="84989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6225" y="2345852"/>
            <a:ext cx="4418195" cy="849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36AE039-47A4-C21B-602D-2F8D0C33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ko-KR" altLang="en-US" sz="3700"/>
              <a:t>히로시마현</a:t>
            </a:r>
            <a:r>
              <a:rPr lang="en-US" altLang="ko-KR" sz="3700"/>
              <a:t> - </a:t>
            </a:r>
            <a:r>
              <a:rPr lang="ko-KR" altLang="en-US" sz="3700"/>
              <a:t>대표재료</a:t>
            </a:r>
            <a:endParaRPr lang="ko-KR" altLang="en-US" sz="37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482F20-666A-BDF4-4FED-8C7EB78C5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38" y="2450197"/>
            <a:ext cx="4728627" cy="3979585"/>
          </a:xfrm>
        </p:spPr>
        <p:txBody>
          <a:bodyPr anchor="ctr">
            <a:normAutofit fontScale="92500" lnSpcReduction="20000"/>
          </a:bodyPr>
          <a:lstStyle/>
          <a:p>
            <a:r>
              <a:rPr lang="ko-KR" altLang="en-US" sz="2000"/>
              <a:t>레몬</a:t>
            </a:r>
            <a:r>
              <a:rPr lang="en-US" altLang="ko-KR" sz="2000"/>
              <a:t>(</a:t>
            </a:r>
            <a:r>
              <a:rPr lang="ja-JP" altLang="en-US" sz="2000"/>
              <a:t>レモン</a:t>
            </a:r>
            <a:r>
              <a:rPr lang="en-US" altLang="ja-JP" sz="2000"/>
              <a:t>)</a:t>
            </a:r>
          </a:p>
          <a:p>
            <a:endParaRPr lang="en-US" altLang="ja-JP" sz="2000"/>
          </a:p>
          <a:p>
            <a:pPr lvl="1"/>
            <a:r>
              <a:rPr lang="ko-KR" altLang="en-US" sz="1700"/>
              <a:t>비타민</a:t>
            </a:r>
            <a:r>
              <a:rPr lang="en-US" altLang="ko-KR" sz="1700"/>
              <a:t>C</a:t>
            </a:r>
          </a:p>
          <a:p>
            <a:pPr marL="457200" lvl="1" indent="0">
              <a:buNone/>
            </a:pPr>
            <a:r>
              <a:rPr lang="ko-KR" altLang="en-US" sz="1700"/>
              <a:t>   레몬 </a:t>
            </a:r>
            <a:r>
              <a:rPr lang="en-US" altLang="ko-KR" sz="1700"/>
              <a:t>100g</a:t>
            </a:r>
            <a:r>
              <a:rPr lang="ko-KR" altLang="en-US" sz="1700"/>
              <a:t>당 </a:t>
            </a:r>
            <a:r>
              <a:rPr lang="en-US" altLang="ko-KR" sz="1700"/>
              <a:t>100㎎ </a:t>
            </a:r>
            <a:r>
              <a:rPr lang="ko-KR" altLang="en-US" sz="1700"/>
              <a:t>함유</a:t>
            </a:r>
            <a:r>
              <a:rPr lang="en-US" altLang="ko-KR" sz="1700"/>
              <a:t> </a:t>
            </a:r>
          </a:p>
          <a:p>
            <a:pPr marL="457200" lvl="1" indent="0">
              <a:buNone/>
            </a:pPr>
            <a:r>
              <a:rPr lang="en-US" altLang="ko-KR" sz="1700"/>
              <a:t>   </a:t>
            </a:r>
            <a:r>
              <a:rPr lang="ko-KR" altLang="en-US" sz="1700"/>
              <a:t>노화 억제 및 감기 예방에 효과적</a:t>
            </a:r>
          </a:p>
          <a:p>
            <a:pPr lvl="1"/>
            <a:r>
              <a:rPr lang="ko-KR" altLang="en-US" sz="1700"/>
              <a:t>구연산</a:t>
            </a:r>
          </a:p>
          <a:p>
            <a:pPr marL="457200" lvl="1" indent="0">
              <a:buNone/>
            </a:pPr>
            <a:r>
              <a:rPr lang="ko-KR" altLang="en-US" sz="1700"/>
              <a:t>   미네랄 흡수를 촉진 시킴</a:t>
            </a:r>
            <a:endParaRPr lang="en-US" altLang="ko-KR" sz="1700"/>
          </a:p>
          <a:p>
            <a:pPr lvl="1"/>
            <a:r>
              <a:rPr lang="ko-KR" altLang="en-US" sz="1700"/>
              <a:t>폴리 페놀</a:t>
            </a:r>
          </a:p>
          <a:p>
            <a:pPr marL="457200" lvl="1" indent="0">
              <a:buNone/>
            </a:pPr>
            <a:r>
              <a:rPr lang="ko-KR" altLang="en-US" sz="1700"/>
              <a:t>   항산화 작용이 있어 생활습관병 예방에</a:t>
            </a:r>
            <a:endParaRPr lang="en-US" altLang="ko-KR" sz="1700"/>
          </a:p>
          <a:p>
            <a:pPr marL="457200" lvl="1" indent="0">
              <a:buNone/>
            </a:pPr>
            <a:r>
              <a:rPr lang="en-US" altLang="ko-KR" sz="1700"/>
              <a:t> </a:t>
            </a:r>
            <a:r>
              <a:rPr lang="ko-KR" altLang="en-US" sz="1700"/>
              <a:t>  효과</a:t>
            </a:r>
            <a:r>
              <a:rPr lang="en-US" altLang="ko-KR" sz="1700"/>
              <a:t> </a:t>
            </a:r>
          </a:p>
          <a:p>
            <a:pPr lvl="1"/>
            <a:r>
              <a:rPr lang="ko-KR" altLang="en-US" sz="1700"/>
              <a:t>칼륨</a:t>
            </a:r>
          </a:p>
          <a:p>
            <a:pPr marL="457200" lvl="1" indent="0">
              <a:buNone/>
            </a:pPr>
            <a:r>
              <a:rPr lang="ko-KR" altLang="en-US" sz="1700"/>
              <a:t>   몸의 컨디션을 조절하는 효과 및 고혈압</a:t>
            </a:r>
            <a:endParaRPr lang="en-US" altLang="ko-KR" sz="1700"/>
          </a:p>
          <a:p>
            <a:pPr marL="457200" lvl="1" indent="0">
              <a:buNone/>
            </a:pPr>
            <a:r>
              <a:rPr lang="en-US" altLang="ko-KR" sz="1700"/>
              <a:t>  </a:t>
            </a:r>
            <a:r>
              <a:rPr lang="ko-KR" altLang="en-US" sz="1700"/>
              <a:t> 예방</a:t>
            </a:r>
          </a:p>
          <a:p>
            <a:pPr lvl="1"/>
            <a:r>
              <a:rPr lang="ko-KR" altLang="en-US" sz="1700"/>
              <a:t>리모넨</a:t>
            </a:r>
          </a:p>
          <a:p>
            <a:pPr marL="457200" lvl="1" indent="0">
              <a:buNone/>
            </a:pPr>
            <a:r>
              <a:rPr lang="ko-KR" altLang="en-US" sz="1700"/>
              <a:t>   레몬 껍질에 들어 있는 향 성분이</a:t>
            </a:r>
            <a:endParaRPr lang="en-US" altLang="ko-KR" sz="1700"/>
          </a:p>
          <a:p>
            <a:pPr marL="457200" lvl="1" indent="0">
              <a:buNone/>
            </a:pPr>
            <a:r>
              <a:rPr lang="en-US" altLang="ko-KR" sz="1700"/>
              <a:t>   </a:t>
            </a:r>
            <a:r>
              <a:rPr lang="ko-KR" altLang="en-US" sz="1700"/>
              <a:t>릴렉스 효과</a:t>
            </a:r>
            <a:endParaRPr lang="en-US" altLang="ko-KR" sz="1700"/>
          </a:p>
          <a:p>
            <a:pPr marL="0" indent="0">
              <a:buNone/>
            </a:pPr>
            <a:endParaRPr lang="en-US" altLang="ko-KR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5" name="그림 4" descr="과일, 감귤류 과일, 시트론, 메이어 레몬이(가) 표시된 사진&#10;&#10;자동 생성된 설명">
            <a:extLst>
              <a:ext uri="{FF2B5EF4-FFF2-40B4-BE49-F238E27FC236}">
                <a16:creationId xmlns:a16="http://schemas.microsoft.com/office/drawing/2014/main" id="{4AE9252C-1F26-D544-1103-7361645281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26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545E2EE-86F8-AEC1-062E-218C6CCF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히로시마현 </a:t>
            </a:r>
            <a:r>
              <a:rPr lang="en-US" altLang="ko-KR" sz="4800"/>
              <a:t>– </a:t>
            </a:r>
            <a:r>
              <a:rPr lang="ko-KR" altLang="en-US" sz="4800"/>
              <a:t>향토요리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737B7C-8A5C-CE1F-C193-D8546D2CA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2000" b="0" i="0">
                <a:effectLst/>
                <a:latin typeface="Apple SD Gothic Neo"/>
              </a:rPr>
              <a:t>카키노도테나베</a:t>
            </a:r>
            <a:r>
              <a:rPr lang="en-US" altLang="ko-KR" sz="2000" b="0" i="0">
                <a:effectLst/>
                <a:latin typeface="Apple SD Gothic Neo"/>
              </a:rPr>
              <a:t>(</a:t>
            </a:r>
            <a:r>
              <a:rPr lang="ja-JP" altLang="en-US" sz="2000"/>
              <a:t>カキの土手鍋</a:t>
            </a:r>
            <a:r>
              <a:rPr lang="en-US" altLang="ja-JP" sz="2000"/>
              <a:t>)</a:t>
            </a:r>
            <a:endParaRPr lang="en-US" altLang="ko-KR" sz="2000"/>
          </a:p>
          <a:p>
            <a:endParaRPr lang="en-US" altLang="ko-KR" sz="2000" dirty="0"/>
          </a:p>
          <a:p>
            <a:pPr lvl="1"/>
            <a:r>
              <a:rPr lang="ko-KR" altLang="en-US" sz="2000" dirty="0"/>
              <a:t>된장을 냄비 안쪽에 둑처럼 바르고 그 안에서 굴 두부 배추 쑥갓 등 채소를 끓여 먹는 향토음식</a:t>
            </a:r>
            <a:endParaRPr lang="en-US" altLang="ko-KR" sz="2000" dirty="0"/>
          </a:p>
          <a:p>
            <a:pPr lvl="1"/>
            <a:endParaRPr lang="en-US" sz="2000"/>
          </a:p>
          <a:p>
            <a:pPr lvl="1"/>
            <a:r>
              <a:rPr lang="ko-KR" altLang="en-US" sz="2000" dirty="0"/>
              <a:t>된장의 둑을 무너뜨리면서 원하는 맛으로 조절하는 조리법</a:t>
            </a:r>
            <a:endParaRPr lang="en-US" sz="2000" dirty="0"/>
          </a:p>
        </p:txBody>
      </p:sp>
      <p:pic>
        <p:nvPicPr>
          <p:cNvPr id="5" name="내용 개체 틀 4" descr="요리, 음식, 중국 음식, 아시아식 수프이(가) 표시된 사진&#10;&#10;자동 생성된 설명">
            <a:extLst>
              <a:ext uri="{FF2B5EF4-FFF2-40B4-BE49-F238E27FC236}">
                <a16:creationId xmlns:a16="http://schemas.microsoft.com/office/drawing/2014/main" id="{091854D5-3438-EEC6-DB3E-FAF92BF212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0906" y="2484255"/>
            <a:ext cx="3831528" cy="371424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054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E0A36AE-91BF-A159-63E4-C437F2AFE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오카야마현</a:t>
            </a:r>
            <a:r>
              <a:rPr lang="en-US" altLang="ko-KR" sz="4800"/>
              <a:t> – </a:t>
            </a:r>
            <a:r>
              <a:rPr lang="ko-KR" altLang="en-US" sz="4800"/>
              <a:t>대표재료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D954EF-032D-D097-ABB3-C62E30B4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2000"/>
              <a:t>모모타로</a:t>
            </a:r>
            <a:r>
              <a:rPr lang="ko-KR" altLang="en-US" sz="2000" dirty="0"/>
              <a:t> 토마토</a:t>
            </a:r>
            <a:r>
              <a:rPr lang="en-US" altLang="ko-KR" sz="2000" dirty="0"/>
              <a:t>(</a:t>
            </a:r>
            <a:r>
              <a:rPr lang="ja-JP" altLang="en-US" sz="2000" dirty="0"/>
              <a:t>桃太郎トマト</a:t>
            </a:r>
            <a:r>
              <a:rPr lang="en-US" altLang="ja-JP" sz="2000" dirty="0"/>
              <a:t>)</a:t>
            </a:r>
            <a:endParaRPr lang="en-US" altLang="ko-KR" sz="2000" dirty="0"/>
          </a:p>
          <a:p>
            <a:endParaRPr lang="en-US" sz="2000" dirty="0"/>
          </a:p>
          <a:p>
            <a:pPr lvl="1"/>
            <a:r>
              <a:rPr lang="ko-KR" altLang="en-US" sz="2000"/>
              <a:t>비타민</a:t>
            </a:r>
            <a:r>
              <a:rPr lang="en-US" altLang="ko-KR" sz="2000"/>
              <a:t>C</a:t>
            </a:r>
          </a:p>
          <a:p>
            <a:pPr marL="457200" lvl="1" indent="0">
              <a:buNone/>
            </a:pPr>
            <a:r>
              <a:rPr lang="ko-KR" altLang="en-US" sz="2000"/>
              <a:t>   인간의 체내에서는 합성되지 않는 </a:t>
            </a:r>
            <a:endParaRPr lang="en-US" altLang="ko-KR" sz="2000"/>
          </a:p>
          <a:p>
            <a:pPr marL="457200" lvl="1" indent="0">
              <a:buNone/>
            </a:pPr>
            <a:r>
              <a:rPr lang="en-US" altLang="ko-KR" sz="2000"/>
              <a:t>   </a:t>
            </a:r>
            <a:r>
              <a:rPr lang="ko-KR" altLang="en-US" sz="2000"/>
              <a:t>영양성분으로 항산화작용</a:t>
            </a:r>
            <a:r>
              <a:rPr lang="en-US" altLang="ko-KR" sz="2000"/>
              <a:t>·</a:t>
            </a:r>
            <a:r>
              <a:rPr lang="ko-KR" altLang="en-US" sz="2000"/>
              <a:t>면역부활작용</a:t>
            </a:r>
            <a:endParaRPr lang="en-US" altLang="ko-KR" sz="2000"/>
          </a:p>
          <a:p>
            <a:pPr lvl="1"/>
            <a:r>
              <a:rPr lang="ko-KR" altLang="en-US" sz="2000"/>
              <a:t>리코핀</a:t>
            </a:r>
          </a:p>
          <a:p>
            <a:pPr marL="457200" lvl="1" indent="0">
              <a:buNone/>
            </a:pPr>
            <a:r>
              <a:rPr lang="ko-KR" altLang="en-US" sz="2000"/>
              <a:t>   토마토 에 존재하는 카로티노이드 색소의 </a:t>
            </a:r>
            <a:endParaRPr lang="en-US" altLang="ko-KR" sz="2000"/>
          </a:p>
          <a:p>
            <a:pPr marL="457200" lvl="1" indent="0">
              <a:buNone/>
            </a:pPr>
            <a:r>
              <a:rPr lang="en-US" altLang="ko-KR" sz="2000"/>
              <a:t>   </a:t>
            </a:r>
            <a:r>
              <a:rPr lang="ko-KR" altLang="en-US" sz="2000"/>
              <a:t>일종</a:t>
            </a:r>
            <a:r>
              <a:rPr lang="en-US" altLang="ko-KR" sz="2000"/>
              <a:t>. </a:t>
            </a:r>
            <a:r>
              <a:rPr lang="ko-KR" altLang="en-US" sz="2000"/>
              <a:t> 항암작용</a:t>
            </a:r>
            <a:endParaRPr lang="en-US" sz="2000"/>
          </a:p>
        </p:txBody>
      </p:sp>
      <p:pic>
        <p:nvPicPr>
          <p:cNvPr id="5" name="내용 개체 틀 4" descr="자연 식품, 농산물, 잔디, 현지 음식이(가) 표시된 사진&#10;&#10;자동 생성된 설명">
            <a:extLst>
              <a:ext uri="{FF2B5EF4-FFF2-40B4-BE49-F238E27FC236}">
                <a16:creationId xmlns:a16="http://schemas.microsoft.com/office/drawing/2014/main" id="{E0FEE368-62F8-FFA4-06C1-6656F952CC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562285" y="2484255"/>
            <a:ext cx="3848771" cy="3714244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812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76E8A03-A925-9D34-9059-25A2EFE9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오카야마현</a:t>
            </a:r>
            <a:r>
              <a:rPr lang="en-US" altLang="ko-KR" sz="4800"/>
              <a:t> - </a:t>
            </a:r>
            <a:r>
              <a:rPr lang="ko-KR" altLang="en-US" sz="4800"/>
              <a:t>향토요리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29CBEA-F410-9FE7-EA0E-BE7CDB05A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1700" dirty="0" err="1"/>
              <a:t>바라즈시</a:t>
            </a:r>
            <a:r>
              <a:rPr lang="en-US" altLang="ko-KR" sz="1700" dirty="0"/>
              <a:t>(</a:t>
            </a:r>
            <a:r>
              <a:rPr lang="ja-JP" altLang="en-US" sz="1700" dirty="0"/>
              <a:t>ばらずし</a:t>
            </a:r>
            <a:r>
              <a:rPr lang="en-US" altLang="ja-JP" sz="1700" dirty="0"/>
              <a:t>)</a:t>
            </a:r>
          </a:p>
          <a:p>
            <a:endParaRPr lang="en-US" altLang="ko-KR" sz="1700" dirty="0"/>
          </a:p>
          <a:p>
            <a:pPr lvl="1"/>
            <a:r>
              <a:rPr lang="ko-KR" altLang="en-US" sz="1700" dirty="0"/>
              <a:t>신선한 해산물과 다채로운 구의 채소를 담아 밥 위에 뿌려 먹는 향토 초밥</a:t>
            </a:r>
            <a:endParaRPr lang="en-US" altLang="ko-KR" sz="1700" dirty="0"/>
          </a:p>
          <a:p>
            <a:endParaRPr lang="en-US" sz="1700" dirty="0"/>
          </a:p>
          <a:p>
            <a:pPr lvl="1"/>
            <a:r>
              <a:rPr lang="ko-KR" altLang="en-US" sz="1700" dirty="0"/>
              <a:t>궁여지책으로 탄생한 </a:t>
            </a:r>
            <a:r>
              <a:rPr lang="ko-KR" altLang="en-US" sz="1700" b="0" i="0" dirty="0">
                <a:effectLst/>
                <a:latin typeface="noto"/>
              </a:rPr>
              <a:t>오카야마 쓰시야 </a:t>
            </a:r>
            <a:r>
              <a:rPr lang="ko-KR" altLang="en-US" sz="1700" b="0" i="0" dirty="0" err="1">
                <a:effectLst/>
                <a:latin typeface="noto"/>
              </a:rPr>
              <a:t>마츠리즈시</a:t>
            </a:r>
            <a:r>
              <a:rPr lang="ko-KR" altLang="en-US" sz="1700" dirty="0" err="1"/>
              <a:t>라고도</a:t>
            </a:r>
            <a:r>
              <a:rPr lang="ko-KR" altLang="en-US" sz="1700" dirty="0"/>
              <a:t> 불림</a:t>
            </a:r>
            <a:endParaRPr lang="en-US" altLang="ko-KR" sz="1700" dirty="0"/>
          </a:p>
          <a:p>
            <a:pPr lvl="1"/>
            <a:endParaRPr lang="en-US" sz="1700" dirty="0"/>
          </a:p>
          <a:p>
            <a:pPr lvl="1"/>
            <a:r>
              <a:rPr lang="ko-KR" altLang="en-US" sz="1700" dirty="0"/>
              <a:t>현재는 축제나 축하</a:t>
            </a:r>
            <a:r>
              <a:rPr lang="en-US" altLang="ko-KR" sz="1700" dirty="0"/>
              <a:t>, </a:t>
            </a:r>
            <a:r>
              <a:rPr lang="ko-KR" altLang="en-US" sz="1700" dirty="0"/>
              <a:t>손님 접대 등에 있어서의 </a:t>
            </a:r>
            <a:r>
              <a:rPr lang="ko-KR" altLang="en-US" sz="1700" dirty="0" err="1"/>
              <a:t>할레</a:t>
            </a:r>
            <a:r>
              <a:rPr lang="ko-KR" altLang="en-US" sz="1700" dirty="0"/>
              <a:t> 음식으로 사랑 받음</a:t>
            </a:r>
            <a:endParaRPr lang="en-US" sz="1700" dirty="0"/>
          </a:p>
        </p:txBody>
      </p:sp>
      <p:pic>
        <p:nvPicPr>
          <p:cNvPr id="5" name="내용 개체 틀 4" descr="요리, 음식, 해산물, 레시피이(가) 표시된 사진&#10;&#10;자동 생성된 설명">
            <a:extLst>
              <a:ext uri="{FF2B5EF4-FFF2-40B4-BE49-F238E27FC236}">
                <a16:creationId xmlns:a16="http://schemas.microsoft.com/office/drawing/2014/main" id="{B176A119-002F-3DA6-6AAF-2640C24711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562280" y="2484255"/>
            <a:ext cx="3848780" cy="371424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972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62EA903-3154-5A47-FF01-A24152410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 dirty="0"/>
              <a:t>시마네 현</a:t>
            </a:r>
            <a:r>
              <a:rPr lang="en-US" altLang="ko-KR" sz="4800" dirty="0"/>
              <a:t>- </a:t>
            </a:r>
            <a:r>
              <a:rPr lang="ko-KR" altLang="en-US" sz="4800" dirty="0"/>
              <a:t>대표재료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C2854C-7CD3-666B-84F1-4275BBCE7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2000"/>
              <a:t>아스코</a:t>
            </a:r>
            <a:r>
              <a:rPr lang="en-US" altLang="ko-KR" sz="2000" dirty="0"/>
              <a:t>(</a:t>
            </a:r>
            <a:r>
              <a:rPr lang="ja-JP" altLang="en-US" sz="2000" dirty="0"/>
              <a:t>あすっこ</a:t>
            </a:r>
            <a:r>
              <a:rPr lang="en-US" altLang="ja-JP" sz="2000" dirty="0"/>
              <a:t>)</a:t>
            </a:r>
            <a:endParaRPr lang="en-US" altLang="ko-KR" sz="2000" dirty="0"/>
          </a:p>
          <a:p>
            <a:pPr marL="0" indent="0">
              <a:buNone/>
            </a:pPr>
            <a:endParaRPr lang="en-US" sz="2000"/>
          </a:p>
          <a:p>
            <a:pPr lvl="1"/>
            <a:r>
              <a:rPr lang="ko-KR" altLang="en-US" sz="2000" b="0" i="0">
                <a:effectLst/>
                <a:latin typeface="Apple SD Gothic Neo"/>
              </a:rPr>
              <a:t>“비타민채”와 “브로콜리”를 배합시켜 탄생한 시마네 현의 오리지널 야채</a:t>
            </a:r>
            <a:endParaRPr lang="en-US" sz="2000">
              <a:latin typeface="Apple SD Gothic Neo"/>
            </a:endParaRPr>
          </a:p>
          <a:p>
            <a:pPr lvl="1"/>
            <a:r>
              <a:rPr lang="ko-KR" altLang="en-US" sz="2000" b="0" i="0">
                <a:effectLst/>
                <a:latin typeface="noto"/>
              </a:rPr>
              <a:t>비타민</a:t>
            </a:r>
            <a:r>
              <a:rPr lang="en-US" altLang="ko-KR" sz="2000" b="0" i="0">
                <a:effectLst/>
                <a:latin typeface="noto"/>
              </a:rPr>
              <a:t>C</a:t>
            </a:r>
            <a:br>
              <a:rPr lang="ko-KR" altLang="en-US" sz="2000"/>
            </a:br>
            <a:r>
              <a:rPr lang="ko-KR" altLang="en-US" sz="2000" b="0" i="0">
                <a:effectLst/>
                <a:latin typeface="noto"/>
              </a:rPr>
              <a:t>면역력 향상 효소 활성</a:t>
            </a:r>
            <a:endParaRPr lang="en-US" altLang="ko-KR" sz="2000"/>
          </a:p>
          <a:p>
            <a:pPr lvl="1"/>
            <a:r>
              <a:rPr lang="ko-KR" altLang="en-US" sz="2000" b="0" i="0">
                <a:effectLst/>
                <a:latin typeface="noto"/>
              </a:rPr>
              <a:t>베타카로텐</a:t>
            </a:r>
            <a:br>
              <a:rPr lang="ko-KR" altLang="en-US" sz="2000"/>
            </a:br>
            <a:r>
              <a:rPr lang="ko-KR" altLang="en-US" sz="2000" b="0" i="0">
                <a:effectLst/>
                <a:latin typeface="noto"/>
              </a:rPr>
              <a:t>암 예방 시력유지 면역력 향상</a:t>
            </a:r>
            <a:endParaRPr lang="en-US" altLang="ko-KR" sz="2000"/>
          </a:p>
          <a:p>
            <a:pPr lvl="1"/>
            <a:r>
              <a:rPr lang="ko-KR" altLang="en-US" sz="2000" b="0" i="0">
                <a:effectLst/>
                <a:latin typeface="noto"/>
              </a:rPr>
              <a:t>비타민 </a:t>
            </a:r>
            <a:r>
              <a:rPr lang="en-US" altLang="ko-KR" sz="2000" b="0" i="0">
                <a:effectLst/>
                <a:latin typeface="noto"/>
              </a:rPr>
              <a:t>B1</a:t>
            </a:r>
            <a:br>
              <a:rPr lang="ko-KR" altLang="en-US" sz="2000"/>
            </a:br>
            <a:r>
              <a:rPr lang="ko-KR" altLang="en-US" sz="2000" b="0" i="0">
                <a:effectLst/>
                <a:latin typeface="noto"/>
              </a:rPr>
              <a:t>에너지 생산 뇌신경계 보조</a:t>
            </a:r>
            <a:endParaRPr lang="en-US" sz="2000"/>
          </a:p>
        </p:txBody>
      </p:sp>
      <p:pic>
        <p:nvPicPr>
          <p:cNvPr id="5" name="내용 개체 틀 4" descr="채소, 식물, 농산물, 잎채소이(가) 표시된 사진&#10;&#10;자동 생성된 설명">
            <a:extLst>
              <a:ext uri="{FF2B5EF4-FFF2-40B4-BE49-F238E27FC236}">
                <a16:creationId xmlns:a16="http://schemas.microsoft.com/office/drawing/2014/main" id="{F8617178-5B5C-2C77-F007-E0DCB93DE2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2309" y="2484255"/>
            <a:ext cx="3848723" cy="371424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735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8E6960E-4D6D-B076-8512-FCC5AA90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 dirty="0"/>
              <a:t>시마네 현</a:t>
            </a:r>
            <a:r>
              <a:rPr lang="en-US" altLang="ko-KR" sz="4800" dirty="0"/>
              <a:t>- </a:t>
            </a:r>
            <a:r>
              <a:rPr lang="ko-KR" altLang="en-US" sz="4800" dirty="0"/>
              <a:t>향토 요리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5E4AA9-721F-C40A-6723-BCCD65F85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1400"/>
              <a:t>헤카야키</a:t>
            </a:r>
            <a:r>
              <a:rPr lang="en-US" altLang="ko-KR" sz="1400"/>
              <a:t>(</a:t>
            </a:r>
            <a:r>
              <a:rPr lang="ja-JP" altLang="en-US" sz="1400"/>
              <a:t>へか</a:t>
            </a:r>
            <a:r>
              <a:rPr lang="ko-KR" altLang="en-US" sz="1400"/>
              <a:t>焼</a:t>
            </a:r>
            <a:r>
              <a:rPr lang="ja-JP" altLang="en-US" sz="1400"/>
              <a:t>き</a:t>
            </a:r>
            <a:r>
              <a:rPr lang="en-US" altLang="ja-JP" sz="1400"/>
              <a:t>)</a:t>
            </a:r>
          </a:p>
          <a:p>
            <a:endParaRPr lang="en-US" altLang="ja-JP" sz="1400"/>
          </a:p>
          <a:p>
            <a:pPr lvl="1"/>
            <a:r>
              <a:rPr lang="ko-KR" altLang="en-US" sz="1400">
                <a:latin typeface="noto"/>
              </a:rPr>
              <a:t>오카</a:t>
            </a:r>
            <a:r>
              <a:rPr lang="ko-KR" altLang="en-US" sz="1400" b="0" i="0">
                <a:effectLst/>
                <a:latin typeface="noto"/>
              </a:rPr>
              <a:t>시에서 어부 요리와 현지에 전해지는 향토 요리</a:t>
            </a:r>
            <a:endParaRPr lang="en-US" altLang="ko-KR" sz="1400" b="0" i="0">
              <a:effectLst/>
              <a:latin typeface="noto"/>
            </a:endParaRPr>
          </a:p>
          <a:p>
            <a:pPr lvl="1"/>
            <a:endParaRPr lang="en-US" altLang="ko-KR" sz="1400" b="0" i="0">
              <a:effectLst/>
              <a:latin typeface="noto"/>
            </a:endParaRPr>
          </a:p>
          <a:p>
            <a:pPr lvl="1"/>
            <a:r>
              <a:rPr lang="ko-KR" altLang="en-US" sz="1400" b="0" i="0">
                <a:effectLst/>
                <a:latin typeface="noto"/>
              </a:rPr>
              <a:t>헤카는 농기구의 빈틈이 남은 금속 부분에서 옛날에는 이를 냄비 대신 사용하여 </a:t>
            </a:r>
            <a:r>
              <a:rPr lang="en-US" altLang="ko-KR" sz="1400" b="0" i="0">
                <a:effectLst/>
                <a:latin typeface="noto"/>
              </a:rPr>
              <a:t>＂</a:t>
            </a:r>
            <a:r>
              <a:rPr lang="ko-KR" altLang="en-US" sz="1400" b="0" i="0">
                <a:effectLst/>
                <a:latin typeface="noto"/>
              </a:rPr>
              <a:t>헤카 구이</a:t>
            </a:r>
            <a:r>
              <a:rPr lang="en-US" altLang="ko-KR" sz="1400" b="0" i="0">
                <a:effectLst/>
                <a:latin typeface="noto"/>
              </a:rPr>
              <a:t>＂</a:t>
            </a:r>
            <a:r>
              <a:rPr lang="ko-KR" altLang="en-US" sz="1400" b="0" i="0">
                <a:effectLst/>
                <a:latin typeface="noto"/>
              </a:rPr>
              <a:t>으로 알려짐</a:t>
            </a:r>
            <a:endParaRPr lang="en-US" altLang="ko-KR" sz="1400" b="0" i="0">
              <a:effectLst/>
              <a:latin typeface="noto"/>
            </a:endParaRPr>
          </a:p>
          <a:p>
            <a:pPr lvl="1"/>
            <a:endParaRPr lang="en-US" altLang="ko-KR" sz="1400" b="0" i="0">
              <a:effectLst/>
              <a:latin typeface="noto"/>
            </a:endParaRPr>
          </a:p>
          <a:p>
            <a:pPr lvl="1"/>
            <a:r>
              <a:rPr lang="ko-KR" altLang="en-US" sz="1400" b="0" i="0">
                <a:effectLst/>
                <a:latin typeface="noto"/>
              </a:rPr>
              <a:t>특제 얕은 냄비에 육수를 넣고 계절별 현지 생선</a:t>
            </a:r>
            <a:r>
              <a:rPr lang="en-US" altLang="ko-KR" sz="1400" b="0" i="0">
                <a:effectLst/>
                <a:latin typeface="noto"/>
              </a:rPr>
              <a:t>, </a:t>
            </a:r>
            <a:r>
              <a:rPr lang="ko-KR" altLang="en-US" sz="1400" b="0" i="0">
                <a:effectLst/>
                <a:latin typeface="noto"/>
              </a:rPr>
              <a:t>양파</a:t>
            </a:r>
            <a:r>
              <a:rPr lang="en-US" altLang="ko-KR" sz="1400" b="0" i="0">
                <a:effectLst/>
                <a:latin typeface="noto"/>
              </a:rPr>
              <a:t>, </a:t>
            </a:r>
            <a:r>
              <a:rPr lang="ko-KR" altLang="en-US" sz="1400" b="0" i="0">
                <a:effectLst/>
                <a:latin typeface="noto"/>
              </a:rPr>
              <a:t>가지 등 채소를 통에 세워 먹음</a:t>
            </a:r>
            <a:endParaRPr lang="en-US" altLang="ko-KR" sz="1400" b="0" i="0">
              <a:effectLst/>
              <a:latin typeface="noto"/>
            </a:endParaRPr>
          </a:p>
          <a:p>
            <a:pPr lvl="1"/>
            <a:endParaRPr lang="en-US" altLang="ko-KR" sz="1400" b="0" i="0">
              <a:effectLst/>
              <a:latin typeface="noto"/>
            </a:endParaRPr>
          </a:p>
          <a:p>
            <a:pPr lvl="1"/>
            <a:r>
              <a:rPr lang="ko-KR" altLang="en-US" sz="1400" b="0" i="0">
                <a:effectLst/>
                <a:latin typeface="noto"/>
              </a:rPr>
              <a:t>고기 대신 생선을 이용한 스키야키 </a:t>
            </a:r>
            <a:endParaRPr lang="en-US" sz="1400"/>
          </a:p>
        </p:txBody>
      </p:sp>
      <p:pic>
        <p:nvPicPr>
          <p:cNvPr id="5" name="내용 개체 틀 4" descr="음식, 요리, 식사, 미식이(가) 표시된 사진&#10;&#10;자동 생성된 설명">
            <a:extLst>
              <a:ext uri="{FF2B5EF4-FFF2-40B4-BE49-F238E27FC236}">
                <a16:creationId xmlns:a16="http://schemas.microsoft.com/office/drawing/2014/main" id="{B82664BE-DB1F-2F22-D724-3807D8B682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6" r="1" b="1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36" name="Rectangle 3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6851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831ACA5-5E3F-DEFB-709B-8C4CEBCB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돗토리현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EBCEF2-622E-C561-78BB-BBB7ECF5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1700" b="0" i="0" dirty="0" err="1">
                <a:effectLst/>
                <a:latin typeface="noto"/>
              </a:rPr>
              <a:t>사구락교</a:t>
            </a:r>
            <a:r>
              <a:rPr lang="en-US" altLang="ko-KR" sz="1700" b="0" i="0" dirty="0">
                <a:effectLst/>
                <a:latin typeface="noto"/>
              </a:rPr>
              <a:t>(</a:t>
            </a:r>
            <a:r>
              <a:rPr lang="ja-JP" altLang="en-US" sz="1700" b="0" i="0" dirty="0">
                <a:effectLst/>
                <a:latin typeface="noto"/>
              </a:rPr>
              <a:t>砂丘らっきょう</a:t>
            </a:r>
            <a:r>
              <a:rPr lang="en-US" altLang="ja-JP" sz="1700" b="0" i="0" dirty="0">
                <a:effectLst/>
                <a:latin typeface="noto"/>
              </a:rPr>
              <a:t>)</a:t>
            </a:r>
          </a:p>
          <a:p>
            <a:endParaRPr lang="en-US" altLang="ko-KR" sz="1700" b="0" i="0" dirty="0">
              <a:effectLst/>
              <a:latin typeface="noto"/>
            </a:endParaRPr>
          </a:p>
          <a:p>
            <a:pPr lvl="1"/>
            <a:r>
              <a:rPr lang="ko-KR" altLang="en-US" sz="1700" b="0" i="0" dirty="0" err="1">
                <a:effectLst/>
                <a:latin typeface="noto"/>
              </a:rPr>
              <a:t>식이섬유</a:t>
            </a:r>
            <a:endParaRPr lang="en-US" altLang="ko-KR" sz="1700" b="0" i="0" dirty="0">
              <a:effectLst/>
              <a:latin typeface="noto"/>
            </a:endParaRPr>
          </a:p>
          <a:p>
            <a:pPr marL="457200" lvl="1" indent="0">
              <a:buNone/>
            </a:pPr>
            <a:r>
              <a:rPr lang="en-US" sz="1700" dirty="0">
                <a:latin typeface="noto"/>
              </a:rPr>
              <a:t>    </a:t>
            </a:r>
            <a:r>
              <a:rPr lang="ko-KR" altLang="en-US" sz="1700" dirty="0">
                <a:latin typeface="noto"/>
              </a:rPr>
              <a:t> 장내 환경 개선</a:t>
            </a:r>
            <a:r>
              <a:rPr lang="en-US" altLang="ko-KR" sz="1700" dirty="0">
                <a:latin typeface="noto"/>
              </a:rPr>
              <a:t> </a:t>
            </a:r>
            <a:r>
              <a:rPr lang="ko-KR" altLang="en-US" sz="1700" dirty="0">
                <a:latin typeface="noto"/>
              </a:rPr>
              <a:t>도움</a:t>
            </a:r>
            <a:endParaRPr lang="en-US" altLang="ko-KR" sz="1700" dirty="0">
              <a:latin typeface="noto"/>
            </a:endParaRPr>
          </a:p>
          <a:p>
            <a:pPr lvl="1"/>
            <a:r>
              <a:rPr lang="ko-KR" altLang="en-US" sz="1700" b="0" i="0" dirty="0">
                <a:effectLst/>
                <a:latin typeface="noto"/>
              </a:rPr>
              <a:t>알리신</a:t>
            </a:r>
            <a:endParaRPr lang="en-US" altLang="ko-KR" sz="1700" dirty="0">
              <a:latin typeface="noto"/>
            </a:endParaRPr>
          </a:p>
          <a:p>
            <a:pPr marL="457200" lvl="1" indent="0">
              <a:buNone/>
            </a:pPr>
            <a:r>
              <a:rPr lang="en-US" altLang="ko-KR" sz="1700" b="0" i="0" dirty="0">
                <a:effectLst/>
                <a:latin typeface="noto"/>
              </a:rPr>
              <a:t>     </a:t>
            </a:r>
            <a:r>
              <a:rPr lang="ko-KR" altLang="en-US" sz="1700" b="0" i="0" dirty="0">
                <a:effectLst/>
                <a:latin typeface="noto"/>
              </a:rPr>
              <a:t>독특한 매운맛과 냄새의 근원</a:t>
            </a:r>
            <a:br>
              <a:rPr lang="ko-KR" altLang="en-US" sz="1700" dirty="0"/>
            </a:br>
            <a:r>
              <a:rPr lang="en-US" altLang="ko-KR" sz="1700" dirty="0"/>
              <a:t>   </a:t>
            </a:r>
            <a:r>
              <a:rPr lang="ko-KR" altLang="en-US" sz="1700" b="0" i="0" dirty="0">
                <a:effectLst/>
                <a:latin typeface="noto"/>
              </a:rPr>
              <a:t>체내에서 비타민 </a:t>
            </a:r>
            <a:r>
              <a:rPr lang="en-US" altLang="ko-KR" sz="1700" b="0" i="0" dirty="0">
                <a:effectLst/>
                <a:latin typeface="noto"/>
              </a:rPr>
              <a:t>B1</a:t>
            </a:r>
            <a:r>
              <a:rPr lang="ko-KR" altLang="en-US" sz="1700" b="0" i="0" dirty="0">
                <a:effectLst/>
                <a:latin typeface="noto"/>
              </a:rPr>
              <a:t>을 흡수하기 쉬운 </a:t>
            </a:r>
            <a:endParaRPr lang="en-US" altLang="ko-KR" sz="1700" b="0" i="0" dirty="0">
              <a:effectLst/>
              <a:latin typeface="noto"/>
            </a:endParaRPr>
          </a:p>
          <a:p>
            <a:pPr marL="457200" lvl="1" indent="0">
              <a:buNone/>
            </a:pPr>
            <a:r>
              <a:rPr lang="en-US" altLang="ko-KR" sz="1700" dirty="0">
                <a:latin typeface="noto"/>
              </a:rPr>
              <a:t>     </a:t>
            </a:r>
            <a:r>
              <a:rPr lang="ko-KR" altLang="en-US" sz="1700" b="0" i="0" dirty="0">
                <a:effectLst/>
                <a:latin typeface="noto"/>
              </a:rPr>
              <a:t>형태로 변경</a:t>
            </a:r>
            <a:endParaRPr lang="en-US" altLang="ko-KR" sz="1700" b="0" i="0" dirty="0">
              <a:effectLst/>
              <a:latin typeface="noto"/>
            </a:endParaRPr>
          </a:p>
          <a:p>
            <a:pPr lvl="1"/>
            <a:r>
              <a:rPr lang="ko-KR" altLang="en-US" sz="1700" b="0" i="0" dirty="0">
                <a:effectLst/>
                <a:latin typeface="noto"/>
              </a:rPr>
              <a:t>비타민 </a:t>
            </a:r>
            <a:r>
              <a:rPr lang="en-US" altLang="ko-KR" sz="1700" b="0" i="0" dirty="0">
                <a:effectLst/>
                <a:latin typeface="noto"/>
              </a:rPr>
              <a:t>B1</a:t>
            </a:r>
            <a:r>
              <a:rPr lang="ko-KR" altLang="en-US" sz="1700" b="0" i="0" dirty="0">
                <a:effectLst/>
                <a:latin typeface="noto"/>
              </a:rPr>
              <a:t>과 결합한 </a:t>
            </a:r>
            <a:r>
              <a:rPr lang="ko-KR" altLang="en-US" sz="1700" b="0" i="0" dirty="0" err="1">
                <a:effectLst/>
                <a:latin typeface="noto"/>
              </a:rPr>
              <a:t>알리티아민</a:t>
            </a:r>
            <a:endParaRPr lang="en-US" altLang="ko-KR" sz="1700" dirty="0">
              <a:latin typeface="noto"/>
            </a:endParaRPr>
          </a:p>
          <a:p>
            <a:pPr marL="457200" lvl="1" indent="0">
              <a:buNone/>
            </a:pPr>
            <a:r>
              <a:rPr lang="en-US" altLang="ko-KR" sz="1700" b="0" i="0" dirty="0">
                <a:effectLst/>
                <a:latin typeface="noto"/>
              </a:rPr>
              <a:t>    </a:t>
            </a:r>
            <a:r>
              <a:rPr lang="ko-KR" altLang="en-US" sz="1700" b="0" i="0" dirty="0">
                <a:effectLst/>
                <a:latin typeface="noto"/>
              </a:rPr>
              <a:t>혈중에서 장시간 유지하여  비타민 </a:t>
            </a:r>
            <a:r>
              <a:rPr lang="en-US" altLang="ko-KR" sz="1700" b="0" i="0" dirty="0">
                <a:effectLst/>
                <a:latin typeface="noto"/>
              </a:rPr>
              <a:t>B1</a:t>
            </a:r>
          </a:p>
          <a:p>
            <a:pPr marL="457200" lvl="1" indent="0">
              <a:buNone/>
            </a:pPr>
            <a:r>
              <a:rPr lang="en-US" altLang="ko-KR" sz="1700" dirty="0">
                <a:latin typeface="noto"/>
              </a:rPr>
              <a:t>    </a:t>
            </a:r>
            <a:r>
              <a:rPr lang="ko-KR" altLang="en-US" sz="1700" b="0" i="0" dirty="0">
                <a:effectLst/>
                <a:latin typeface="noto"/>
              </a:rPr>
              <a:t>의</a:t>
            </a:r>
            <a:r>
              <a:rPr lang="en-US" altLang="ko-KR" sz="1700" dirty="0">
                <a:latin typeface="noto"/>
              </a:rPr>
              <a:t> </a:t>
            </a:r>
            <a:r>
              <a:rPr lang="ko-KR" altLang="en-US" sz="1700" b="0" i="0" dirty="0">
                <a:effectLst/>
                <a:latin typeface="noto"/>
              </a:rPr>
              <a:t>흡수를 높여 피로회복 및 더위 예방</a:t>
            </a:r>
            <a:endParaRPr lang="en-US" sz="1700" dirty="0"/>
          </a:p>
        </p:txBody>
      </p:sp>
      <p:pic>
        <p:nvPicPr>
          <p:cNvPr id="5" name="내용 개체 틀 4" descr="실내, 테이블, 사발, 음식이(가) 표시된 사진&#10;&#10;자동 생성된 설명">
            <a:extLst>
              <a:ext uri="{FF2B5EF4-FFF2-40B4-BE49-F238E27FC236}">
                <a16:creationId xmlns:a16="http://schemas.microsoft.com/office/drawing/2014/main" id="{E736669C-ECB7-3691-B25D-457041F372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0191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07CDD3A-FD98-0939-E7AC-23F5A7C28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 dirty="0" err="1"/>
              <a:t>돗토리현</a:t>
            </a:r>
            <a:endParaRPr lang="ko-KR" altLang="en-US" sz="4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B33E68-9C77-F319-2FD9-6823D1126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2" y="3865676"/>
            <a:ext cx="4530898" cy="1809833"/>
          </a:xfrm>
        </p:spPr>
        <p:txBody>
          <a:bodyPr anchor="ctr">
            <a:noAutofit/>
          </a:bodyPr>
          <a:lstStyle/>
          <a:p>
            <a:r>
              <a:rPr lang="ko-KR" altLang="en-US" sz="2000" dirty="0" err="1"/>
              <a:t>노노코메시</a:t>
            </a:r>
            <a:r>
              <a:rPr lang="en-US" altLang="ko-KR" sz="2000" dirty="0"/>
              <a:t>(</a:t>
            </a:r>
            <a:r>
              <a:rPr lang="ja-JP" altLang="en-US" sz="2000" dirty="0"/>
              <a:t>ののこめし</a:t>
            </a:r>
            <a:r>
              <a:rPr lang="en-US" altLang="ja-JP" sz="2000" dirty="0"/>
              <a:t>)</a:t>
            </a:r>
          </a:p>
          <a:p>
            <a:endParaRPr lang="en-US" altLang="ja-JP" sz="2000" dirty="0"/>
          </a:p>
          <a:p>
            <a:pPr lvl="1">
              <a:lnSpc>
                <a:spcPct val="110000"/>
              </a:lnSpc>
            </a:pPr>
            <a:r>
              <a:rPr lang="ko-KR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튀김 속에 신선한 야채와 쌀을 담아 국물 속에서 볶은 요리</a:t>
            </a:r>
            <a:endParaRPr lang="en-US" altLang="ko-KR" sz="16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lvl="1"/>
            <a:endParaRPr lang="en-US" altLang="ko-KR" sz="300" dirty="0">
              <a:solidFill>
                <a:srgbClr val="000000"/>
              </a:solidFill>
              <a:latin typeface="-apple-system"/>
            </a:endParaRPr>
          </a:p>
          <a:p>
            <a:pPr lvl="1">
              <a:lnSpc>
                <a:spcPct val="120000"/>
              </a:lnSpc>
            </a:pPr>
            <a:r>
              <a:rPr lang="ko-KR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유부는 두부의 단백질이 가열에 의해 변화해 해면상이 되어 있어 칼슘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단백질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비타민 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-apple-system"/>
              </a:rPr>
              <a:t>E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등이 풍부한 식재료</a:t>
            </a:r>
            <a:endParaRPr lang="en-US" altLang="ko-KR" sz="16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lvl="1"/>
            <a:endParaRPr lang="en-US" altLang="ko-KR" sz="300" b="0" i="0" dirty="0">
              <a:solidFill>
                <a:srgbClr val="000000"/>
              </a:solidFill>
              <a:effectLst/>
              <a:latin typeface="noto"/>
            </a:endParaRPr>
          </a:p>
          <a:p>
            <a:pPr lvl="1">
              <a:lnSpc>
                <a:spcPct val="120000"/>
              </a:lnSpc>
            </a:pPr>
            <a:r>
              <a:rPr lang="ko-KR" altLang="en-US" sz="1600" dirty="0">
                <a:solidFill>
                  <a:srgbClr val="000000"/>
                </a:solidFill>
                <a:latin typeface="noto"/>
              </a:rPr>
              <a:t>현재는 「</a:t>
            </a:r>
            <a:r>
              <a:rPr lang="ko-KR" altLang="en-US" sz="1600" dirty="0" err="1">
                <a:solidFill>
                  <a:srgbClr val="000000"/>
                </a:solidFill>
                <a:latin typeface="noto"/>
              </a:rPr>
              <a:t>이타다키</a:t>
            </a:r>
            <a:r>
              <a:rPr lang="ko-KR" altLang="en-US" sz="1600" dirty="0">
                <a:solidFill>
                  <a:srgbClr val="000000"/>
                </a:solidFill>
                <a:latin typeface="noto"/>
              </a:rPr>
              <a:t>」</a:t>
            </a:r>
            <a:r>
              <a:rPr lang="en-US" altLang="ko-KR" sz="1600" dirty="0">
                <a:solidFill>
                  <a:srgbClr val="000000"/>
                </a:solidFill>
                <a:latin typeface="noto"/>
              </a:rPr>
              <a:t>(</a:t>
            </a:r>
            <a:r>
              <a:rPr lang="ja-JP" altLang="en-US" sz="1600" dirty="0">
                <a:solidFill>
                  <a:srgbClr val="000000"/>
                </a:solidFill>
                <a:latin typeface="noto"/>
              </a:rPr>
              <a:t>いただき</a:t>
            </a:r>
            <a:r>
              <a:rPr lang="en-US" altLang="ko-KR" sz="1600" dirty="0">
                <a:solidFill>
                  <a:srgbClr val="000000"/>
                </a:solidFill>
                <a:latin typeface="noto"/>
              </a:rPr>
              <a:t>)</a:t>
            </a:r>
            <a:r>
              <a:rPr lang="ko-KR" altLang="en-US" sz="1600" dirty="0">
                <a:solidFill>
                  <a:srgbClr val="000000"/>
                </a:solidFill>
                <a:latin typeface="noto"/>
              </a:rPr>
              <a:t>란 이름으로도 많이 불림</a:t>
            </a:r>
            <a:endParaRPr lang="en-US" altLang="ko-KR" sz="1600" dirty="0">
              <a:solidFill>
                <a:srgbClr val="000000"/>
              </a:solidFill>
              <a:latin typeface="noto"/>
            </a:endParaRPr>
          </a:p>
          <a:p>
            <a:pPr lvl="1"/>
            <a:endParaRPr lang="en-US" altLang="ko-KR" sz="300" dirty="0">
              <a:solidFill>
                <a:srgbClr val="000000"/>
              </a:solidFill>
              <a:latin typeface="noto"/>
            </a:endParaRPr>
          </a:p>
          <a:p>
            <a:pPr lvl="1"/>
            <a:endParaRPr lang="en-US" altLang="ko-KR" sz="1600" dirty="0">
              <a:solidFill>
                <a:srgbClr val="000000"/>
              </a:solidFill>
              <a:latin typeface="noto"/>
            </a:endParaRPr>
          </a:p>
          <a:p>
            <a:pPr lvl="1"/>
            <a:endParaRPr lang="en-US" sz="1600" dirty="0"/>
          </a:p>
        </p:txBody>
      </p:sp>
      <p:pic>
        <p:nvPicPr>
          <p:cNvPr id="5" name="내용 개체 틀 4" descr="스낵, 음식, 턴오버, 패스트푸드이(가) 표시된 사진&#10;&#10;자동 생성된 설명">
            <a:extLst>
              <a:ext uri="{FF2B5EF4-FFF2-40B4-BE49-F238E27FC236}">
                <a16:creationId xmlns:a16="http://schemas.microsoft.com/office/drawing/2014/main" id="{18533872-AC2F-3E0E-BC10-DBE1704C6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907" y="2484255"/>
            <a:ext cx="4631526" cy="37142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645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9780A41-4350-8D39-4266-F7F60830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ko-KR" altLang="en-US" sz="3600"/>
              <a:t>야마구치현</a:t>
            </a:r>
            <a:r>
              <a:rPr lang="en-US" altLang="ko-KR" sz="3600"/>
              <a:t>- </a:t>
            </a:r>
            <a:r>
              <a:rPr lang="ko-KR" altLang="en-US" sz="3600"/>
              <a:t>대표 재료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9014B5-64F1-40F4-F152-75D57A13A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598" y="2378137"/>
            <a:ext cx="4991629" cy="3677123"/>
          </a:xfrm>
        </p:spPr>
        <p:txBody>
          <a:bodyPr anchor="ctr">
            <a:noAutofit/>
          </a:bodyPr>
          <a:lstStyle/>
          <a:p>
            <a:pPr lvl="1"/>
            <a:endParaRPr lang="en-US" altLang="ko-KR" sz="1800">
              <a:solidFill>
                <a:srgbClr val="000000"/>
              </a:solidFill>
              <a:latin typeface="noto"/>
            </a:endParaRPr>
          </a:p>
          <a:p>
            <a:pPr marL="0" indent="0">
              <a:buNone/>
            </a:pPr>
            <a:r>
              <a:rPr lang="ko-KR" altLang="en-US" sz="2200">
                <a:solidFill>
                  <a:srgbClr val="000000"/>
                </a:solidFill>
                <a:latin typeface="noto"/>
              </a:rPr>
              <a:t>복어</a:t>
            </a:r>
            <a:r>
              <a:rPr lang="en-US" altLang="ko-KR" sz="2200">
                <a:solidFill>
                  <a:srgbClr val="000000"/>
                </a:solidFill>
                <a:latin typeface="noto"/>
              </a:rPr>
              <a:t>(</a:t>
            </a:r>
            <a:r>
              <a:rPr lang="ja-JP" altLang="en-US" sz="2200">
                <a:solidFill>
                  <a:srgbClr val="000000"/>
                </a:solidFill>
                <a:latin typeface="noto"/>
              </a:rPr>
              <a:t>ふぐ</a:t>
            </a:r>
            <a:r>
              <a:rPr lang="en-US" altLang="ja-JP" sz="2200">
                <a:solidFill>
                  <a:srgbClr val="000000"/>
                </a:solidFill>
                <a:latin typeface="noto"/>
              </a:rPr>
              <a:t>)</a:t>
            </a:r>
          </a:p>
          <a:p>
            <a:pPr marL="0" indent="0">
              <a:buNone/>
            </a:pPr>
            <a:endParaRPr lang="en-US" altLang="ko-KR" sz="1400">
              <a:solidFill>
                <a:srgbClr val="000000"/>
              </a:solidFill>
              <a:latin typeface="noto"/>
            </a:endParaRPr>
          </a:p>
          <a:p>
            <a:pPr lvl="1">
              <a:lnSpc>
                <a:spcPct val="120000"/>
              </a:lnSpc>
            </a:pPr>
            <a:r>
              <a:rPr lang="ko-KR" altLang="en-US" sz="1800">
                <a:solidFill>
                  <a:srgbClr val="000000"/>
                </a:solidFill>
                <a:latin typeface="noto"/>
              </a:rPr>
              <a:t>칼슘</a:t>
            </a:r>
            <a:br>
              <a:rPr lang="ko-KR" altLang="en-US" sz="1800"/>
            </a:br>
            <a:r>
              <a:rPr lang="ko-KR" altLang="en-US" sz="1800" b="0" i="0">
                <a:solidFill>
                  <a:srgbClr val="000000"/>
                </a:solidFill>
                <a:effectLst/>
                <a:latin typeface="noto"/>
              </a:rPr>
              <a:t>건강한 치아와  뼈를 형성</a:t>
            </a:r>
            <a:endParaRPr lang="en-US" altLang="ko-KR" sz="1800" b="0" i="0">
              <a:solidFill>
                <a:srgbClr val="000000"/>
              </a:solidFill>
              <a:effectLst/>
              <a:latin typeface="noto"/>
            </a:endParaRPr>
          </a:p>
          <a:p>
            <a:pPr marL="457200" lvl="1" indent="0">
              <a:buNone/>
            </a:pPr>
            <a:endParaRPr lang="en-US" altLang="ko-KR" sz="200">
              <a:solidFill>
                <a:srgbClr val="000000"/>
              </a:solidFill>
              <a:latin typeface="noto"/>
            </a:endParaRPr>
          </a:p>
          <a:p>
            <a:pPr lvl="1">
              <a:lnSpc>
                <a:spcPct val="100000"/>
              </a:lnSpc>
            </a:pPr>
            <a:r>
              <a:rPr lang="ko-KR" altLang="en-US" sz="1800" b="0" i="0">
                <a:solidFill>
                  <a:srgbClr val="000000"/>
                </a:solidFill>
                <a:effectLst/>
                <a:latin typeface="noto"/>
              </a:rPr>
              <a:t>비타민</a:t>
            </a:r>
            <a:r>
              <a:rPr lang="en-US" altLang="ko-KR" sz="1800" b="0" i="0">
                <a:solidFill>
                  <a:srgbClr val="000000"/>
                </a:solidFill>
                <a:effectLst/>
                <a:latin typeface="noto"/>
              </a:rPr>
              <a:t>D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ko-KR" sz="1800">
                <a:solidFill>
                  <a:srgbClr val="000000"/>
                </a:solidFill>
                <a:latin typeface="noto"/>
              </a:rPr>
              <a:t>     </a:t>
            </a:r>
            <a:r>
              <a:rPr lang="ko-KR" altLang="en-US" sz="1800" b="0" i="0">
                <a:solidFill>
                  <a:srgbClr val="000000"/>
                </a:solidFill>
                <a:effectLst/>
                <a:latin typeface="noto"/>
              </a:rPr>
              <a:t>칼슘의 기능을 지원</a:t>
            </a:r>
            <a:endParaRPr lang="en-US" altLang="ko-KR" sz="1800" b="0" i="0">
              <a:solidFill>
                <a:srgbClr val="000000"/>
              </a:solidFill>
              <a:effectLst/>
              <a:latin typeface="noto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altLang="ko-KR" sz="200"/>
          </a:p>
          <a:p>
            <a:pPr lvl="1">
              <a:lnSpc>
                <a:spcPct val="110000"/>
              </a:lnSpc>
            </a:pPr>
            <a:r>
              <a:rPr lang="ko-KR" altLang="en-US" sz="1800" b="0" i="0">
                <a:solidFill>
                  <a:srgbClr val="000000"/>
                </a:solidFill>
                <a:effectLst/>
                <a:latin typeface="noto"/>
              </a:rPr>
              <a:t>타우린</a:t>
            </a:r>
            <a:br>
              <a:rPr lang="ko-KR" altLang="en-US" sz="1800"/>
            </a:br>
            <a:r>
              <a:rPr lang="ko-KR" altLang="en-US" sz="1800" b="0" i="0">
                <a:solidFill>
                  <a:srgbClr val="000000"/>
                </a:solidFill>
                <a:effectLst/>
                <a:latin typeface="noto"/>
              </a:rPr>
              <a:t>아미노산의 하나</a:t>
            </a:r>
            <a:br>
              <a:rPr lang="ko-KR" altLang="en-US" sz="1800"/>
            </a:br>
            <a:r>
              <a:rPr lang="ko-KR" altLang="en-US" sz="1800" b="0" i="0">
                <a:solidFill>
                  <a:srgbClr val="000000"/>
                </a:solidFill>
                <a:effectLst/>
                <a:latin typeface="noto"/>
              </a:rPr>
              <a:t>피로회복과 고혈압을 개선하는 효과가 있으며 심장이나 간</a:t>
            </a:r>
            <a:r>
              <a:rPr lang="en-US" altLang="ko-KR" sz="1800" b="0" i="0">
                <a:solidFill>
                  <a:srgbClr val="000000"/>
                </a:solidFill>
                <a:effectLst/>
                <a:latin typeface="noto"/>
              </a:rPr>
              <a:t>, </a:t>
            </a:r>
            <a:r>
              <a:rPr lang="ko-KR" altLang="en-US" sz="1800" b="0" i="0">
                <a:solidFill>
                  <a:srgbClr val="000000"/>
                </a:solidFill>
                <a:effectLst/>
                <a:latin typeface="noto"/>
              </a:rPr>
              <a:t>뇌에도 중요한 영양소</a:t>
            </a:r>
            <a:br>
              <a:rPr lang="ko-KR" altLang="en-US" sz="1800"/>
            </a:br>
            <a:endParaRPr lang="en-US" sz="1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5" name="내용 개체 틀 4" descr="해산물, 물고기, 생선 제품, 잔디이(가) 표시된 사진&#10;&#10;자동 생성된 설명">
            <a:extLst>
              <a:ext uri="{FF2B5EF4-FFF2-40B4-BE49-F238E27FC236}">
                <a16:creationId xmlns:a16="http://schemas.microsoft.com/office/drawing/2014/main" id="{37A60F8A-2884-35B1-BBA0-70F1E7BB3E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493" y="2065469"/>
            <a:ext cx="4223252" cy="278734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455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C6A6AFD-79CC-5CBF-6BA9-3254CBF0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ko-KR" altLang="en-US" sz="3600"/>
              <a:t>야마구치현 </a:t>
            </a:r>
            <a:r>
              <a:rPr lang="en-US" altLang="ko-KR" sz="3600"/>
              <a:t>- </a:t>
            </a:r>
            <a:r>
              <a:rPr lang="ko-KR" altLang="en-US" sz="3600"/>
              <a:t>향토요리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161BD4-1EDE-2754-7014-1F4D37C2A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 fontScale="70000" lnSpcReduction="20000"/>
          </a:bodyPr>
          <a:lstStyle/>
          <a:p>
            <a:r>
              <a:rPr lang="ko-KR" altLang="en-US" sz="4500" dirty="0">
                <a:solidFill>
                  <a:srgbClr val="000000"/>
                </a:solidFill>
                <a:latin typeface="noto"/>
              </a:rPr>
              <a:t>가와라 </a:t>
            </a:r>
            <a:r>
              <a:rPr lang="ko-KR" altLang="en-US" sz="4500" dirty="0" err="1">
                <a:solidFill>
                  <a:srgbClr val="000000"/>
                </a:solidFill>
                <a:latin typeface="noto"/>
              </a:rPr>
              <a:t>소바</a:t>
            </a:r>
            <a:r>
              <a:rPr lang="en-US" altLang="ko-KR" sz="3800" dirty="0">
                <a:solidFill>
                  <a:srgbClr val="000000"/>
                </a:solidFill>
                <a:latin typeface="noto"/>
              </a:rPr>
              <a:t>(</a:t>
            </a:r>
            <a:r>
              <a:rPr lang="ko-KR" altLang="en-US" sz="3800" b="0" i="0" dirty="0">
                <a:solidFill>
                  <a:srgbClr val="000000"/>
                </a:solidFill>
                <a:effectLst/>
                <a:latin typeface="noto"/>
              </a:rPr>
              <a:t>瓦</a:t>
            </a:r>
            <a:r>
              <a:rPr lang="ja-JP" altLang="en-US" sz="3800" b="0" i="0" dirty="0">
                <a:solidFill>
                  <a:srgbClr val="000000"/>
                </a:solidFill>
                <a:effectLst/>
                <a:latin typeface="noto"/>
              </a:rPr>
              <a:t>そば</a:t>
            </a:r>
            <a:r>
              <a:rPr lang="en-US" altLang="ja-JP" sz="3800" dirty="0">
                <a:solidFill>
                  <a:srgbClr val="000000"/>
                </a:solidFill>
                <a:latin typeface="noto"/>
              </a:rPr>
              <a:t>)</a:t>
            </a:r>
            <a:endParaRPr lang="en-US" altLang="ko-KR" sz="3800" b="0" i="0" dirty="0">
              <a:solidFill>
                <a:srgbClr val="000000"/>
              </a:solidFill>
              <a:effectLst/>
              <a:latin typeface="noto"/>
            </a:endParaRPr>
          </a:p>
          <a:p>
            <a:pPr marL="0" indent="0">
              <a:buNone/>
            </a:pPr>
            <a:endParaRPr lang="en-US" altLang="ko-KR" sz="2000" b="0" i="0" dirty="0">
              <a:solidFill>
                <a:srgbClr val="000000"/>
              </a:solidFill>
              <a:effectLst/>
              <a:latin typeface="noto"/>
            </a:endParaRPr>
          </a:p>
          <a:p>
            <a:pPr lvl="1">
              <a:lnSpc>
                <a:spcPct val="120000"/>
              </a:lnSpc>
            </a:pPr>
            <a:r>
              <a:rPr lang="ko-KR" altLang="en-US" sz="2600" b="0" i="0" dirty="0">
                <a:solidFill>
                  <a:srgbClr val="000000"/>
                </a:solidFill>
                <a:effectLst/>
                <a:latin typeface="noto"/>
              </a:rPr>
              <a:t>뜨거운 기와 위에 차 메밀국수 와 지단</a:t>
            </a:r>
            <a:r>
              <a:rPr lang="en-US" altLang="ko-KR" sz="2600" b="0" i="0" dirty="0">
                <a:solidFill>
                  <a:srgbClr val="000000"/>
                </a:solidFill>
                <a:effectLst/>
                <a:latin typeface="noto"/>
              </a:rPr>
              <a:t>, </a:t>
            </a:r>
            <a:r>
              <a:rPr lang="ko-KR" altLang="en-US" sz="2600" b="0" i="0" dirty="0">
                <a:solidFill>
                  <a:srgbClr val="000000"/>
                </a:solidFill>
                <a:effectLst/>
                <a:latin typeface="noto"/>
              </a:rPr>
              <a:t>쇠고기 등을 얹어 제공하는 요리</a:t>
            </a:r>
            <a:endParaRPr lang="en-US" altLang="ko-KR" sz="2600" b="0" i="0" dirty="0">
              <a:solidFill>
                <a:srgbClr val="000000"/>
              </a:solidFill>
              <a:effectLst/>
              <a:latin typeface="noto"/>
            </a:endParaRPr>
          </a:p>
          <a:p>
            <a:pPr lvl="1">
              <a:lnSpc>
                <a:spcPct val="120000"/>
              </a:lnSpc>
            </a:pPr>
            <a:r>
              <a:rPr lang="en-US" altLang="ko-KR" sz="2600" b="0" i="0" dirty="0">
                <a:solidFill>
                  <a:srgbClr val="000000"/>
                </a:solidFill>
                <a:effectLst/>
                <a:latin typeface="noto"/>
              </a:rPr>
              <a:t>1961</a:t>
            </a:r>
            <a:r>
              <a:rPr lang="ko-KR" altLang="en-US" sz="2600" b="0" i="0" dirty="0">
                <a:solidFill>
                  <a:srgbClr val="000000"/>
                </a:solidFill>
                <a:effectLst/>
                <a:latin typeface="noto"/>
              </a:rPr>
              <a:t>년</a:t>
            </a:r>
            <a:r>
              <a:rPr lang="en-US" altLang="ko-KR" sz="2600" b="0" i="0" dirty="0">
                <a:solidFill>
                  <a:srgbClr val="000000"/>
                </a:solidFill>
                <a:effectLst/>
                <a:latin typeface="noto"/>
              </a:rPr>
              <a:t>(</a:t>
            </a:r>
            <a:r>
              <a:rPr lang="ko-KR" altLang="en-US" sz="2600" b="0" i="0" dirty="0">
                <a:solidFill>
                  <a:srgbClr val="000000"/>
                </a:solidFill>
                <a:effectLst/>
                <a:latin typeface="noto"/>
              </a:rPr>
              <a:t>쇼와 </a:t>
            </a:r>
            <a:r>
              <a:rPr lang="en-US" altLang="ko-KR" sz="2600" b="0" i="0" dirty="0">
                <a:solidFill>
                  <a:srgbClr val="000000"/>
                </a:solidFill>
                <a:effectLst/>
                <a:latin typeface="noto"/>
              </a:rPr>
              <a:t>36</a:t>
            </a:r>
            <a:r>
              <a:rPr lang="ko-KR" altLang="en-US" sz="2600" b="0" i="0" dirty="0">
                <a:solidFill>
                  <a:srgbClr val="000000"/>
                </a:solidFill>
                <a:effectLst/>
                <a:latin typeface="noto"/>
              </a:rPr>
              <a:t>년</a:t>
            </a:r>
            <a:r>
              <a:rPr lang="en-US" altLang="ko-KR" sz="2600" b="0" i="0" dirty="0">
                <a:solidFill>
                  <a:srgbClr val="000000"/>
                </a:solidFill>
                <a:effectLst/>
                <a:latin typeface="noto"/>
              </a:rPr>
              <a:t>) </a:t>
            </a:r>
            <a:r>
              <a:rPr lang="ko-KR" altLang="en-US" sz="2600" b="0" i="0" dirty="0">
                <a:solidFill>
                  <a:srgbClr val="000000"/>
                </a:solidFill>
                <a:effectLst/>
                <a:latin typeface="noto"/>
              </a:rPr>
              <a:t>가와타나베 온천에서 여관을 운영하는 </a:t>
            </a:r>
            <a:r>
              <a:rPr lang="ko-KR" altLang="en-US" sz="2600" b="0" i="0" dirty="0" err="1">
                <a:solidFill>
                  <a:srgbClr val="000000"/>
                </a:solidFill>
                <a:effectLst/>
                <a:latin typeface="noto"/>
              </a:rPr>
              <a:t>다카세</a:t>
            </a:r>
            <a:r>
              <a:rPr lang="ko-KR" altLang="en-US" sz="2600" b="0" i="0" dirty="0">
                <a:solidFill>
                  <a:srgbClr val="000000"/>
                </a:solidFill>
                <a:effectLst/>
                <a:latin typeface="noto"/>
              </a:rPr>
              <a:t> 신이치가 투숙객을 위한 요리로 개발한 것으로 알려짐</a:t>
            </a:r>
            <a:r>
              <a:rPr lang="en-US" altLang="ko-KR" sz="2600" b="0" i="0" dirty="0">
                <a:solidFill>
                  <a:srgbClr val="000000"/>
                </a:solidFill>
                <a:effectLst/>
                <a:latin typeface="noto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ko-KR" altLang="en-US" sz="2600" b="0" i="0" dirty="0">
                <a:solidFill>
                  <a:srgbClr val="000000"/>
                </a:solidFill>
                <a:effectLst/>
                <a:latin typeface="noto"/>
              </a:rPr>
              <a:t>평판이 나면서 가와타나베 온천의 다른 여관에서도 제공되기 시작하여 가와타나베 온천의 명물 요리로 </a:t>
            </a:r>
            <a:r>
              <a:rPr lang="ko-KR" altLang="en-US" sz="2600" b="0" i="0" dirty="0" err="1">
                <a:solidFill>
                  <a:srgbClr val="000000"/>
                </a:solidFill>
                <a:effectLst/>
                <a:latin typeface="noto"/>
              </a:rPr>
              <a:t>여겨짐</a:t>
            </a:r>
            <a:r>
              <a:rPr lang="en-US" altLang="ko-KR" sz="2600" b="0" i="0" dirty="0">
                <a:solidFill>
                  <a:srgbClr val="000000"/>
                </a:solidFill>
                <a:effectLst/>
                <a:latin typeface="noto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5" name="내용 개체 틀 4" descr="음식, 국수, 요리, 레몬이(가) 표시된 사진&#10;&#10;자동 생성된 설명">
            <a:extLst>
              <a:ext uri="{FF2B5EF4-FFF2-40B4-BE49-F238E27FC236}">
                <a16:creationId xmlns:a16="http://schemas.microsoft.com/office/drawing/2014/main" id="{C649D6F2-A279-50F5-B0C9-4F2BA351E5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493" y="1790958"/>
            <a:ext cx="4223252" cy="333636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33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82540" y="1748173"/>
            <a:ext cx="10907937" cy="5094860"/>
            <a:chOff x="1923810" y="2622260"/>
            <a:chExt cx="16361905" cy="764229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3810" y="2622260"/>
              <a:ext cx="16361905" cy="7642290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480" y="856086"/>
            <a:ext cx="4759802" cy="1287345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803642" y="2385082"/>
            <a:ext cx="4800749" cy="3358297"/>
            <a:chOff x="2705463" y="3577623"/>
            <a:chExt cx="7201123" cy="5037445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2705463" y="3577623"/>
              <a:ext cx="4456498" cy="3172797"/>
              <a:chOff x="2705463" y="3577623"/>
              <a:chExt cx="4456498" cy="3172797"/>
            </a:xfrm>
          </p:grpSpPr>
          <p:pic>
            <p:nvPicPr>
              <p:cNvPr id="8" name="Object 7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05463" y="3577623"/>
                <a:ext cx="4456498" cy="3172797"/>
              </a:xfrm>
              <a:prstGeom prst="rect">
                <a:avLst/>
              </a:prstGeom>
            </p:spPr>
          </p:pic>
        </p:grpSp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3655" y="6851586"/>
              <a:ext cx="3883093" cy="1030750"/>
            </a:xfrm>
            <a:prstGeom prst="rect">
              <a:avLst/>
            </a:prstGeom>
          </p:spPr>
        </p:pic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9798" y="7734328"/>
              <a:ext cx="4140162" cy="1155019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5243794" y="2356864"/>
            <a:ext cx="2990476" cy="3400625"/>
            <a:chOff x="7865691" y="3535295"/>
            <a:chExt cx="4485714" cy="5100937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7865691" y="3535295"/>
              <a:ext cx="4478142" cy="3130469"/>
              <a:chOff x="7865691" y="3535295"/>
              <a:chExt cx="4478142" cy="3130469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65691" y="3535295"/>
                <a:ext cx="4478142" cy="3130469"/>
              </a:xfrm>
              <a:prstGeom prst="rect">
                <a:avLst/>
              </a:prstGeom>
            </p:spPr>
          </p:pic>
        </p:grpSp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8979" y="6922157"/>
              <a:ext cx="3449198" cy="1004646"/>
            </a:xfrm>
            <a:prstGeom prst="rect">
              <a:avLst/>
            </a:prstGeom>
          </p:spPr>
        </p:pic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1836" y="7755492"/>
              <a:ext cx="3938981" cy="1155019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644238" y="2385959"/>
            <a:ext cx="2971429" cy="3116155"/>
            <a:chOff x="12966356" y="3578937"/>
            <a:chExt cx="4457143" cy="4674233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2966356" y="3578937"/>
              <a:ext cx="4456293" cy="3127840"/>
              <a:chOff x="12966356" y="3578937"/>
              <a:chExt cx="4456293" cy="3127840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966356" y="3578937"/>
                <a:ext cx="4456293" cy="3127840"/>
              </a:xfrm>
              <a:prstGeom prst="rect">
                <a:avLst/>
              </a:prstGeom>
            </p:spPr>
          </p:pic>
        </p:grpSp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8575" y="6828308"/>
              <a:ext cx="3231892" cy="1129149"/>
            </a:xfrm>
            <a:prstGeom prst="rect">
              <a:avLst/>
            </a:prstGeom>
          </p:spPr>
        </p:pic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95050" y="7734326"/>
              <a:ext cx="3533181" cy="7931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DC5DEB-BC51-ECB5-6D12-FF1A8EF0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563" y="1253331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8800" b="1" dirty="0">
                <a:ln w="38100" cmpd="sng">
                  <a:solidFill>
                    <a:schemeClr val="tx1"/>
                  </a:solidFill>
                </a:ln>
                <a:pattFill prst="smGrid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Rounded MT Bold" panose="020F0704030504030204" pitchFamily="34" charset="0"/>
              </a:rPr>
              <a:t>THANK YOU</a:t>
            </a:r>
            <a:endParaRPr lang="ko-KR" altLang="en-US" sz="8800" b="1" dirty="0">
              <a:ln w="38100" cmpd="sng">
                <a:solidFill>
                  <a:schemeClr val="tx1"/>
                </a:solidFill>
              </a:ln>
              <a:pattFill prst="smGrid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2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>
            <a:grpSpLocks noGrp="1" noUngrp="1" noRot="1" noMove="1" noResize="1"/>
          </p:cNvGrpSpPr>
          <p:nvPr/>
        </p:nvGrpSpPr>
        <p:grpSpPr>
          <a:xfrm>
            <a:off x="5095873" y="0"/>
            <a:ext cx="7161905" cy="6928254"/>
            <a:chOff x="7643809" y="0"/>
            <a:chExt cx="10742857" cy="10392381"/>
          </a:xfrm>
        </p:grpSpPr>
        <p:pic>
          <p:nvPicPr>
            <p:cNvPr id="3" name="Object 2"/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3809" y="0"/>
              <a:ext cx="10742857" cy="1039238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519542" y="2331104"/>
            <a:ext cx="897778" cy="329143"/>
            <a:chOff x="2279312" y="3496656"/>
            <a:chExt cx="1346667" cy="4937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9312" y="3496656"/>
              <a:ext cx="1346667" cy="493714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13" y="897719"/>
            <a:ext cx="3734837" cy="1854551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403" y="4806351"/>
            <a:ext cx="4689847" cy="837358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0" y="1955801"/>
            <a:ext cx="4512881" cy="400065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051" y="3318650"/>
            <a:ext cx="4757606" cy="858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82540" y="1748173"/>
            <a:ext cx="10907937" cy="5094860"/>
            <a:chOff x="1923810" y="2622260"/>
            <a:chExt cx="16361905" cy="764229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3810" y="2622260"/>
              <a:ext cx="16361905" cy="764229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191936" y="2378028"/>
            <a:ext cx="3092063" cy="3861986"/>
            <a:chOff x="7787903" y="3567041"/>
            <a:chExt cx="4638095" cy="5792979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7787903" y="3567041"/>
              <a:ext cx="4633718" cy="3151633"/>
              <a:chOff x="7787903" y="3567041"/>
              <a:chExt cx="4633718" cy="3151633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87903" y="3567041"/>
                <a:ext cx="4633718" cy="3151633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5968" y="6809256"/>
              <a:ext cx="4872340" cy="1030749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2317" y="7713202"/>
              <a:ext cx="4116658" cy="1908896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813550" y="2439186"/>
            <a:ext cx="2971429" cy="3545455"/>
            <a:chOff x="13220325" y="3658778"/>
            <a:chExt cx="4457143" cy="5318183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3220325" y="3658778"/>
              <a:ext cx="4456293" cy="3085512"/>
              <a:chOff x="13220325" y="3658778"/>
              <a:chExt cx="4456293" cy="3085512"/>
            </a:xfrm>
          </p:grpSpPr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220325" y="3658778"/>
                <a:ext cx="4456293" cy="3085512"/>
              </a:xfrm>
              <a:prstGeom prst="rect">
                <a:avLst/>
              </a:prstGeom>
            </p:spPr>
          </p:pic>
        </p:grpSp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33078" y="6851586"/>
              <a:ext cx="2543587" cy="1030749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95050" y="7734326"/>
              <a:ext cx="4052372" cy="1516915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480" y="834931"/>
            <a:ext cx="3779777" cy="1271802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1789373" y="2389168"/>
            <a:ext cx="3003175" cy="3609581"/>
            <a:chOff x="2684059" y="3583751"/>
            <a:chExt cx="4504762" cy="5414372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2684059" y="3583751"/>
              <a:ext cx="4499306" cy="3160539"/>
              <a:chOff x="2684059" y="3583751"/>
              <a:chExt cx="4499306" cy="3160539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84059" y="3583751"/>
                <a:ext cx="4499306" cy="3160539"/>
              </a:xfrm>
              <a:prstGeom prst="rect">
                <a:avLst/>
              </a:prstGeom>
            </p:spPr>
          </p:pic>
        </p:grpSp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8290" y="6922157"/>
              <a:ext cx="4108750" cy="1004646"/>
            </a:xfrm>
            <a:prstGeom prst="rect">
              <a:avLst/>
            </a:prstGeom>
          </p:spPr>
        </p:pic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6212" y="7755488"/>
              <a:ext cx="4409505" cy="15169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39313" y="-45715"/>
            <a:ext cx="2149472" cy="6973968"/>
            <a:chOff x="-208970" y="-68572"/>
            <a:chExt cx="3224208" cy="104609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08970" y="-68572"/>
              <a:ext cx="3224208" cy="1046095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516140" y="2365432"/>
            <a:ext cx="897778" cy="329143"/>
            <a:chOff x="3774209" y="3548148"/>
            <a:chExt cx="1346667" cy="4937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4209" y="3548148"/>
              <a:ext cx="1346667" cy="493714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691" y="827325"/>
            <a:ext cx="3779777" cy="1867250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2516140" y="1629437"/>
            <a:ext cx="9360417" cy="4000000"/>
            <a:chOff x="3774209" y="2444155"/>
            <a:chExt cx="14040625" cy="6000000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1062453" y="2444155"/>
              <a:ext cx="6745046" cy="5990738"/>
              <a:chOff x="11062453" y="2444155"/>
              <a:chExt cx="6745046" cy="5990738"/>
            </a:xfrm>
          </p:grpSpPr>
          <p:pic>
            <p:nvPicPr>
              <p:cNvPr id="11" name="Object 1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062453" y="2444155"/>
                <a:ext cx="6745046" cy="5990738"/>
              </a:xfrm>
              <a:prstGeom prst="rect">
                <a:avLst/>
              </a:prstGeom>
            </p:spPr>
          </p:pic>
        </p:grpSp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5164" y="5043812"/>
              <a:ext cx="6817009" cy="12560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282540" y="1748173"/>
            <a:ext cx="10907937" cy="5094860"/>
            <a:chOff x="1923810" y="2622260"/>
            <a:chExt cx="16361905" cy="764229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3810" y="2622260"/>
              <a:ext cx="16361905" cy="764229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175486" y="2347385"/>
            <a:ext cx="3192593" cy="3637256"/>
            <a:chOff x="7763228" y="3521078"/>
            <a:chExt cx="4788889" cy="5455884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7763228" y="3521078"/>
              <a:ext cx="4683069" cy="3243558"/>
              <a:chOff x="7763228" y="3521078"/>
              <a:chExt cx="4683069" cy="3243558"/>
            </a:xfrm>
          </p:grpSpPr>
          <p:pic>
            <p:nvPicPr>
              <p:cNvPr id="7" name="Object 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63228" y="3521078"/>
                <a:ext cx="4683069" cy="3243558"/>
              </a:xfrm>
              <a:prstGeom prst="rect">
                <a:avLst/>
              </a:prstGeom>
            </p:spPr>
          </p:pic>
        </p:grpSp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87735" y="6851586"/>
              <a:ext cx="2854284" cy="1030750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1383" y="7734326"/>
              <a:ext cx="4572743" cy="1516915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2480" y="834931"/>
            <a:ext cx="3368291" cy="1271802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744567" y="2347932"/>
            <a:ext cx="3092063" cy="3409554"/>
            <a:chOff x="2616849" y="3521897"/>
            <a:chExt cx="4638095" cy="5114331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2616849" y="3521897"/>
              <a:ext cx="4633718" cy="3241921"/>
              <a:chOff x="2616849" y="3521897"/>
              <a:chExt cx="4633718" cy="3241921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16849" y="3521897"/>
                <a:ext cx="4633718" cy="3241921"/>
              </a:xfrm>
              <a:prstGeom prst="rect">
                <a:avLst/>
              </a:prstGeom>
            </p:spPr>
          </p:pic>
        </p:grpSp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8289" y="6922156"/>
              <a:ext cx="2769302" cy="1046968"/>
            </a:xfrm>
            <a:prstGeom prst="rect">
              <a:avLst/>
            </a:prstGeom>
          </p:spPr>
        </p:pic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6688" y="7713202"/>
              <a:ext cx="4435181" cy="1186886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8813550" y="2439185"/>
            <a:ext cx="2971429" cy="3304192"/>
            <a:chOff x="13220325" y="3658778"/>
            <a:chExt cx="4457143" cy="4956288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13220325" y="3658778"/>
              <a:ext cx="4456293" cy="3085512"/>
              <a:chOff x="13220325" y="3658778"/>
              <a:chExt cx="4456293" cy="3085512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220325" y="3658778"/>
                <a:ext cx="4456293" cy="3085512"/>
              </a:xfrm>
              <a:prstGeom prst="rect">
                <a:avLst/>
              </a:prstGeom>
            </p:spPr>
          </p:pic>
        </p:grpSp>
        <p:grpSp>
          <p:nvGrpSpPr>
            <p:cNvPr id="1008" name="그룹 1008"/>
            <p:cNvGrpSpPr/>
            <p:nvPr/>
          </p:nvGrpSpPr>
          <p:grpSpPr>
            <a:xfrm>
              <a:off x="13220325" y="3658778"/>
              <a:ext cx="4456293" cy="3085512"/>
              <a:chOff x="13220325" y="3658778"/>
              <a:chExt cx="4456293" cy="3085512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220325" y="3658778"/>
                <a:ext cx="4456293" cy="3085512"/>
              </a:xfrm>
              <a:prstGeom prst="rect">
                <a:avLst/>
              </a:prstGeom>
            </p:spPr>
          </p:pic>
        </p:grpSp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45976" y="6649535"/>
              <a:ext cx="2813446" cy="983474"/>
            </a:xfrm>
            <a:prstGeom prst="rect">
              <a:avLst/>
            </a:prstGeom>
          </p:spPr>
        </p:pic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26872" y="7734326"/>
              <a:ext cx="2657019" cy="1155019"/>
            </a:xfrm>
            <a:prstGeom prst="rect">
              <a:avLst/>
            </a:prstGeom>
          </p:spPr>
        </p:pic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15999" y="7115298"/>
              <a:ext cx="4280574" cy="98613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39313" y="-45715"/>
            <a:ext cx="2149472" cy="6973968"/>
            <a:chOff x="-208970" y="-68572"/>
            <a:chExt cx="3224208" cy="1046095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08970" y="-68572"/>
              <a:ext cx="3224208" cy="1046095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516140" y="2365432"/>
            <a:ext cx="897778" cy="329143"/>
            <a:chOff x="3774209" y="3548148"/>
            <a:chExt cx="1346667" cy="493714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4209" y="3548148"/>
              <a:ext cx="1346667" cy="49371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374969" y="1159329"/>
            <a:ext cx="4496697" cy="3993825"/>
            <a:chOff x="11062453" y="1738993"/>
            <a:chExt cx="6745046" cy="599073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2453" y="1738993"/>
              <a:ext cx="6745046" cy="5990738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761" y="3059812"/>
            <a:ext cx="4615143" cy="858799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519" y="699948"/>
            <a:ext cx="3368291" cy="1867250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760" y="4212907"/>
            <a:ext cx="5067904" cy="858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교차">
  <a:themeElements>
    <a:clrScheme name="교차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4A45FF"/>
      </a:hlink>
      <a:folHlink>
        <a:srgbClr val="BE27BB"/>
      </a:folHlink>
    </a:clrScheme>
    <a:fontScheme name="교차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교차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1687</Words>
  <Application>Microsoft Office PowerPoint</Application>
  <PresentationFormat>와이드스크린</PresentationFormat>
  <Paragraphs>250</Paragraphs>
  <Slides>40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40</vt:i4>
      </vt:variant>
    </vt:vector>
  </HeadingPairs>
  <TitlesOfParts>
    <vt:vector size="56" baseType="lpstr">
      <vt:lpstr>1훈막대연필 R</vt:lpstr>
      <vt:lpstr>Apple SD Gothic Neo</vt:lpstr>
      <vt:lpstr>-apple-system</vt:lpstr>
      <vt:lpstr>noto</vt:lpstr>
      <vt:lpstr>맑은 고딕</vt:lpstr>
      <vt:lpstr>한컴 윤고딕 230</vt:lpstr>
      <vt:lpstr>함초롬바탕</vt:lpstr>
      <vt:lpstr>Arial</vt:lpstr>
      <vt:lpstr>Arial Rounded MT Bold</vt:lpstr>
      <vt:lpstr>Calibri</vt:lpstr>
      <vt:lpstr>Lucida Sans Unicode</vt:lpstr>
      <vt:lpstr>Wingdings</vt:lpstr>
      <vt:lpstr>Wingdings 3</vt:lpstr>
      <vt:lpstr>Office 테마</vt:lpstr>
      <vt:lpstr>Office Theme</vt:lpstr>
      <vt:lpstr>1_교차</vt:lpstr>
      <vt:lpstr>4.지방별 음식문화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간토(関東)와 긴키(近畿)</vt:lpstr>
      <vt:lpstr>오코노미야키(お好み焼き)</vt:lpstr>
      <vt:lpstr>오코노미야키(お好み焼き)</vt:lpstr>
      <vt:lpstr>몬자야키(もんじゃ焼き)</vt:lpstr>
      <vt:lpstr>몬자야키(もんじゃ焼き)</vt:lpstr>
      <vt:lpstr>몬자야키(もんじゃ焼き)와 오코노미야키(お好み焼き)</vt:lpstr>
      <vt:lpstr>참고 문헌 및 자료 출처</vt:lpstr>
      <vt:lpstr>시고쿠, 주고쿠 지방의  다양한 재료와 향토요리</vt:lpstr>
      <vt:lpstr>CONTENT</vt:lpstr>
      <vt:lpstr>시고쿠</vt:lpstr>
      <vt:lpstr>에히메현- 대표 재료</vt:lpstr>
      <vt:lpstr>에히메현 - 향토음식</vt:lpstr>
      <vt:lpstr>가가와현 – 대표 재료</vt:lpstr>
      <vt:lpstr>가가와현 – 향토음식</vt:lpstr>
      <vt:lpstr>도쿠시마현 – 향토 음식</vt:lpstr>
      <vt:lpstr>고치현 – 대표 재료</vt:lpstr>
      <vt:lpstr>고치현 - 향토요리</vt:lpstr>
      <vt:lpstr>주고쿠</vt:lpstr>
      <vt:lpstr>히로시마현 - 대표재료</vt:lpstr>
      <vt:lpstr>히로시마현 – 향토요리</vt:lpstr>
      <vt:lpstr>오카야마현 – 대표재료</vt:lpstr>
      <vt:lpstr>오카야마현 - 향토요리</vt:lpstr>
      <vt:lpstr>시마네 현- 대표재료</vt:lpstr>
      <vt:lpstr>시마네 현- 향토 요리</vt:lpstr>
      <vt:lpstr>돗토리현</vt:lpstr>
      <vt:lpstr>돗토리현</vt:lpstr>
      <vt:lpstr>야마구치현- 대표 재료</vt:lpstr>
      <vt:lpstr>야마구치현 - 향토요리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3.일본의 유명음식들의 유래와    발전</dc:title>
  <dc:creator>정군호</dc:creator>
  <cp:lastModifiedBy>정군호</cp:lastModifiedBy>
  <cp:revision>6</cp:revision>
  <dcterms:created xsi:type="dcterms:W3CDTF">2023-09-29T16:25:06Z</dcterms:created>
  <dcterms:modified xsi:type="dcterms:W3CDTF">2023-09-29T16:50:00Z</dcterms:modified>
</cp:coreProperties>
</file>