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9" r:id="rId3"/>
    <p:sldId id="268" r:id="rId4"/>
    <p:sldId id="272" r:id="rId5"/>
    <p:sldId id="274" r:id="rId6"/>
    <p:sldId id="275" r:id="rId7"/>
    <p:sldId id="276" r:id="rId8"/>
    <p:sldId id="280" r:id="rId9"/>
    <p:sldId id="279" r:id="rId10"/>
    <p:sldId id="281" r:id="rId11"/>
  </p:sldIdLst>
  <p:sldSz cx="12192000" cy="6858000"/>
  <p:notesSz cx="6858000" cy="9144000"/>
  <p:embeddedFontLst>
    <p:embeddedFont>
      <p:font typeface="MD개성체" panose="0202060302010102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HS봄바람체 2.0" panose="00000503030000020004" pitchFamily="2" charset="-127"/>
      <p:regular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AD2"/>
    <a:srgbClr val="FF919C"/>
    <a:srgbClr val="D6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0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3048761" y="309720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에도 시대의 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쇄국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5008" y="5002823"/>
            <a:ext cx="250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959AD2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22237287 </a:t>
            </a:r>
            <a:r>
              <a:rPr lang="ko-KR" altLang="en-US" sz="2000" b="1" dirty="0" smtClean="0">
                <a:solidFill>
                  <a:srgbClr val="959AD2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이지은</a:t>
            </a:r>
            <a:endParaRPr lang="ko-KR" altLang="en-US" sz="2000" b="1" dirty="0">
              <a:solidFill>
                <a:srgbClr val="959AD2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1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3048761" y="309720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감사합니</a:t>
            </a:r>
            <a:r>
              <a:rPr lang="ko-KR" altLang="en-US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다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32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9223605A-B919-899D-C72D-9A5721EE2457}"/>
              </a:ext>
            </a:extLst>
          </p:cNvPr>
          <p:cNvGrpSpPr/>
          <p:nvPr/>
        </p:nvGrpSpPr>
        <p:grpSpPr>
          <a:xfrm>
            <a:off x="1125230" y="2473325"/>
            <a:ext cx="2818937" cy="2763577"/>
            <a:chOff x="1360180" y="2286000"/>
            <a:chExt cx="2297421" cy="2252303"/>
          </a:xfrm>
        </p:grpSpPr>
        <p:sp>
          <p:nvSpPr>
            <p:cNvPr id="65" name="사각형: 둥근 모서리 22">
              <a:extLst>
                <a:ext uri="{FF2B5EF4-FFF2-40B4-BE49-F238E27FC236}">
                  <a16:creationId xmlns:a16="http://schemas.microsoft.com/office/drawing/2014/main" xmlns="" id="{E01D5683-2185-1144-9DC3-6E6570FE5973}"/>
                </a:ext>
              </a:extLst>
            </p:cNvPr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5444DA"/>
            </a:solidFill>
            <a:ln>
              <a:solidFill>
                <a:srgbClr val="5444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altLang="ko-KR" b="1" dirty="0">
                  <a:solidFill>
                    <a:prstClr val="white"/>
                  </a:solidFill>
                </a:rPr>
                <a:t>CONTENTS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xmlns="" id="{0FE87E33-18B5-21BB-7863-83FA4F95B2B3}"/>
                </a:ext>
              </a:extLst>
            </p:cNvPr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b="1" dirty="0">
                  <a:solidFill>
                    <a:srgbClr val="44546A"/>
                  </a:solidFill>
                </a:rPr>
                <a:t>01</a:t>
              </a:r>
              <a:endParaRPr lang="ko-KR" altLang="en-US" b="1" dirty="0">
                <a:solidFill>
                  <a:srgbClr val="44546A"/>
                </a:solidFill>
              </a:endParaRPr>
            </a:p>
          </p:txBody>
        </p: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xmlns="" id="{3FA6ED85-B40C-429E-BA78-1CCAC6F50381}"/>
                </a:ext>
              </a:extLst>
            </p:cNvPr>
            <p:cNvGrpSpPr/>
            <p:nvPr/>
          </p:nvGrpSpPr>
          <p:grpSpPr>
            <a:xfrm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68" name="왼쪽 대괄호 67">
                <a:extLst>
                  <a:ext uri="{FF2B5EF4-FFF2-40B4-BE49-F238E27FC236}">
                    <a16:creationId xmlns:a16="http://schemas.microsoft.com/office/drawing/2014/main" xmlns="" id="{8B67E4E6-CF4D-217E-E011-9BDE56B67C8B}"/>
                  </a:ext>
                </a:extLst>
              </p:cNvPr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직선 연결선 68">
                <a:extLst>
                  <a:ext uri="{FF2B5EF4-FFF2-40B4-BE49-F238E27FC236}">
                    <a16:creationId xmlns:a16="http://schemas.microsoft.com/office/drawing/2014/main" xmlns="" id="{BED8F5CE-E533-1CE2-B845-A5900D538EF1}"/>
                  </a:ext>
                </a:extLst>
              </p:cNvPr>
              <p:cNvCxnSpPr>
                <a:cxnSpLocks/>
                <a:endCxn id="68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xmlns="" id="{F3BA2480-17F9-4C29-0436-7710B1995300}"/>
                  </a:ext>
                </a:extLst>
              </p:cNvPr>
              <p:cNvCxnSpPr>
                <a:cxnSpLocks/>
                <a:stCxn id="71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원호 70">
                <a:extLst>
                  <a:ext uri="{FF2B5EF4-FFF2-40B4-BE49-F238E27FC236}">
                    <a16:creationId xmlns:a16="http://schemas.microsoft.com/office/drawing/2014/main" xmlns="" id="{DDCDD360-01AD-56F4-8F5D-9426C653D44D}"/>
                  </a:ext>
                </a:extLst>
              </p:cNvPr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xmlns="" id="{7DCA9E8A-3C46-E08E-B89F-4D6271983C21}"/>
                  </a:ext>
                </a:extLst>
              </p:cNvPr>
              <p:cNvCxnSpPr>
                <a:cxnSpLocks/>
                <a:stCxn id="71" idx="2"/>
                <a:endCxn id="73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원호 72">
                <a:extLst>
                  <a:ext uri="{FF2B5EF4-FFF2-40B4-BE49-F238E27FC236}">
                    <a16:creationId xmlns:a16="http://schemas.microsoft.com/office/drawing/2014/main" xmlns="" id="{BF568217-C2ED-4490-46D9-62FC130C0833}"/>
                  </a:ext>
                </a:extLst>
              </p:cNvPr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xmlns="" id="{7F630D1A-5714-76F4-F0E2-9FF7B1032239}"/>
                  </a:ext>
                </a:extLst>
              </p:cNvPr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75" name="직선 연결선 74">
                  <a:extLst>
                    <a:ext uri="{FF2B5EF4-FFF2-40B4-BE49-F238E27FC236}">
                      <a16:creationId xmlns:a16="http://schemas.microsoft.com/office/drawing/2014/main" xmlns="" id="{C9FAC1A4-7635-8F3B-C73D-08469C752E0B}"/>
                    </a:ext>
                  </a:extLst>
                </p:cNvPr>
                <p:cNvCxnSpPr>
                  <a:cxnSpLocks/>
                  <a:stCxn id="73" idx="2"/>
                  <a:endCxn id="76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원호 75">
                  <a:extLst>
                    <a:ext uri="{FF2B5EF4-FFF2-40B4-BE49-F238E27FC236}">
                      <a16:creationId xmlns:a16="http://schemas.microsoft.com/office/drawing/2014/main" xmlns="" id="{C7DCE1F0-85E2-D434-5CE0-28D33A500DBC}"/>
                    </a:ext>
                  </a:extLst>
                </p:cNvPr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/>
                </a:prstGeom>
                <a:ln w="12700">
                  <a:solidFill>
                    <a:srgbClr val="5444DA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01AAE1C0-2E80-2800-E380-E415C90294C1}"/>
              </a:ext>
            </a:extLst>
          </p:cNvPr>
          <p:cNvGrpSpPr/>
          <p:nvPr/>
        </p:nvGrpSpPr>
        <p:grpSpPr>
          <a:xfrm>
            <a:off x="4613014" y="2473325"/>
            <a:ext cx="2818937" cy="2763577"/>
            <a:chOff x="1360180" y="2286000"/>
            <a:chExt cx="2297421" cy="2252303"/>
          </a:xfrm>
        </p:grpSpPr>
        <p:sp>
          <p:nvSpPr>
            <p:cNvPr id="78" name="사각형: 둥근 모서리 22">
              <a:extLst>
                <a:ext uri="{FF2B5EF4-FFF2-40B4-BE49-F238E27FC236}">
                  <a16:creationId xmlns:a16="http://schemas.microsoft.com/office/drawing/2014/main" xmlns="" id="{C832D8D7-8438-A2B8-ED8C-7990FCCAFA67}"/>
                </a:ext>
              </a:extLst>
            </p:cNvPr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E1DFF9"/>
            </a:solidFill>
            <a:ln>
              <a:solidFill>
                <a:srgbClr val="5444D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altLang="ko-KR" b="1" dirty="0">
                  <a:solidFill>
                    <a:srgbClr val="5444DA"/>
                  </a:solidFill>
                </a:rPr>
                <a:t>CONTENTS</a:t>
              </a:r>
              <a:endParaRPr lang="ko-KR" altLang="en-US" b="1" dirty="0">
                <a:solidFill>
                  <a:srgbClr val="5444DA"/>
                </a:solidFill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xmlns="" id="{1D943FCC-9F44-AED8-B280-CCA6BF6C227E}"/>
                </a:ext>
              </a:extLst>
            </p:cNvPr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  <a:prstDash val="sysDash"/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b="1" dirty="0" smtClean="0">
                  <a:solidFill>
                    <a:srgbClr val="44546A"/>
                  </a:solidFill>
                </a:rPr>
                <a:t>02</a:t>
              </a:r>
              <a:endParaRPr lang="ko-KR" altLang="en-US" b="1" dirty="0">
                <a:solidFill>
                  <a:srgbClr val="44546A"/>
                </a:solidFill>
              </a:endParaRPr>
            </a:p>
          </p:txBody>
        </p: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xmlns="" id="{F2ACD87F-8F4E-2101-F062-364E7789C328}"/>
                </a:ext>
              </a:extLst>
            </p:cNvPr>
            <p:cNvGrpSpPr/>
            <p:nvPr/>
          </p:nvGrpSpPr>
          <p:grpSpPr>
            <a:xfrm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81" name="왼쪽 대괄호 80">
                <a:extLst>
                  <a:ext uri="{FF2B5EF4-FFF2-40B4-BE49-F238E27FC236}">
                    <a16:creationId xmlns:a16="http://schemas.microsoft.com/office/drawing/2014/main" xmlns="" id="{BD482664-DCFE-4698-9680-76060E207F92}"/>
                  </a:ext>
                </a:extLst>
              </p:cNvPr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xmlns="" id="{DC26E376-9D52-CEBC-F973-BC8D4AD9AD76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:a16="http://schemas.microsoft.com/office/drawing/2014/main" xmlns="" id="{CF0C604F-6AA3-629C-FEC8-D05A4A415BE8}"/>
                  </a:ext>
                </a:extLst>
              </p:cNvPr>
              <p:cNvCxnSpPr>
                <a:cxnSpLocks/>
                <a:stCxn id="84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원호 83">
                <a:extLst>
                  <a:ext uri="{FF2B5EF4-FFF2-40B4-BE49-F238E27FC236}">
                    <a16:creationId xmlns:a16="http://schemas.microsoft.com/office/drawing/2014/main" xmlns="" id="{750CC213-8E78-AED5-B2E1-7AAFDF27ED0A}"/>
                  </a:ext>
                </a:extLst>
              </p:cNvPr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xmlns="" id="{3C88BB85-B9E8-65D3-2BDD-41F7FC93436D}"/>
                  </a:ext>
                </a:extLst>
              </p:cNvPr>
              <p:cNvCxnSpPr>
                <a:cxnSpLocks/>
                <a:stCxn id="84" idx="2"/>
                <a:endCxn id="86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원호 85">
                <a:extLst>
                  <a:ext uri="{FF2B5EF4-FFF2-40B4-BE49-F238E27FC236}">
                    <a16:creationId xmlns:a16="http://schemas.microsoft.com/office/drawing/2014/main" xmlns="" id="{08296F78-0D4B-6979-AF63-DDB49A886B11}"/>
                  </a:ext>
                </a:extLst>
              </p:cNvPr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그룹 86">
                <a:extLst>
                  <a:ext uri="{FF2B5EF4-FFF2-40B4-BE49-F238E27FC236}">
                    <a16:creationId xmlns:a16="http://schemas.microsoft.com/office/drawing/2014/main" xmlns="" id="{64E7556C-DC46-DA6A-E984-594B39471F20}"/>
                  </a:ext>
                </a:extLst>
              </p:cNvPr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88" name="직선 연결선 87">
                  <a:extLst>
                    <a:ext uri="{FF2B5EF4-FFF2-40B4-BE49-F238E27FC236}">
                      <a16:creationId xmlns:a16="http://schemas.microsoft.com/office/drawing/2014/main" xmlns="" id="{2A63208B-4E2A-7FEE-9E04-46068AA23D93}"/>
                    </a:ext>
                  </a:extLst>
                </p:cNvPr>
                <p:cNvCxnSpPr>
                  <a:cxnSpLocks/>
                  <a:stCxn id="86" idx="2"/>
                  <a:endCxn id="89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원호 88">
                  <a:extLst>
                    <a:ext uri="{FF2B5EF4-FFF2-40B4-BE49-F238E27FC236}">
                      <a16:creationId xmlns:a16="http://schemas.microsoft.com/office/drawing/2014/main" xmlns="" id="{5C5214E4-3586-D518-06C0-70681A99E20C}"/>
                    </a:ext>
                  </a:extLst>
                </p:cNvPr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/>
                </a:prstGeom>
                <a:ln w="12700">
                  <a:solidFill>
                    <a:srgbClr val="5444DA"/>
                  </a:solidFill>
                  <a:prstDash val="sysDash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xmlns="" id="{CE257D7A-CA6C-7EBF-83FC-FB151CA81C11}"/>
              </a:ext>
            </a:extLst>
          </p:cNvPr>
          <p:cNvGrpSpPr/>
          <p:nvPr/>
        </p:nvGrpSpPr>
        <p:grpSpPr>
          <a:xfrm>
            <a:off x="8100798" y="2473325"/>
            <a:ext cx="2818937" cy="2763577"/>
            <a:chOff x="1360180" y="2286000"/>
            <a:chExt cx="2297421" cy="2252303"/>
          </a:xfrm>
        </p:grpSpPr>
        <p:sp>
          <p:nvSpPr>
            <p:cNvPr id="91" name="사각형: 둥근 모서리 22">
              <a:extLst>
                <a:ext uri="{FF2B5EF4-FFF2-40B4-BE49-F238E27FC236}">
                  <a16:creationId xmlns:a16="http://schemas.microsoft.com/office/drawing/2014/main" xmlns="" id="{8E816E9F-1FDC-146F-49F8-52BC6AA6CAB9}"/>
                </a:ext>
              </a:extLst>
            </p:cNvPr>
            <p:cNvSpPr/>
            <p:nvPr/>
          </p:nvSpPr>
          <p:spPr>
            <a:xfrm>
              <a:off x="1416035" y="2378884"/>
              <a:ext cx="2126913" cy="492706"/>
            </a:xfrm>
            <a:prstGeom prst="roundRect">
              <a:avLst>
                <a:gd name="adj" fmla="val 50000"/>
              </a:avLst>
            </a:prstGeom>
            <a:solidFill>
              <a:srgbClr val="E1DFF9"/>
            </a:solidFill>
            <a:ln>
              <a:solidFill>
                <a:srgbClr val="5444D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altLang="ko-KR" b="1" dirty="0">
                  <a:solidFill>
                    <a:srgbClr val="5444DA"/>
                  </a:solidFill>
                </a:rPr>
                <a:t>CONTENTS</a:t>
              </a:r>
              <a:endParaRPr lang="ko-KR" altLang="en-US" b="1" dirty="0">
                <a:solidFill>
                  <a:srgbClr val="5444DA"/>
                </a:solidFill>
              </a:endParaRPr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xmlns="" id="{19F56994-C03B-7260-2D7D-3688ED83D118}"/>
                </a:ext>
              </a:extLst>
            </p:cNvPr>
            <p:cNvSpPr/>
            <p:nvPr/>
          </p:nvSpPr>
          <p:spPr>
            <a:xfrm>
              <a:off x="1360180" y="2378884"/>
              <a:ext cx="492713" cy="4927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444DA"/>
              </a:solidFill>
              <a:prstDash val="sysDash"/>
            </a:ln>
            <a:effectLst>
              <a:outerShdw blurRad="3302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b="1" dirty="0" smtClean="0">
                  <a:solidFill>
                    <a:srgbClr val="44546A"/>
                  </a:solidFill>
                </a:rPr>
                <a:t>03</a:t>
              </a:r>
              <a:endParaRPr lang="ko-KR" altLang="en-US" b="1" dirty="0">
                <a:solidFill>
                  <a:srgbClr val="44546A"/>
                </a:solidFill>
              </a:endParaRP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xmlns="" id="{C0312F41-B20A-963E-AD77-8C6A1EFA0C80}"/>
                </a:ext>
              </a:extLst>
            </p:cNvPr>
            <p:cNvGrpSpPr/>
            <p:nvPr/>
          </p:nvGrpSpPr>
          <p:grpSpPr>
            <a:xfrm>
              <a:off x="1661086" y="2286000"/>
              <a:ext cx="1996515" cy="2252303"/>
              <a:chOff x="1661086" y="2286000"/>
              <a:chExt cx="1996515" cy="2252303"/>
            </a:xfrm>
          </p:grpSpPr>
          <p:sp>
            <p:nvSpPr>
              <p:cNvPr id="94" name="왼쪽 대괄호 93">
                <a:extLst>
                  <a:ext uri="{FF2B5EF4-FFF2-40B4-BE49-F238E27FC236}">
                    <a16:creationId xmlns:a16="http://schemas.microsoft.com/office/drawing/2014/main" xmlns="" id="{C77E4F97-C567-73F6-F176-FFAF3AFE0D32}"/>
                  </a:ext>
                </a:extLst>
              </p:cNvPr>
              <p:cNvSpPr/>
              <p:nvPr/>
            </p:nvSpPr>
            <p:spPr>
              <a:xfrm rot="10800000" flipV="1">
                <a:off x="3296593" y="2286000"/>
                <a:ext cx="361008" cy="678480"/>
              </a:xfrm>
              <a:prstGeom prst="leftBracket">
                <a:avLst>
                  <a:gd name="adj" fmla="val 160599"/>
                </a:avLst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xmlns="" id="{0DB1168E-3ACC-9461-65B3-2CFA0D551CB9}"/>
                  </a:ext>
                </a:extLst>
              </p:cNvPr>
              <p:cNvCxnSpPr>
                <a:cxnSpLocks/>
                <a:endCxn id="94" idx="0"/>
              </p:cNvCxnSpPr>
              <p:nvPr/>
            </p:nvCxnSpPr>
            <p:spPr>
              <a:xfrm>
                <a:off x="1662393" y="2286000"/>
                <a:ext cx="1634200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>
                <a:extLst>
                  <a:ext uri="{FF2B5EF4-FFF2-40B4-BE49-F238E27FC236}">
                    <a16:creationId xmlns:a16="http://schemas.microsoft.com/office/drawing/2014/main" xmlns="" id="{028FB254-2BA5-D57E-AB3D-FCBCB647C4C6}"/>
                  </a:ext>
                </a:extLst>
              </p:cNvPr>
              <p:cNvCxnSpPr>
                <a:cxnSpLocks/>
                <a:stCxn id="97" idx="0"/>
              </p:cNvCxnSpPr>
              <p:nvPr/>
            </p:nvCxnSpPr>
            <p:spPr>
              <a:xfrm>
                <a:off x="1842897" y="2964481"/>
                <a:ext cx="1453695" cy="0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원호 96">
                <a:extLst>
                  <a:ext uri="{FF2B5EF4-FFF2-40B4-BE49-F238E27FC236}">
                    <a16:creationId xmlns:a16="http://schemas.microsoft.com/office/drawing/2014/main" xmlns="" id="{2A1F8734-4048-95BE-D5B5-1342CC5DC4C8}"/>
                  </a:ext>
                </a:extLst>
              </p:cNvPr>
              <p:cNvSpPr/>
              <p:nvPr/>
            </p:nvSpPr>
            <p:spPr>
              <a:xfrm rot="10800000" flipV="1">
                <a:off x="1662393" y="2964481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8" name="직선 연결선 97">
                <a:extLst>
                  <a:ext uri="{FF2B5EF4-FFF2-40B4-BE49-F238E27FC236}">
                    <a16:creationId xmlns:a16="http://schemas.microsoft.com/office/drawing/2014/main" xmlns="" id="{4F3B39D8-5E26-D7E5-128A-1BBF21E11BBB}"/>
                  </a:ext>
                </a:extLst>
              </p:cNvPr>
              <p:cNvCxnSpPr>
                <a:cxnSpLocks/>
                <a:stCxn id="97" idx="2"/>
                <a:endCxn id="99" idx="0"/>
              </p:cNvCxnSpPr>
              <p:nvPr/>
            </p:nvCxnSpPr>
            <p:spPr>
              <a:xfrm flipH="1">
                <a:off x="1661086" y="3144481"/>
                <a:ext cx="1307" cy="1213318"/>
              </a:xfrm>
              <a:prstGeom prst="line">
                <a:avLst/>
              </a:prstGeom>
              <a:ln w="12700">
                <a:solidFill>
                  <a:srgbClr val="5444D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원호 98">
                <a:extLst>
                  <a:ext uri="{FF2B5EF4-FFF2-40B4-BE49-F238E27FC236}">
                    <a16:creationId xmlns:a16="http://schemas.microsoft.com/office/drawing/2014/main" xmlns="" id="{78B1CC5E-6B93-B846-194B-47095954251A}"/>
                  </a:ext>
                </a:extLst>
              </p:cNvPr>
              <p:cNvSpPr/>
              <p:nvPr/>
            </p:nvSpPr>
            <p:spPr>
              <a:xfrm rot="5400000" flipV="1">
                <a:off x="1660582" y="4177799"/>
                <a:ext cx="361008" cy="360000"/>
              </a:xfrm>
              <a:prstGeom prst="arc">
                <a:avLst/>
              </a:prstGeom>
              <a:ln w="12700">
                <a:solidFill>
                  <a:srgbClr val="5444DA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0" name="그룹 99">
                <a:extLst>
                  <a:ext uri="{FF2B5EF4-FFF2-40B4-BE49-F238E27FC236}">
                    <a16:creationId xmlns:a16="http://schemas.microsoft.com/office/drawing/2014/main" xmlns="" id="{8EA6233F-9A18-CE41-9E71-D7A2E94F809B}"/>
                  </a:ext>
                </a:extLst>
              </p:cNvPr>
              <p:cNvGrpSpPr/>
              <p:nvPr/>
            </p:nvGrpSpPr>
            <p:grpSpPr>
              <a:xfrm rot="16200000">
                <a:off x="2569343" y="3450045"/>
                <a:ext cx="360000" cy="1816515"/>
                <a:chOff x="2663518" y="3696608"/>
                <a:chExt cx="360000" cy="1816515"/>
              </a:xfrm>
            </p:grpSpPr>
            <p:cxnSp>
              <p:nvCxnSpPr>
                <p:cNvPr id="101" name="직선 연결선 100">
                  <a:extLst>
                    <a:ext uri="{FF2B5EF4-FFF2-40B4-BE49-F238E27FC236}">
                      <a16:creationId xmlns:a16="http://schemas.microsoft.com/office/drawing/2014/main" xmlns="" id="{A0D66053-9211-4FD7-216F-8B373A1027E3}"/>
                    </a:ext>
                  </a:extLst>
                </p:cNvPr>
                <p:cNvCxnSpPr>
                  <a:cxnSpLocks/>
                  <a:stCxn id="99" idx="2"/>
                  <a:endCxn id="102" idx="0"/>
                </p:cNvCxnSpPr>
                <p:nvPr/>
              </p:nvCxnSpPr>
              <p:spPr>
                <a:xfrm rot="5400000">
                  <a:off x="1845512" y="4514614"/>
                  <a:ext cx="1636011" cy="0"/>
                </a:xfrm>
                <a:prstGeom prst="line">
                  <a:avLst/>
                </a:prstGeom>
                <a:ln w="12700">
                  <a:solidFill>
                    <a:srgbClr val="5444DA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원호 101">
                  <a:extLst>
                    <a:ext uri="{FF2B5EF4-FFF2-40B4-BE49-F238E27FC236}">
                      <a16:creationId xmlns:a16="http://schemas.microsoft.com/office/drawing/2014/main" xmlns="" id="{FC6F9311-E87E-03DB-8B05-474A804465E0}"/>
                    </a:ext>
                  </a:extLst>
                </p:cNvPr>
                <p:cNvSpPr/>
                <p:nvPr/>
              </p:nvSpPr>
              <p:spPr>
                <a:xfrm rot="5400000" flipV="1">
                  <a:off x="2663014" y="5152619"/>
                  <a:ext cx="361008" cy="360000"/>
                </a:xfrm>
                <a:prstGeom prst="arc">
                  <a:avLst/>
                </a:prstGeom>
                <a:ln w="12700">
                  <a:solidFill>
                    <a:srgbClr val="5444DA"/>
                  </a:solidFill>
                  <a:prstDash val="sysDash"/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1750470" y="4019034"/>
            <a:ext cx="200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일본의 쇄국정책</a:t>
            </a:r>
            <a:endParaRPr lang="en-US" altLang="ko-KR" sz="2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50334" y="3917110"/>
            <a:ext cx="226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서양과의 </a:t>
            </a:r>
            <a:endParaRPr lang="en-US" altLang="ko-KR" sz="2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2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무역</a:t>
            </a:r>
            <a:endParaRPr lang="ko-KR" altLang="en-US" sz="20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05357" y="3939118"/>
            <a:ext cx="2007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난학의</a:t>
            </a:r>
            <a:r>
              <a:rPr lang="ko-KR" altLang="en-US" sz="2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시작과</a:t>
            </a:r>
            <a:endParaRPr lang="en-US" altLang="ko-KR" sz="2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ctr"/>
            <a:r>
              <a:rPr lang="ko-KR" altLang="en-US" sz="2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발</a:t>
            </a:r>
            <a:r>
              <a:rPr lang="ko-KR" altLang="en-US" sz="20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전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1525231" cy="85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목차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4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5725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1.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일본의 쇄국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정</a:t>
            </a:r>
            <a:r>
              <a:rPr lang="ko-KR" altLang="en-US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책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289615" y="1873185"/>
            <a:ext cx="87736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일본의 쇄국정책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에도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막부가 시행한 외국과의 통교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금지책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쇄국정책의 목적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외국과의 교류 금지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천주교 포교 금지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일본인의 국외 도항 금지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3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4792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1.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일본의 쇄국정책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236862" y="1194737"/>
            <a:ext cx="104977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쇄국의 원인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: </a:t>
            </a:r>
            <a:r>
              <a:rPr lang="ko-KR" altLang="en-US" sz="30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시마바라의</a:t>
            </a: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난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30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쇄국의 배경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381" y="3058358"/>
            <a:ext cx="7227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1.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세력이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넒어지던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기독교를 경계한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도요토미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히데요시가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기독교인들을 탄압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-&gt;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그러나 기독교 세력은 계속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증가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2.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막부는 포르투갈과 스페인이 일본에 대해 </a:t>
            </a:r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침략의도를 가지고 있는 것이 아닌가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의심</a:t>
            </a:r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92" y="1814205"/>
            <a:ext cx="6096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4792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1.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일본의 쇄국정책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380" y="2136214"/>
            <a:ext cx="88978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4.1612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2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대 쇼군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도쿠가와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히데타다는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막부직할령에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금교령을</a:t>
            </a:r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내림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5.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이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금교령이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1613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년 전국으로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확대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기독교 신자들에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대한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처형과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국외 추방을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실시</a:t>
            </a:r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&amp;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개종강요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박해를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가함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-&gt;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이러한 기독교에 대한 탄압의 분위기는 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</a:t>
            </a:r>
            <a:r>
              <a:rPr lang="ko-KR" altLang="en-US" sz="28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시마바라의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난을 일으킴 </a:t>
            </a:r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3.</a:t>
            </a:r>
            <a:r>
              <a:rPr lang="ko-KR" altLang="en-US" sz="28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큐슈와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킨키를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중심으로 증가하는 </a:t>
            </a:r>
            <a:r>
              <a:rPr lang="ko-KR" altLang="en-US" sz="2800" b="1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크리스찬이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결탁하여</a:t>
            </a:r>
            <a:r>
              <a:rPr lang="en-US" altLang="ko-KR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막부를 위협할 수도 </a:t>
            </a:r>
            <a:r>
              <a:rPr lang="ko-KR" altLang="en-US" sz="28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있다고 느낌</a:t>
            </a:r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8351" r="-929" b="-2580"/>
          <a:stretch/>
        </p:blipFill>
        <p:spPr>
          <a:xfrm>
            <a:off x="7527946" y="1194738"/>
            <a:ext cx="4221914" cy="48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1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2</a:t>
            </a: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.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서양</a:t>
            </a:r>
            <a:r>
              <a:rPr lang="ko-KR" altLang="en-US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과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의 무역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289707" y="1334751"/>
            <a:ext cx="1020339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포르투갈과의 무역</a:t>
            </a:r>
            <a:endParaRPr lang="en-US" altLang="ko-KR" sz="30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30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포르투갈인이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1550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나가사키현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히라도에서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무역을 시작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목적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: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무역확대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&amp;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기독교 포교</a:t>
            </a:r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</a:p>
          <a:p>
            <a:pPr algn="just"/>
            <a:endParaRPr lang="en-US" altLang="ko-KR" sz="30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30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쇄국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&amp;</a:t>
            </a: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포교금지 이후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30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에도막부는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서양과의 무역을 효과적으로 통제하기 위해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인공섬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데지마를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건설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포르투갈인을 이주하게 해 살게 함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(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기독교 포교 금지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무역활동 감시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0" y="1560032"/>
            <a:ext cx="6228764" cy="4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2</a:t>
            </a: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.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서양</a:t>
            </a:r>
            <a:r>
              <a:rPr lang="ko-KR" altLang="en-US" sz="4800" kern="0" dirty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과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의 무역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289707" y="1141327"/>
            <a:ext cx="10203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일본과 네덜란드의 무역</a:t>
            </a:r>
            <a:endParaRPr lang="en-US" altLang="ko-KR" sz="30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30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-1641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년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히라도에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있던 네덜란드 동인도회사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상관을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데지마로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이전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-&gt;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포르투갈인과 다르게 네덜란드 상관은 무역에만 종사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  기독교 포교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x,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에도막부는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네덜란드 상관과만 무역함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데지마에는</a:t>
            </a: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네덜란드 선박이 정기적으로 왕래 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ko-KR" altLang="en-US" sz="28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주요 수입품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: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설탕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직물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향신료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장식품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주요 수출품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: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은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구리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도자기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-&gt;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서로 상업적 이익을 추구하며 무역의 양 확대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54" y="1500525"/>
            <a:ext cx="5444197" cy="39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3.</a:t>
            </a:r>
            <a:r>
              <a:rPr lang="ko-KR" altLang="en-US" sz="4800" kern="0" dirty="0" err="1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난학의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 시작과 발전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289707" y="1141327"/>
            <a:ext cx="10203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난학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</a:p>
          <a:p>
            <a:pPr algn="just"/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네덜란드 및 유럽의 지식체계가 일본에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전해지는 과정에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성립한 학문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네덜란드어 통역관에 의해 어학이 보급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난학서가</a:t>
            </a:r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번역됨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에도막부는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통역사를 고용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-&gt;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통역사는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모든행사에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네덜란드인과 동행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 </a:t>
            </a: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점차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난학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연구에도 중요한</a:t>
            </a:r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역할을 함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45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xmlns="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xmlns="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xmlns="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xmlns="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xmlns="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xmlns="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xmlns="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xmlns="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xmlns="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xmlns="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xmlns="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xmlns="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xmlns="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xmlns="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xmlns="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xmlns="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xmlns="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 dirty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xmlns="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xmlns="" id="{E0F2DC45-C4B7-9E45-70B7-E691C61ED36B}"/>
              </a:ext>
            </a:extLst>
          </p:cNvPr>
          <p:cNvCxnSpPr/>
          <p:nvPr/>
        </p:nvCxnSpPr>
        <p:spPr>
          <a:xfrm rot="16200000" flipV="1">
            <a:off x="6391403" y="852925"/>
            <a:ext cx="0" cy="7185423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BF49E43C-B637-AF63-8BE4-002E6B2A446F}"/>
              </a:ext>
            </a:extLst>
          </p:cNvPr>
          <p:cNvSpPr txBox="1"/>
          <p:nvPr/>
        </p:nvSpPr>
        <p:spPr>
          <a:xfrm>
            <a:off x="1193763" y="779239"/>
            <a:ext cx="8926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3.</a:t>
            </a:r>
            <a:r>
              <a:rPr lang="ko-KR" altLang="en-US" sz="4800" kern="0" dirty="0" err="1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난학의</a:t>
            </a:r>
            <a:r>
              <a:rPr lang="ko-KR" altLang="en-US" sz="4800" kern="0" dirty="0" smtClean="0">
                <a:ln w="9525">
                  <a:noFill/>
                </a:ln>
                <a:solidFill>
                  <a:srgbClr val="959AD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S봄바람체 2.0" panose="00000503030000020004" pitchFamily="2" charset="-127"/>
                <a:ea typeface="HS봄바람체 2.0" panose="00000503030000020004" pitchFamily="2" charset="-127"/>
              </a:rPr>
              <a:t> 시작과 발전</a:t>
            </a:r>
            <a:endParaRPr lang="en-US" altLang="ko-KR" sz="4800" kern="0" dirty="0">
              <a:ln w="9525">
                <a:noFill/>
              </a:ln>
              <a:solidFill>
                <a:srgbClr val="959AD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S봄바람체 2.0" panose="00000503030000020004" pitchFamily="2" charset="-127"/>
              <a:ea typeface="HS봄바람체 2.0" panose="00000503030000020004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6381" y="1740135"/>
            <a:ext cx="864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800" b="1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endParaRPr lang="en-US" altLang="ko-KR" sz="28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AD96D1-B829-DC33-2925-F43DF27D21DB}"/>
              </a:ext>
            </a:extLst>
          </p:cNvPr>
          <p:cNvSpPr txBox="1"/>
          <p:nvPr/>
        </p:nvSpPr>
        <p:spPr>
          <a:xfrm>
            <a:off x="1446826" y="1030414"/>
            <a:ext cx="10203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2800" b="1" dirty="0" smtClean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3000" b="1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난학의</a:t>
            </a:r>
            <a:r>
              <a:rPr lang="ko-KR" altLang="en-US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발전</a:t>
            </a:r>
            <a:endParaRPr lang="en-US" altLang="ko-KR" sz="3000" b="1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3000" b="1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3000" b="1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-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데지마에는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네덜란드인을 통해 서양의 의학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수학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문학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,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군사학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등의 최신과학 지식을 소개하는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서적이 들어오기 시작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-&gt;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점차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일본 젊은이들은 신지식을 배우기 위해 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  </a:t>
            </a:r>
            <a:r>
              <a:rPr lang="ko-KR" altLang="en-US" sz="2800" dirty="0" err="1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나가사키로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유학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-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이들은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초기에 어학을 배우고 점차 자신의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관심분야로 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연구를 확대하면서 </a:t>
            </a:r>
            <a:r>
              <a:rPr lang="ko-KR" altLang="en-US" sz="2800" dirty="0" err="1">
                <a:latin typeface="MD개성체" panose="02020603020101020101" pitchFamily="18" charset="-127"/>
                <a:ea typeface="MD개성체" panose="02020603020101020101" pitchFamily="18" charset="-127"/>
              </a:rPr>
              <a:t>난학이</a:t>
            </a:r>
            <a:r>
              <a:rPr lang="ko-KR" altLang="en-US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하나의 </a:t>
            </a:r>
            <a:endParaRPr lang="en-US" altLang="ko-KR" sz="2800" dirty="0" smtClean="0"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algn="just"/>
            <a:r>
              <a:rPr lang="en-US" altLang="ko-KR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  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학문으로 성립</a:t>
            </a:r>
            <a:r>
              <a:rPr lang="en-US" altLang="ko-KR" sz="2800" dirty="0"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2800" dirty="0" smtClean="0">
                <a:latin typeface="MD개성체" panose="02020603020101020101" pitchFamily="18" charset="-127"/>
                <a:ea typeface="MD개성체" panose="02020603020101020101" pitchFamily="18" charset="-127"/>
              </a:rPr>
              <a:t>및 발전 함</a:t>
            </a:r>
            <a:endParaRPr lang="en-US" altLang="ko-KR" sz="2800" dirty="0"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81" y="2187880"/>
            <a:ext cx="4884420" cy="30403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2" y="1615372"/>
            <a:ext cx="3818792" cy="41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390</Words>
  <Application>Microsoft Office PowerPoint</Application>
  <PresentationFormat>사용자 지정</PresentationFormat>
  <Paragraphs>100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Arial</vt:lpstr>
      <vt:lpstr>MD개성체</vt:lpstr>
      <vt:lpstr>맑은 고딕</vt:lpstr>
      <vt:lpstr>HS봄바람체 2.0</vt:lpstr>
      <vt:lpstr>한컴산뜻돋움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USER</cp:lastModifiedBy>
  <cp:revision>21</cp:revision>
  <dcterms:created xsi:type="dcterms:W3CDTF">2023-08-21T00:33:21Z</dcterms:created>
  <dcterms:modified xsi:type="dcterms:W3CDTF">2023-09-30T09:10:36Z</dcterms:modified>
</cp:coreProperties>
</file>