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7" r:id="rId2"/>
    <p:sldId id="263" r:id="rId3"/>
    <p:sldId id="313" r:id="rId4"/>
    <p:sldId id="282" r:id="rId5"/>
    <p:sldId id="316" r:id="rId6"/>
    <p:sldId id="314" r:id="rId7"/>
    <p:sldId id="318" r:id="rId8"/>
    <p:sldId id="284" r:id="rId9"/>
    <p:sldId id="304" r:id="rId10"/>
    <p:sldId id="305" r:id="rId11"/>
    <p:sldId id="332" r:id="rId12"/>
    <p:sldId id="285" r:id="rId13"/>
    <p:sldId id="306" r:id="rId14"/>
    <p:sldId id="286" r:id="rId15"/>
    <p:sldId id="344" r:id="rId16"/>
    <p:sldId id="315" r:id="rId17"/>
    <p:sldId id="287" r:id="rId18"/>
    <p:sldId id="296" r:id="rId19"/>
    <p:sldId id="307" r:id="rId20"/>
    <p:sldId id="308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064C1-5D5A-3340-9762-48C07D68EEE3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321D8-B211-7546-A67D-161C760007EC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2870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321D8-B211-7546-A67D-161C760007EC}" type="slidenum">
              <a:rPr lang="en-US" altLang="ko-KR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93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0FC7F37-A2D5-711D-7D15-5F9A6FC1A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DB5DCC0-608C-7129-7E73-0EB7D0F5B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34BC81-D8B0-3E64-8912-FC690C59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0644-3780-B544-ACAD-2A94110C2E55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CF5782-188A-B226-2268-2F11CFBCF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39F953-6455-4CE6-608A-F486BA86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73B8-B2F5-4A42-9314-98E709727C65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98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C3C6B1-2655-D042-F8B7-D6E629B39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A329767C-6810-B618-D856-DCA253CF3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1359710-4FE0-AD6E-AF07-C2CAD0596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0644-3780-B544-ACAD-2A94110C2E55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91A9B95-611A-E15A-8DA1-E6876C951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CD45E2-2E0B-6FEE-DC1E-BE2F7CA98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73B8-B2F5-4A42-9314-98E709727C65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377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757AA3B-C940-4537-C08B-064D471717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D5FB2CCA-95DB-852A-4944-AB9739526B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CD4A17-C2B8-484B-0392-0C317EBE6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0644-3780-B544-ACAD-2A94110C2E55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BEB4F18-5677-4AC3-BE97-055F1E66F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E901B6F-A11B-E58B-60D5-E7596D50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73B8-B2F5-4A42-9314-98E709727C65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357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CFA7FD-7710-2052-88F6-5233EC458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FA04F96-8BA5-4DA5-0D54-E70B08A12B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A1C8C1-C4E4-F399-D915-9407D14E6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0644-3780-B544-ACAD-2A94110C2E55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2F13039-1C04-7662-1F64-D889D0836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48FF45F-37CE-A764-9172-BD3903908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73B8-B2F5-4A42-9314-98E709727C65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688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56A3C05-9220-6668-03DA-E7FE00C76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405B06B-63C5-E32A-705D-B7017BE27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2E6CFE2-E8DF-4C33-70A4-0C237F2D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0644-3780-B544-ACAD-2A94110C2E55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6B3C4F4-3E31-E707-A4D9-E4F54F5F7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DF0043-B25C-EAB4-EDC5-FD721311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73B8-B2F5-4A42-9314-98E709727C65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357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494AF80-1D45-03D6-7085-3156F9097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C7CFAF-BB1E-1CC8-9F93-6E9BF80343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FDAC0EE-1468-B98D-030A-44695F2D6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8653A2F-952C-13BA-A2C1-8166B5CF9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0644-3780-B544-ACAD-2A94110C2E55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A630446-20D3-5DDE-EE01-CFE96C1E9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8A506DC-78B1-A24C-0952-6E945494C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73B8-B2F5-4A42-9314-98E709727C65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84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D3E6330-9E91-C245-8E78-14C50C177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B46BC4D-EFF0-4420-306A-EF29BBE82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918EF8E-110D-BBE9-14AA-6A1C3C88F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FEBC43D5-6486-2C1F-0DC0-AA436B7BB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97C32FB8-A79F-1A6A-8ABF-B78DE9EC6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66ED248-1F77-9A45-03D2-3F783FFDD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0644-3780-B544-ACAD-2A94110C2E55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5814A0FB-61E3-9053-51D6-89B1C6D42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F4BD5D40-542B-B023-38C3-85C1EA89F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73B8-B2F5-4A42-9314-98E709727C65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851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2AFC9A9-69CE-F36A-6937-9100E2A3F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E422FA9-8040-E35A-0F92-09B587F75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0644-3780-B544-ACAD-2A94110C2E55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4755224-C79F-5078-C977-1A9CB643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C5C5E8A-9BEA-B084-8208-B0E7F093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73B8-B2F5-4A42-9314-98E709727C65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26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08DDC9D-3E4C-7F31-1823-B9E659946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0644-3780-B544-ACAD-2A94110C2E55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9ED6503-CC50-A268-8A26-0A1C6A481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0A9DA82-7FDA-6F93-07F3-05589257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73B8-B2F5-4A42-9314-98E709727C65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4755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670EA8-2B39-DC46-899C-9DDF6B718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5E732E2-4FB0-5B4A-EC7C-432058457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35E0D11-342F-C4D6-7A24-A87370581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6281CF8-18F3-1417-6335-13890D5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0644-3780-B544-ACAD-2A94110C2E55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DE746E4-790B-20AE-8581-1DE46ABAF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F0EC147-4EA3-9D34-5310-F3B9F9860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73B8-B2F5-4A42-9314-98E709727C65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58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CD7F95F-C90E-D5EB-D092-698336F7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3F9553D6-215A-2487-D721-2205A2E59C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CA66E66-1372-F878-CCA9-DBD5042D4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85A8FFF-E756-5F06-EDA1-9B7EAE50D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F0644-3780-B544-ACAD-2A94110C2E55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ADAA9B5-01B1-A119-D465-045A173F8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27234B7-4CC0-7685-DBFE-582E5253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973B8-B2F5-4A42-9314-98E709727C65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023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05403D8-2469-E09B-4769-CB1FE82DF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F13E529-08BE-476D-DEE4-54A3301266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3E6207D-1FF7-3849-2D3F-BBFEA104A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F0644-3780-B544-ACAD-2A94110C2E55}" type="datetimeFigureOut">
              <a:rPr lang="en-US" altLang="ko-KR"/>
              <a:t>9/30/2023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CA9C82-05C8-8341-E72A-9C96AAC34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F3BEBB7-3DFA-3E29-45CC-C5F5F3A3E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973B8-B2F5-4A42-9314-98E709727C65}" type="slidenum">
              <a:rPr lang="en-US" altLang="ko-KR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5978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 /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1.xml" /><Relationship Id="rId4" Type="http://schemas.openxmlformats.org/officeDocument/2006/relationships/hyperlink" Target="http://www.pw-c.co.jp/post_13.html" TargetMode="Externa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hyperlink" Target="https://www.miyakoda.co.jp/wisdom/quality-of-miyakoda/termite-construction/" TargetMode="Externa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3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 /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6.jpg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7" Type="http://schemas.openxmlformats.org/officeDocument/2006/relationships/image" Target="../media/image6.png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png" /><Relationship Id="rId5" Type="http://schemas.openxmlformats.org/officeDocument/2006/relationships/image" Target="../media/image4.png" /><Relationship Id="rId4" Type="http://schemas.openxmlformats.org/officeDocument/2006/relationships/image" Target="../media/image3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11.png" /><Relationship Id="rId5" Type="http://schemas.openxmlformats.org/officeDocument/2006/relationships/image" Target="../media/image10.png" /><Relationship Id="rId4" Type="http://schemas.openxmlformats.org/officeDocument/2006/relationships/image" Target="../media/image9.pn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4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1.xml" /><Relationship Id="rId4" Type="http://schemas.openxmlformats.org/officeDocument/2006/relationships/hyperlink" Target="https://www.grandy.jp/article/topics/wooden_house/" TargetMode="Externa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육각형 11">
            <a:extLst>
              <a:ext uri="{FF2B5EF4-FFF2-40B4-BE49-F238E27FC236}">
                <a16:creationId xmlns:a16="http://schemas.microsoft.com/office/drawing/2014/main" id="{8498D56A-ECD6-4F15-BD03-E4DED4EB94FB}"/>
              </a:ext>
            </a:extLst>
          </p:cNvPr>
          <p:cNvSpPr/>
          <p:nvPr/>
        </p:nvSpPr>
        <p:spPr>
          <a:xfrm>
            <a:off x="1904301" y="520123"/>
            <a:ext cx="8288347" cy="5805165"/>
          </a:xfrm>
          <a:prstGeom prst="hexagon">
            <a:avLst/>
          </a:prstGeom>
          <a:noFill/>
          <a:ln w="66675" cmpd="dbl">
            <a:solidFill>
              <a:srgbClr val="1C4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210F73AD-3A25-446C-B490-E9835D8BF894}"/>
              </a:ext>
            </a:extLst>
          </p:cNvPr>
          <p:cNvCxnSpPr>
            <a:cxnSpLocks/>
          </p:cNvCxnSpPr>
          <p:nvPr/>
        </p:nvCxnSpPr>
        <p:spPr>
          <a:xfrm>
            <a:off x="-18152" y="3422505"/>
            <a:ext cx="1922453" cy="0"/>
          </a:xfrm>
          <a:prstGeom prst="line">
            <a:avLst/>
          </a:prstGeom>
          <a:ln w="22225">
            <a:solidFill>
              <a:srgbClr val="204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C62FC23-921E-49CD-B48C-C90ED24D0185}"/>
              </a:ext>
            </a:extLst>
          </p:cNvPr>
          <p:cNvSpPr txBox="1"/>
          <p:nvPr/>
        </p:nvSpPr>
        <p:spPr>
          <a:xfrm>
            <a:off x="2618762" y="2622069"/>
            <a:ext cx="6954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rgbClr val="204F6A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일본의 의복과 주거 문화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67826-A0FD-4A4F-8348-4A23F65DFEDD}"/>
              </a:ext>
            </a:extLst>
          </p:cNvPr>
          <p:cNvSpPr txBox="1"/>
          <p:nvPr/>
        </p:nvSpPr>
        <p:spPr>
          <a:xfrm>
            <a:off x="4090718" y="5036832"/>
            <a:ext cx="4010560" cy="426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OTF_ac" panose="020B0600000101010101" pitchFamily="34" charset="-127"/>
                <a:ea typeface="나눔스퀘어OTF_ac" panose="020B0600000101010101" pitchFamily="34" charset="-127"/>
              </a:rPr>
              <a:t>-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OTF_ac" panose="020B0600000101010101" pitchFamily="34" charset="-127"/>
                <a:ea typeface="나눔스퀘어OTF_ac" panose="020B0600000101010101" pitchFamily="34" charset="-127"/>
              </a:rPr>
              <a:t>일본어 일본문화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OTF_ac" panose="020B0600000101010101" pitchFamily="34" charset="-127"/>
                <a:ea typeface="나눔스퀘어OTF_ac" panose="020B0600000101010101" pitchFamily="34" charset="-127"/>
              </a:rPr>
              <a:t>/4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OTF_ac" panose="020B0600000101010101" pitchFamily="34" charset="-127"/>
                <a:ea typeface="나눔스퀘어OTF_ac" panose="020B0600000101010101" pitchFamily="34" charset="-127"/>
              </a:rPr>
              <a:t>조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OTF_ac" panose="020B0600000101010101" pitchFamily="34" charset="-127"/>
                <a:ea typeface="나눔스퀘어OTF_ac" panose="020B0600000101010101" pitchFamily="34" charset="-127"/>
              </a:rPr>
              <a:t>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DBA769-5732-4F70-98A9-812090C48D49}"/>
              </a:ext>
            </a:extLst>
          </p:cNvPr>
          <p:cNvSpPr txBox="1"/>
          <p:nvPr/>
        </p:nvSpPr>
        <p:spPr>
          <a:xfrm>
            <a:off x="4090718" y="5428237"/>
            <a:ext cx="4010560" cy="426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OTF_ac" panose="020B0600000101010101" pitchFamily="34" charset="-127"/>
                <a:ea typeface="나눔스퀘어OTF_ac" panose="020B0600000101010101" pitchFamily="34" charset="-127"/>
              </a:rPr>
              <a:t>22001824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OTF_ac" panose="020B0600000101010101" pitchFamily="34" charset="-127"/>
                <a:ea typeface="나눔스퀘어OTF_ac" panose="020B0600000101010101" pitchFamily="34" charset="-127"/>
              </a:rPr>
              <a:t>이서준</a:t>
            </a: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6BD9BD95-90A3-45AC-A6B2-53C1BE32E541}"/>
              </a:ext>
            </a:extLst>
          </p:cNvPr>
          <p:cNvCxnSpPr>
            <a:cxnSpLocks/>
          </p:cNvCxnSpPr>
          <p:nvPr/>
        </p:nvCxnSpPr>
        <p:spPr>
          <a:xfrm>
            <a:off x="10192648" y="3430195"/>
            <a:ext cx="1999352" cy="0"/>
          </a:xfrm>
          <a:prstGeom prst="line">
            <a:avLst/>
          </a:prstGeom>
          <a:ln w="22225">
            <a:solidFill>
              <a:srgbClr val="204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31B0F4A-ABD5-4608-A089-7EAD0A35F4D9}"/>
              </a:ext>
            </a:extLst>
          </p:cNvPr>
          <p:cNvSpPr txBox="1"/>
          <p:nvPr/>
        </p:nvSpPr>
        <p:spPr>
          <a:xfrm>
            <a:off x="4134423" y="3421777"/>
            <a:ext cx="3923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OTF_ac" panose="020B0600000101010101" pitchFamily="34" charset="-127"/>
                <a:ea typeface="나눔스퀘어OTF_ac" panose="020B0600000101010101" pitchFamily="34" charset="-127"/>
              </a:rPr>
              <a:t>목조주택과 다다미</a:t>
            </a:r>
          </a:p>
        </p:txBody>
      </p:sp>
    </p:spTree>
    <p:extLst>
      <p:ext uri="{BB962C8B-B14F-4D97-AF65-F5344CB8AC3E}">
        <p14:creationId xmlns:p14="http://schemas.microsoft.com/office/powerpoint/2010/main" val="353410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/>
      <p:bldP spid="22" grpId="0"/>
      <p:bldP spid="13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B4BD85-8FE4-48CA-B34E-A205B762F789}"/>
              </a:ext>
            </a:extLst>
          </p:cNvPr>
          <p:cNvSpPr txBox="1"/>
          <p:nvPr/>
        </p:nvSpPr>
        <p:spPr>
          <a:xfrm>
            <a:off x="3181794" y="362502"/>
            <a:ext cx="5687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rgbClr val="204F6A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목조주택의 가격</a:t>
            </a:r>
          </a:p>
        </p:txBody>
      </p:sp>
      <p:sp>
        <p:nvSpPr>
          <p:cNvPr id="35" name="육각형 34">
            <a:extLst>
              <a:ext uri="{FF2B5EF4-FFF2-40B4-BE49-F238E27FC236}">
                <a16:creationId xmlns:a16="http://schemas.microsoft.com/office/drawing/2014/main" id="{C11161E2-99C2-416A-893F-E63572CFCF8A}"/>
              </a:ext>
            </a:extLst>
          </p:cNvPr>
          <p:cNvSpPr/>
          <p:nvPr/>
        </p:nvSpPr>
        <p:spPr>
          <a:xfrm>
            <a:off x="2873821" y="312473"/>
            <a:ext cx="6303682" cy="940430"/>
          </a:xfrm>
          <a:prstGeom prst="hexagon">
            <a:avLst/>
          </a:prstGeom>
          <a:noFill/>
          <a:ln w="66675" cmpd="dbl">
            <a:solidFill>
              <a:srgbClr val="1C4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OTF_ac ExtraBold" panose="020B0600000101010101" pitchFamily="34" charset="-127"/>
              <a:ea typeface="나눔스퀘어OTF_ac ExtraBold" panose="020B0600000101010101" pitchFamily="34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D4747F-182B-429A-A783-18DACC086BA7}"/>
              </a:ext>
            </a:extLst>
          </p:cNvPr>
          <p:cNvSpPr txBox="1"/>
          <p:nvPr/>
        </p:nvSpPr>
        <p:spPr>
          <a:xfrm>
            <a:off x="9038493" y="6545527"/>
            <a:ext cx="3927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</a:rPr>
              <a:t>https://www.e-stat.go.jp/dbview?sid=0003139220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highlight>
                <a:srgbClr val="FFFFFF"/>
              </a:highlight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618E6D8-3C55-4F7F-BDD7-7A73A8660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86" y="1990747"/>
            <a:ext cx="8208627" cy="287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8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B4BD85-8FE4-48CA-B34E-A205B762F789}"/>
              </a:ext>
            </a:extLst>
          </p:cNvPr>
          <p:cNvSpPr txBox="1"/>
          <p:nvPr/>
        </p:nvSpPr>
        <p:spPr>
          <a:xfrm>
            <a:off x="3181794" y="362502"/>
            <a:ext cx="5687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rgbClr val="204F6A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목조주택의 가격</a:t>
            </a:r>
          </a:p>
        </p:txBody>
      </p:sp>
      <p:sp>
        <p:nvSpPr>
          <p:cNvPr id="35" name="육각형 34">
            <a:extLst>
              <a:ext uri="{FF2B5EF4-FFF2-40B4-BE49-F238E27FC236}">
                <a16:creationId xmlns:a16="http://schemas.microsoft.com/office/drawing/2014/main" id="{C11161E2-99C2-416A-893F-E63572CFCF8A}"/>
              </a:ext>
            </a:extLst>
          </p:cNvPr>
          <p:cNvSpPr/>
          <p:nvPr/>
        </p:nvSpPr>
        <p:spPr>
          <a:xfrm>
            <a:off x="2873821" y="312473"/>
            <a:ext cx="6303682" cy="940430"/>
          </a:xfrm>
          <a:prstGeom prst="hexagon">
            <a:avLst/>
          </a:prstGeom>
          <a:noFill/>
          <a:ln w="66675" cmpd="dbl">
            <a:solidFill>
              <a:srgbClr val="1C4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OTF_ac ExtraBold" panose="020B0600000101010101" pitchFamily="34" charset="-127"/>
              <a:ea typeface="나눔스퀘어OTF_ac ExtraBold" panose="020B0600000101010101" pitchFamily="34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80E840-BF04-4EBB-B124-4C2C7A5448F1}"/>
              </a:ext>
            </a:extLst>
          </p:cNvPr>
          <p:cNvSpPr txBox="1"/>
          <p:nvPr/>
        </p:nvSpPr>
        <p:spPr>
          <a:xfrm>
            <a:off x="9038493" y="6545527"/>
            <a:ext cx="3927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</a:rPr>
              <a:t>https://www.e-stat.go.jp/dbview?sid=0003139220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highlight>
                <a:srgbClr val="FFFFFF"/>
              </a:highlight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5BE30C1-CC72-42EA-ACF1-DB160730C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801" y="1901647"/>
            <a:ext cx="2764396" cy="30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4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B4BD85-8FE4-48CA-B34E-A205B762F789}"/>
              </a:ext>
            </a:extLst>
          </p:cNvPr>
          <p:cNvSpPr txBox="1"/>
          <p:nvPr/>
        </p:nvSpPr>
        <p:spPr>
          <a:xfrm>
            <a:off x="3181794" y="362502"/>
            <a:ext cx="5687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rgbClr val="204F6A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목조주택의 가격</a:t>
            </a:r>
          </a:p>
        </p:txBody>
      </p:sp>
      <p:sp>
        <p:nvSpPr>
          <p:cNvPr id="35" name="육각형 34">
            <a:extLst>
              <a:ext uri="{FF2B5EF4-FFF2-40B4-BE49-F238E27FC236}">
                <a16:creationId xmlns:a16="http://schemas.microsoft.com/office/drawing/2014/main" id="{C11161E2-99C2-416A-893F-E63572CFCF8A}"/>
              </a:ext>
            </a:extLst>
          </p:cNvPr>
          <p:cNvSpPr/>
          <p:nvPr/>
        </p:nvSpPr>
        <p:spPr>
          <a:xfrm>
            <a:off x="2873821" y="312473"/>
            <a:ext cx="6303682" cy="940430"/>
          </a:xfrm>
          <a:prstGeom prst="hexagon">
            <a:avLst/>
          </a:prstGeom>
          <a:noFill/>
          <a:ln w="66675" cmpd="dbl">
            <a:solidFill>
              <a:srgbClr val="1C4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OTF_ac ExtraBold" panose="020B0600000101010101" pitchFamily="34" charset="-127"/>
              <a:ea typeface="나눔스퀘어OTF_ac ExtraBold" panose="020B0600000101010101" pitchFamily="34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8B8077F-81EC-47C0-8FBA-17983A84656C}"/>
              </a:ext>
            </a:extLst>
          </p:cNvPr>
          <p:cNvGrpSpPr/>
          <p:nvPr/>
        </p:nvGrpSpPr>
        <p:grpSpPr>
          <a:xfrm>
            <a:off x="170639" y="2710382"/>
            <a:ext cx="5078316" cy="2546498"/>
            <a:chOff x="170639" y="2710382"/>
            <a:chExt cx="5078316" cy="2546498"/>
          </a:xfrm>
        </p:grpSpPr>
        <p:sp>
          <p:nvSpPr>
            <p:cNvPr id="16" name="순서도: 저장 데이터 15">
              <a:extLst>
                <a:ext uri="{FF2B5EF4-FFF2-40B4-BE49-F238E27FC236}">
                  <a16:creationId xmlns:a16="http://schemas.microsoft.com/office/drawing/2014/main" id="{3C68D485-3A6B-4483-9438-6477057AA414}"/>
                </a:ext>
              </a:extLst>
            </p:cNvPr>
            <p:cNvSpPr/>
            <p:nvPr/>
          </p:nvSpPr>
          <p:spPr>
            <a:xfrm>
              <a:off x="170639" y="2710382"/>
              <a:ext cx="5078316" cy="2546498"/>
            </a:xfrm>
            <a:prstGeom prst="flowChartOnlineStorage">
              <a:avLst/>
            </a:prstGeom>
            <a:noFill/>
            <a:ln w="57150">
              <a:solidFill>
                <a:srgbClr val="38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C0C0C0"/>
                </a:highlight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2B8DB38-EBCB-41C7-8754-3A80EE8CF211}"/>
                </a:ext>
              </a:extLst>
            </p:cNvPr>
            <p:cNvSpPr txBox="1"/>
            <p:nvPr/>
          </p:nvSpPr>
          <p:spPr>
            <a:xfrm>
              <a:off x="466564" y="2975221"/>
              <a:ext cx="3892123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b="1" dirty="0">
                  <a:solidFill>
                    <a:srgbClr val="FF0000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합계</a:t>
              </a:r>
              <a:endParaRPr lang="en-US" altLang="ko-KR" sz="4000" b="1" dirty="0">
                <a:solidFill>
                  <a:srgbClr val="FF0000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  <a:p>
              <a:pPr algn="ctr"/>
              <a:r>
                <a:rPr lang="ko-KR" altLang="en-US" sz="3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만엔</a:t>
              </a:r>
              <a:r>
                <a:rPr lang="en-US" altLang="ko-KR" sz="3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/㎡=</a:t>
              </a:r>
              <a:r>
                <a:rPr lang="en-US" altLang="ko-KR" sz="3500" b="1" dirty="0">
                  <a:solidFill>
                    <a:srgbClr val="FF0000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25</a:t>
              </a:r>
              <a:r>
                <a:rPr lang="ko-KR" altLang="en-US" sz="3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만엔</a:t>
              </a:r>
            </a:p>
            <a:p>
              <a:pPr algn="ctr"/>
              <a:r>
                <a:rPr lang="ko-KR" altLang="en-US" sz="3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만엔</a:t>
              </a:r>
              <a:r>
                <a:rPr lang="en-US" altLang="ko-KR" sz="3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/</a:t>
              </a:r>
              <a:r>
                <a:rPr lang="ko-KR" altLang="en-US" sz="3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평</a:t>
              </a:r>
              <a:r>
                <a:rPr lang="en-US" altLang="ko-KR" sz="3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=</a:t>
              </a:r>
              <a:r>
                <a:rPr lang="en-US" altLang="ko-KR" sz="3500" b="1" dirty="0">
                  <a:solidFill>
                    <a:srgbClr val="FF0000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85</a:t>
              </a:r>
              <a:r>
                <a:rPr lang="ko-KR" altLang="en-US" sz="3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만엔</a:t>
              </a: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A632A5D-BE7D-4611-B2FA-93FC9EBE6DF9}"/>
              </a:ext>
            </a:extLst>
          </p:cNvPr>
          <p:cNvGrpSpPr/>
          <p:nvPr/>
        </p:nvGrpSpPr>
        <p:grpSpPr>
          <a:xfrm>
            <a:off x="6901196" y="2710382"/>
            <a:ext cx="5078316" cy="2546498"/>
            <a:chOff x="6901196" y="2710382"/>
            <a:chExt cx="5078316" cy="2546498"/>
          </a:xfrm>
        </p:grpSpPr>
        <p:sp>
          <p:nvSpPr>
            <p:cNvPr id="20" name="순서도: 저장 데이터 19">
              <a:extLst>
                <a:ext uri="{FF2B5EF4-FFF2-40B4-BE49-F238E27FC236}">
                  <a16:creationId xmlns:a16="http://schemas.microsoft.com/office/drawing/2014/main" id="{3D3ED7E1-B8C0-4BB2-AB26-D0795CB5FA4E}"/>
                </a:ext>
              </a:extLst>
            </p:cNvPr>
            <p:cNvSpPr/>
            <p:nvPr/>
          </p:nvSpPr>
          <p:spPr>
            <a:xfrm flipH="1">
              <a:off x="6901196" y="2710382"/>
              <a:ext cx="5078316" cy="2546498"/>
            </a:xfrm>
            <a:prstGeom prst="flowChartOnlineStorage">
              <a:avLst/>
            </a:prstGeom>
            <a:noFill/>
            <a:ln w="57150">
              <a:solidFill>
                <a:srgbClr val="38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C0C0C0"/>
                </a:highlight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D557BCC-6690-41F3-8C78-65DA469552D1}"/>
                </a:ext>
              </a:extLst>
            </p:cNvPr>
            <p:cNvSpPr txBox="1"/>
            <p:nvPr/>
          </p:nvSpPr>
          <p:spPr>
            <a:xfrm>
              <a:off x="7588599" y="2975221"/>
              <a:ext cx="4228695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000" b="1" dirty="0">
                  <a:solidFill>
                    <a:srgbClr val="FF0000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목조</a:t>
              </a:r>
              <a:endParaRPr lang="en-US" altLang="ko-KR" sz="4000" b="1" dirty="0">
                <a:solidFill>
                  <a:srgbClr val="FF0000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  <a:p>
              <a:pPr algn="ctr"/>
              <a:r>
                <a:rPr lang="ko-KR" altLang="en-US" sz="3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만엔</a:t>
              </a:r>
              <a:r>
                <a:rPr lang="en-US" altLang="ko-KR" sz="3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/㎡=</a:t>
              </a:r>
              <a:r>
                <a:rPr lang="en-US" altLang="ko-KR" sz="3500" b="1" dirty="0">
                  <a:solidFill>
                    <a:srgbClr val="FF0000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17</a:t>
              </a:r>
              <a:r>
                <a:rPr lang="ko-KR" altLang="en-US" sz="3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만엔</a:t>
              </a:r>
            </a:p>
            <a:p>
              <a:pPr algn="ctr"/>
              <a:r>
                <a:rPr lang="ko-KR" altLang="en-US" sz="3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만엔</a:t>
              </a:r>
              <a:r>
                <a:rPr lang="en-US" altLang="ko-KR" sz="3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/</a:t>
              </a:r>
              <a:r>
                <a:rPr lang="ko-KR" altLang="en-US" sz="3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평</a:t>
              </a:r>
              <a:r>
                <a:rPr lang="en-US" altLang="ko-KR" sz="3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=</a:t>
              </a:r>
              <a:r>
                <a:rPr lang="en-US" altLang="ko-KR" sz="3500" b="1" dirty="0">
                  <a:solidFill>
                    <a:srgbClr val="FF0000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58</a:t>
              </a:r>
              <a:r>
                <a:rPr lang="ko-KR" altLang="en-US" sz="3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만엔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EDBFE6D7-FED7-4557-A742-7A7E8AF52A8A}"/>
              </a:ext>
            </a:extLst>
          </p:cNvPr>
          <p:cNvGrpSpPr/>
          <p:nvPr/>
        </p:nvGrpSpPr>
        <p:grpSpPr>
          <a:xfrm>
            <a:off x="4544985" y="2769786"/>
            <a:ext cx="3043614" cy="2493056"/>
            <a:chOff x="4544985" y="2769786"/>
            <a:chExt cx="3043614" cy="2493056"/>
          </a:xfrm>
        </p:grpSpPr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DB6B8DD1-C380-45AC-93A8-500799E21C94}"/>
                </a:ext>
              </a:extLst>
            </p:cNvPr>
            <p:cNvSpPr/>
            <p:nvPr/>
          </p:nvSpPr>
          <p:spPr>
            <a:xfrm>
              <a:off x="4800578" y="2769786"/>
              <a:ext cx="2536204" cy="2493056"/>
            </a:xfrm>
            <a:prstGeom prst="ellipse">
              <a:avLst/>
            </a:prstGeom>
            <a:noFill/>
            <a:ln w="57150">
              <a:solidFill>
                <a:srgbClr val="3857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0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C0C0C0"/>
                </a:highlight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CFA2E0-C54A-430D-B890-409241998601}"/>
                </a:ext>
              </a:extLst>
            </p:cNvPr>
            <p:cNvSpPr txBox="1"/>
            <p:nvPr/>
          </p:nvSpPr>
          <p:spPr>
            <a:xfrm>
              <a:off x="4544985" y="2821333"/>
              <a:ext cx="3043614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3000" b="1" dirty="0">
                  <a:solidFill>
                    <a:srgbClr val="385723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vs</a:t>
              </a:r>
              <a:endParaRPr lang="ko-KR" altLang="en-US" sz="13000" b="1" dirty="0">
                <a:solidFill>
                  <a:srgbClr val="385723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4678F152-DD34-4AB4-BEC3-8EA389EA8B2E}"/>
              </a:ext>
            </a:extLst>
          </p:cNvPr>
          <p:cNvSpPr txBox="1"/>
          <p:nvPr/>
        </p:nvSpPr>
        <p:spPr>
          <a:xfrm rot="19930076">
            <a:off x="6812939" y="3055272"/>
            <a:ext cx="57800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WIN</a:t>
            </a:r>
            <a:endParaRPr lang="ko-KR" altLang="en-US" sz="2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OTF_ac ExtraBold" panose="020B0600000101010101" pitchFamily="34" charset="-127"/>
              <a:ea typeface="나눔스퀘어OTF_ac ExtraBold" panose="020B0600000101010101" pitchFamily="34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5FF4B4C-3B57-4290-B5B1-00F7187D3704}"/>
              </a:ext>
            </a:extLst>
          </p:cNvPr>
          <p:cNvSpPr txBox="1"/>
          <p:nvPr/>
        </p:nvSpPr>
        <p:spPr>
          <a:xfrm rot="1132368">
            <a:off x="-112754" y="3559997"/>
            <a:ext cx="666182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7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LOSE</a:t>
            </a:r>
            <a:endParaRPr lang="ko-KR" altLang="en-US" sz="17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OTF_ac ExtraBold" panose="020B0600000101010101" pitchFamily="34" charset="-127"/>
              <a:ea typeface="나눔스퀘어OTF_ac Extra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819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 animBg="1"/>
      <p:bldP spid="18" grpId="0"/>
      <p:bldP spid="18" grpId="1"/>
      <p:bldP spid="25" grpId="0"/>
      <p:bldP spid="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육각형 34">
            <a:extLst>
              <a:ext uri="{FF2B5EF4-FFF2-40B4-BE49-F238E27FC236}">
                <a16:creationId xmlns:a16="http://schemas.microsoft.com/office/drawing/2014/main" id="{C11161E2-99C2-416A-893F-E63572CFCF8A}"/>
              </a:ext>
            </a:extLst>
          </p:cNvPr>
          <p:cNvSpPr/>
          <p:nvPr/>
        </p:nvSpPr>
        <p:spPr>
          <a:xfrm>
            <a:off x="2474259" y="320862"/>
            <a:ext cx="7093985" cy="885713"/>
          </a:xfrm>
          <a:prstGeom prst="hexagon">
            <a:avLst/>
          </a:prstGeom>
          <a:noFill/>
          <a:ln w="66675" cmpd="dbl">
            <a:solidFill>
              <a:srgbClr val="1C4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OTF_ac ExtraBold" panose="020B0600000101010101" pitchFamily="34" charset="-127"/>
              <a:ea typeface="나눔스퀘어OTF_ac ExtraBold" panose="020B0600000101010101" pitchFamily="34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C5EBF1-647B-436C-A747-6FA656DCF9AA}"/>
              </a:ext>
            </a:extLst>
          </p:cNvPr>
          <p:cNvSpPr txBox="1"/>
          <p:nvPr/>
        </p:nvSpPr>
        <p:spPr>
          <a:xfrm>
            <a:off x="2623756" y="375578"/>
            <a:ext cx="6749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rgbClr val="204F6A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해충의 침입에 대한 보안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77" y="1508442"/>
            <a:ext cx="3588472" cy="2691354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481" y="1513823"/>
            <a:ext cx="3597089" cy="26978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AAB656A-1F07-4552-BD2C-0D579F7776A7}"/>
              </a:ext>
            </a:extLst>
          </p:cNvPr>
          <p:cNvSpPr txBox="1"/>
          <p:nvPr/>
        </p:nvSpPr>
        <p:spPr>
          <a:xfrm>
            <a:off x="9373181" y="6457890"/>
            <a:ext cx="5582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https://magazine.aruhi-corp.co.jp/0000-2242/</a:t>
            </a:r>
            <a:br>
              <a:rPr lang="en-US" altLang="ko-KR" sz="1000" dirty="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altLang="ko-KR" sz="1000" dirty="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http://www.pw-c.co.jp/post_13.html</a:t>
            </a:r>
            <a:endParaRPr lang="en-US" altLang="ko-KR" sz="1000" dirty="0">
              <a:solidFill>
                <a:schemeClr val="bg1">
                  <a:lumMod val="85000"/>
                </a:schemeClr>
              </a:solidFill>
              <a:highlight>
                <a:srgbClr val="FFFFFF"/>
              </a:highlight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2E5E099D-87EE-4A4D-94F4-EEE9E76962F5}"/>
              </a:ext>
            </a:extLst>
          </p:cNvPr>
          <p:cNvGrpSpPr/>
          <p:nvPr/>
        </p:nvGrpSpPr>
        <p:grpSpPr>
          <a:xfrm>
            <a:off x="6673924" y="4298535"/>
            <a:ext cx="4266755" cy="1995071"/>
            <a:chOff x="6673924" y="4298535"/>
            <a:chExt cx="4266755" cy="1995071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3B357AA6-9250-4E8B-BF81-17CCBA6EF348}"/>
                </a:ext>
              </a:extLst>
            </p:cNvPr>
            <p:cNvGrpSpPr/>
            <p:nvPr/>
          </p:nvGrpSpPr>
          <p:grpSpPr>
            <a:xfrm>
              <a:off x="6673924" y="4298535"/>
              <a:ext cx="4266755" cy="1995071"/>
              <a:chOff x="7168661" y="4759302"/>
              <a:chExt cx="4266755" cy="184666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7503218" y="5348418"/>
                <a:ext cx="3595941" cy="1153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5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해충의 침입 경로 체크</a:t>
                </a:r>
              </a:p>
              <a:p>
                <a:pPr algn="ctr"/>
                <a:r>
                  <a:rPr lang="ko-KR" altLang="en-US" sz="25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틈새 없는 상태 유지</a:t>
                </a:r>
              </a:p>
              <a:p>
                <a:pPr algn="ctr"/>
                <a:r>
                  <a:rPr lang="ko-KR" altLang="en-US" sz="25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바닥을 건조 상태 점검</a:t>
                </a:r>
              </a:p>
            </p:txBody>
          </p:sp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70F63C05-5E71-420F-9B6B-B208CAE1655A}"/>
                  </a:ext>
                </a:extLst>
              </p:cNvPr>
              <p:cNvSpPr/>
              <p:nvPr/>
            </p:nvSpPr>
            <p:spPr>
              <a:xfrm>
                <a:off x="7168661" y="4759302"/>
                <a:ext cx="4266755" cy="1846660"/>
              </a:xfrm>
              <a:prstGeom prst="rect">
                <a:avLst/>
              </a:prstGeom>
              <a:noFill/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</p:txBody>
          </p:sp>
        </p:grp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80043863-A7DD-4E4C-9E3E-D660EFDAE2F4}"/>
                </a:ext>
              </a:extLst>
            </p:cNvPr>
            <p:cNvSpPr/>
            <p:nvPr/>
          </p:nvSpPr>
          <p:spPr>
            <a:xfrm>
              <a:off x="7232716" y="4370645"/>
              <a:ext cx="3148619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3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2.</a:t>
              </a:r>
              <a:r>
                <a:rPr lang="ko-KR" altLang="en-US" sz="33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정기적인 점검</a:t>
              </a:r>
              <a:endParaRPr lang="en-US" altLang="ko-KR" sz="3300" b="1" dirty="0">
                <a:solidFill>
                  <a:srgbClr val="548235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0A01863A-F563-4CC4-93FC-02D7EFA67918}"/>
              </a:ext>
            </a:extLst>
          </p:cNvPr>
          <p:cNvGrpSpPr/>
          <p:nvPr/>
        </p:nvGrpSpPr>
        <p:grpSpPr>
          <a:xfrm>
            <a:off x="1149135" y="4308679"/>
            <a:ext cx="4266755" cy="1995071"/>
            <a:chOff x="1149135" y="4308679"/>
            <a:chExt cx="4266755" cy="1995071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FC0DD949-BEAB-472B-A27B-04271AB05F70}"/>
                </a:ext>
              </a:extLst>
            </p:cNvPr>
            <p:cNvGrpSpPr/>
            <p:nvPr/>
          </p:nvGrpSpPr>
          <p:grpSpPr>
            <a:xfrm>
              <a:off x="1149135" y="4308679"/>
              <a:ext cx="4266755" cy="1995071"/>
              <a:chOff x="867124" y="4757904"/>
              <a:chExt cx="4266755" cy="1846660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1048466" y="5337631"/>
                <a:ext cx="3904070" cy="797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5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지면을 콘크리트로 덮음</a:t>
                </a:r>
                <a:endParaRPr lang="en-US" altLang="ko-KR" sz="25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  <a:p>
                <a:pPr algn="ctr"/>
                <a:r>
                  <a:rPr lang="ko-KR" altLang="en-US" sz="25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해충의 침입 전면 차단</a:t>
                </a: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E3CBD8EA-2E5A-465D-926E-BF5D2ECBC0FE}"/>
                  </a:ext>
                </a:extLst>
              </p:cNvPr>
              <p:cNvSpPr/>
              <p:nvPr/>
            </p:nvSpPr>
            <p:spPr>
              <a:xfrm>
                <a:off x="867124" y="4757904"/>
                <a:ext cx="4266755" cy="1846660"/>
              </a:xfrm>
              <a:prstGeom prst="rect">
                <a:avLst/>
              </a:prstGeom>
              <a:noFill/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</p:txBody>
          </p:sp>
        </p:grp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C68D5E4D-C280-4562-8D54-3B17E2BD623D}"/>
                </a:ext>
              </a:extLst>
            </p:cNvPr>
            <p:cNvSpPr/>
            <p:nvPr/>
          </p:nvSpPr>
          <p:spPr>
            <a:xfrm>
              <a:off x="2022551" y="4370645"/>
              <a:ext cx="2295821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3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1.</a:t>
              </a:r>
              <a:r>
                <a:rPr lang="ko-KR" altLang="en-US" sz="33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베타 기초</a:t>
              </a:r>
              <a:endParaRPr lang="en-US" altLang="ko-KR" sz="3300" b="1" dirty="0">
                <a:solidFill>
                  <a:srgbClr val="548235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59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육각형 18">
            <a:extLst>
              <a:ext uri="{FF2B5EF4-FFF2-40B4-BE49-F238E27FC236}">
                <a16:creationId xmlns:a16="http://schemas.microsoft.com/office/drawing/2014/main" id="{DB5A70BC-7AF7-4F9B-B365-43C173BBFBC4}"/>
              </a:ext>
            </a:extLst>
          </p:cNvPr>
          <p:cNvSpPr/>
          <p:nvPr/>
        </p:nvSpPr>
        <p:spPr>
          <a:xfrm>
            <a:off x="2318094" y="320862"/>
            <a:ext cx="7431834" cy="885713"/>
          </a:xfrm>
          <a:prstGeom prst="hexagon">
            <a:avLst/>
          </a:prstGeom>
          <a:noFill/>
          <a:ln w="66675" cmpd="dbl">
            <a:solidFill>
              <a:srgbClr val="1C4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OTF_ac ExtraBold" panose="020B0600000101010101" pitchFamily="34" charset="-127"/>
              <a:ea typeface="나눔스퀘어OTF_ac ExtraBold" panose="020B0600000101010101" pitchFamily="34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8DA3D9-DFA8-41DA-BCCC-D1D30CD37F85}"/>
              </a:ext>
            </a:extLst>
          </p:cNvPr>
          <p:cNvSpPr txBox="1"/>
          <p:nvPr/>
        </p:nvSpPr>
        <p:spPr>
          <a:xfrm>
            <a:off x="2623758" y="375578"/>
            <a:ext cx="6749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rgbClr val="204F6A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해충의 침입에 대한 보안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6C1AF6C-6863-4AFF-BC7F-DCD0D6031323}"/>
              </a:ext>
            </a:extLst>
          </p:cNvPr>
          <p:cNvSpPr txBox="1"/>
          <p:nvPr/>
        </p:nvSpPr>
        <p:spPr>
          <a:xfrm>
            <a:off x="7439262" y="6457890"/>
            <a:ext cx="5582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https://www.miyakoda.co.jp/wisdom/quality-of-miyakoda/termite-construction/</a:t>
            </a:r>
            <a:endParaRPr lang="en-US" altLang="ko-KR" sz="1000" dirty="0">
              <a:solidFill>
                <a:schemeClr val="bg1">
                  <a:lumMod val="85000"/>
                </a:schemeClr>
              </a:solidFill>
              <a:highlight>
                <a:srgbClr val="FFFFFF"/>
              </a:highlight>
            </a:endParaRPr>
          </a:p>
          <a:p>
            <a:r>
              <a:rPr lang="en-US" altLang="ko-KR" sz="1000" dirty="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</a:rPr>
              <a:t>https://migaki.net/onestopservice/siroari/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0C99006E-F24E-4B17-8F8F-0E37B179FE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77" y="1520285"/>
            <a:ext cx="3588473" cy="2691355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5159A000-F673-4CA0-B044-53F9E09596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481" y="1496598"/>
            <a:ext cx="3598953" cy="2699215"/>
          </a:xfrm>
          <a:prstGeom prst="rect">
            <a:avLst/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D0B90984-8E8C-4E0E-8328-CF5C6B90156A}"/>
              </a:ext>
            </a:extLst>
          </p:cNvPr>
          <p:cNvGrpSpPr/>
          <p:nvPr/>
        </p:nvGrpSpPr>
        <p:grpSpPr>
          <a:xfrm>
            <a:off x="1149135" y="4308680"/>
            <a:ext cx="4266755" cy="1815284"/>
            <a:chOff x="1149135" y="4308680"/>
            <a:chExt cx="4266755" cy="1815284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79DDF054-8B51-43A1-9523-37A3618A6E8C}"/>
                </a:ext>
              </a:extLst>
            </p:cNvPr>
            <p:cNvGrpSpPr/>
            <p:nvPr/>
          </p:nvGrpSpPr>
          <p:grpSpPr>
            <a:xfrm>
              <a:off x="1263289" y="4470633"/>
              <a:ext cx="3985268" cy="1453389"/>
              <a:chOff x="1358021" y="4698997"/>
              <a:chExt cx="3985268" cy="145338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421118E-B404-4EAD-9F20-AC651EB74276}"/>
                  </a:ext>
                </a:extLst>
              </p:cNvPr>
              <p:cNvSpPr txBox="1"/>
              <p:nvPr/>
            </p:nvSpPr>
            <p:spPr>
              <a:xfrm>
                <a:off x="1525354" y="4698997"/>
                <a:ext cx="3703779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3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3.</a:t>
                </a:r>
                <a:r>
                  <a:rPr lang="ko-KR" altLang="en-US" sz="33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목재 방충 처리</a:t>
                </a:r>
                <a:endParaRPr lang="en-US" altLang="ko-KR" sz="33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</p:txBody>
          </p:sp>
          <p:sp>
            <p:nvSpPr>
              <p:cNvPr id="26" name="직사각형 25">
                <a:extLst>
                  <a:ext uri="{FF2B5EF4-FFF2-40B4-BE49-F238E27FC236}">
                    <a16:creationId xmlns:a16="http://schemas.microsoft.com/office/drawing/2014/main" id="{F1091E66-DA64-4B3F-BEC2-D837A9113A3F}"/>
                  </a:ext>
                </a:extLst>
              </p:cNvPr>
              <p:cNvSpPr/>
              <p:nvPr/>
            </p:nvSpPr>
            <p:spPr>
              <a:xfrm>
                <a:off x="1358021" y="5290612"/>
                <a:ext cx="3985268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sz="2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해충 </a:t>
                </a:r>
                <a:r>
                  <a:rPr lang="ko-KR" altLang="en-US" sz="25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대책용</a:t>
                </a:r>
                <a:r>
                  <a:rPr lang="ko-KR" altLang="en-US" sz="2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 방충 방제 처리</a:t>
                </a:r>
              </a:p>
              <a:p>
                <a:pPr algn="ctr"/>
                <a:r>
                  <a:rPr lang="ko-KR" altLang="en-US" sz="2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천연 성분의 </a:t>
                </a:r>
                <a:r>
                  <a:rPr lang="ko-KR" altLang="en-US" sz="2500" b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방제제</a:t>
                </a:r>
                <a:r>
                  <a:rPr lang="ko-KR" altLang="en-US" sz="2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 사용</a:t>
                </a:r>
              </a:p>
            </p:txBody>
          </p:sp>
        </p:grp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920FA8B7-C823-453C-89B3-506C3A1BCF2D}"/>
                </a:ext>
              </a:extLst>
            </p:cNvPr>
            <p:cNvSpPr/>
            <p:nvPr/>
          </p:nvSpPr>
          <p:spPr>
            <a:xfrm>
              <a:off x="1149135" y="4308680"/>
              <a:ext cx="4266755" cy="1815284"/>
            </a:xfrm>
            <a:prstGeom prst="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5D2EC40E-FBF1-4011-B3F9-898D2ED41A01}"/>
              </a:ext>
            </a:extLst>
          </p:cNvPr>
          <p:cNvGrpSpPr/>
          <p:nvPr/>
        </p:nvGrpSpPr>
        <p:grpSpPr>
          <a:xfrm>
            <a:off x="6562577" y="4308679"/>
            <a:ext cx="4366134" cy="1815285"/>
            <a:chOff x="6562577" y="4308679"/>
            <a:chExt cx="4366134" cy="1815285"/>
          </a:xfrm>
        </p:grpSpPr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C2BFC380-075C-45EA-B287-01F48C00B078}"/>
                </a:ext>
              </a:extLst>
            </p:cNvPr>
            <p:cNvGrpSpPr/>
            <p:nvPr/>
          </p:nvGrpSpPr>
          <p:grpSpPr>
            <a:xfrm>
              <a:off x="6562577" y="4490317"/>
              <a:ext cx="4366134" cy="1433705"/>
              <a:chOff x="6565951" y="4672149"/>
              <a:chExt cx="4366134" cy="1433705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75284E-57FB-41F6-A99B-48442CD659BA}"/>
                  </a:ext>
                </a:extLst>
              </p:cNvPr>
              <p:cNvSpPr txBox="1"/>
              <p:nvPr/>
            </p:nvSpPr>
            <p:spPr>
              <a:xfrm>
                <a:off x="6565951" y="5244080"/>
                <a:ext cx="4366134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2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독</a:t>
                </a:r>
                <a:r>
                  <a:rPr lang="en-US" altLang="ko-KR" sz="2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, </a:t>
                </a:r>
                <a:r>
                  <a:rPr lang="ko-KR" altLang="en-US" sz="2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미끼 설치</a:t>
                </a:r>
              </a:p>
              <a:p>
                <a:pPr algn="ctr"/>
                <a:r>
                  <a:rPr lang="ko-KR" altLang="en-US" sz="2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미끼로 해충 유인</a:t>
                </a:r>
              </a:p>
            </p:txBody>
          </p: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BE9C5C63-FE0A-4C3B-8E02-24F141DDCE63}"/>
                  </a:ext>
                </a:extLst>
              </p:cNvPr>
              <p:cNvSpPr/>
              <p:nvPr/>
            </p:nvSpPr>
            <p:spPr>
              <a:xfrm>
                <a:off x="7386305" y="4672149"/>
                <a:ext cx="2725426" cy="6001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ko-KR" sz="33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4.</a:t>
                </a:r>
                <a:r>
                  <a:rPr lang="ko-KR" altLang="en-US" sz="33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미끼 시스템</a:t>
                </a:r>
                <a:endParaRPr lang="en-US" altLang="ko-KR" sz="33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</p:txBody>
          </p:sp>
        </p:grpSp>
        <p:sp>
          <p:nvSpPr>
            <p:cNvPr id="28" name="직사각형 27">
              <a:extLst>
                <a:ext uri="{FF2B5EF4-FFF2-40B4-BE49-F238E27FC236}">
                  <a16:creationId xmlns:a16="http://schemas.microsoft.com/office/drawing/2014/main" id="{3D4563AA-0E96-4C4D-AA57-CD2471344C0C}"/>
                </a:ext>
              </a:extLst>
            </p:cNvPr>
            <p:cNvSpPr/>
            <p:nvPr/>
          </p:nvSpPr>
          <p:spPr>
            <a:xfrm>
              <a:off x="6661956" y="4308679"/>
              <a:ext cx="4266755" cy="1815285"/>
            </a:xfrm>
            <a:prstGeom prst="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375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육각형 3">
            <a:extLst>
              <a:ext uri="{FF2B5EF4-FFF2-40B4-BE49-F238E27FC236}">
                <a16:creationId xmlns:a16="http://schemas.microsoft.com/office/drawing/2014/main" id="{63B7DF0E-A712-434D-AD14-3E5370D1F05F}"/>
              </a:ext>
            </a:extLst>
          </p:cNvPr>
          <p:cNvSpPr/>
          <p:nvPr/>
        </p:nvSpPr>
        <p:spPr>
          <a:xfrm>
            <a:off x="2721288" y="320862"/>
            <a:ext cx="6967817" cy="942459"/>
          </a:xfrm>
          <a:prstGeom prst="hexagon">
            <a:avLst/>
          </a:prstGeom>
          <a:noFill/>
          <a:ln w="66675" cmpd="dbl">
            <a:solidFill>
              <a:srgbClr val="1C4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OTF_ac ExtraBold" panose="020B0600000101010101" pitchFamily="34" charset="-127"/>
              <a:ea typeface="나눔스퀘어OTF_ac ExtraBold" panose="020B0600000101010101" pitchFamily="34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441077-3A0C-4DE4-8CD7-A1B7546E3330}"/>
              </a:ext>
            </a:extLst>
          </p:cNvPr>
          <p:cNvSpPr txBox="1"/>
          <p:nvPr/>
        </p:nvSpPr>
        <p:spPr>
          <a:xfrm>
            <a:off x="2721287" y="344799"/>
            <a:ext cx="6967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err="1">
                <a:solidFill>
                  <a:srgbClr val="204F6A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도도부현</a:t>
            </a:r>
            <a:r>
              <a:rPr lang="ko-KR" altLang="en-US" sz="4800" b="1" dirty="0">
                <a:solidFill>
                  <a:srgbClr val="204F6A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 목조 주택 </a:t>
            </a:r>
            <a:r>
              <a:rPr lang="en-US" altLang="ko-KR" sz="4800" b="1" dirty="0">
                <a:solidFill>
                  <a:srgbClr val="204F6A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TOP3</a:t>
            </a:r>
            <a:r>
              <a:rPr lang="ko-KR" altLang="en-US" sz="4800" b="1" dirty="0">
                <a:solidFill>
                  <a:srgbClr val="204F6A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 </a:t>
            </a:r>
            <a:endParaRPr lang="en-US" altLang="ko-KR" sz="4800" b="1" dirty="0">
              <a:solidFill>
                <a:srgbClr val="204F6A"/>
              </a:solidFill>
              <a:latin typeface="나눔스퀘어OTF_ac ExtraBold" panose="020B0600000101010101" pitchFamily="34" charset="-127"/>
              <a:ea typeface="나눔스퀘어OTF_ac ExtraBold" panose="020B0600000101010101" pitchFamily="34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FBE4424A-358E-4D4E-8667-216165404657}"/>
              </a:ext>
            </a:extLst>
          </p:cNvPr>
          <p:cNvGrpSpPr/>
          <p:nvPr/>
        </p:nvGrpSpPr>
        <p:grpSpPr>
          <a:xfrm>
            <a:off x="148924" y="1995077"/>
            <a:ext cx="4077049" cy="4102625"/>
            <a:chOff x="148924" y="1995077"/>
            <a:chExt cx="4077049" cy="4102625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06AE55DF-EFA9-4C0B-839E-B08AD36D1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924" y="1995077"/>
              <a:ext cx="4077049" cy="3057787"/>
            </a:xfrm>
            <a:prstGeom prst="rect">
              <a:avLst/>
            </a:prstGeom>
          </p:spPr>
        </p:pic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59D0BC6E-A828-42E3-BA00-4B0EAE3E0D90}"/>
                </a:ext>
              </a:extLst>
            </p:cNvPr>
            <p:cNvGrpSpPr/>
            <p:nvPr/>
          </p:nvGrpSpPr>
          <p:grpSpPr>
            <a:xfrm>
              <a:off x="335560" y="4962135"/>
              <a:ext cx="3703779" cy="1135567"/>
              <a:chOff x="1525354" y="4698997"/>
              <a:chExt cx="3703779" cy="113556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B418F5-AB7A-4C9A-89C4-45C3B4470BE2}"/>
                  </a:ext>
                </a:extLst>
              </p:cNvPr>
              <p:cNvSpPr txBox="1"/>
              <p:nvPr/>
            </p:nvSpPr>
            <p:spPr>
              <a:xfrm>
                <a:off x="1525354" y="4698997"/>
                <a:ext cx="3703779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3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3</a:t>
                </a:r>
                <a:r>
                  <a:rPr lang="ko-KR" altLang="en-US" sz="33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위 </a:t>
                </a:r>
                <a:r>
                  <a:rPr lang="ko-KR" altLang="en-US" sz="3300" b="1" dirty="0" err="1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야마가타</a:t>
                </a:r>
                <a:r>
                  <a:rPr lang="ko-KR" altLang="en-US" sz="33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 현</a:t>
                </a:r>
                <a:endParaRPr lang="en-US" altLang="ko-KR" sz="33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</p:txBody>
          </p:sp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26CDE7E5-0903-4F0B-A483-8A9D582C85D7}"/>
                  </a:ext>
                </a:extLst>
              </p:cNvPr>
              <p:cNvSpPr/>
              <p:nvPr/>
            </p:nvSpPr>
            <p:spPr>
              <a:xfrm>
                <a:off x="1525354" y="5357510"/>
                <a:ext cx="3703779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2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83%</a:t>
                </a:r>
                <a:r>
                  <a:rPr lang="ko-KR" altLang="en-US" sz="2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가</a:t>
                </a:r>
                <a:r>
                  <a:rPr lang="en-US" altLang="ko-KR" sz="2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 </a:t>
                </a:r>
                <a:r>
                  <a:rPr lang="ko-KR" altLang="en-US" sz="2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목조주택</a:t>
                </a:r>
              </a:p>
            </p:txBody>
          </p:sp>
        </p:grp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A42C0226-64FB-44C7-AC12-179010AF161D}"/>
              </a:ext>
            </a:extLst>
          </p:cNvPr>
          <p:cNvGrpSpPr/>
          <p:nvPr/>
        </p:nvGrpSpPr>
        <p:grpSpPr>
          <a:xfrm>
            <a:off x="4057476" y="1690761"/>
            <a:ext cx="4077049" cy="4139239"/>
            <a:chOff x="4057476" y="1690761"/>
            <a:chExt cx="4077049" cy="4139239"/>
          </a:xfrm>
        </p:grpSpPr>
        <p:pic>
          <p:nvPicPr>
            <p:cNvPr id="11" name="그림 10">
              <a:extLst>
                <a:ext uri="{FF2B5EF4-FFF2-40B4-BE49-F238E27FC236}">
                  <a16:creationId xmlns:a16="http://schemas.microsoft.com/office/drawing/2014/main" id="{BDDE17A0-0B78-4111-9DA4-0DCF3BE647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7476" y="1690761"/>
              <a:ext cx="4077049" cy="3057787"/>
            </a:xfrm>
            <a:prstGeom prst="rect">
              <a:avLst/>
            </a:prstGeom>
          </p:spPr>
        </p:pic>
        <p:grpSp>
          <p:nvGrpSpPr>
            <p:cNvPr id="15" name="그룹 14">
              <a:extLst>
                <a:ext uri="{FF2B5EF4-FFF2-40B4-BE49-F238E27FC236}">
                  <a16:creationId xmlns:a16="http://schemas.microsoft.com/office/drawing/2014/main" id="{84CD405E-9BE4-4DD8-81EC-5F7678742E89}"/>
                </a:ext>
              </a:extLst>
            </p:cNvPr>
            <p:cNvGrpSpPr/>
            <p:nvPr/>
          </p:nvGrpSpPr>
          <p:grpSpPr>
            <a:xfrm>
              <a:off x="4244110" y="4694433"/>
              <a:ext cx="3703779" cy="1135567"/>
              <a:chOff x="1525354" y="4698997"/>
              <a:chExt cx="3703779" cy="1135567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39E9C39-B497-4F7F-860C-0B60643B86C6}"/>
                  </a:ext>
                </a:extLst>
              </p:cNvPr>
              <p:cNvSpPr txBox="1"/>
              <p:nvPr/>
            </p:nvSpPr>
            <p:spPr>
              <a:xfrm>
                <a:off x="1525354" y="4698997"/>
                <a:ext cx="3703779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3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1</a:t>
                </a:r>
                <a:r>
                  <a:rPr lang="ko-KR" altLang="en-US" sz="33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위 </a:t>
                </a:r>
                <a:r>
                  <a:rPr lang="ko-KR" altLang="en-US" sz="3300" b="1" dirty="0" err="1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아키타</a:t>
                </a:r>
                <a:r>
                  <a:rPr lang="ko-KR" altLang="en-US" sz="33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 현</a:t>
                </a:r>
                <a:endParaRPr lang="en-US" altLang="ko-KR" sz="33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</p:txBody>
          </p:sp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EF4989E3-8211-4082-9AC3-183BCCBC9B7D}"/>
                  </a:ext>
                </a:extLst>
              </p:cNvPr>
              <p:cNvSpPr/>
              <p:nvPr/>
            </p:nvSpPr>
            <p:spPr>
              <a:xfrm>
                <a:off x="1525354" y="5357510"/>
                <a:ext cx="3703779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2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88.6%</a:t>
                </a:r>
                <a:r>
                  <a:rPr lang="ko-KR" altLang="en-US" sz="2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가</a:t>
                </a:r>
                <a:r>
                  <a:rPr lang="en-US" altLang="ko-KR" sz="2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 </a:t>
                </a:r>
                <a:r>
                  <a:rPr lang="ko-KR" altLang="en-US" sz="2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목조주택</a:t>
                </a:r>
              </a:p>
            </p:txBody>
          </p:sp>
        </p:grp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B626ACF-FC22-48E5-AE79-6C4C01E75899}"/>
              </a:ext>
            </a:extLst>
          </p:cNvPr>
          <p:cNvGrpSpPr/>
          <p:nvPr/>
        </p:nvGrpSpPr>
        <p:grpSpPr>
          <a:xfrm>
            <a:off x="7779388" y="1992960"/>
            <a:ext cx="4077049" cy="4137122"/>
            <a:chOff x="7779388" y="1992960"/>
            <a:chExt cx="4077049" cy="4137122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459B242E-3EA0-4125-BDC5-C35295CECC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388" y="1992960"/>
              <a:ext cx="4077049" cy="3057787"/>
            </a:xfrm>
            <a:prstGeom prst="rect">
              <a:avLst/>
            </a:prstGeom>
          </p:spPr>
        </p:pic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5F9C1FE9-B927-4D56-80FC-959F78A1351A}"/>
                </a:ext>
              </a:extLst>
            </p:cNvPr>
            <p:cNvGrpSpPr/>
            <p:nvPr/>
          </p:nvGrpSpPr>
          <p:grpSpPr>
            <a:xfrm>
              <a:off x="7966024" y="4994515"/>
              <a:ext cx="3703779" cy="1135567"/>
              <a:chOff x="1525354" y="4698997"/>
              <a:chExt cx="3703779" cy="1135567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B460D2E-84FF-4A02-A60D-C9A21246000A}"/>
                  </a:ext>
                </a:extLst>
              </p:cNvPr>
              <p:cNvSpPr txBox="1"/>
              <p:nvPr/>
            </p:nvSpPr>
            <p:spPr>
              <a:xfrm>
                <a:off x="1525354" y="4698997"/>
                <a:ext cx="3703779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33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2</a:t>
                </a:r>
                <a:r>
                  <a:rPr lang="ko-KR" altLang="en-US" sz="33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위 </a:t>
                </a:r>
                <a:r>
                  <a:rPr lang="ko-KR" altLang="en-US" sz="3300" b="1" dirty="0" err="1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아오모리</a:t>
                </a:r>
                <a:r>
                  <a:rPr lang="ko-KR" altLang="en-US" sz="33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 현</a:t>
                </a:r>
                <a:endParaRPr lang="en-US" altLang="ko-KR" sz="33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</p:txBody>
          </p: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AC6DDADA-67B5-43FC-A3DC-9477DFE55B86}"/>
                  </a:ext>
                </a:extLst>
              </p:cNvPr>
              <p:cNvSpPr/>
              <p:nvPr/>
            </p:nvSpPr>
            <p:spPr>
              <a:xfrm>
                <a:off x="1525354" y="5357510"/>
                <a:ext cx="3703779" cy="4770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ko-KR" sz="2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86.8%</a:t>
                </a:r>
                <a:r>
                  <a:rPr lang="ko-KR" altLang="en-US" sz="2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가</a:t>
                </a:r>
                <a:r>
                  <a:rPr lang="en-US" altLang="ko-KR" sz="2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 </a:t>
                </a:r>
                <a:r>
                  <a:rPr lang="ko-KR" altLang="en-US" sz="25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목조주택</a:t>
                </a: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B257DC8-2CA3-4F9D-81E7-2C02CE75E6DC}"/>
              </a:ext>
            </a:extLst>
          </p:cNvPr>
          <p:cNvSpPr txBox="1"/>
          <p:nvPr/>
        </p:nvSpPr>
        <p:spPr>
          <a:xfrm>
            <a:off x="8974447" y="6568426"/>
            <a:ext cx="55821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>
                    <a:lumMod val="85000"/>
                  </a:schemeClr>
                </a:solidFill>
              </a:rPr>
              <a:t>https://nlab.itmedia.co.jp/research/articles/550481/</a:t>
            </a:r>
            <a:endParaRPr lang="en-US" altLang="ko-KR" sz="1000" dirty="0">
              <a:solidFill>
                <a:schemeClr val="bg1">
                  <a:lumMod val="85000"/>
                </a:schemeClr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6799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8AABAE-F5C1-48EC-BEC9-9D87AF276685}"/>
              </a:ext>
            </a:extLst>
          </p:cNvPr>
          <p:cNvSpPr txBox="1"/>
          <p:nvPr/>
        </p:nvSpPr>
        <p:spPr>
          <a:xfrm>
            <a:off x="2325424" y="3075057"/>
            <a:ext cx="7541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5482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3.</a:t>
            </a:r>
            <a:r>
              <a:rPr lang="ko-KR" altLang="en-US" sz="6000" b="1" dirty="0">
                <a:solidFill>
                  <a:srgbClr val="5482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다다미의 특징</a:t>
            </a:r>
            <a:endParaRPr lang="en-US" altLang="ko-KR" sz="6000" b="1" dirty="0">
              <a:solidFill>
                <a:srgbClr val="5482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OTF_ac Bold" panose="020B0600000101010101" pitchFamily="34" charset="-127"/>
              <a:ea typeface="나눔스퀘어OTF_ac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5398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그룹 61">
            <a:extLst>
              <a:ext uri="{FF2B5EF4-FFF2-40B4-BE49-F238E27FC236}">
                <a16:creationId xmlns:a16="http://schemas.microsoft.com/office/drawing/2014/main" id="{D7BDB795-7CB5-44E0-8203-7A4297BB1908}"/>
              </a:ext>
            </a:extLst>
          </p:cNvPr>
          <p:cNvGrpSpPr/>
          <p:nvPr/>
        </p:nvGrpSpPr>
        <p:grpSpPr>
          <a:xfrm>
            <a:off x="1326790" y="320863"/>
            <a:ext cx="9027814" cy="1580490"/>
            <a:chOff x="2344346" y="320862"/>
            <a:chExt cx="8010258" cy="16470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9B4BD85-8FE4-48CA-B34E-A205B762F789}"/>
                </a:ext>
              </a:extLst>
            </p:cNvPr>
            <p:cNvSpPr txBox="1"/>
            <p:nvPr/>
          </p:nvSpPr>
          <p:spPr>
            <a:xfrm>
              <a:off x="2344346" y="398241"/>
              <a:ext cx="80102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다다미의 각 부위의 명칭과 역할</a:t>
              </a:r>
            </a:p>
          </p:txBody>
        </p:sp>
        <p:sp>
          <p:nvSpPr>
            <p:cNvPr id="35" name="육각형 34">
              <a:extLst>
                <a:ext uri="{FF2B5EF4-FFF2-40B4-BE49-F238E27FC236}">
                  <a16:creationId xmlns:a16="http://schemas.microsoft.com/office/drawing/2014/main" id="{C11161E2-99C2-416A-893F-E63572CFCF8A}"/>
                </a:ext>
              </a:extLst>
            </p:cNvPr>
            <p:cNvSpPr/>
            <p:nvPr/>
          </p:nvSpPr>
          <p:spPr>
            <a:xfrm>
              <a:off x="2344346" y="320862"/>
              <a:ext cx="8010258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0419D85C-28ED-42AC-AD2E-33087E6F3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668" y="2890898"/>
            <a:ext cx="3217421" cy="264901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7411A4E-D7B0-499D-875A-F8C62C32733D}"/>
              </a:ext>
            </a:extLst>
          </p:cNvPr>
          <p:cNvSpPr txBox="1"/>
          <p:nvPr/>
        </p:nvSpPr>
        <p:spPr>
          <a:xfrm>
            <a:off x="9288011" y="6537138"/>
            <a:ext cx="3927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</a:rPr>
              <a:t>https://www.tori-matsu.jp/wordpress/?p=130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highlight>
                <a:srgbClr val="FFFFFF"/>
              </a:highlight>
            </a:endParaRPr>
          </a:p>
        </p:txBody>
      </p: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63C53441-6D2C-4A7A-8F92-679F8FA7FC4E}"/>
              </a:ext>
            </a:extLst>
          </p:cNvPr>
          <p:cNvGrpSpPr/>
          <p:nvPr/>
        </p:nvGrpSpPr>
        <p:grpSpPr>
          <a:xfrm>
            <a:off x="6832567" y="2139410"/>
            <a:ext cx="5959042" cy="1737701"/>
            <a:chOff x="6832567" y="2139410"/>
            <a:chExt cx="5959042" cy="1737701"/>
          </a:xfrm>
        </p:grpSpPr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897EE408-1548-4A5C-BBAC-0F71CB94835D}"/>
                </a:ext>
              </a:extLst>
            </p:cNvPr>
            <p:cNvGrpSpPr/>
            <p:nvPr/>
          </p:nvGrpSpPr>
          <p:grpSpPr>
            <a:xfrm>
              <a:off x="7696560" y="2139410"/>
              <a:ext cx="5095049" cy="1737701"/>
              <a:chOff x="7768173" y="2229402"/>
              <a:chExt cx="5095049" cy="1737701"/>
            </a:xfrm>
          </p:grpSpPr>
          <p:grpSp>
            <p:nvGrpSpPr>
              <p:cNvPr id="21" name="그룹 20">
                <a:extLst>
                  <a:ext uri="{FF2B5EF4-FFF2-40B4-BE49-F238E27FC236}">
                    <a16:creationId xmlns:a16="http://schemas.microsoft.com/office/drawing/2014/main" id="{C217CA42-48F6-4293-846B-AF46C6D90753}"/>
                  </a:ext>
                </a:extLst>
              </p:cNvPr>
              <p:cNvGrpSpPr/>
              <p:nvPr/>
            </p:nvGrpSpPr>
            <p:grpSpPr>
              <a:xfrm>
                <a:off x="7856049" y="2329019"/>
                <a:ext cx="5007173" cy="1605896"/>
                <a:chOff x="7856049" y="2329019"/>
                <a:chExt cx="5007173" cy="1605896"/>
              </a:xfrm>
            </p:grpSpPr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5782CB7-48FF-4AA3-999C-BF21C8C7F4B2}"/>
                    </a:ext>
                  </a:extLst>
                </p:cNvPr>
                <p:cNvSpPr txBox="1"/>
                <p:nvPr/>
              </p:nvSpPr>
              <p:spPr>
                <a:xfrm>
                  <a:off x="7856049" y="2329019"/>
                  <a:ext cx="500717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400" b="1" dirty="0">
                      <a:solidFill>
                        <a:srgbClr val="548235"/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다다미연</a:t>
                  </a:r>
                </a:p>
              </p:txBody>
            </p:sp>
            <p:sp>
              <p:nvSpPr>
                <p:cNvPr id="11" name="직사각형 10">
                  <a:extLst>
                    <a:ext uri="{FF2B5EF4-FFF2-40B4-BE49-F238E27FC236}">
                      <a16:creationId xmlns:a16="http://schemas.microsoft.com/office/drawing/2014/main" id="{20785E1A-424A-439E-9EFF-7FCBCC1F0441}"/>
                    </a:ext>
                  </a:extLst>
                </p:cNvPr>
                <p:cNvSpPr/>
                <p:nvPr/>
              </p:nvSpPr>
              <p:spPr>
                <a:xfrm>
                  <a:off x="7980484" y="2734586"/>
                  <a:ext cx="4142319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ko-KR" sz="2400" b="1" dirty="0">
                      <a:solidFill>
                        <a:schemeClr val="accent6">
                          <a:lumMod val="50000"/>
                        </a:schemeClr>
                      </a:solidFill>
                      <a:latin typeface="나눔스퀘어OTF_ac Bold" panose="020B0600000101010101" pitchFamily="34" charset="-127"/>
                      <a:ea typeface="나눔스퀘어OTF_ac Bold" panose="020B0600000101010101" pitchFamily="34" charset="-127"/>
                    </a:rPr>
                    <a:t>∙ </a:t>
                  </a:r>
                  <a:r>
                    <a:rPr lang="ko-KR" altLang="en-US" sz="23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다다미 보호</a:t>
                  </a:r>
                  <a:r>
                    <a:rPr lang="en-US" altLang="ko-KR" sz="23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, </a:t>
                  </a:r>
                  <a:r>
                    <a:rPr lang="ko-KR" altLang="en-US" sz="23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방 분위기 변경</a:t>
                  </a:r>
                </a:p>
                <a:p>
                  <a:r>
                    <a:rPr lang="en-US" altLang="ko-KR" sz="2400" b="1" dirty="0">
                      <a:solidFill>
                        <a:schemeClr val="accent6">
                          <a:lumMod val="50000"/>
                        </a:schemeClr>
                      </a:solidFill>
                      <a:latin typeface="나눔스퀘어OTF_ac Bold" panose="020B0600000101010101" pitchFamily="34" charset="-127"/>
                      <a:ea typeface="나눔스퀘어OTF_ac Bold" panose="020B0600000101010101" pitchFamily="34" charset="-127"/>
                    </a:rPr>
                    <a:t>∙ </a:t>
                  </a:r>
                  <a:r>
                    <a:rPr lang="ko-KR" altLang="en-US" sz="23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다양한 색과 무늬의 천</a:t>
                  </a:r>
                  <a:endParaRPr lang="en-US" altLang="ko-KR" sz="23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endParaRPr>
                </a:p>
                <a:p>
                  <a:r>
                    <a:rPr lang="en-US" altLang="ko-KR" sz="2400" b="1" dirty="0">
                      <a:solidFill>
                        <a:schemeClr val="accent6">
                          <a:lumMod val="50000"/>
                        </a:schemeClr>
                      </a:solidFill>
                      <a:latin typeface="나눔스퀘어OTF_ac Bold" panose="020B0600000101010101" pitchFamily="34" charset="-127"/>
                      <a:ea typeface="나눔스퀘어OTF_ac Bold" panose="020B0600000101010101" pitchFamily="34" charset="-127"/>
                    </a:rPr>
                    <a:t>∙ </a:t>
                  </a:r>
                  <a:r>
                    <a:rPr lang="ko-KR" altLang="en-US" sz="23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다다미 보호</a:t>
                  </a:r>
                </a:p>
              </p:txBody>
            </p:sp>
          </p:grpSp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B95C8F41-A143-4C10-9901-AC56A752C3DC}"/>
                  </a:ext>
                </a:extLst>
              </p:cNvPr>
              <p:cNvSpPr/>
              <p:nvPr/>
            </p:nvSpPr>
            <p:spPr>
              <a:xfrm>
                <a:off x="7768173" y="2229402"/>
                <a:ext cx="4266755" cy="1737701"/>
              </a:xfrm>
              <a:prstGeom prst="rect">
                <a:avLst/>
              </a:prstGeom>
              <a:noFill/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</p:txBody>
          </p:sp>
        </p:grpSp>
        <p:grpSp>
          <p:nvGrpSpPr>
            <p:cNvPr id="46" name="그룹 45">
              <a:extLst>
                <a:ext uri="{FF2B5EF4-FFF2-40B4-BE49-F238E27FC236}">
                  <a16:creationId xmlns:a16="http://schemas.microsoft.com/office/drawing/2014/main" id="{E7A1DA21-10CA-4A66-8D21-DFAB51AD01CF}"/>
                </a:ext>
              </a:extLst>
            </p:cNvPr>
            <p:cNvGrpSpPr/>
            <p:nvPr/>
          </p:nvGrpSpPr>
          <p:grpSpPr>
            <a:xfrm>
              <a:off x="6832567" y="2371847"/>
              <a:ext cx="711321" cy="767760"/>
              <a:chOff x="6832567" y="2371847"/>
              <a:chExt cx="711321" cy="767760"/>
            </a:xfrm>
          </p:grpSpPr>
          <p:cxnSp>
            <p:nvCxnSpPr>
              <p:cNvPr id="39" name="연결선: 꺾임 38">
                <a:extLst>
                  <a:ext uri="{FF2B5EF4-FFF2-40B4-BE49-F238E27FC236}">
                    <a16:creationId xmlns:a16="http://schemas.microsoft.com/office/drawing/2014/main" id="{0EB2131D-89E2-4297-8A9D-B47539FF44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32567" y="2371847"/>
                <a:ext cx="711321" cy="365535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직선 연결선 41">
                <a:extLst>
                  <a:ext uri="{FF2B5EF4-FFF2-40B4-BE49-F238E27FC236}">
                    <a16:creationId xmlns:a16="http://schemas.microsoft.com/office/drawing/2014/main" id="{99D3FDE1-5FF0-4AB8-ADBB-08D9FD3526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8266" y="2700692"/>
                <a:ext cx="1" cy="438915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C2579E44-25F7-4F9A-86E9-9FE64AF58B02}"/>
              </a:ext>
            </a:extLst>
          </p:cNvPr>
          <p:cNvGrpSpPr/>
          <p:nvPr/>
        </p:nvGrpSpPr>
        <p:grpSpPr>
          <a:xfrm>
            <a:off x="6395721" y="4637741"/>
            <a:ext cx="5710822" cy="1950696"/>
            <a:chOff x="6663403" y="4579007"/>
            <a:chExt cx="5443139" cy="2009430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990CAE20-3722-4B5C-BFE8-EA4EF8DAA87B}"/>
                </a:ext>
              </a:extLst>
            </p:cNvPr>
            <p:cNvGrpSpPr/>
            <p:nvPr/>
          </p:nvGrpSpPr>
          <p:grpSpPr>
            <a:xfrm>
              <a:off x="7569089" y="4579007"/>
              <a:ext cx="4537453" cy="2009430"/>
              <a:chOff x="7569089" y="4579007"/>
              <a:chExt cx="4537453" cy="2009430"/>
            </a:xfrm>
          </p:grpSpPr>
          <p:grpSp>
            <p:nvGrpSpPr>
              <p:cNvPr id="24" name="그룹 23">
                <a:extLst>
                  <a:ext uri="{FF2B5EF4-FFF2-40B4-BE49-F238E27FC236}">
                    <a16:creationId xmlns:a16="http://schemas.microsoft.com/office/drawing/2014/main" id="{5AAD813D-5F15-475C-870F-7FA99D0199DF}"/>
                  </a:ext>
                </a:extLst>
              </p:cNvPr>
              <p:cNvGrpSpPr/>
              <p:nvPr/>
            </p:nvGrpSpPr>
            <p:grpSpPr>
              <a:xfrm>
                <a:off x="7569089" y="4628598"/>
                <a:ext cx="4537453" cy="1959839"/>
                <a:chOff x="7804280" y="4473713"/>
                <a:chExt cx="6272205" cy="1959839"/>
              </a:xfrm>
            </p:grpSpPr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7767EA5-9E94-4EF1-BD66-D2188A7C7429}"/>
                    </a:ext>
                  </a:extLst>
                </p:cNvPr>
                <p:cNvSpPr txBox="1"/>
                <p:nvPr/>
              </p:nvSpPr>
              <p:spPr>
                <a:xfrm>
                  <a:off x="7804280" y="4473713"/>
                  <a:ext cx="486992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400" b="1" dirty="0">
                      <a:solidFill>
                        <a:srgbClr val="548235"/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다다미 바닥</a:t>
                  </a:r>
                </a:p>
              </p:txBody>
            </p:sp>
            <p:sp>
              <p:nvSpPr>
                <p:cNvPr id="17" name="직사각형 16">
                  <a:extLst>
                    <a:ext uri="{FF2B5EF4-FFF2-40B4-BE49-F238E27FC236}">
                      <a16:creationId xmlns:a16="http://schemas.microsoft.com/office/drawing/2014/main" id="{D9FB56E0-1130-42CB-9340-69713D44AF61}"/>
                    </a:ext>
                  </a:extLst>
                </p:cNvPr>
                <p:cNvSpPr/>
                <p:nvPr/>
              </p:nvSpPr>
              <p:spPr>
                <a:xfrm>
                  <a:off x="7980486" y="4879280"/>
                  <a:ext cx="6095999" cy="1554272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r>
                    <a:rPr lang="en-US" altLang="ko-KR" sz="2400" b="1" dirty="0">
                      <a:solidFill>
                        <a:schemeClr val="accent6">
                          <a:lumMod val="50000"/>
                        </a:schemeClr>
                      </a:solidFill>
                      <a:latin typeface="나눔스퀘어OTF_ac Bold" panose="020B0600000101010101" pitchFamily="34" charset="-127"/>
                      <a:ea typeface="나눔스퀘어OTF_ac Bold" panose="020B0600000101010101" pitchFamily="34" charset="-127"/>
                    </a:rPr>
                    <a:t>∙ </a:t>
                  </a:r>
                  <a:r>
                    <a:rPr lang="ko-KR" altLang="en-US" sz="23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다다미의 중심</a:t>
                  </a:r>
                  <a:br>
                    <a:rPr lang="en-US" altLang="ko-KR" sz="23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</a:br>
                  <a:r>
                    <a:rPr lang="en-US" altLang="ko-KR" sz="2400" b="1" dirty="0">
                      <a:solidFill>
                        <a:schemeClr val="accent6">
                          <a:lumMod val="50000"/>
                        </a:schemeClr>
                      </a:solidFill>
                      <a:latin typeface="나눔스퀘어OTF_ac Bold" panose="020B0600000101010101" pitchFamily="34" charset="-127"/>
                      <a:ea typeface="나눔스퀘어OTF_ac Bold" panose="020B0600000101010101" pitchFamily="34" charset="-127"/>
                    </a:rPr>
                    <a:t>∙ </a:t>
                  </a:r>
                  <a:r>
                    <a:rPr lang="ko-KR" altLang="en-US" sz="23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탄력</a:t>
                  </a:r>
                  <a:r>
                    <a:rPr lang="en-US" altLang="ko-KR" sz="23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,</a:t>
                  </a:r>
                  <a:r>
                    <a:rPr lang="ko-KR" altLang="en-US" sz="23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보온</a:t>
                  </a:r>
                  <a:r>
                    <a:rPr lang="en-US" altLang="ko-KR" sz="23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,</a:t>
                  </a:r>
                  <a:r>
                    <a:rPr lang="ko-KR" altLang="en-US" sz="23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단열</a:t>
                  </a:r>
                  <a:r>
                    <a:rPr lang="en-US" altLang="ko-KR" sz="23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,</a:t>
                  </a:r>
                  <a:r>
                    <a:rPr lang="ko-KR" altLang="en-US" sz="23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흡습성</a:t>
                  </a:r>
                </a:p>
                <a:p>
                  <a:r>
                    <a:rPr lang="en-US" altLang="ko-KR" sz="2400" b="1" dirty="0">
                      <a:solidFill>
                        <a:schemeClr val="accent6">
                          <a:lumMod val="50000"/>
                        </a:schemeClr>
                      </a:solidFill>
                      <a:latin typeface="나눔스퀘어OTF_ac Bold" panose="020B0600000101010101" pitchFamily="34" charset="-127"/>
                      <a:ea typeface="나눔스퀘어OTF_ac Bold" panose="020B0600000101010101" pitchFamily="34" charset="-127"/>
                    </a:rPr>
                    <a:t>∙ </a:t>
                  </a:r>
                  <a:r>
                    <a:rPr lang="ko-KR" altLang="en-US" sz="2300" b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폴리스티렌</a:t>
                  </a:r>
                  <a:r>
                    <a:rPr lang="ko-KR" altLang="en-US" sz="23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 폼</a:t>
                  </a:r>
                  <a:r>
                    <a:rPr lang="en-US" altLang="ko-KR" sz="23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, </a:t>
                  </a:r>
                  <a:r>
                    <a:rPr lang="ko-KR" altLang="en-US" sz="23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다다미 보드 이용</a:t>
                  </a:r>
                </a:p>
              </p:txBody>
            </p:sp>
          </p:grpSp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id="{14526690-DA43-4A71-B57A-50C78E2633DB}"/>
                  </a:ext>
                </a:extLst>
              </p:cNvPr>
              <p:cNvSpPr/>
              <p:nvPr/>
            </p:nvSpPr>
            <p:spPr>
              <a:xfrm>
                <a:off x="7569089" y="4579007"/>
                <a:ext cx="4455055" cy="1737702"/>
              </a:xfrm>
              <a:prstGeom prst="rect">
                <a:avLst/>
              </a:prstGeom>
              <a:noFill/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</p:txBody>
          </p:sp>
        </p:grpSp>
        <p:grpSp>
          <p:nvGrpSpPr>
            <p:cNvPr id="49" name="그룹 48">
              <a:extLst>
                <a:ext uri="{FF2B5EF4-FFF2-40B4-BE49-F238E27FC236}">
                  <a16:creationId xmlns:a16="http://schemas.microsoft.com/office/drawing/2014/main" id="{A93F37D6-3B6D-45DE-8A22-3A41E70E45DC}"/>
                </a:ext>
              </a:extLst>
            </p:cNvPr>
            <p:cNvGrpSpPr/>
            <p:nvPr/>
          </p:nvGrpSpPr>
          <p:grpSpPr>
            <a:xfrm flipV="1">
              <a:off x="6663403" y="5502558"/>
              <a:ext cx="823283" cy="438915"/>
              <a:chOff x="6832567" y="2371847"/>
              <a:chExt cx="711321" cy="767760"/>
            </a:xfrm>
          </p:grpSpPr>
          <p:cxnSp>
            <p:nvCxnSpPr>
              <p:cNvPr id="50" name="연결선: 꺾임 49">
                <a:extLst>
                  <a:ext uri="{FF2B5EF4-FFF2-40B4-BE49-F238E27FC236}">
                    <a16:creationId xmlns:a16="http://schemas.microsoft.com/office/drawing/2014/main" id="{6CB7CFF2-DD15-484D-BC50-D5FBC244E1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32567" y="2371847"/>
                <a:ext cx="711321" cy="365535"/>
              </a:xfrm>
              <a:prstGeom prst="bentConnector3">
                <a:avLst>
                  <a:gd name="adj1" fmla="val 50000"/>
                </a:avLst>
              </a:prstGeom>
              <a:ln w="762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직선 연결선 50">
                <a:extLst>
                  <a:ext uri="{FF2B5EF4-FFF2-40B4-BE49-F238E27FC236}">
                    <a16:creationId xmlns:a16="http://schemas.microsoft.com/office/drawing/2014/main" id="{0947B8E3-AE79-4D89-B2AA-56B4BDB718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8266" y="2700692"/>
                <a:ext cx="1" cy="438915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0E9B79A4-3F51-4B6B-825D-2C844C109E50}"/>
              </a:ext>
            </a:extLst>
          </p:cNvPr>
          <p:cNvGrpSpPr/>
          <p:nvPr/>
        </p:nvGrpSpPr>
        <p:grpSpPr>
          <a:xfrm>
            <a:off x="82499" y="2268726"/>
            <a:ext cx="6178151" cy="1492788"/>
            <a:chOff x="223384" y="2352919"/>
            <a:chExt cx="6178151" cy="1444093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D06E8FCA-12B7-4967-83B0-A39B2DDA4265}"/>
                </a:ext>
              </a:extLst>
            </p:cNvPr>
            <p:cNvGrpSpPr/>
            <p:nvPr/>
          </p:nvGrpSpPr>
          <p:grpSpPr>
            <a:xfrm>
              <a:off x="223384" y="2352919"/>
              <a:ext cx="6178151" cy="1444093"/>
              <a:chOff x="237010" y="3194456"/>
              <a:chExt cx="6178151" cy="1444093"/>
            </a:xfrm>
          </p:grpSpPr>
          <p:grpSp>
            <p:nvGrpSpPr>
              <p:cNvPr id="19" name="그룹 18">
                <a:extLst>
                  <a:ext uri="{FF2B5EF4-FFF2-40B4-BE49-F238E27FC236}">
                    <a16:creationId xmlns:a16="http://schemas.microsoft.com/office/drawing/2014/main" id="{9A9D43BC-72C0-4F44-9B67-345BF601E394}"/>
                  </a:ext>
                </a:extLst>
              </p:cNvPr>
              <p:cNvGrpSpPr/>
              <p:nvPr/>
            </p:nvGrpSpPr>
            <p:grpSpPr>
              <a:xfrm>
                <a:off x="289409" y="3362691"/>
                <a:ext cx="6125752" cy="1077257"/>
                <a:chOff x="280863" y="2175448"/>
                <a:chExt cx="6125752" cy="1077257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8DBC141-2BFF-4CCF-B659-C9C4A32117D1}"/>
                    </a:ext>
                  </a:extLst>
                </p:cNvPr>
                <p:cNvSpPr txBox="1"/>
                <p:nvPr/>
              </p:nvSpPr>
              <p:spPr>
                <a:xfrm>
                  <a:off x="280863" y="2175448"/>
                  <a:ext cx="437007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400" b="1" dirty="0">
                      <a:solidFill>
                        <a:srgbClr val="548235"/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다다미표</a:t>
                  </a:r>
                  <a:endParaRPr lang="en-US" altLang="ko-KR" sz="24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endParaRPr>
                </a:p>
              </p:txBody>
            </p:sp>
            <p:sp>
              <p:nvSpPr>
                <p:cNvPr id="10" name="직사각형 9">
                  <a:extLst>
                    <a:ext uri="{FF2B5EF4-FFF2-40B4-BE49-F238E27FC236}">
                      <a16:creationId xmlns:a16="http://schemas.microsoft.com/office/drawing/2014/main" id="{C1A52295-1B0D-4401-95E1-5A69FC8E4C19}"/>
                    </a:ext>
                  </a:extLst>
                </p:cNvPr>
                <p:cNvSpPr/>
                <p:nvPr/>
              </p:nvSpPr>
              <p:spPr>
                <a:xfrm>
                  <a:off x="310615" y="2567910"/>
                  <a:ext cx="6096000" cy="68479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r>
                    <a:rPr lang="en-US" altLang="ko-KR" sz="2000" b="1" dirty="0">
                      <a:solidFill>
                        <a:schemeClr val="accent6">
                          <a:lumMod val="50000"/>
                        </a:schemeClr>
                      </a:solidFill>
                      <a:latin typeface="나눔스퀘어OTF_ac Bold" panose="020B0600000101010101" pitchFamily="34" charset="-127"/>
                      <a:ea typeface="나눔스퀘어OTF_ac Bold" panose="020B0600000101010101" pitchFamily="34" charset="-127"/>
                    </a:rPr>
                    <a:t>∙ </a:t>
                  </a:r>
                  <a:r>
                    <a:rPr lang="ko-KR" altLang="en-US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보온</a:t>
                  </a:r>
                  <a:r>
                    <a:rPr lang="en-US" altLang="ko-KR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, </a:t>
                  </a:r>
                  <a:r>
                    <a:rPr lang="ko-KR" altLang="en-US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제습</a:t>
                  </a:r>
                  <a:r>
                    <a:rPr lang="en-US" altLang="ko-KR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, </a:t>
                  </a:r>
                  <a:r>
                    <a:rPr lang="ko-KR" altLang="en-US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공기 청정 효과</a:t>
                  </a:r>
                </a:p>
                <a:p>
                  <a:r>
                    <a:rPr lang="en-US" altLang="ko-KR" sz="2000" b="1" dirty="0">
                      <a:solidFill>
                        <a:schemeClr val="accent6">
                          <a:lumMod val="50000"/>
                        </a:schemeClr>
                      </a:solidFill>
                      <a:latin typeface="나눔스퀘어OTF_ac Bold" panose="020B0600000101010101" pitchFamily="34" charset="-127"/>
                      <a:ea typeface="나눔스퀘어OTF_ac Bold" panose="020B0600000101010101" pitchFamily="34" charset="-127"/>
                    </a:rPr>
                    <a:t>∙ </a:t>
                  </a:r>
                  <a:r>
                    <a:rPr lang="ko-KR" altLang="en-US" sz="2000" b="1" dirty="0" err="1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이구사</a:t>
                  </a:r>
                  <a:r>
                    <a:rPr lang="en-US" altLang="ko-KR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, </a:t>
                  </a:r>
                  <a:r>
                    <a:rPr lang="ko-KR" altLang="en-US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화학 섬유</a:t>
                  </a:r>
                  <a:r>
                    <a:rPr lang="en-US" altLang="ko-KR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, </a:t>
                  </a:r>
                  <a:r>
                    <a:rPr lang="ko-KR" altLang="en-US" sz="20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나눔스퀘어OTF_ac ExtraBold" panose="020B0600000101010101" pitchFamily="34" charset="-127"/>
                      <a:ea typeface="나눔스퀘어OTF_ac ExtraBold" panose="020B0600000101010101" pitchFamily="34" charset="-127"/>
                    </a:rPr>
                    <a:t>펄프를 이용</a:t>
                  </a:r>
                </a:p>
              </p:txBody>
            </p:sp>
          </p:grpSp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FE3E2E90-7A48-4AB2-9964-57DA62E6FBB4}"/>
                  </a:ext>
                </a:extLst>
              </p:cNvPr>
              <p:cNvSpPr/>
              <p:nvPr/>
            </p:nvSpPr>
            <p:spPr>
              <a:xfrm>
                <a:off x="237010" y="3194456"/>
                <a:ext cx="4116212" cy="1444093"/>
              </a:xfrm>
              <a:prstGeom prst="rect">
                <a:avLst/>
              </a:prstGeom>
              <a:noFill/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b="1" dirty="0"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</p:txBody>
          </p:sp>
        </p:grp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E5F21008-44B2-4B4F-9E3D-2BA6C8E573DD}"/>
                </a:ext>
              </a:extLst>
            </p:cNvPr>
            <p:cNvGrpSpPr/>
            <p:nvPr/>
          </p:nvGrpSpPr>
          <p:grpSpPr>
            <a:xfrm>
              <a:off x="4351668" y="2441284"/>
              <a:ext cx="629907" cy="421039"/>
              <a:chOff x="4351668" y="2441284"/>
              <a:chExt cx="629907" cy="421039"/>
            </a:xfrm>
          </p:grpSpPr>
          <p:cxnSp>
            <p:nvCxnSpPr>
              <p:cNvPr id="53" name="직선 화살표 연결선 52">
                <a:extLst>
                  <a:ext uri="{FF2B5EF4-FFF2-40B4-BE49-F238E27FC236}">
                    <a16:creationId xmlns:a16="http://schemas.microsoft.com/office/drawing/2014/main" id="{CF4F90D0-7E52-4E6E-B722-B488DC5F92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351668" y="2469859"/>
                <a:ext cx="629907" cy="0"/>
              </a:xfrm>
              <a:prstGeom prst="straightConnector1">
                <a:avLst/>
              </a:prstGeom>
              <a:ln w="76200">
                <a:solidFill>
                  <a:srgbClr val="92D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직선 연결선 56">
                <a:extLst>
                  <a:ext uri="{FF2B5EF4-FFF2-40B4-BE49-F238E27FC236}">
                    <a16:creationId xmlns:a16="http://schemas.microsoft.com/office/drawing/2014/main" id="{E8105963-5AEC-42F2-9B4C-668797CE15A7}"/>
                  </a:ext>
                </a:extLst>
              </p:cNvPr>
              <p:cNvCxnSpPr/>
              <p:nvPr/>
            </p:nvCxnSpPr>
            <p:spPr>
              <a:xfrm flipV="1">
                <a:off x="4962525" y="2441284"/>
                <a:ext cx="0" cy="421039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03245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8DAC278-1436-43CF-A6BD-AB1ADA5F4524}"/>
              </a:ext>
            </a:extLst>
          </p:cNvPr>
          <p:cNvSpPr txBox="1"/>
          <p:nvPr/>
        </p:nvSpPr>
        <p:spPr>
          <a:xfrm>
            <a:off x="3352800" y="370891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rgbClr val="204F6A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다다미의 종류</a:t>
            </a:r>
          </a:p>
        </p:txBody>
      </p:sp>
      <p:sp>
        <p:nvSpPr>
          <p:cNvPr id="21" name="육각형 20">
            <a:extLst>
              <a:ext uri="{FF2B5EF4-FFF2-40B4-BE49-F238E27FC236}">
                <a16:creationId xmlns:a16="http://schemas.microsoft.com/office/drawing/2014/main" id="{206C227E-C165-42B5-86AE-2E47C4602761}"/>
              </a:ext>
            </a:extLst>
          </p:cNvPr>
          <p:cNvSpPr/>
          <p:nvPr/>
        </p:nvSpPr>
        <p:spPr>
          <a:xfrm>
            <a:off x="2903989" y="320862"/>
            <a:ext cx="6384022" cy="940430"/>
          </a:xfrm>
          <a:prstGeom prst="hexagon">
            <a:avLst/>
          </a:prstGeom>
          <a:noFill/>
          <a:ln w="66675" cmpd="dbl">
            <a:solidFill>
              <a:srgbClr val="1C4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OTF_ac ExtraBold" panose="020B0600000101010101" pitchFamily="34" charset="-127"/>
              <a:ea typeface="나눔스퀘어OTF_ac ExtraBold" panose="020B0600000101010101" pitchFamily="34" charset="-127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DBE56FBA-F4B2-4D17-83A7-EFB773B64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21" y="1930823"/>
            <a:ext cx="4752379" cy="356428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EDD6397-9747-491A-BE1F-CCB3AAC3C77B}"/>
              </a:ext>
            </a:extLst>
          </p:cNvPr>
          <p:cNvSpPr txBox="1"/>
          <p:nvPr/>
        </p:nvSpPr>
        <p:spPr>
          <a:xfrm>
            <a:off x="9601199" y="6545527"/>
            <a:ext cx="33645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</a:rPr>
              <a:t>http://www.tatami.net/material/igusa/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highlight>
                <a:srgbClr val="FFFFFF"/>
              </a:highlight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91B2D5DD-AE18-429B-B7DE-31F73951D61E}"/>
              </a:ext>
            </a:extLst>
          </p:cNvPr>
          <p:cNvGrpSpPr/>
          <p:nvPr/>
        </p:nvGrpSpPr>
        <p:grpSpPr>
          <a:xfrm>
            <a:off x="6079566" y="2286902"/>
            <a:ext cx="6401500" cy="2823483"/>
            <a:chOff x="6079566" y="2286902"/>
            <a:chExt cx="6401500" cy="2823483"/>
          </a:xfrm>
        </p:grpSpPr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F963F715-CAA7-4A85-9801-F3F76C000C9D}"/>
                </a:ext>
              </a:extLst>
            </p:cNvPr>
            <p:cNvGrpSpPr/>
            <p:nvPr/>
          </p:nvGrpSpPr>
          <p:grpSpPr>
            <a:xfrm>
              <a:off x="6096000" y="2389526"/>
              <a:ext cx="6385066" cy="2696294"/>
              <a:chOff x="6613595" y="2719956"/>
              <a:chExt cx="6385066" cy="2696294"/>
            </a:xfrm>
          </p:grpSpPr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3312109-16E0-4B4D-B5FE-071C995488DD}"/>
                  </a:ext>
                </a:extLst>
              </p:cNvPr>
              <p:cNvSpPr txBox="1"/>
              <p:nvPr/>
            </p:nvSpPr>
            <p:spPr>
              <a:xfrm>
                <a:off x="6613595" y="2719956"/>
                <a:ext cx="54863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base"/>
                <a:r>
                  <a:rPr lang="en-US" altLang="ko-KR" sz="40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1.</a:t>
                </a:r>
                <a:r>
                  <a:rPr lang="ko-KR" altLang="en-US" sz="4000" b="1" dirty="0" err="1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이구사</a:t>
                </a:r>
                <a:r>
                  <a:rPr lang="ko-KR" altLang="en-US" sz="40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 다다미표 </a:t>
                </a:r>
              </a:p>
            </p:txBody>
          </p:sp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BE364B85-2CBF-4CD2-AE17-5A04F97A5319}"/>
                  </a:ext>
                </a:extLst>
              </p:cNvPr>
              <p:cNvSpPr/>
              <p:nvPr/>
            </p:nvSpPr>
            <p:spPr>
              <a:xfrm>
                <a:off x="6902661" y="3354147"/>
                <a:ext cx="6096000" cy="20621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fontAlgn="base"/>
                <a:r>
                  <a:rPr lang="en-US" altLang="ko-KR" sz="3200" b="1" dirty="0">
                    <a:solidFill>
                      <a:schemeClr val="accent6">
                        <a:lumMod val="50000"/>
                      </a:schemeClr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ko-KR" altLang="en-US" sz="30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이구사라는 식물 이용</a:t>
                </a:r>
                <a:endParaRPr lang="en-US" altLang="ko-KR" sz="30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  <a:p>
                <a:pPr fontAlgn="base"/>
                <a:r>
                  <a:rPr lang="en-US" altLang="ko-KR" sz="3200" b="1" dirty="0">
                    <a:solidFill>
                      <a:schemeClr val="accent6">
                        <a:lumMod val="50000"/>
                      </a:schemeClr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ko-KR" altLang="en-US" sz="30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수천개의 </a:t>
                </a:r>
                <a:r>
                  <a:rPr lang="ko-KR" altLang="en-US" sz="3000" b="1" dirty="0" err="1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이구사</a:t>
                </a:r>
                <a:r>
                  <a:rPr lang="ko-KR" altLang="en-US" sz="30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 사용</a:t>
                </a:r>
                <a:r>
                  <a:rPr lang="en-US" altLang="ko-KR" sz="30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 </a:t>
                </a:r>
              </a:p>
              <a:p>
                <a:pPr fontAlgn="base"/>
                <a:r>
                  <a:rPr lang="en-US" altLang="ko-KR" sz="3200" b="1" dirty="0">
                    <a:solidFill>
                      <a:schemeClr val="accent6">
                        <a:lumMod val="50000"/>
                      </a:schemeClr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ko-KR" altLang="en-US" sz="30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국산과 중국산이 유통</a:t>
                </a:r>
                <a:endParaRPr lang="en-US" altLang="ko-KR" sz="30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  <a:p>
                <a:pPr fontAlgn="base"/>
                <a:r>
                  <a:rPr lang="en-US" altLang="ko-KR" sz="3200" b="1" dirty="0">
                    <a:solidFill>
                      <a:schemeClr val="accent6">
                        <a:lumMod val="50000"/>
                      </a:schemeClr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ko-KR" altLang="en-US" sz="30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저렴한 가격</a:t>
                </a:r>
                <a:endParaRPr lang="en-US" altLang="ko-KR" sz="30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</p:txBody>
          </p:sp>
        </p:grp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15B23A4D-D56D-48D8-9A0A-D4CC6792024A}"/>
                </a:ext>
              </a:extLst>
            </p:cNvPr>
            <p:cNvSpPr/>
            <p:nvPr/>
          </p:nvSpPr>
          <p:spPr>
            <a:xfrm>
              <a:off x="6079566" y="2286902"/>
              <a:ext cx="4483035" cy="2823483"/>
            </a:xfrm>
            <a:prstGeom prst="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351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A7F1FA91-7540-41B8-8B0C-1762BCF83E20}"/>
              </a:ext>
            </a:extLst>
          </p:cNvPr>
          <p:cNvSpPr txBox="1"/>
          <p:nvPr/>
        </p:nvSpPr>
        <p:spPr>
          <a:xfrm>
            <a:off x="3352800" y="370891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rgbClr val="204F6A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다다미의 종류</a:t>
            </a:r>
          </a:p>
        </p:txBody>
      </p:sp>
      <p:sp>
        <p:nvSpPr>
          <p:cNvPr id="14" name="육각형 13">
            <a:extLst>
              <a:ext uri="{FF2B5EF4-FFF2-40B4-BE49-F238E27FC236}">
                <a16:creationId xmlns:a16="http://schemas.microsoft.com/office/drawing/2014/main" id="{7A37D07D-AEA9-42D5-8828-DF7428C5741E}"/>
              </a:ext>
            </a:extLst>
          </p:cNvPr>
          <p:cNvSpPr/>
          <p:nvPr/>
        </p:nvSpPr>
        <p:spPr>
          <a:xfrm>
            <a:off x="2903989" y="320862"/>
            <a:ext cx="6384022" cy="940430"/>
          </a:xfrm>
          <a:prstGeom prst="hexagon">
            <a:avLst/>
          </a:prstGeom>
          <a:noFill/>
          <a:ln w="66675" cmpd="dbl">
            <a:solidFill>
              <a:srgbClr val="1C4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OTF_ac ExtraBold" panose="020B0600000101010101" pitchFamily="34" charset="-127"/>
              <a:ea typeface="나눔스퀘어OTF_ac ExtraBold" panose="020B0600000101010101" pitchFamily="34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1E72FC03-0265-4720-9D36-C62A11861CF4}"/>
              </a:ext>
            </a:extLst>
          </p:cNvPr>
          <p:cNvGrpSpPr/>
          <p:nvPr/>
        </p:nvGrpSpPr>
        <p:grpSpPr>
          <a:xfrm>
            <a:off x="6095999" y="2298682"/>
            <a:ext cx="6634384" cy="2947374"/>
            <a:chOff x="6096000" y="2298682"/>
            <a:chExt cx="6634384" cy="2947374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84D262A5-BF88-4246-8849-8F97CD5F51F9}"/>
                </a:ext>
              </a:extLst>
            </p:cNvPr>
            <p:cNvGrpSpPr/>
            <p:nvPr/>
          </p:nvGrpSpPr>
          <p:grpSpPr>
            <a:xfrm>
              <a:off x="6096000" y="2448930"/>
              <a:ext cx="6634384" cy="2747769"/>
              <a:chOff x="6096000" y="2906286"/>
              <a:chExt cx="6634384" cy="2747769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EC7F126-9274-42B4-8BAB-C107A9738143}"/>
                  </a:ext>
                </a:extLst>
              </p:cNvPr>
              <p:cNvSpPr txBox="1"/>
              <p:nvPr/>
            </p:nvSpPr>
            <p:spPr>
              <a:xfrm>
                <a:off x="6096000" y="2906286"/>
                <a:ext cx="663438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2.</a:t>
                </a:r>
                <a:r>
                  <a:rPr lang="ko-KR" altLang="en-US" sz="40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일본 종이 다다미표</a:t>
                </a:r>
                <a:endParaRPr lang="en-US" altLang="ko-KR" sz="4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</p:txBody>
          </p:sp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FA1F55A0-8E7C-44B8-805F-0CDB502AE802}"/>
                  </a:ext>
                </a:extLst>
              </p:cNvPr>
              <p:cNvSpPr/>
              <p:nvPr/>
            </p:nvSpPr>
            <p:spPr>
              <a:xfrm>
                <a:off x="6365192" y="3591952"/>
                <a:ext cx="6096000" cy="206210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accent6">
                        <a:lumMod val="50000"/>
                      </a:schemeClr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ko-KR" altLang="en-US" sz="30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종이를 비틀어 이용</a:t>
                </a:r>
                <a:endParaRPr lang="en-US" altLang="ko-KR" sz="30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  <a:p>
                <a:r>
                  <a:rPr lang="en-US" altLang="ko-KR" sz="3200" b="1" dirty="0">
                    <a:solidFill>
                      <a:schemeClr val="accent6">
                        <a:lumMod val="50000"/>
                      </a:schemeClr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ko-KR" altLang="en-US" sz="30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끈 모양 종이로 제작 </a:t>
                </a:r>
                <a:endParaRPr lang="en-US" altLang="ko-KR" sz="30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  <a:p>
                <a:r>
                  <a:rPr lang="en-US" altLang="ko-KR" sz="3200" b="1" dirty="0">
                    <a:solidFill>
                      <a:schemeClr val="accent6">
                        <a:lumMod val="50000"/>
                      </a:schemeClr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ko-KR" altLang="en-US" sz="30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종이 하나하나 수지로 코팅</a:t>
                </a:r>
                <a:endParaRPr lang="en-US" altLang="ko-KR" sz="30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  <a:p>
                <a:r>
                  <a:rPr lang="en-US" altLang="ko-KR" sz="3200" b="1" dirty="0">
                    <a:solidFill>
                      <a:schemeClr val="accent6">
                        <a:lumMod val="50000"/>
                      </a:schemeClr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en-US" altLang="ko-KR" sz="30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DAIKEN</a:t>
                </a:r>
                <a:r>
                  <a:rPr lang="ko-KR" altLang="en-US" sz="30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에서 제작</a:t>
                </a:r>
              </a:p>
            </p:txBody>
          </p:sp>
        </p:grp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6A1482D6-DB1C-4AF3-91C0-962FC4DC6C4B}"/>
                </a:ext>
              </a:extLst>
            </p:cNvPr>
            <p:cNvSpPr/>
            <p:nvPr/>
          </p:nvSpPr>
          <p:spPr>
            <a:xfrm>
              <a:off x="6096000" y="2298682"/>
              <a:ext cx="5774108" cy="2947374"/>
            </a:xfrm>
            <a:prstGeom prst="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DB464F9-8035-4F9F-8E47-AA322215B566}"/>
              </a:ext>
            </a:extLst>
          </p:cNvPr>
          <p:cNvSpPr txBox="1"/>
          <p:nvPr/>
        </p:nvSpPr>
        <p:spPr>
          <a:xfrm>
            <a:off x="6095999" y="6555081"/>
            <a:ext cx="88593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</a:rPr>
              <a:t>https://mitake-reform.com/menu/%E5%86%85%E8%A3%85%EF%BC%88%E5%BA%8A%EF%BC%89/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4309CC42-5B89-4DDB-B5AD-9C005285DC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9" r="9124"/>
          <a:stretch/>
        </p:blipFill>
        <p:spPr>
          <a:xfrm>
            <a:off x="962620" y="1930823"/>
            <a:ext cx="4752379" cy="356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5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F035A4BE-EE4D-4851-BC66-5293BB27465C}"/>
              </a:ext>
            </a:extLst>
          </p:cNvPr>
          <p:cNvGrpSpPr/>
          <p:nvPr/>
        </p:nvGrpSpPr>
        <p:grpSpPr>
          <a:xfrm>
            <a:off x="530585" y="619685"/>
            <a:ext cx="1840333" cy="940430"/>
            <a:chOff x="530585" y="619685"/>
            <a:chExt cx="1840333" cy="9404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C60299-5E0B-4079-8774-D395C7756341}"/>
                </a:ext>
              </a:extLst>
            </p:cNvPr>
            <p:cNvSpPr txBox="1"/>
            <p:nvPr/>
          </p:nvSpPr>
          <p:spPr>
            <a:xfrm>
              <a:off x="722389" y="669714"/>
              <a:ext cx="14567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204F6A"/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목차</a:t>
              </a:r>
            </a:p>
          </p:txBody>
        </p:sp>
        <p:sp>
          <p:nvSpPr>
            <p:cNvPr id="10" name="육각형 9">
              <a:extLst>
                <a:ext uri="{FF2B5EF4-FFF2-40B4-BE49-F238E27FC236}">
                  <a16:creationId xmlns:a16="http://schemas.microsoft.com/office/drawing/2014/main" id="{717AEEB0-08EA-443D-B1D4-F0F43369CF59}"/>
                </a:ext>
              </a:extLst>
            </p:cNvPr>
            <p:cNvSpPr/>
            <p:nvPr/>
          </p:nvSpPr>
          <p:spPr>
            <a:xfrm>
              <a:off x="530585" y="619685"/>
              <a:ext cx="1840333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7269FCFD-DAC6-4AB9-A60D-CEF02E2E609E}"/>
              </a:ext>
            </a:extLst>
          </p:cNvPr>
          <p:cNvGrpSpPr/>
          <p:nvPr/>
        </p:nvGrpSpPr>
        <p:grpSpPr>
          <a:xfrm>
            <a:off x="2562722" y="947457"/>
            <a:ext cx="7878289" cy="4502912"/>
            <a:chOff x="3162846" y="947457"/>
            <a:chExt cx="7278165" cy="4502912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7CF5FA25-CABB-44B9-87AC-0144B7F314B9}"/>
                </a:ext>
              </a:extLst>
            </p:cNvPr>
            <p:cNvGrpSpPr/>
            <p:nvPr/>
          </p:nvGrpSpPr>
          <p:grpSpPr>
            <a:xfrm>
              <a:off x="3162846" y="947457"/>
              <a:ext cx="6011007" cy="4502912"/>
              <a:chOff x="3162846" y="947457"/>
              <a:chExt cx="6011007" cy="450291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5A6B6E-E15C-4C8B-9235-F9B41A38AC34}"/>
                  </a:ext>
                </a:extLst>
              </p:cNvPr>
              <p:cNvSpPr txBox="1"/>
              <p:nvPr/>
            </p:nvSpPr>
            <p:spPr>
              <a:xfrm>
                <a:off x="3162846" y="947457"/>
                <a:ext cx="601100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500" b="1" dirty="0">
                    <a:solidFill>
                      <a:srgbClr val="548235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1.</a:t>
                </a:r>
                <a:r>
                  <a:rPr lang="ko-KR" altLang="en-US" sz="2500" b="1" dirty="0">
                    <a:solidFill>
                      <a:srgbClr val="548235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목조주택</a:t>
                </a:r>
                <a:r>
                  <a:rPr lang="en-US" altLang="ko-KR" sz="2500" b="1" dirty="0">
                    <a:solidFill>
                      <a:srgbClr val="548235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,</a:t>
                </a:r>
                <a:r>
                  <a:rPr lang="ko-KR" altLang="en-US" sz="2500" b="1" dirty="0">
                    <a:solidFill>
                      <a:srgbClr val="548235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 다다미를 선정한 이유</a:t>
                </a:r>
                <a:endParaRPr lang="en-US" altLang="ko-KR" sz="2500" b="1" dirty="0">
                  <a:solidFill>
                    <a:srgbClr val="548235"/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6BB1C65-E6FE-4F7A-9ECB-5007D9C71FD2}"/>
                  </a:ext>
                </a:extLst>
              </p:cNvPr>
              <p:cNvSpPr txBox="1"/>
              <p:nvPr/>
            </p:nvSpPr>
            <p:spPr>
              <a:xfrm>
                <a:off x="3162846" y="3341904"/>
                <a:ext cx="540881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500" b="1" dirty="0">
                    <a:solidFill>
                      <a:srgbClr val="548235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3.</a:t>
                </a:r>
                <a:r>
                  <a:rPr lang="ko-KR" altLang="en-US" sz="2500" b="1" dirty="0">
                    <a:solidFill>
                      <a:srgbClr val="548235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다다미의 특징</a:t>
                </a:r>
                <a:endParaRPr lang="en-US" altLang="ko-KR" sz="2500" b="1" dirty="0">
                  <a:solidFill>
                    <a:srgbClr val="548235"/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5584EE5-5726-4CAF-A402-38E2FF528362}"/>
                  </a:ext>
                </a:extLst>
              </p:cNvPr>
              <p:cNvSpPr txBox="1"/>
              <p:nvPr/>
            </p:nvSpPr>
            <p:spPr>
              <a:xfrm>
                <a:off x="3162846" y="1500711"/>
                <a:ext cx="4073579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2500" b="1" dirty="0">
                    <a:solidFill>
                      <a:srgbClr val="548235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2.</a:t>
                </a:r>
                <a:r>
                  <a:rPr lang="ko-KR" altLang="en-US" sz="2500" b="1" dirty="0">
                    <a:solidFill>
                      <a:srgbClr val="548235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목조주택의 특징</a:t>
                </a:r>
                <a:endParaRPr lang="en-US" altLang="ko-KR" sz="2500" b="1" dirty="0">
                  <a:solidFill>
                    <a:srgbClr val="548235"/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endParaRPr>
              </a:p>
            </p:txBody>
          </p:sp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1DC7279F-8AF6-4BC1-A569-4D6D4DB7C456}"/>
                  </a:ext>
                </a:extLst>
              </p:cNvPr>
              <p:cNvSpPr/>
              <p:nvPr/>
            </p:nvSpPr>
            <p:spPr>
              <a:xfrm>
                <a:off x="3430838" y="1941521"/>
                <a:ext cx="2550861" cy="14003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700" b="1" dirty="0">
                    <a:solidFill>
                      <a:srgbClr val="595959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ko-KR" altLang="en-US" sz="1700" b="1" dirty="0">
                    <a:solidFill>
                      <a:srgbClr val="595959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목조주택의 매력</a:t>
                </a:r>
                <a:endParaRPr lang="en-US" altLang="ko-KR" sz="1700" b="1" dirty="0">
                  <a:solidFill>
                    <a:srgbClr val="595959"/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endParaRPr>
              </a:p>
              <a:p>
                <a:r>
                  <a:rPr lang="en-US" altLang="ko-KR" sz="1700" b="1" dirty="0">
                    <a:solidFill>
                      <a:srgbClr val="595959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· </a:t>
                </a:r>
                <a:r>
                  <a:rPr lang="ko-KR" altLang="en-US" sz="1700" b="1" dirty="0">
                    <a:solidFill>
                      <a:srgbClr val="595959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목조주택의 단점</a:t>
                </a:r>
                <a:endParaRPr lang="en-US" altLang="ko-KR" sz="1700" b="1" dirty="0">
                  <a:solidFill>
                    <a:srgbClr val="595959"/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endParaRPr>
              </a:p>
              <a:p>
                <a:r>
                  <a:rPr lang="en-US" altLang="ko-KR" sz="1700" b="1" dirty="0">
                    <a:solidFill>
                      <a:srgbClr val="595959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· </a:t>
                </a:r>
                <a:r>
                  <a:rPr lang="ko-KR" altLang="en-US" sz="1700" b="1" dirty="0">
                    <a:solidFill>
                      <a:srgbClr val="595959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목조주택의 가격</a:t>
                </a:r>
                <a:endParaRPr lang="en-US" altLang="ko-KR" sz="1700" b="1" dirty="0">
                  <a:solidFill>
                    <a:srgbClr val="595959"/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endParaRPr>
              </a:p>
              <a:p>
                <a:r>
                  <a:rPr lang="en-US" altLang="ko-KR" sz="1700" b="1" dirty="0">
                    <a:solidFill>
                      <a:srgbClr val="595959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· </a:t>
                </a:r>
                <a:r>
                  <a:rPr lang="ko-KR" altLang="en-US" sz="1700" b="1" dirty="0">
                    <a:solidFill>
                      <a:srgbClr val="595959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해충 침입에 대한 보안</a:t>
                </a:r>
                <a:endParaRPr lang="en-US" altLang="ko-KR" sz="1700" b="1" dirty="0">
                  <a:solidFill>
                    <a:srgbClr val="595959"/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endParaRPr>
              </a:p>
              <a:p>
                <a:r>
                  <a:rPr lang="en-US" altLang="ko-KR" sz="1700" b="1" dirty="0">
                    <a:solidFill>
                      <a:srgbClr val="595959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· </a:t>
                </a:r>
                <a:r>
                  <a:rPr lang="ko-KR" altLang="en-US" sz="1700" b="1" dirty="0" err="1">
                    <a:solidFill>
                      <a:srgbClr val="595959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도도부현</a:t>
                </a:r>
                <a:r>
                  <a:rPr lang="ko-KR" altLang="en-US" sz="1700" b="1" dirty="0">
                    <a:solidFill>
                      <a:srgbClr val="595959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 목조주택 </a:t>
                </a:r>
                <a:r>
                  <a:rPr lang="en-US" altLang="ko-KR" sz="1700" b="1" dirty="0">
                    <a:solidFill>
                      <a:srgbClr val="595959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TOP3</a:t>
                </a:r>
              </a:p>
            </p:txBody>
          </p:sp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8E6CD56F-B854-4884-9D38-475A940C3159}"/>
                  </a:ext>
                </a:extLst>
              </p:cNvPr>
              <p:cNvSpPr/>
              <p:nvPr/>
            </p:nvSpPr>
            <p:spPr>
              <a:xfrm>
                <a:off x="3430838" y="3788376"/>
                <a:ext cx="3212218" cy="1661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ko-KR" sz="1700" b="1" dirty="0">
                    <a:solidFill>
                      <a:srgbClr val="595959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· </a:t>
                </a:r>
                <a:r>
                  <a:rPr lang="ko-KR" altLang="en-US" sz="1700" b="1" dirty="0">
                    <a:solidFill>
                      <a:srgbClr val="595959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다다미의 각 부위의 명칭과 역할</a:t>
                </a:r>
                <a:endParaRPr lang="en-US" altLang="ko-KR" sz="1700" b="1" dirty="0">
                  <a:solidFill>
                    <a:srgbClr val="595959"/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endParaRPr>
              </a:p>
              <a:p>
                <a:r>
                  <a:rPr lang="en-US" altLang="ko-KR" sz="1700" b="1" dirty="0">
                    <a:solidFill>
                      <a:srgbClr val="595959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· </a:t>
                </a:r>
                <a:r>
                  <a:rPr lang="ko-KR" altLang="en-US" sz="1700" b="1" dirty="0">
                    <a:solidFill>
                      <a:srgbClr val="595959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다다미의 종류</a:t>
                </a:r>
                <a:endParaRPr lang="en-US" altLang="ko-KR" sz="1700" b="1" dirty="0">
                  <a:solidFill>
                    <a:srgbClr val="595959"/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endParaRPr>
              </a:p>
              <a:p>
                <a:r>
                  <a:rPr lang="en-US" altLang="ko-KR" sz="1700" b="1" dirty="0">
                    <a:solidFill>
                      <a:srgbClr val="595959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· </a:t>
                </a:r>
                <a:r>
                  <a:rPr lang="ko-KR" altLang="en-US" sz="1700" b="1" dirty="0">
                    <a:solidFill>
                      <a:srgbClr val="595959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다다미의 이용 용도</a:t>
                </a:r>
                <a:endParaRPr lang="en-US" altLang="ko-KR" sz="1700" b="1" dirty="0">
                  <a:solidFill>
                    <a:srgbClr val="595959"/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endParaRPr>
              </a:p>
              <a:p>
                <a:r>
                  <a:rPr lang="en-US" altLang="ko-KR" sz="1700" b="1" dirty="0">
                    <a:solidFill>
                      <a:srgbClr val="595959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· </a:t>
                </a:r>
                <a:r>
                  <a:rPr lang="ko-KR" altLang="en-US" sz="1700" b="1" dirty="0">
                    <a:solidFill>
                      <a:srgbClr val="595959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다다미의 장</a:t>
                </a:r>
                <a:r>
                  <a:rPr lang="en-US" altLang="ko-KR" sz="1700" b="1" dirty="0">
                    <a:solidFill>
                      <a:srgbClr val="595959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/</a:t>
                </a:r>
                <a:r>
                  <a:rPr lang="ko-KR" altLang="en-US" sz="1700" b="1" dirty="0">
                    <a:solidFill>
                      <a:srgbClr val="595959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단점</a:t>
                </a:r>
                <a:endParaRPr lang="en-US" altLang="ko-KR" sz="1700" b="1" dirty="0">
                  <a:solidFill>
                    <a:srgbClr val="595959"/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endParaRPr>
              </a:p>
              <a:p>
                <a:r>
                  <a:rPr lang="en-US" altLang="ko-KR" sz="1700" b="1" dirty="0">
                    <a:solidFill>
                      <a:srgbClr val="595959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· </a:t>
                </a:r>
                <a:r>
                  <a:rPr lang="ko-KR" altLang="en-US" sz="1700" b="1" dirty="0">
                    <a:solidFill>
                      <a:srgbClr val="595959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다다미의 부위 명칭</a:t>
                </a:r>
                <a:endParaRPr lang="en-US" altLang="ko-KR" sz="1700" b="1" dirty="0">
                  <a:solidFill>
                    <a:srgbClr val="595959"/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endParaRPr>
              </a:p>
              <a:p>
                <a:r>
                  <a:rPr lang="en-US" altLang="ko-KR" sz="1700" b="1" dirty="0">
                    <a:solidFill>
                      <a:srgbClr val="595959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· </a:t>
                </a:r>
                <a:r>
                  <a:rPr lang="ko-KR" altLang="en-US" sz="1700" b="1" dirty="0">
                    <a:solidFill>
                      <a:srgbClr val="595959"/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지역별 다다미의 크기</a:t>
                </a:r>
                <a:endParaRPr lang="en-US" altLang="ko-KR" sz="1700" b="1" dirty="0">
                  <a:solidFill>
                    <a:srgbClr val="595959"/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endParaRPr>
              </a:p>
            </p:txBody>
          </p:sp>
        </p:grp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294E169E-3140-4076-9A5A-6DDF3CAB0DF6}"/>
                </a:ext>
              </a:extLst>
            </p:cNvPr>
            <p:cNvSpPr/>
            <p:nvPr/>
          </p:nvSpPr>
          <p:spPr>
            <a:xfrm>
              <a:off x="6702317" y="3788376"/>
              <a:ext cx="3738694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b="1" dirty="0">
                  <a:solidFill>
                    <a:srgbClr val="595959"/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· </a:t>
              </a:r>
              <a:r>
                <a:rPr lang="ko-KR" altLang="en-US" b="1" dirty="0">
                  <a:solidFill>
                    <a:srgbClr val="595959"/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다다미의 관리 방법</a:t>
              </a:r>
              <a:endParaRPr lang="en-US" altLang="ko-KR" b="1" dirty="0">
                <a:solidFill>
                  <a:srgbClr val="595959"/>
                </a:solidFill>
                <a:latin typeface="나눔스퀘어OTF_ac Bold" panose="020B0600000101010101" pitchFamily="34" charset="-127"/>
                <a:ea typeface="나눔스퀘어OTF_ac Bold" panose="020B0600000101010101" pitchFamily="34" charset="-127"/>
              </a:endParaRPr>
            </a:p>
            <a:p>
              <a:r>
                <a:rPr lang="en-US" altLang="ko-KR" b="1" dirty="0">
                  <a:solidFill>
                    <a:srgbClr val="595959"/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· </a:t>
              </a:r>
              <a:r>
                <a:rPr lang="ko-KR" altLang="en-US" b="1" dirty="0">
                  <a:solidFill>
                    <a:srgbClr val="595959"/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다다미 방 구성 요소</a:t>
              </a:r>
              <a:endParaRPr lang="en-US" altLang="ko-KR" b="1" dirty="0">
                <a:solidFill>
                  <a:srgbClr val="595959"/>
                </a:solidFill>
                <a:latin typeface="나눔스퀘어OTF_ac Bold" panose="020B0600000101010101" pitchFamily="34" charset="-127"/>
                <a:ea typeface="나눔스퀘어OTF_ac Bold" panose="020B0600000101010101" pitchFamily="34" charset="-127"/>
              </a:endParaRPr>
            </a:p>
            <a:p>
              <a:r>
                <a:rPr lang="en-US" altLang="ko-KR" b="1" dirty="0">
                  <a:solidFill>
                    <a:srgbClr val="595959"/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· </a:t>
              </a:r>
              <a:r>
                <a:rPr lang="ko-KR" altLang="en-US" b="1" dirty="0">
                  <a:solidFill>
                    <a:srgbClr val="595959"/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다다미방의 예절</a:t>
              </a:r>
              <a:r>
                <a:rPr lang="en-US" altLang="ko-KR" b="1" dirty="0">
                  <a:solidFill>
                    <a:srgbClr val="595959"/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/ </a:t>
              </a:r>
              <a:r>
                <a:rPr lang="ko-KR" altLang="en-US" b="1" dirty="0">
                  <a:solidFill>
                    <a:srgbClr val="595959"/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영상</a:t>
              </a:r>
              <a:endParaRPr lang="en-US" altLang="ko-KR" b="1" dirty="0">
                <a:solidFill>
                  <a:srgbClr val="595959"/>
                </a:solidFill>
                <a:latin typeface="나눔스퀘어OTF_ac Bold" panose="020B0600000101010101" pitchFamily="34" charset="-127"/>
                <a:ea typeface="나눔스퀘어OTF_ac Bold" panose="020B0600000101010101" pitchFamily="34" charset="-127"/>
              </a:endParaRPr>
            </a:p>
            <a:p>
              <a:r>
                <a:rPr lang="en-US" altLang="ko-KR" b="1" dirty="0">
                  <a:solidFill>
                    <a:srgbClr val="595959"/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· </a:t>
              </a:r>
              <a:r>
                <a:rPr lang="ko-KR" altLang="en-US" b="1" dirty="0" err="1">
                  <a:solidFill>
                    <a:srgbClr val="595959"/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토코노마의</a:t>
              </a:r>
              <a:r>
                <a:rPr lang="ko-KR" altLang="en-US" b="1" dirty="0">
                  <a:solidFill>
                    <a:srgbClr val="595959"/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 이용 방법</a:t>
              </a:r>
              <a:endParaRPr lang="en-US" altLang="ko-KR" b="1" dirty="0">
                <a:solidFill>
                  <a:srgbClr val="595959"/>
                </a:solidFill>
                <a:latin typeface="나눔스퀘어OTF_ac Bold" panose="020B0600000101010101" pitchFamily="34" charset="-127"/>
                <a:ea typeface="나눔스퀘어OTF_ac Bold" panose="020B0600000101010101" pitchFamily="34" charset="-127"/>
              </a:endParaRPr>
            </a:p>
            <a:p>
              <a:r>
                <a:rPr lang="en-US" altLang="ko-KR" b="1" dirty="0">
                  <a:solidFill>
                    <a:srgbClr val="595959"/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· </a:t>
              </a:r>
              <a:r>
                <a:rPr lang="ko-KR" altLang="en-US" b="1" dirty="0">
                  <a:solidFill>
                    <a:srgbClr val="595959"/>
                  </a:solidFill>
                  <a:latin typeface="나눔스퀘어OTF_ac Bold" panose="020B0600000101010101" pitchFamily="34" charset="-127"/>
                  <a:ea typeface="나눔스퀘어OTF_ac Bold" panose="020B0600000101010101" pitchFamily="34" charset="-127"/>
                </a:rPr>
                <a:t>다다미방의 보급과 선호도</a:t>
              </a:r>
              <a:endParaRPr lang="ko-KR" altLang="en-US" dirty="0">
                <a:solidFill>
                  <a:srgbClr val="59595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71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A7FBC57-4922-42BA-A87B-A2678CA55CF2}"/>
              </a:ext>
            </a:extLst>
          </p:cNvPr>
          <p:cNvSpPr txBox="1"/>
          <p:nvPr/>
        </p:nvSpPr>
        <p:spPr>
          <a:xfrm>
            <a:off x="3352800" y="370891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rgbClr val="204F6A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다다미의 종류</a:t>
            </a:r>
          </a:p>
        </p:txBody>
      </p:sp>
      <p:sp>
        <p:nvSpPr>
          <p:cNvPr id="14" name="육각형 13">
            <a:extLst>
              <a:ext uri="{FF2B5EF4-FFF2-40B4-BE49-F238E27FC236}">
                <a16:creationId xmlns:a16="http://schemas.microsoft.com/office/drawing/2014/main" id="{4F7CA60F-8A7A-4A35-AF46-B29C5D19A1BD}"/>
              </a:ext>
            </a:extLst>
          </p:cNvPr>
          <p:cNvSpPr/>
          <p:nvPr/>
        </p:nvSpPr>
        <p:spPr>
          <a:xfrm>
            <a:off x="2903989" y="320862"/>
            <a:ext cx="6384022" cy="940430"/>
          </a:xfrm>
          <a:prstGeom prst="hexagon">
            <a:avLst/>
          </a:prstGeom>
          <a:noFill/>
          <a:ln w="66675" cmpd="dbl">
            <a:solidFill>
              <a:srgbClr val="1C4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OTF_ac ExtraBold" panose="020B0600000101010101" pitchFamily="34" charset="-127"/>
              <a:ea typeface="나눔스퀘어OTF_ac ExtraBold" panose="020B0600000101010101" pitchFamily="34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195A81A-EF88-41FB-83B7-B8236FA628ED}"/>
              </a:ext>
            </a:extLst>
          </p:cNvPr>
          <p:cNvGrpSpPr/>
          <p:nvPr/>
        </p:nvGrpSpPr>
        <p:grpSpPr>
          <a:xfrm>
            <a:off x="6434274" y="2678970"/>
            <a:ext cx="5707474" cy="2186798"/>
            <a:chOff x="5769528" y="2678970"/>
            <a:chExt cx="7036966" cy="2186798"/>
          </a:xfrm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D6CD6F9D-A385-4030-8D91-F6874F26CB0B}"/>
                </a:ext>
              </a:extLst>
            </p:cNvPr>
            <p:cNvGrpSpPr/>
            <p:nvPr/>
          </p:nvGrpSpPr>
          <p:grpSpPr>
            <a:xfrm>
              <a:off x="5769528" y="2880680"/>
              <a:ext cx="7036966" cy="1844932"/>
              <a:chOff x="5769528" y="2998113"/>
              <a:chExt cx="7036966" cy="184493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97AEFB0-4FB8-4774-AEF2-2D1D94799C05}"/>
                  </a:ext>
                </a:extLst>
              </p:cNvPr>
              <p:cNvSpPr txBox="1"/>
              <p:nvPr/>
            </p:nvSpPr>
            <p:spPr>
              <a:xfrm>
                <a:off x="5769528" y="2998113"/>
                <a:ext cx="70369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40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3.</a:t>
                </a:r>
                <a:r>
                  <a:rPr lang="ko-KR" altLang="en-US" sz="4000" b="1" dirty="0">
                    <a:solidFill>
                      <a:srgbClr val="548235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수지 다다미표</a:t>
                </a:r>
                <a:endParaRPr lang="en-US" altLang="ko-KR" sz="4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</p:txBody>
          </p:sp>
          <p:sp>
            <p:nvSpPr>
              <p:cNvPr id="3" name="직사각형 2">
                <a:extLst>
                  <a:ext uri="{FF2B5EF4-FFF2-40B4-BE49-F238E27FC236}">
                    <a16:creationId xmlns:a16="http://schemas.microsoft.com/office/drawing/2014/main" id="{459C7DD0-19C1-430F-BBDA-FA5F71BCFF62}"/>
                  </a:ext>
                </a:extLst>
              </p:cNvPr>
              <p:cNvSpPr/>
              <p:nvPr/>
            </p:nvSpPr>
            <p:spPr>
              <a:xfrm>
                <a:off x="6096000" y="3765827"/>
                <a:ext cx="6096000" cy="107721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altLang="ko-KR" sz="3200" b="1" dirty="0">
                    <a:solidFill>
                      <a:schemeClr val="accent6">
                        <a:lumMod val="50000"/>
                      </a:schemeClr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ko-KR" altLang="en-US" sz="30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무기재료로 제작</a:t>
                </a:r>
                <a:endParaRPr lang="en-US" altLang="ko-KR" sz="30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endParaRPr>
              </a:p>
              <a:p>
                <a:r>
                  <a:rPr lang="en-US" altLang="ko-KR" sz="3200" b="1" dirty="0">
                    <a:solidFill>
                      <a:schemeClr val="accent6">
                        <a:lumMod val="50000"/>
                      </a:schemeClr>
                    </a:solidFill>
                    <a:latin typeface="나눔스퀘어OTF_ac Bold" panose="020B0600000101010101" pitchFamily="34" charset="-127"/>
                    <a:ea typeface="나눔스퀘어OTF_ac Bold" panose="020B0600000101010101" pitchFamily="34" charset="-127"/>
                  </a:rPr>
                  <a:t>∙ </a:t>
                </a:r>
                <a:r>
                  <a:rPr lang="en-US" altLang="ko-KR" sz="30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MIGUSA:</a:t>
                </a:r>
                <a:r>
                  <a:rPr lang="ja-JP" altLang="en-US" sz="30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</a:rPr>
                  <a:t>ミグサ</a:t>
                </a:r>
                <a:r>
                  <a:rPr lang="ko-KR" altLang="en-US" sz="3000" b="1" dirty="0">
                    <a:solidFill>
                      <a:srgbClr val="595959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에서 제작</a:t>
                </a:r>
              </a:p>
            </p:txBody>
          </p:sp>
        </p:grp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BFF601F2-7690-43F5-8B37-2461A232636F}"/>
                </a:ext>
              </a:extLst>
            </p:cNvPr>
            <p:cNvSpPr/>
            <p:nvPr/>
          </p:nvSpPr>
          <p:spPr>
            <a:xfrm>
              <a:off x="5769528" y="2678970"/>
              <a:ext cx="6211676" cy="2186798"/>
            </a:xfrm>
            <a:prstGeom prst="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AABDC6A-D3B0-4722-A575-ED9FDEF1982C}"/>
              </a:ext>
            </a:extLst>
          </p:cNvPr>
          <p:cNvSpPr txBox="1"/>
          <p:nvPr/>
        </p:nvSpPr>
        <p:spPr>
          <a:xfrm>
            <a:off x="4939469" y="6555081"/>
            <a:ext cx="100158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</a:rPr>
              <a:t>https://search.kakaku.com/%E7%95%B3%20%E3%82%A2%E3%83%BC%E3%82%B9%E3%82%AB%E3%83%A9%E3%83%BC/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FC7BA33F-C18B-49E9-B148-48F0E3BD0E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6" r="-1331" b="12595"/>
          <a:stretch/>
        </p:blipFill>
        <p:spPr>
          <a:xfrm>
            <a:off x="979055" y="1930823"/>
            <a:ext cx="4752379" cy="356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6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FADB615-8AA5-45F5-BDC1-BD343B95A180}"/>
              </a:ext>
            </a:extLst>
          </p:cNvPr>
          <p:cNvSpPr txBox="1"/>
          <p:nvPr/>
        </p:nvSpPr>
        <p:spPr>
          <a:xfrm>
            <a:off x="-47812" y="3134822"/>
            <a:ext cx="12287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1.</a:t>
            </a:r>
            <a:r>
              <a:rPr lang="ko-KR" altLang="en-US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목조주택</a:t>
            </a:r>
            <a:r>
              <a:rPr lang="en-US" altLang="ko-KR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,</a:t>
            </a:r>
            <a:r>
              <a:rPr lang="ko-KR" altLang="en-US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 다다미를 선정한 이유</a:t>
            </a:r>
            <a:endParaRPr lang="en-US" altLang="ko-KR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OTF_ac Bold" panose="020B0600000101010101" pitchFamily="34" charset="-127"/>
              <a:ea typeface="나눔스퀘어OTF_ac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085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그룹 55">
            <a:extLst>
              <a:ext uri="{FF2B5EF4-FFF2-40B4-BE49-F238E27FC236}">
                <a16:creationId xmlns:a16="http://schemas.microsoft.com/office/drawing/2014/main" id="{8C1F3A48-8FAA-498C-8163-BBDC0F1045EB}"/>
              </a:ext>
            </a:extLst>
          </p:cNvPr>
          <p:cNvGrpSpPr/>
          <p:nvPr/>
        </p:nvGrpSpPr>
        <p:grpSpPr>
          <a:xfrm>
            <a:off x="2903989" y="320862"/>
            <a:ext cx="6384022" cy="940430"/>
            <a:chOff x="2903989" y="320862"/>
            <a:chExt cx="6384022" cy="9404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9B4BD85-8FE4-48CA-B34E-A205B762F789}"/>
                </a:ext>
              </a:extLst>
            </p:cNvPr>
            <p:cNvSpPr txBox="1"/>
            <p:nvPr/>
          </p:nvSpPr>
          <p:spPr>
            <a:xfrm>
              <a:off x="2954324" y="370891"/>
              <a:ext cx="62833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목조주택 선정이유</a:t>
              </a:r>
            </a:p>
          </p:txBody>
        </p:sp>
        <p:sp>
          <p:nvSpPr>
            <p:cNvPr id="35" name="육각형 34">
              <a:extLst>
                <a:ext uri="{FF2B5EF4-FFF2-40B4-BE49-F238E27FC236}">
                  <a16:creationId xmlns:a16="http://schemas.microsoft.com/office/drawing/2014/main" id="{C11161E2-99C2-416A-893F-E63572CFCF8A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35E94411-38E7-4406-A034-CBC6C01E175E}"/>
              </a:ext>
            </a:extLst>
          </p:cNvPr>
          <p:cNvGrpSpPr/>
          <p:nvPr/>
        </p:nvGrpSpPr>
        <p:grpSpPr>
          <a:xfrm>
            <a:off x="691010" y="3851032"/>
            <a:ext cx="2254924" cy="2430956"/>
            <a:chOff x="659920" y="3503347"/>
            <a:chExt cx="2848071" cy="3123779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id="{0E20D7B8-DF27-43B3-AE1C-420CC1DD0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20" y="3503347"/>
              <a:ext cx="2075579" cy="2225822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10EF3786-4B81-4817-9B85-2FFC71362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503" y="3985097"/>
              <a:ext cx="1937488" cy="264202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35D9ED-4063-4109-BBF2-94CC82A9B32E}"/>
                </a:ext>
              </a:extLst>
            </p:cNvPr>
            <p:cNvSpPr txBox="1"/>
            <p:nvPr/>
          </p:nvSpPr>
          <p:spPr>
            <a:xfrm rot="1258269">
              <a:off x="1128428" y="3893596"/>
              <a:ext cx="1319878" cy="1305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000" dirty="0">
                  <a:solidFill>
                    <a:schemeClr val="accent6">
                      <a:lumMod val="50000"/>
                    </a:schemeClr>
                  </a:solidFill>
                  <a:latin typeface="휴먼둥근헤드라인" panose="02030504000101010101" pitchFamily="18" charset="-127"/>
                  <a:ea typeface="휴먼둥근헤드라인" panose="02030504000101010101" pitchFamily="18" charset="-127"/>
                </a:rPr>
                <a:t>역사 전통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8AB17F23-3F8A-4D93-9C11-E6B02667359B}"/>
              </a:ext>
            </a:extLst>
          </p:cNvPr>
          <p:cNvGrpSpPr/>
          <p:nvPr/>
        </p:nvGrpSpPr>
        <p:grpSpPr>
          <a:xfrm>
            <a:off x="5210579" y="4236940"/>
            <a:ext cx="1930356" cy="2014106"/>
            <a:chOff x="4982913" y="3949011"/>
            <a:chExt cx="2438127" cy="2588127"/>
          </a:xfrm>
        </p:grpSpPr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120C9CD8-E639-47FC-B861-8E8B46D48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2913" y="3949011"/>
              <a:ext cx="2438127" cy="2438127"/>
            </a:xfrm>
            <a:prstGeom prst="rect">
              <a:avLst/>
            </a:prstGeom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2FCF9861-FD46-4580-9E75-35E5678F71C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5533" y="4099011"/>
              <a:ext cx="1877358" cy="2438127"/>
            </a:xfrm>
            <a:prstGeom prst="rect">
              <a:avLst/>
            </a:prstGeom>
          </p:spPr>
        </p:pic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89FC73FB-EE86-481A-AD33-7DC2120A666E}"/>
              </a:ext>
            </a:extLst>
          </p:cNvPr>
          <p:cNvGrpSpPr/>
          <p:nvPr/>
        </p:nvGrpSpPr>
        <p:grpSpPr>
          <a:xfrm>
            <a:off x="8548545" y="3852862"/>
            <a:ext cx="2816506" cy="2495072"/>
            <a:chOff x="8178111" y="3497314"/>
            <a:chExt cx="3557374" cy="3206168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CA9196E4-0998-4E02-93A8-2838977BE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8111" y="3497314"/>
              <a:ext cx="3557374" cy="3094915"/>
            </a:xfrm>
            <a:prstGeom prst="rect">
              <a:avLst/>
            </a:prstGeom>
          </p:spPr>
        </p:pic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001A1CE2-BEB3-4244-861D-EEA5149D1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9657" y="4147125"/>
              <a:ext cx="2963892" cy="2556357"/>
            </a:xfrm>
            <a:prstGeom prst="rect">
              <a:avLst/>
            </a:prstGeom>
          </p:spPr>
        </p:pic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8D2358DD-DE6B-43DF-8E66-8743C11E4130}"/>
              </a:ext>
            </a:extLst>
          </p:cNvPr>
          <p:cNvGrpSpPr/>
          <p:nvPr/>
        </p:nvGrpSpPr>
        <p:grpSpPr>
          <a:xfrm>
            <a:off x="437638" y="1537395"/>
            <a:ext cx="11316724" cy="2223048"/>
            <a:chOff x="437638" y="1537395"/>
            <a:chExt cx="11316724" cy="2223048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5D829D25-7C1A-4AC1-919B-A9DAA0229B41}"/>
                </a:ext>
              </a:extLst>
            </p:cNvPr>
            <p:cNvGrpSpPr/>
            <p:nvPr/>
          </p:nvGrpSpPr>
          <p:grpSpPr>
            <a:xfrm>
              <a:off x="437638" y="1537395"/>
              <a:ext cx="11316724" cy="2223048"/>
              <a:chOff x="437638" y="1537395"/>
              <a:chExt cx="11316724" cy="2223048"/>
            </a:xfrm>
          </p:grpSpPr>
          <p:grpSp>
            <p:nvGrpSpPr>
              <p:cNvPr id="28" name="그룹 27">
                <a:extLst>
                  <a:ext uri="{FF2B5EF4-FFF2-40B4-BE49-F238E27FC236}">
                    <a16:creationId xmlns:a16="http://schemas.microsoft.com/office/drawing/2014/main" id="{9AC13B40-C1B7-4ADC-8ACF-2AEB9B835151}"/>
                  </a:ext>
                </a:extLst>
              </p:cNvPr>
              <p:cNvGrpSpPr/>
              <p:nvPr/>
            </p:nvGrpSpPr>
            <p:grpSpPr>
              <a:xfrm>
                <a:off x="714424" y="1537395"/>
                <a:ext cx="11039938" cy="2223048"/>
                <a:chOff x="714424" y="1537395"/>
                <a:chExt cx="11039938" cy="2223048"/>
              </a:xfrm>
            </p:grpSpPr>
            <p:sp>
              <p:nvSpPr>
                <p:cNvPr id="2" name="타원 1">
                  <a:extLst>
                    <a:ext uri="{FF2B5EF4-FFF2-40B4-BE49-F238E27FC236}">
                      <a16:creationId xmlns:a16="http://schemas.microsoft.com/office/drawing/2014/main" id="{224E0E53-2C55-47FA-B2A9-3C0B16BE212C}"/>
                    </a:ext>
                  </a:extLst>
                </p:cNvPr>
                <p:cNvSpPr/>
                <p:nvPr/>
              </p:nvSpPr>
              <p:spPr>
                <a:xfrm>
                  <a:off x="714424" y="1551888"/>
                  <a:ext cx="2835660" cy="1246395"/>
                </a:xfrm>
                <a:prstGeom prst="ellipse">
                  <a:avLst/>
                </a:prstGeom>
                <a:noFill/>
                <a:ln w="57150">
                  <a:solidFill>
                    <a:srgbClr val="204F6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200" b="1"/>
                </a:p>
              </p:txBody>
            </p:sp>
            <p:sp>
              <p:nvSpPr>
                <p:cNvPr id="14" name="타원 13">
                  <a:extLst>
                    <a:ext uri="{FF2B5EF4-FFF2-40B4-BE49-F238E27FC236}">
                      <a16:creationId xmlns:a16="http://schemas.microsoft.com/office/drawing/2014/main" id="{75347225-FC05-48F4-8B80-88F51131E4C0}"/>
                    </a:ext>
                  </a:extLst>
                </p:cNvPr>
                <p:cNvSpPr/>
                <p:nvPr/>
              </p:nvSpPr>
              <p:spPr>
                <a:xfrm>
                  <a:off x="4698649" y="2426020"/>
                  <a:ext cx="2954216" cy="1334423"/>
                </a:xfrm>
                <a:prstGeom prst="ellipse">
                  <a:avLst/>
                </a:prstGeom>
                <a:noFill/>
                <a:ln w="57150">
                  <a:solidFill>
                    <a:srgbClr val="204F6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200" b="1"/>
                </a:p>
              </p:txBody>
            </p:sp>
            <p:sp>
              <p:nvSpPr>
                <p:cNvPr id="15" name="타원 14">
                  <a:extLst>
                    <a:ext uri="{FF2B5EF4-FFF2-40B4-BE49-F238E27FC236}">
                      <a16:creationId xmlns:a16="http://schemas.microsoft.com/office/drawing/2014/main" id="{3945B3C5-0600-4BF6-9970-BDBDD268F898}"/>
                    </a:ext>
                  </a:extLst>
                </p:cNvPr>
                <p:cNvSpPr/>
                <p:nvPr/>
              </p:nvSpPr>
              <p:spPr>
                <a:xfrm>
                  <a:off x="8600101" y="1537395"/>
                  <a:ext cx="3154261" cy="1275379"/>
                </a:xfrm>
                <a:prstGeom prst="ellipse">
                  <a:avLst/>
                </a:prstGeom>
                <a:noFill/>
                <a:ln w="57150">
                  <a:solidFill>
                    <a:srgbClr val="204F6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200" b="1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6DBA3F-0CBB-476D-919E-FA039133C210}"/>
                  </a:ext>
                </a:extLst>
              </p:cNvPr>
              <p:cNvSpPr txBox="1"/>
              <p:nvPr/>
            </p:nvSpPr>
            <p:spPr>
              <a:xfrm>
                <a:off x="4857584" y="2730788"/>
                <a:ext cx="26187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3200" b="1" dirty="0">
                    <a:solidFill>
                      <a:srgbClr val="204F6A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목조의 매력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411A9A4-DADA-4776-A482-DC4EE656C748}"/>
                  </a:ext>
                </a:extLst>
              </p:cNvPr>
              <p:cNvSpPr txBox="1"/>
              <p:nvPr/>
            </p:nvSpPr>
            <p:spPr>
              <a:xfrm>
                <a:off x="437638" y="1812642"/>
                <a:ext cx="33281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3200" b="1" dirty="0">
                    <a:solidFill>
                      <a:srgbClr val="204F6A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역사와 전통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943D453-8C58-4058-B127-2A4A3C170554}"/>
                  </a:ext>
                </a:extLst>
              </p:cNvPr>
              <p:cNvSpPr txBox="1"/>
              <p:nvPr/>
            </p:nvSpPr>
            <p:spPr>
              <a:xfrm>
                <a:off x="8655852" y="1812642"/>
                <a:ext cx="30166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3200" b="1" dirty="0">
                    <a:solidFill>
                      <a:srgbClr val="204F6A"/>
                    </a:solidFill>
                    <a:latin typeface="나눔스퀘어OTF_ac ExtraBold" panose="020B0600000101010101" pitchFamily="34" charset="-127"/>
                    <a:ea typeface="나눔스퀘어OTF_ac ExtraBold" panose="020B0600000101010101" pitchFamily="34" charset="-127"/>
                  </a:rPr>
                  <a:t>내부 인테리어</a:t>
                </a:r>
              </a:p>
            </p:txBody>
          </p:sp>
        </p:grp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3A723A38-458C-42B1-95A6-54BB78242707}"/>
                </a:ext>
              </a:extLst>
            </p:cNvPr>
            <p:cNvCxnSpPr>
              <a:cxnSpLocks/>
            </p:cNvCxnSpPr>
            <p:nvPr/>
          </p:nvCxnSpPr>
          <p:spPr>
            <a:xfrm>
              <a:off x="3547902" y="2299751"/>
              <a:ext cx="1148565" cy="719309"/>
            </a:xfrm>
            <a:prstGeom prst="line">
              <a:avLst/>
            </a:prstGeom>
            <a:ln w="57150">
              <a:solidFill>
                <a:srgbClr val="204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D87102E9-B0EF-4325-B3B0-B87B103335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72603" y="2373923"/>
              <a:ext cx="978886" cy="695018"/>
            </a:xfrm>
            <a:prstGeom prst="line">
              <a:avLst/>
            </a:prstGeom>
            <a:ln w="57150">
              <a:solidFill>
                <a:srgbClr val="204F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675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육각형 34">
            <a:extLst>
              <a:ext uri="{FF2B5EF4-FFF2-40B4-BE49-F238E27FC236}">
                <a16:creationId xmlns:a16="http://schemas.microsoft.com/office/drawing/2014/main" id="{C11161E2-99C2-416A-893F-E63572CFCF8A}"/>
              </a:ext>
            </a:extLst>
          </p:cNvPr>
          <p:cNvSpPr/>
          <p:nvPr/>
        </p:nvSpPr>
        <p:spPr>
          <a:xfrm>
            <a:off x="2903989" y="320862"/>
            <a:ext cx="6384022" cy="940430"/>
          </a:xfrm>
          <a:prstGeom prst="hexagon">
            <a:avLst/>
          </a:prstGeom>
          <a:noFill/>
          <a:ln w="66675" cmpd="dbl">
            <a:solidFill>
              <a:srgbClr val="1C4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OTF_ac ExtraBold" panose="020B0600000101010101" pitchFamily="34" charset="-127"/>
              <a:ea typeface="나눔스퀘어OTF_ac ExtraBold" panose="020B0600000101010101" pitchFamily="34" charset="-127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1BECD6C-755A-4377-94F6-FCA38A94DFFD}"/>
              </a:ext>
            </a:extLst>
          </p:cNvPr>
          <p:cNvSpPr txBox="1"/>
          <p:nvPr/>
        </p:nvSpPr>
        <p:spPr>
          <a:xfrm>
            <a:off x="3247938" y="351430"/>
            <a:ext cx="569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rgbClr val="204F6A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다다미 선정이유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6095FECC-A284-4CF0-8C59-ABF16A285C04}"/>
              </a:ext>
            </a:extLst>
          </p:cNvPr>
          <p:cNvGrpSpPr/>
          <p:nvPr/>
        </p:nvGrpSpPr>
        <p:grpSpPr>
          <a:xfrm>
            <a:off x="4426009" y="3888702"/>
            <a:ext cx="2923821" cy="2955987"/>
            <a:chOff x="4087229" y="3574051"/>
            <a:chExt cx="3362019" cy="3362019"/>
          </a:xfrm>
        </p:grpSpPr>
        <p:pic>
          <p:nvPicPr>
            <p:cNvPr id="45" name="그림 44">
              <a:extLst>
                <a:ext uri="{FF2B5EF4-FFF2-40B4-BE49-F238E27FC236}">
                  <a16:creationId xmlns:a16="http://schemas.microsoft.com/office/drawing/2014/main" id="{868D5F3A-4300-4E9E-B3B2-531D2174A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7229" y="3574051"/>
              <a:ext cx="3362019" cy="3362019"/>
            </a:xfrm>
            <a:prstGeom prst="rect">
              <a:avLst/>
            </a:prstGeom>
          </p:spPr>
        </p:pic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D57818BC-808D-49D3-B2CD-6DCFBF084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104" y="3979407"/>
              <a:ext cx="1177678" cy="1077576"/>
            </a:xfrm>
            <a:prstGeom prst="rect">
              <a:avLst/>
            </a:prstGeom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9AB1A1D2-2437-496C-BD2B-BD9CC66B4BD8}"/>
              </a:ext>
            </a:extLst>
          </p:cNvPr>
          <p:cNvGrpSpPr/>
          <p:nvPr/>
        </p:nvGrpSpPr>
        <p:grpSpPr>
          <a:xfrm>
            <a:off x="993280" y="3617862"/>
            <a:ext cx="2066683" cy="3149356"/>
            <a:chOff x="1006846" y="3520386"/>
            <a:chExt cx="2215247" cy="3394895"/>
          </a:xfrm>
        </p:grpSpPr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6C73DF98-9EE9-42F6-8C75-13EBAE24B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40452">
              <a:off x="1006846" y="4948621"/>
              <a:ext cx="2149355" cy="1966660"/>
            </a:xfrm>
            <a:prstGeom prst="rect">
              <a:avLst/>
            </a:prstGeom>
          </p:spPr>
        </p:pic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403E47C0-E555-4B5F-B046-4D90EC03C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738" y="3520386"/>
              <a:ext cx="2149355" cy="2574078"/>
            </a:xfrm>
            <a:prstGeom prst="rect">
              <a:avLst/>
            </a:prstGeom>
          </p:spPr>
        </p:pic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EB36CBEB-CEBA-4D6C-B29D-82CCF5571623}"/>
              </a:ext>
            </a:extLst>
          </p:cNvPr>
          <p:cNvGrpSpPr/>
          <p:nvPr/>
        </p:nvGrpSpPr>
        <p:grpSpPr>
          <a:xfrm>
            <a:off x="8521362" y="3523555"/>
            <a:ext cx="3054696" cy="2779283"/>
            <a:chOff x="8201526" y="3346008"/>
            <a:chExt cx="3810000" cy="3486150"/>
          </a:xfrm>
        </p:grpSpPr>
        <p:pic>
          <p:nvPicPr>
            <p:cNvPr id="57" name="그림 56">
              <a:extLst>
                <a:ext uri="{FF2B5EF4-FFF2-40B4-BE49-F238E27FC236}">
                  <a16:creationId xmlns:a16="http://schemas.microsoft.com/office/drawing/2014/main" id="{F0CA8687-BC12-46B0-975A-150DE90AB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1526" y="3346008"/>
              <a:ext cx="3810000" cy="3486150"/>
            </a:xfrm>
            <a:prstGeom prst="rect">
              <a:avLst/>
            </a:prstGeom>
          </p:spPr>
        </p:pic>
        <p:pic>
          <p:nvPicPr>
            <p:cNvPr id="55" name="그림 54">
              <a:extLst>
                <a:ext uri="{FF2B5EF4-FFF2-40B4-BE49-F238E27FC236}">
                  <a16:creationId xmlns:a16="http://schemas.microsoft.com/office/drawing/2014/main" id="{7C4A388E-F291-4A7E-A7A1-1EBF61379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456" y="3650262"/>
              <a:ext cx="3042760" cy="3081276"/>
            </a:xfrm>
            <a:prstGeom prst="rect">
              <a:avLst/>
            </a:prstGeom>
          </p:spPr>
        </p:pic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B9294DEE-80A5-41D8-9C1D-492DA2013F8B}"/>
              </a:ext>
            </a:extLst>
          </p:cNvPr>
          <p:cNvGrpSpPr/>
          <p:nvPr/>
        </p:nvGrpSpPr>
        <p:grpSpPr>
          <a:xfrm>
            <a:off x="437638" y="1537395"/>
            <a:ext cx="11316724" cy="2351307"/>
            <a:chOff x="437638" y="1537395"/>
            <a:chExt cx="11316724" cy="2351307"/>
          </a:xfrm>
        </p:grpSpPr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15D7242E-460A-484E-822F-93D0A33F703F}"/>
                </a:ext>
              </a:extLst>
            </p:cNvPr>
            <p:cNvGrpSpPr/>
            <p:nvPr/>
          </p:nvGrpSpPr>
          <p:grpSpPr>
            <a:xfrm>
              <a:off x="714424" y="1537395"/>
              <a:ext cx="11039938" cy="2351307"/>
              <a:chOff x="714424" y="1537395"/>
              <a:chExt cx="11039938" cy="2351307"/>
            </a:xfrm>
          </p:grpSpPr>
          <p:grpSp>
            <p:nvGrpSpPr>
              <p:cNvPr id="67" name="그룹 66">
                <a:extLst>
                  <a:ext uri="{FF2B5EF4-FFF2-40B4-BE49-F238E27FC236}">
                    <a16:creationId xmlns:a16="http://schemas.microsoft.com/office/drawing/2014/main" id="{800DC096-5209-427D-984A-8839488F4B6E}"/>
                  </a:ext>
                </a:extLst>
              </p:cNvPr>
              <p:cNvGrpSpPr/>
              <p:nvPr/>
            </p:nvGrpSpPr>
            <p:grpSpPr>
              <a:xfrm>
                <a:off x="714424" y="1537395"/>
                <a:ext cx="11039938" cy="2351307"/>
                <a:chOff x="714424" y="1537395"/>
                <a:chExt cx="11039938" cy="2351307"/>
              </a:xfrm>
            </p:grpSpPr>
            <p:sp>
              <p:nvSpPr>
                <p:cNvPr id="71" name="타원 70">
                  <a:extLst>
                    <a:ext uri="{FF2B5EF4-FFF2-40B4-BE49-F238E27FC236}">
                      <a16:creationId xmlns:a16="http://schemas.microsoft.com/office/drawing/2014/main" id="{E444C13C-F8B2-442A-AEF9-6D3C790AC8AA}"/>
                    </a:ext>
                  </a:extLst>
                </p:cNvPr>
                <p:cNvSpPr/>
                <p:nvPr/>
              </p:nvSpPr>
              <p:spPr>
                <a:xfrm>
                  <a:off x="714424" y="1551888"/>
                  <a:ext cx="2835660" cy="1246395"/>
                </a:xfrm>
                <a:prstGeom prst="ellipse">
                  <a:avLst/>
                </a:prstGeom>
                <a:noFill/>
                <a:ln w="57150">
                  <a:solidFill>
                    <a:srgbClr val="204F6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200" b="1"/>
                </a:p>
              </p:txBody>
            </p:sp>
            <p:sp>
              <p:nvSpPr>
                <p:cNvPr id="72" name="타원 71">
                  <a:extLst>
                    <a:ext uri="{FF2B5EF4-FFF2-40B4-BE49-F238E27FC236}">
                      <a16:creationId xmlns:a16="http://schemas.microsoft.com/office/drawing/2014/main" id="{DAC76A95-DE45-4E66-A053-B6E296D3C34F}"/>
                    </a:ext>
                  </a:extLst>
                </p:cNvPr>
                <p:cNvSpPr/>
                <p:nvPr/>
              </p:nvSpPr>
              <p:spPr>
                <a:xfrm>
                  <a:off x="4109699" y="2171700"/>
                  <a:ext cx="3915511" cy="1717002"/>
                </a:xfrm>
                <a:prstGeom prst="ellipse">
                  <a:avLst/>
                </a:prstGeom>
                <a:noFill/>
                <a:ln w="57150">
                  <a:solidFill>
                    <a:srgbClr val="204F6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200" b="1"/>
                </a:p>
              </p:txBody>
            </p:sp>
            <p:sp>
              <p:nvSpPr>
                <p:cNvPr id="73" name="타원 72">
                  <a:extLst>
                    <a:ext uri="{FF2B5EF4-FFF2-40B4-BE49-F238E27FC236}">
                      <a16:creationId xmlns:a16="http://schemas.microsoft.com/office/drawing/2014/main" id="{48D10AC0-FBE0-470A-B812-15497A93E565}"/>
                    </a:ext>
                  </a:extLst>
                </p:cNvPr>
                <p:cNvSpPr/>
                <p:nvPr/>
              </p:nvSpPr>
              <p:spPr>
                <a:xfrm>
                  <a:off x="8600101" y="1537395"/>
                  <a:ext cx="3154261" cy="1275379"/>
                </a:xfrm>
                <a:prstGeom prst="ellipse">
                  <a:avLst/>
                </a:prstGeom>
                <a:noFill/>
                <a:ln w="57150">
                  <a:solidFill>
                    <a:srgbClr val="204F6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3200" b="1"/>
                </a:p>
              </p:txBody>
            </p:sp>
          </p:grpSp>
          <p:cxnSp>
            <p:nvCxnSpPr>
              <p:cNvPr id="65" name="직선 연결선 64">
                <a:extLst>
                  <a:ext uri="{FF2B5EF4-FFF2-40B4-BE49-F238E27FC236}">
                    <a16:creationId xmlns:a16="http://schemas.microsoft.com/office/drawing/2014/main" id="{ADE0CF11-6AEF-4F4E-9ACF-F3A7E053F0AE}"/>
                  </a:ext>
                </a:extLst>
              </p:cNvPr>
              <p:cNvCxnSpPr>
                <a:cxnSpLocks/>
                <a:endCxn id="72" idx="2"/>
              </p:cNvCxnSpPr>
              <p:nvPr/>
            </p:nvCxnSpPr>
            <p:spPr>
              <a:xfrm>
                <a:off x="3550084" y="2175084"/>
                <a:ext cx="559615" cy="855117"/>
              </a:xfrm>
              <a:prstGeom prst="line">
                <a:avLst/>
              </a:prstGeom>
              <a:ln w="57150">
                <a:solidFill>
                  <a:srgbClr val="204F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직선 연결선 65">
                <a:extLst>
                  <a:ext uri="{FF2B5EF4-FFF2-40B4-BE49-F238E27FC236}">
                    <a16:creationId xmlns:a16="http://schemas.microsoft.com/office/drawing/2014/main" id="{8C60B3D6-335B-4849-924F-90AEE93A2806}"/>
                  </a:ext>
                </a:extLst>
              </p:cNvPr>
              <p:cNvCxnSpPr>
                <a:cxnSpLocks/>
                <a:stCxn id="73" idx="2"/>
                <a:endCxn id="72" idx="6"/>
              </p:cNvCxnSpPr>
              <p:nvPr/>
            </p:nvCxnSpPr>
            <p:spPr>
              <a:xfrm flipH="1">
                <a:off x="8025210" y="2175085"/>
                <a:ext cx="574891" cy="855116"/>
              </a:xfrm>
              <a:prstGeom prst="line">
                <a:avLst/>
              </a:prstGeom>
              <a:ln w="57150">
                <a:solidFill>
                  <a:srgbClr val="204F6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CEF4037-F658-4FE1-8815-B8C30B056C3A}"/>
                </a:ext>
              </a:extLst>
            </p:cNvPr>
            <p:cNvSpPr txBox="1"/>
            <p:nvPr/>
          </p:nvSpPr>
          <p:spPr>
            <a:xfrm>
              <a:off x="4368326" y="2480065"/>
              <a:ext cx="345534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일본을 대표하는 </a:t>
              </a:r>
              <a:endParaRPr lang="en-US" altLang="ko-KR" sz="3200" b="1" dirty="0">
                <a:solidFill>
                  <a:srgbClr val="204F6A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  <a:p>
              <a:pPr algn="ctr"/>
              <a:r>
                <a:rPr lang="ko-KR" altLang="en-US" sz="32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아이템</a:t>
              </a:r>
              <a:endParaRPr lang="en-US" altLang="ko-KR" sz="3200" b="1" dirty="0">
                <a:solidFill>
                  <a:srgbClr val="204F6A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0C0A768-007C-461D-B3F6-298C963AA296}"/>
                </a:ext>
              </a:extLst>
            </p:cNvPr>
            <p:cNvSpPr txBox="1"/>
            <p:nvPr/>
          </p:nvSpPr>
          <p:spPr>
            <a:xfrm>
              <a:off x="437638" y="1812642"/>
              <a:ext cx="3328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건강의 이점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0CE3F56-359D-469A-9642-3A3FC671FBE3}"/>
                </a:ext>
              </a:extLst>
            </p:cNvPr>
            <p:cNvSpPr txBox="1"/>
            <p:nvPr/>
          </p:nvSpPr>
          <p:spPr>
            <a:xfrm>
              <a:off x="8655852" y="1812642"/>
              <a:ext cx="30166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2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기능적 편의성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709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1" grpId="0"/>
      <p:bldP spid="4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17AF26-F632-4E1C-BF74-4FA6FCEC4B51}"/>
              </a:ext>
            </a:extLst>
          </p:cNvPr>
          <p:cNvSpPr txBox="1"/>
          <p:nvPr/>
        </p:nvSpPr>
        <p:spPr>
          <a:xfrm>
            <a:off x="2325424" y="3075057"/>
            <a:ext cx="7541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2.</a:t>
            </a:r>
            <a:r>
              <a:rPr lang="ko-KR" altLang="en-US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스퀘어OTF_ac Bold" panose="020B0600000101010101" pitchFamily="34" charset="-127"/>
                <a:ea typeface="나눔스퀘어OTF_ac Bold" panose="020B0600000101010101" pitchFamily="34" charset="-127"/>
              </a:rPr>
              <a:t>목조주택의 특징</a:t>
            </a:r>
            <a:endParaRPr lang="en-US" altLang="ko-KR" sz="6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스퀘어OTF_ac Bold" panose="020B0600000101010101" pitchFamily="34" charset="-127"/>
              <a:ea typeface="나눔스퀘어OTF_ac Bold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409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B4BD85-8FE4-48CA-B34E-A205B762F789}"/>
              </a:ext>
            </a:extLst>
          </p:cNvPr>
          <p:cNvSpPr txBox="1"/>
          <p:nvPr/>
        </p:nvSpPr>
        <p:spPr>
          <a:xfrm>
            <a:off x="3247938" y="370891"/>
            <a:ext cx="5696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rgbClr val="204F6A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목조주택의 매력</a:t>
            </a:r>
          </a:p>
        </p:txBody>
      </p:sp>
      <p:sp>
        <p:nvSpPr>
          <p:cNvPr id="35" name="육각형 34">
            <a:extLst>
              <a:ext uri="{FF2B5EF4-FFF2-40B4-BE49-F238E27FC236}">
                <a16:creationId xmlns:a16="http://schemas.microsoft.com/office/drawing/2014/main" id="{C11161E2-99C2-416A-893F-E63572CFCF8A}"/>
              </a:ext>
            </a:extLst>
          </p:cNvPr>
          <p:cNvSpPr/>
          <p:nvPr/>
        </p:nvSpPr>
        <p:spPr>
          <a:xfrm>
            <a:off x="2903989" y="320862"/>
            <a:ext cx="6384022" cy="881026"/>
          </a:xfrm>
          <a:prstGeom prst="hexagon">
            <a:avLst/>
          </a:prstGeom>
          <a:noFill/>
          <a:ln w="66675" cmpd="dbl">
            <a:solidFill>
              <a:srgbClr val="1C4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OTF_ac ExtraBold" panose="020B0600000101010101" pitchFamily="34" charset="-127"/>
              <a:ea typeface="나눔스퀘어OTF_ac ExtraBold" panose="020B0600000101010101" pitchFamily="34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BCC9020F-3DB2-4DD8-8BBA-F986C8478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89" y="4424158"/>
            <a:ext cx="2315858" cy="2205855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51CD2C86-E005-41DB-A27C-289E8DFAA0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08" y="4424158"/>
            <a:ext cx="2315858" cy="213059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1B5D1803-72F4-4636-84B8-305F9A2AB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273" y="4579597"/>
            <a:ext cx="1922231" cy="1819712"/>
          </a:xfrm>
          <a:prstGeom prst="rect">
            <a:avLst/>
          </a:prstGeom>
        </p:spPr>
      </p:pic>
      <p:grpSp>
        <p:nvGrpSpPr>
          <p:cNvPr id="7" name="그룹 6">
            <a:extLst>
              <a:ext uri="{FF2B5EF4-FFF2-40B4-BE49-F238E27FC236}">
                <a16:creationId xmlns:a16="http://schemas.microsoft.com/office/drawing/2014/main" id="{9D483CAC-3EF8-4854-95FB-99021E75C441}"/>
              </a:ext>
            </a:extLst>
          </p:cNvPr>
          <p:cNvGrpSpPr/>
          <p:nvPr/>
        </p:nvGrpSpPr>
        <p:grpSpPr>
          <a:xfrm>
            <a:off x="200188" y="2013398"/>
            <a:ext cx="4026528" cy="2167876"/>
            <a:chOff x="218189" y="1997981"/>
            <a:chExt cx="4026528" cy="2167876"/>
          </a:xfrm>
        </p:grpSpPr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E0388573-54EF-41A0-83DB-41954D7F5A03}"/>
                </a:ext>
              </a:extLst>
            </p:cNvPr>
            <p:cNvSpPr/>
            <p:nvPr/>
          </p:nvSpPr>
          <p:spPr>
            <a:xfrm>
              <a:off x="218189" y="1997981"/>
              <a:ext cx="3574226" cy="2167876"/>
            </a:xfrm>
            <a:prstGeom prst="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 dirty="0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03ACA0C6-6872-4596-A268-A626196FCD2B}"/>
                </a:ext>
              </a:extLst>
            </p:cNvPr>
            <p:cNvSpPr/>
            <p:nvPr/>
          </p:nvSpPr>
          <p:spPr>
            <a:xfrm>
              <a:off x="675908" y="2128902"/>
              <a:ext cx="2632452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/>
              <a:r>
                <a:rPr lang="en-US" altLang="ko-KR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1.</a:t>
              </a:r>
              <a:r>
                <a:rPr lang="ko-KR" altLang="en-US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나무의 따뜻함</a:t>
              </a:r>
              <a:endParaRPr lang="en-US" altLang="ko-KR" sz="3000" b="1" dirty="0">
                <a:solidFill>
                  <a:srgbClr val="548235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126D75B-57A1-46B2-AF55-AA477E0DFE9A}"/>
                </a:ext>
              </a:extLst>
            </p:cNvPr>
            <p:cNvSpPr txBox="1"/>
            <p:nvPr/>
          </p:nvSpPr>
          <p:spPr>
            <a:xfrm>
              <a:off x="340820" y="2674974"/>
              <a:ext cx="171157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ko-KR" altLang="en-US" sz="25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천연나무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0B77C9F-9ED7-4CE9-A6E4-E70AB7B0A1E3}"/>
                </a:ext>
              </a:extLst>
            </p:cNvPr>
            <p:cNvSpPr txBox="1"/>
            <p:nvPr/>
          </p:nvSpPr>
          <p:spPr>
            <a:xfrm>
              <a:off x="486507" y="3201451"/>
              <a:ext cx="1471248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ko-KR" altLang="en-US" sz="25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심신평화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C087073-B11C-4138-87B7-C1C0524429AC}"/>
                </a:ext>
              </a:extLst>
            </p:cNvPr>
            <p:cNvSpPr txBox="1"/>
            <p:nvPr/>
          </p:nvSpPr>
          <p:spPr>
            <a:xfrm>
              <a:off x="2052390" y="2678004"/>
              <a:ext cx="1453346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ko-KR" altLang="en-US" sz="25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향기성분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9FC8BA2-5C42-4F1D-A93A-4022EA5270DD}"/>
                </a:ext>
              </a:extLst>
            </p:cNvPr>
            <p:cNvSpPr txBox="1"/>
            <p:nvPr/>
          </p:nvSpPr>
          <p:spPr>
            <a:xfrm>
              <a:off x="1313408" y="3211748"/>
              <a:ext cx="293130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ko-KR" altLang="en-US" sz="25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목조구성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93F377AF-DE13-4FEF-A8B8-E3D33F83543B}"/>
              </a:ext>
            </a:extLst>
          </p:cNvPr>
          <p:cNvGrpSpPr/>
          <p:nvPr/>
        </p:nvGrpSpPr>
        <p:grpSpPr>
          <a:xfrm>
            <a:off x="4008746" y="2010934"/>
            <a:ext cx="3740208" cy="2167876"/>
            <a:chOff x="4008746" y="2010934"/>
            <a:chExt cx="3740208" cy="216787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B6DBA3F-0CBB-476D-919E-FA039133C210}"/>
                </a:ext>
              </a:extLst>
            </p:cNvPr>
            <p:cNvSpPr txBox="1"/>
            <p:nvPr/>
          </p:nvSpPr>
          <p:spPr>
            <a:xfrm>
              <a:off x="4226891" y="2780861"/>
              <a:ext cx="3270263" cy="86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ko-KR" altLang="en-US" sz="25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자유 증축</a:t>
              </a:r>
            </a:p>
            <a:p>
              <a:pPr algn="ctr" fontAlgn="base"/>
              <a:r>
                <a:rPr lang="ko-KR" altLang="en-US" sz="25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선택 폭이 넓은 </a:t>
              </a:r>
              <a:r>
                <a:rPr lang="ko-KR" altLang="en-US" sz="2500" b="1" dirty="0" err="1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공무점</a:t>
              </a:r>
              <a:endParaRPr lang="ko-KR" altLang="en-US" sz="25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62799535-9C0E-4CD5-B5E5-781053526071}"/>
                </a:ext>
              </a:extLst>
            </p:cNvPr>
            <p:cNvSpPr/>
            <p:nvPr/>
          </p:nvSpPr>
          <p:spPr>
            <a:xfrm>
              <a:off x="4008746" y="2010934"/>
              <a:ext cx="3740208" cy="2167876"/>
            </a:xfrm>
            <a:prstGeom prst="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9EB4C48E-D0CD-48F6-BDAB-54290298119D}"/>
                </a:ext>
              </a:extLst>
            </p:cNvPr>
            <p:cNvSpPr/>
            <p:nvPr/>
          </p:nvSpPr>
          <p:spPr>
            <a:xfrm>
              <a:off x="4167487" y="2138656"/>
              <a:ext cx="3389069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2.</a:t>
              </a:r>
              <a:r>
                <a:rPr lang="ko-KR" altLang="en-US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공간 설계의 자유도</a:t>
              </a:r>
              <a:endParaRPr lang="en-US" altLang="ko-KR" sz="3000" b="1" dirty="0">
                <a:solidFill>
                  <a:srgbClr val="548235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EB531F7A-A600-4BCC-8608-D312E99E04D7}"/>
              </a:ext>
            </a:extLst>
          </p:cNvPr>
          <p:cNvGrpSpPr/>
          <p:nvPr/>
        </p:nvGrpSpPr>
        <p:grpSpPr>
          <a:xfrm>
            <a:off x="6787389" y="1997981"/>
            <a:ext cx="6096000" cy="2167876"/>
            <a:chOff x="6787389" y="1997981"/>
            <a:chExt cx="6096000" cy="216787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943D453-8C58-4058-B127-2A4A3C170554}"/>
                </a:ext>
              </a:extLst>
            </p:cNvPr>
            <p:cNvSpPr txBox="1"/>
            <p:nvPr/>
          </p:nvSpPr>
          <p:spPr>
            <a:xfrm>
              <a:off x="7643015" y="2129554"/>
              <a:ext cx="43847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3.</a:t>
              </a:r>
              <a:r>
                <a:rPr lang="ko-KR" altLang="en-US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단열성이 높은 나무</a:t>
              </a:r>
              <a:endParaRPr lang="en-US" altLang="ko-KR" sz="3000" b="1" dirty="0">
                <a:solidFill>
                  <a:srgbClr val="548235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sp>
          <p:nvSpPr>
            <p:cNvPr id="27" name="직사각형 26">
              <a:extLst>
                <a:ext uri="{FF2B5EF4-FFF2-40B4-BE49-F238E27FC236}">
                  <a16:creationId xmlns:a16="http://schemas.microsoft.com/office/drawing/2014/main" id="{AF8FBDC7-6227-40AE-9B92-E815787C31FE}"/>
                </a:ext>
              </a:extLst>
            </p:cNvPr>
            <p:cNvSpPr/>
            <p:nvPr/>
          </p:nvSpPr>
          <p:spPr>
            <a:xfrm>
              <a:off x="7965285" y="1997981"/>
              <a:ext cx="3740208" cy="2167876"/>
            </a:xfrm>
            <a:prstGeom prst="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66B64DD-C643-4EB3-A00A-1E4E3FDF8808}"/>
                </a:ext>
              </a:extLst>
            </p:cNvPr>
            <p:cNvSpPr/>
            <p:nvPr/>
          </p:nvSpPr>
          <p:spPr>
            <a:xfrm>
              <a:off x="6787389" y="2692654"/>
              <a:ext cx="6096000" cy="124649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ko-KR" altLang="en-US" sz="25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습기 관리에 용이</a:t>
              </a:r>
            </a:p>
            <a:p>
              <a:pPr algn="ctr"/>
              <a:r>
                <a:rPr lang="ko-KR" altLang="en-US" sz="25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비교적 높은 방습성</a:t>
              </a:r>
              <a:endParaRPr lang="en-US" altLang="ko-KR" sz="25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  <a:p>
              <a:pPr algn="ctr"/>
              <a:r>
                <a:rPr lang="ko-KR" altLang="en-US" sz="25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저렴한 재료비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494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5" grpId="0" animBg="1"/>
      <p:bldP spid="3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5AD0AA5A-AB1F-4A5D-B80F-6634DDF62398}"/>
              </a:ext>
            </a:extLst>
          </p:cNvPr>
          <p:cNvGrpSpPr/>
          <p:nvPr/>
        </p:nvGrpSpPr>
        <p:grpSpPr>
          <a:xfrm>
            <a:off x="2903989" y="320862"/>
            <a:ext cx="6384022" cy="940430"/>
            <a:chOff x="2903989" y="320862"/>
            <a:chExt cx="6384022" cy="9404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9B4BD85-8FE4-48CA-B34E-A205B762F789}"/>
                </a:ext>
              </a:extLst>
            </p:cNvPr>
            <p:cNvSpPr txBox="1"/>
            <p:nvPr/>
          </p:nvSpPr>
          <p:spPr>
            <a:xfrm>
              <a:off x="3214382" y="370891"/>
              <a:ext cx="57632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800" b="1" dirty="0">
                  <a:solidFill>
                    <a:srgbClr val="204F6A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목조주택의 단점</a:t>
              </a:r>
            </a:p>
          </p:txBody>
        </p:sp>
        <p:sp>
          <p:nvSpPr>
            <p:cNvPr id="35" name="육각형 34">
              <a:extLst>
                <a:ext uri="{FF2B5EF4-FFF2-40B4-BE49-F238E27FC236}">
                  <a16:creationId xmlns:a16="http://schemas.microsoft.com/office/drawing/2014/main" id="{C11161E2-99C2-416A-893F-E63572CFCF8A}"/>
                </a:ext>
              </a:extLst>
            </p:cNvPr>
            <p:cNvSpPr/>
            <p:nvPr/>
          </p:nvSpPr>
          <p:spPr>
            <a:xfrm>
              <a:off x="2903989" y="320862"/>
              <a:ext cx="6384022" cy="940430"/>
            </a:xfrm>
            <a:prstGeom prst="hexagon">
              <a:avLst/>
            </a:prstGeom>
            <a:noFill/>
            <a:ln w="66675" cmpd="dbl">
              <a:solidFill>
                <a:srgbClr val="1C4C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pic>
        <p:nvPicPr>
          <p:cNvPr id="12" name="그림 11">
            <a:extLst>
              <a:ext uri="{FF2B5EF4-FFF2-40B4-BE49-F238E27FC236}">
                <a16:creationId xmlns:a16="http://schemas.microsoft.com/office/drawing/2014/main" id="{5C002A10-C79A-4D57-94D7-DBB6C6AF4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23" y="4365156"/>
            <a:ext cx="6196442" cy="135841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B90399B4-A916-4E27-9835-DEA47FA82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717" y="1596228"/>
            <a:ext cx="5815100" cy="2273541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8D38D10A-5669-4AF2-B170-1CA190513F5B}"/>
              </a:ext>
            </a:extLst>
          </p:cNvPr>
          <p:cNvGrpSpPr/>
          <p:nvPr/>
        </p:nvGrpSpPr>
        <p:grpSpPr>
          <a:xfrm>
            <a:off x="451065" y="1596228"/>
            <a:ext cx="5325261" cy="2320288"/>
            <a:chOff x="451065" y="2176522"/>
            <a:chExt cx="5325261" cy="232028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8C72CBC-01A0-41AB-B4BB-DA7017C01809}"/>
                </a:ext>
              </a:extLst>
            </p:cNvPr>
            <p:cNvSpPr txBox="1"/>
            <p:nvPr/>
          </p:nvSpPr>
          <p:spPr>
            <a:xfrm>
              <a:off x="451065" y="2290226"/>
              <a:ext cx="5325261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1.</a:t>
              </a:r>
              <a:r>
                <a:rPr lang="ko-KR" altLang="en-US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내구성</a:t>
              </a:r>
              <a:br>
                <a:rPr lang="en-US" altLang="ko-KR" sz="3000" b="1" dirty="0">
                  <a:solidFill>
                    <a:srgbClr val="385723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</a:br>
              <a:r>
                <a:rPr lang="ko-KR" altLang="en-US" sz="25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강도와 내구성 문제</a:t>
              </a:r>
              <a:endParaRPr lang="en-US" altLang="ko-KR" sz="25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  <a:p>
              <a:pPr algn="ctr"/>
              <a:r>
                <a:rPr lang="ko-KR" altLang="en-US" sz="25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지진에 대한 내진성과 안전성</a:t>
              </a:r>
              <a:endParaRPr lang="en-US" altLang="ko-KR" sz="25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  <a:p>
              <a:pPr algn="ctr"/>
              <a:r>
                <a:rPr lang="ko-KR" altLang="en-US" sz="25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시공자와 공법의 차이</a:t>
              </a:r>
              <a:endParaRPr lang="en-US" altLang="ko-KR" sz="2500" b="1" dirty="0">
                <a:solidFill>
                  <a:srgbClr val="595959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  <a:p>
              <a:pPr algn="ctr"/>
              <a:r>
                <a:rPr lang="ko-KR" altLang="en-US" sz="2500" b="1" dirty="0">
                  <a:solidFill>
                    <a:srgbClr val="595959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품질의 차이</a:t>
              </a:r>
            </a:p>
          </p:txBody>
        </p: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FC8F80F4-AF53-4862-9832-10549A8C40AB}"/>
                </a:ext>
              </a:extLst>
            </p:cNvPr>
            <p:cNvSpPr/>
            <p:nvPr/>
          </p:nvSpPr>
          <p:spPr>
            <a:xfrm>
              <a:off x="664612" y="2176522"/>
              <a:ext cx="5099539" cy="2320288"/>
            </a:xfrm>
            <a:prstGeom prst="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83CEDA6D-22CD-4E58-9A6F-19416AF0E0C0}"/>
              </a:ext>
            </a:extLst>
          </p:cNvPr>
          <p:cNvGrpSpPr/>
          <p:nvPr/>
        </p:nvGrpSpPr>
        <p:grpSpPr>
          <a:xfrm>
            <a:off x="6393165" y="4110130"/>
            <a:ext cx="5471652" cy="2075875"/>
            <a:chOff x="6416564" y="4588693"/>
            <a:chExt cx="5471652" cy="20758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F0E285-828A-4936-B4A6-45D9205CCBA0}"/>
                </a:ext>
              </a:extLst>
            </p:cNvPr>
            <p:cNvSpPr txBox="1"/>
            <p:nvPr/>
          </p:nvSpPr>
          <p:spPr>
            <a:xfrm>
              <a:off x="6416564" y="4739846"/>
              <a:ext cx="5471652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2.</a:t>
              </a:r>
              <a:r>
                <a:rPr lang="ko-KR" altLang="en-US" sz="3000" b="1" dirty="0">
                  <a:solidFill>
                    <a:srgbClr val="548235"/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수명</a:t>
              </a:r>
              <a:endParaRPr lang="en-US" altLang="ko-KR" sz="3000" b="1" dirty="0">
                <a:solidFill>
                  <a:srgbClr val="548235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  <a:p>
              <a:pPr algn="ctr"/>
              <a:r>
                <a:rPr lang="ko-KR" altLang="en-US" sz="2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짧은 수명</a:t>
              </a:r>
              <a:endPara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  <a:p>
              <a:pPr algn="ctr"/>
              <a:r>
                <a:rPr lang="ko-KR" altLang="en-US" sz="2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일반적인 수명</a:t>
              </a:r>
              <a:endParaRPr lang="en-US" altLang="ko-KR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  <a:p>
              <a:pPr algn="ctr"/>
              <a:r>
                <a:rPr lang="ko-KR" altLang="en-US" sz="2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나눔스퀘어OTF_ac ExtraBold" panose="020B0600000101010101" pitchFamily="34" charset="-127"/>
                  <a:ea typeface="나눔스퀘어OTF_ac ExtraBold" panose="020B0600000101010101" pitchFamily="34" charset="-127"/>
                </a:rPr>
                <a:t>해충의 피해</a:t>
              </a:r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1C6823A1-627E-4872-8366-145B443F705F}"/>
                </a:ext>
              </a:extLst>
            </p:cNvPr>
            <p:cNvSpPr/>
            <p:nvPr/>
          </p:nvSpPr>
          <p:spPr>
            <a:xfrm>
              <a:off x="6690399" y="4588693"/>
              <a:ext cx="5050535" cy="2075875"/>
            </a:xfrm>
            <a:prstGeom prst="rect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DFA2F5B-15E3-43F1-8A64-A50B24752947}"/>
              </a:ext>
            </a:extLst>
          </p:cNvPr>
          <p:cNvSpPr txBox="1"/>
          <p:nvPr/>
        </p:nvSpPr>
        <p:spPr>
          <a:xfrm>
            <a:off x="8528540" y="6341758"/>
            <a:ext cx="3927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https://www.grandy.jp/article/topics/wooden_house/</a:t>
            </a:r>
            <a:endParaRPr lang="en-US" altLang="ko-KR" sz="1000" dirty="0">
              <a:solidFill>
                <a:schemeClr val="bg1">
                  <a:lumMod val="85000"/>
                </a:schemeClr>
              </a:solidFill>
              <a:highlight>
                <a:srgbClr val="FFFFFF"/>
              </a:highlight>
            </a:endParaRPr>
          </a:p>
          <a:p>
            <a:r>
              <a:rPr lang="en-US" altLang="ko-KR" sz="1000" dirty="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</a:rPr>
              <a:t>https://magazine.aruhi-corp.co.jp/0000-2242/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4424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B4BD85-8FE4-48CA-B34E-A205B762F789}"/>
              </a:ext>
            </a:extLst>
          </p:cNvPr>
          <p:cNvSpPr txBox="1"/>
          <p:nvPr/>
        </p:nvSpPr>
        <p:spPr>
          <a:xfrm>
            <a:off x="3181794" y="362502"/>
            <a:ext cx="5687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rgbClr val="204F6A"/>
                </a:solidFill>
                <a:latin typeface="나눔스퀘어OTF_ac ExtraBold" panose="020B0600000101010101" pitchFamily="34" charset="-127"/>
                <a:ea typeface="나눔스퀘어OTF_ac ExtraBold" panose="020B0600000101010101" pitchFamily="34" charset="-127"/>
              </a:rPr>
              <a:t>목조주택의 가격</a:t>
            </a:r>
          </a:p>
        </p:txBody>
      </p:sp>
      <p:sp>
        <p:nvSpPr>
          <p:cNvPr id="35" name="육각형 34">
            <a:extLst>
              <a:ext uri="{FF2B5EF4-FFF2-40B4-BE49-F238E27FC236}">
                <a16:creationId xmlns:a16="http://schemas.microsoft.com/office/drawing/2014/main" id="{C11161E2-99C2-416A-893F-E63572CFCF8A}"/>
              </a:ext>
            </a:extLst>
          </p:cNvPr>
          <p:cNvSpPr/>
          <p:nvPr/>
        </p:nvSpPr>
        <p:spPr>
          <a:xfrm>
            <a:off x="2873821" y="312473"/>
            <a:ext cx="6303682" cy="940430"/>
          </a:xfrm>
          <a:prstGeom prst="hexagon">
            <a:avLst/>
          </a:prstGeom>
          <a:noFill/>
          <a:ln w="66675" cmpd="dbl">
            <a:solidFill>
              <a:srgbClr val="1C4C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스퀘어OTF_ac ExtraBold" panose="020B0600000101010101" pitchFamily="34" charset="-127"/>
              <a:ea typeface="나눔스퀘어OTF_ac ExtraBold" panose="020B0600000101010101" pitchFamily="34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16650C-F9F4-4EC9-ADBB-18E1700811EB}"/>
              </a:ext>
            </a:extLst>
          </p:cNvPr>
          <p:cNvSpPr txBox="1"/>
          <p:nvPr/>
        </p:nvSpPr>
        <p:spPr>
          <a:xfrm>
            <a:off x="9038493" y="6545527"/>
            <a:ext cx="39272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chemeClr val="bg1">
                    <a:lumMod val="85000"/>
                  </a:schemeClr>
                </a:solidFill>
                <a:highlight>
                  <a:srgbClr val="FFFFFF"/>
                </a:highlight>
              </a:rPr>
              <a:t>https://www.e-stat.go.jp/dbview?sid=0003139220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highlight>
                <a:srgbClr val="FFFFFF"/>
              </a:highlight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AE36C6D-D351-4ECE-AFAA-A0BAEAFC3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99" y="1992852"/>
            <a:ext cx="9599802" cy="287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50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와이드스크린</PresentationFormat>
  <Slides>20</Slides>
  <Notes>1</Notes>
  <HiddenSlides>0</HiddenSlide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nemogom82@naver.com</dc:creator>
  <cp:lastModifiedBy>nemogom82@naver.com</cp:lastModifiedBy>
  <cp:revision>23</cp:revision>
  <dcterms:created xsi:type="dcterms:W3CDTF">2023-09-30T10:03:13Z</dcterms:created>
  <dcterms:modified xsi:type="dcterms:W3CDTF">2023-09-30T11:07:12Z</dcterms:modified>
</cp:coreProperties>
</file>