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64" r:id="rId10"/>
    <p:sldId id="276" r:id="rId11"/>
    <p:sldId id="265" r:id="rId12"/>
    <p:sldId id="269" r:id="rId13"/>
    <p:sldId id="270" r:id="rId14"/>
    <p:sldId id="271" r:id="rId15"/>
    <p:sldId id="277" r:id="rId16"/>
    <p:sldId id="266" r:id="rId17"/>
    <p:sldId id="267" r:id="rId18"/>
    <p:sldId id="272" r:id="rId19"/>
    <p:sldId id="278" r:id="rId20"/>
    <p:sldId id="268" r:id="rId21"/>
    <p:sldId id="275" r:id="rId22"/>
    <p:sldId id="280" r:id="rId23"/>
    <p:sldId id="274" r:id="rId24"/>
    <p:sldId id="273" r:id="rId25"/>
    <p:sldId id="281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A318-B4ED-47A4-9DD7-9B5F8FFACC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CE207-C3F9-4B36-9BDA-868C35B2ACC9}">
      <dgm:prSet/>
      <dgm:spPr/>
      <dgm:t>
        <a:bodyPr/>
        <a:lstStyle/>
        <a:p>
          <a:r>
            <a:rPr lang="en-US"/>
            <a:t>The</a:t>
          </a:r>
          <a:r>
            <a:rPr lang="ko-KR"/>
            <a:t> </a:t>
          </a:r>
          <a:r>
            <a:rPr lang="en-US"/>
            <a:t>Supreme Commander for the Aliied Powers </a:t>
          </a:r>
          <a:r>
            <a:rPr lang="ko-KR"/>
            <a:t>의 약자로 연합군 최고 사령부</a:t>
          </a:r>
          <a:r>
            <a:rPr lang="en-US"/>
            <a:t>.</a:t>
          </a:r>
        </a:p>
      </dgm:t>
    </dgm:pt>
    <dgm:pt modelId="{ED02B2F2-600E-45AA-9713-F2CA2577AA92}" type="parTrans" cxnId="{6E749E21-5A43-489E-90E3-6B9B5D3E4F42}">
      <dgm:prSet/>
      <dgm:spPr/>
      <dgm:t>
        <a:bodyPr/>
        <a:lstStyle/>
        <a:p>
          <a:endParaRPr lang="en-US"/>
        </a:p>
      </dgm:t>
    </dgm:pt>
    <dgm:pt modelId="{512933E9-317C-4E6B-9BC4-0DE77F480F5B}" type="sibTrans" cxnId="{6E749E21-5A43-489E-90E3-6B9B5D3E4F42}">
      <dgm:prSet/>
      <dgm:spPr/>
      <dgm:t>
        <a:bodyPr/>
        <a:lstStyle/>
        <a:p>
          <a:endParaRPr lang="en-US"/>
        </a:p>
      </dgm:t>
    </dgm:pt>
    <dgm:pt modelId="{F27177E0-CC8C-41CD-AAD4-C8908BA4BB1D}">
      <dgm:prSet/>
      <dgm:spPr/>
      <dgm:t>
        <a:bodyPr/>
        <a:lstStyle/>
        <a:p>
          <a:r>
            <a:rPr lang="ko-KR" dirty="0"/>
            <a:t>이</a:t>
          </a:r>
          <a:r>
            <a:rPr lang="en-US" altLang="ko-KR" dirty="0"/>
            <a:t> </a:t>
          </a:r>
          <a:r>
            <a:rPr lang="ko-KR" dirty="0"/>
            <a:t>당시 최고 사령관은  </a:t>
          </a:r>
          <a:r>
            <a:rPr lang="en-US" dirty="0"/>
            <a:t>1</a:t>
          </a:r>
          <a:r>
            <a:rPr lang="ko-KR" dirty="0"/>
            <a:t>대는 더글라스 맥아더 육군원수 였으며 </a:t>
          </a:r>
          <a:r>
            <a:rPr lang="en-US" dirty="0"/>
            <a:t>2</a:t>
          </a:r>
          <a:r>
            <a:rPr lang="ko-KR" dirty="0"/>
            <a:t>대는  매튜</a:t>
          </a:r>
          <a:r>
            <a:rPr lang="en-US" dirty="0"/>
            <a:t> </a:t>
          </a:r>
          <a:r>
            <a:rPr lang="ko-KR" dirty="0"/>
            <a:t>벙커</a:t>
          </a:r>
          <a:r>
            <a:rPr lang="en-US" dirty="0"/>
            <a:t> </a:t>
          </a:r>
          <a:r>
            <a:rPr lang="ko-KR" dirty="0"/>
            <a:t>리지</a:t>
          </a:r>
          <a:r>
            <a:rPr lang="en-US" altLang="ko-KR" dirty="0"/>
            <a:t> </a:t>
          </a:r>
          <a:r>
            <a:rPr lang="ko-KR" dirty="0"/>
            <a:t>웨이 육군대장</a:t>
          </a:r>
          <a:endParaRPr lang="en-US" dirty="0"/>
        </a:p>
      </dgm:t>
    </dgm:pt>
    <dgm:pt modelId="{2BBA2D07-02EE-46A3-AC72-8E47EF90C3DF}" type="parTrans" cxnId="{188FB1DD-1ACF-41D3-A35E-40B0EC6B0AFB}">
      <dgm:prSet/>
      <dgm:spPr/>
      <dgm:t>
        <a:bodyPr/>
        <a:lstStyle/>
        <a:p>
          <a:endParaRPr lang="en-US"/>
        </a:p>
      </dgm:t>
    </dgm:pt>
    <dgm:pt modelId="{8E50E5F3-A422-4426-81DE-46572D907E35}" type="sibTrans" cxnId="{188FB1DD-1ACF-41D3-A35E-40B0EC6B0AFB}">
      <dgm:prSet/>
      <dgm:spPr/>
      <dgm:t>
        <a:bodyPr/>
        <a:lstStyle/>
        <a:p>
          <a:endParaRPr lang="en-US"/>
        </a:p>
      </dgm:t>
    </dgm:pt>
    <dgm:pt modelId="{66BF3666-6AD3-4279-861E-412BD5D5D642}">
      <dgm:prSet/>
      <dgm:spPr/>
      <dgm:t>
        <a:bodyPr/>
        <a:lstStyle/>
        <a:p>
          <a:r>
            <a:rPr lang="en-US"/>
            <a:t>SCAP</a:t>
          </a:r>
          <a:r>
            <a:rPr lang="ko-KR"/>
            <a:t>는 </a:t>
          </a:r>
          <a:r>
            <a:rPr lang="en-US"/>
            <a:t>16</a:t>
          </a:r>
          <a:r>
            <a:rPr lang="ko-KR"/>
            <a:t>개 이상 약 </a:t>
          </a:r>
          <a:r>
            <a:rPr lang="en-US"/>
            <a:t>50</a:t>
          </a:r>
          <a:r>
            <a:rPr lang="ko-KR"/>
            <a:t>만명의 후속부대를 상륙 일본 곳곳에 배치하여 일본 경찰</a:t>
          </a:r>
          <a:r>
            <a:rPr lang="en-US"/>
            <a:t>/</a:t>
          </a:r>
          <a:r>
            <a:rPr lang="ko-KR"/>
            <a:t>군 의 무장 해체 집행</a:t>
          </a:r>
          <a:endParaRPr lang="en-US"/>
        </a:p>
      </dgm:t>
    </dgm:pt>
    <dgm:pt modelId="{52A873F6-331D-461F-81D8-7312DBF82B5F}" type="parTrans" cxnId="{9934C9F1-CE34-4E50-A662-BF5E8296FE3F}">
      <dgm:prSet/>
      <dgm:spPr/>
      <dgm:t>
        <a:bodyPr/>
        <a:lstStyle/>
        <a:p>
          <a:endParaRPr lang="en-US"/>
        </a:p>
      </dgm:t>
    </dgm:pt>
    <dgm:pt modelId="{96D94A42-1B3D-49C7-A0CB-E9BEF7E5B31C}" type="sibTrans" cxnId="{9934C9F1-CE34-4E50-A662-BF5E8296FE3F}">
      <dgm:prSet/>
      <dgm:spPr/>
      <dgm:t>
        <a:bodyPr/>
        <a:lstStyle/>
        <a:p>
          <a:endParaRPr lang="en-US"/>
        </a:p>
      </dgm:t>
    </dgm:pt>
    <dgm:pt modelId="{965EDDA6-AE06-4E8E-A7B4-54DA83D43424}">
      <dgm:prSet/>
      <dgm:spPr/>
      <dgm:t>
        <a:bodyPr/>
        <a:lstStyle/>
        <a:p>
          <a:r>
            <a:rPr lang="ko-KR"/>
            <a:t>그외 영국</a:t>
          </a:r>
          <a:r>
            <a:rPr lang="en-US"/>
            <a:t>, </a:t>
          </a:r>
          <a:r>
            <a:rPr lang="ko-KR"/>
            <a:t>호주</a:t>
          </a:r>
          <a:r>
            <a:rPr lang="en-US"/>
            <a:t>, </a:t>
          </a:r>
          <a:r>
            <a:rPr lang="ko-KR"/>
            <a:t>뉴질랜드</a:t>
          </a:r>
          <a:r>
            <a:rPr lang="en-US"/>
            <a:t>, </a:t>
          </a:r>
          <a:r>
            <a:rPr lang="ko-KR"/>
            <a:t>인도군등으로 구성된 영연방 군대는 시코쿠와 주고쿠 지역을 통치</a:t>
          </a:r>
          <a:endParaRPr lang="en-US"/>
        </a:p>
      </dgm:t>
    </dgm:pt>
    <dgm:pt modelId="{36842E83-7150-4221-AFF3-345ACA3DD245}" type="parTrans" cxnId="{DDE442A3-08C9-4473-B76A-330A3995022A}">
      <dgm:prSet/>
      <dgm:spPr/>
      <dgm:t>
        <a:bodyPr/>
        <a:lstStyle/>
        <a:p>
          <a:endParaRPr lang="en-US"/>
        </a:p>
      </dgm:t>
    </dgm:pt>
    <dgm:pt modelId="{E14616C2-3451-4267-8CBE-702D89300E66}" type="sibTrans" cxnId="{DDE442A3-08C9-4473-B76A-330A3995022A}">
      <dgm:prSet/>
      <dgm:spPr/>
      <dgm:t>
        <a:bodyPr/>
        <a:lstStyle/>
        <a:p>
          <a:endParaRPr lang="en-US"/>
        </a:p>
      </dgm:t>
    </dgm:pt>
    <dgm:pt modelId="{66F77AA7-10E0-4C44-9AED-5522C30FE1F1}" type="pres">
      <dgm:prSet presAssocID="{1558A318-B4ED-47A4-9DD7-9B5F8FFACC9D}" presName="linear" presStyleCnt="0">
        <dgm:presLayoutVars>
          <dgm:animLvl val="lvl"/>
          <dgm:resizeHandles val="exact"/>
        </dgm:presLayoutVars>
      </dgm:prSet>
      <dgm:spPr/>
    </dgm:pt>
    <dgm:pt modelId="{EB570FD5-6938-4F94-8326-8903BA645A8D}" type="pres">
      <dgm:prSet presAssocID="{A7CCE207-C3F9-4B36-9BDA-868C35B2AC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F263B0-5911-40B8-98F8-8AE342B120E3}" type="pres">
      <dgm:prSet presAssocID="{512933E9-317C-4E6B-9BC4-0DE77F480F5B}" presName="spacer" presStyleCnt="0"/>
      <dgm:spPr/>
    </dgm:pt>
    <dgm:pt modelId="{F64B1AC9-BA7C-4D97-BB44-D3E6DA1AEB4F}" type="pres">
      <dgm:prSet presAssocID="{F27177E0-CC8C-41CD-AAD4-C8908BA4BB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E5B1D1-2330-4370-92FA-8CC5FBFE69A8}" type="pres">
      <dgm:prSet presAssocID="{8E50E5F3-A422-4426-81DE-46572D907E35}" presName="spacer" presStyleCnt="0"/>
      <dgm:spPr/>
    </dgm:pt>
    <dgm:pt modelId="{9302F697-B4C8-4754-98FF-B5FBBDB75E34}" type="pres">
      <dgm:prSet presAssocID="{66BF3666-6AD3-4279-861E-412BD5D5D6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6E8C98-37DE-4812-ADC9-75351F5467A4}" type="pres">
      <dgm:prSet presAssocID="{96D94A42-1B3D-49C7-A0CB-E9BEF7E5B31C}" presName="spacer" presStyleCnt="0"/>
      <dgm:spPr/>
    </dgm:pt>
    <dgm:pt modelId="{EA352FFE-F981-4324-ACD1-11C25A516B5A}" type="pres">
      <dgm:prSet presAssocID="{965EDDA6-AE06-4E8E-A7B4-54DA83D434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749E21-5A43-489E-90E3-6B9B5D3E4F42}" srcId="{1558A318-B4ED-47A4-9DD7-9B5F8FFACC9D}" destId="{A7CCE207-C3F9-4B36-9BDA-868C35B2ACC9}" srcOrd="0" destOrd="0" parTransId="{ED02B2F2-600E-45AA-9713-F2CA2577AA92}" sibTransId="{512933E9-317C-4E6B-9BC4-0DE77F480F5B}"/>
    <dgm:cxn modelId="{4FA0E928-9038-43E7-87C7-9C566AB3BF11}" type="presOf" srcId="{1558A318-B4ED-47A4-9DD7-9B5F8FFACC9D}" destId="{66F77AA7-10E0-4C44-9AED-5522C30FE1F1}" srcOrd="0" destOrd="0" presId="urn:microsoft.com/office/officeart/2005/8/layout/vList2"/>
    <dgm:cxn modelId="{64B6277A-7367-4828-839C-2C533AF8B8F9}" type="presOf" srcId="{66BF3666-6AD3-4279-861E-412BD5D5D642}" destId="{9302F697-B4C8-4754-98FF-B5FBBDB75E34}" srcOrd="0" destOrd="0" presId="urn:microsoft.com/office/officeart/2005/8/layout/vList2"/>
    <dgm:cxn modelId="{DDE442A3-08C9-4473-B76A-330A3995022A}" srcId="{1558A318-B4ED-47A4-9DD7-9B5F8FFACC9D}" destId="{965EDDA6-AE06-4E8E-A7B4-54DA83D43424}" srcOrd="3" destOrd="0" parTransId="{36842E83-7150-4221-AFF3-345ACA3DD245}" sibTransId="{E14616C2-3451-4267-8CBE-702D89300E66}"/>
    <dgm:cxn modelId="{DA8900BE-487A-4D6E-AD03-4666B6BD1F60}" type="presOf" srcId="{A7CCE207-C3F9-4B36-9BDA-868C35B2ACC9}" destId="{EB570FD5-6938-4F94-8326-8903BA645A8D}" srcOrd="0" destOrd="0" presId="urn:microsoft.com/office/officeart/2005/8/layout/vList2"/>
    <dgm:cxn modelId="{47DE5FD9-850E-48BA-A350-32E00D84249F}" type="presOf" srcId="{965EDDA6-AE06-4E8E-A7B4-54DA83D43424}" destId="{EA352FFE-F981-4324-ACD1-11C25A516B5A}" srcOrd="0" destOrd="0" presId="urn:microsoft.com/office/officeart/2005/8/layout/vList2"/>
    <dgm:cxn modelId="{188FB1DD-1ACF-41D3-A35E-40B0EC6B0AFB}" srcId="{1558A318-B4ED-47A4-9DD7-9B5F8FFACC9D}" destId="{F27177E0-CC8C-41CD-AAD4-C8908BA4BB1D}" srcOrd="1" destOrd="0" parTransId="{2BBA2D07-02EE-46A3-AC72-8E47EF90C3DF}" sibTransId="{8E50E5F3-A422-4426-81DE-46572D907E35}"/>
    <dgm:cxn modelId="{9934C9F1-CE34-4E50-A662-BF5E8296FE3F}" srcId="{1558A318-B4ED-47A4-9DD7-9B5F8FFACC9D}" destId="{66BF3666-6AD3-4279-861E-412BD5D5D642}" srcOrd="2" destOrd="0" parTransId="{52A873F6-331D-461F-81D8-7312DBF82B5F}" sibTransId="{96D94A42-1B3D-49C7-A0CB-E9BEF7E5B31C}"/>
    <dgm:cxn modelId="{061E6DF4-224B-4621-9552-1B136AC0A2C1}" type="presOf" srcId="{F27177E0-CC8C-41CD-AAD4-C8908BA4BB1D}" destId="{F64B1AC9-BA7C-4D97-BB44-D3E6DA1AEB4F}" srcOrd="0" destOrd="0" presId="urn:microsoft.com/office/officeart/2005/8/layout/vList2"/>
    <dgm:cxn modelId="{E527224E-7492-4512-A3DB-23E504B80729}" type="presParOf" srcId="{66F77AA7-10E0-4C44-9AED-5522C30FE1F1}" destId="{EB570FD5-6938-4F94-8326-8903BA645A8D}" srcOrd="0" destOrd="0" presId="urn:microsoft.com/office/officeart/2005/8/layout/vList2"/>
    <dgm:cxn modelId="{E099BC04-6D85-43C5-8F7C-CAE0EE5FA078}" type="presParOf" srcId="{66F77AA7-10E0-4C44-9AED-5522C30FE1F1}" destId="{F8F263B0-5911-40B8-98F8-8AE342B120E3}" srcOrd="1" destOrd="0" presId="urn:microsoft.com/office/officeart/2005/8/layout/vList2"/>
    <dgm:cxn modelId="{C421B033-F5AF-45E8-A8BF-65CBAA276574}" type="presParOf" srcId="{66F77AA7-10E0-4C44-9AED-5522C30FE1F1}" destId="{F64B1AC9-BA7C-4D97-BB44-D3E6DA1AEB4F}" srcOrd="2" destOrd="0" presId="urn:microsoft.com/office/officeart/2005/8/layout/vList2"/>
    <dgm:cxn modelId="{3DA043A6-A24A-4168-A183-F24538C92A09}" type="presParOf" srcId="{66F77AA7-10E0-4C44-9AED-5522C30FE1F1}" destId="{3BE5B1D1-2330-4370-92FA-8CC5FBFE69A8}" srcOrd="3" destOrd="0" presId="urn:microsoft.com/office/officeart/2005/8/layout/vList2"/>
    <dgm:cxn modelId="{829FB651-A4C0-4328-8814-F3E9E77B080F}" type="presParOf" srcId="{66F77AA7-10E0-4C44-9AED-5522C30FE1F1}" destId="{9302F697-B4C8-4754-98FF-B5FBBDB75E34}" srcOrd="4" destOrd="0" presId="urn:microsoft.com/office/officeart/2005/8/layout/vList2"/>
    <dgm:cxn modelId="{FF12257F-F661-473B-B4D1-CC1A5C0BEAC6}" type="presParOf" srcId="{66F77AA7-10E0-4C44-9AED-5522C30FE1F1}" destId="{4D6E8C98-37DE-4812-ADC9-75351F5467A4}" srcOrd="5" destOrd="0" presId="urn:microsoft.com/office/officeart/2005/8/layout/vList2"/>
    <dgm:cxn modelId="{4E618D60-D419-453F-BFD1-41384C9C7967}" type="presParOf" srcId="{66F77AA7-10E0-4C44-9AED-5522C30FE1F1}" destId="{EA352FFE-F981-4324-ACD1-11C25A516B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88B90B-D912-4108-9A4B-85FC12DA2CD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B6ECAE-3661-4876-9B65-F3FF63D03996}">
      <dgm:prSet/>
      <dgm:spPr/>
      <dgm:t>
        <a:bodyPr/>
        <a:lstStyle/>
        <a:p>
          <a:r>
            <a:rPr lang="ko-KR" dirty="0">
              <a:latin typeface="휴먼모음T" panose="02030504000101010101" pitchFamily="18" charset="-127"/>
              <a:ea typeface="휴먼모음T" panose="02030504000101010101" pitchFamily="18" charset="-127"/>
            </a:rPr>
            <a:t>일본 제국 시절의 중범죄자들 처벌 및 협력자 공직추방</a:t>
          </a:r>
          <a:endParaRPr lang="en-US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3690A637-D06E-4935-8B4E-7F1DC6554FEA}" type="parTrans" cxnId="{042375D3-A536-4F20-891A-72BC3AA44D1D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51D165F-9EED-4BF2-9C71-0603D09E0E2C}" type="sibTrans" cxnId="{042375D3-A536-4F20-891A-72BC3AA44D1D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EAB6CEC4-EDDE-432A-A029-24C01AB30869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각종 근황파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일본군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거대 재벌 해체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20E5476B-1671-4E36-84D5-F554AC6E649F}" type="parTrans" cxnId="{7CCDB16E-DC7E-4497-B3A2-7BD38F25755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B97C565C-FD42-4FBF-9639-04A66C0F46BA}" type="sibTrans" cxnId="{7CCDB16E-DC7E-4497-B3A2-7BD38F25755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D204398A-BFFC-4D7C-9938-9917A435180D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토지개혁 실시에 따른 지주계급 해체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0398098-708F-416E-A9CC-A0F8EDB32106}" type="parTrans" cxnId="{101E0AEC-703F-4A5B-801C-D5C8DE39C3AC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9150915-0047-46DA-B5F7-79FC3630DF54}" type="sibTrans" cxnId="{101E0AEC-703F-4A5B-801C-D5C8DE39C3AC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B483C1DA-90B3-4CBC-B053-C64DF8EA1AEF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대일본제국 헌법이 일본국헌법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신헌법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으로 개정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223D52D1-8C04-4231-AD6C-7658F7BE0883}" type="parTrans" cxnId="{6F00A455-7267-478F-820F-20D4A6A3469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FADF214-1580-4049-92CA-3AD39FCBD5A8}" type="sibTrans" cxnId="{6F00A455-7267-478F-820F-20D4A6A34699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11F2F9A6-DECB-4DDA-AB5A-2D6E5798FA86}">
      <dgm:prSet/>
      <dgm:spPr/>
      <dgm:t>
        <a:bodyPr/>
        <a:lstStyle/>
        <a:p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국가신토 해체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교육칙어 폐지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천황 신격화 금지</a:t>
          </a:r>
          <a:r>
            <a:rPr lang="en-US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>
              <a:latin typeface="휴먼모음T" panose="02030504000101010101" pitchFamily="18" charset="-127"/>
              <a:ea typeface="휴먼모음T" panose="02030504000101010101" pitchFamily="18" charset="-127"/>
            </a:rPr>
            <a:t>군국주의적 교육 금지</a:t>
          </a:r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7CDCAC74-3FF4-4503-8AAC-A293DC98AA78}" type="parTrans" cxnId="{6BF424A3-D274-4834-855A-435E2A8DBA7E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E2909FD1-5808-4ABB-B1B1-2E8298A7CE82}" type="sibTrans" cxnId="{6BF424A3-D274-4834-855A-435E2A8DBA7E}">
      <dgm:prSet/>
      <dgm:spPr/>
      <dgm:t>
        <a:bodyPr/>
        <a:lstStyle/>
        <a:p>
          <a:endParaRPr lang="en-US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6443AF5-E72F-4871-AB1A-1C47F8B2D4A3}" type="pres">
      <dgm:prSet presAssocID="{1188B90B-D912-4108-9A4B-85FC12DA2CD4}" presName="vert0" presStyleCnt="0">
        <dgm:presLayoutVars>
          <dgm:dir/>
          <dgm:animOne val="branch"/>
          <dgm:animLvl val="lvl"/>
        </dgm:presLayoutVars>
      </dgm:prSet>
      <dgm:spPr/>
    </dgm:pt>
    <dgm:pt modelId="{848B37C9-5A6C-4433-8D6B-AF14ABAC788B}" type="pres">
      <dgm:prSet presAssocID="{1CB6ECAE-3661-4876-9B65-F3FF63D03996}" presName="thickLine" presStyleLbl="alignNode1" presStyleIdx="0" presStyleCnt="5"/>
      <dgm:spPr/>
    </dgm:pt>
    <dgm:pt modelId="{51DE2D3A-8490-4FA3-9F1D-4AD075C5760B}" type="pres">
      <dgm:prSet presAssocID="{1CB6ECAE-3661-4876-9B65-F3FF63D03996}" presName="horz1" presStyleCnt="0"/>
      <dgm:spPr/>
    </dgm:pt>
    <dgm:pt modelId="{844911B3-E1A7-45E9-A04A-14E15F1B6AEB}" type="pres">
      <dgm:prSet presAssocID="{1CB6ECAE-3661-4876-9B65-F3FF63D03996}" presName="tx1" presStyleLbl="revTx" presStyleIdx="0" presStyleCnt="5"/>
      <dgm:spPr/>
    </dgm:pt>
    <dgm:pt modelId="{4BC0F66D-3909-4AFF-845A-5965BD7EDAA8}" type="pres">
      <dgm:prSet presAssocID="{1CB6ECAE-3661-4876-9B65-F3FF63D03996}" presName="vert1" presStyleCnt="0"/>
      <dgm:spPr/>
    </dgm:pt>
    <dgm:pt modelId="{4BC0A941-0B40-4427-8AD0-B9AE5F8DA97A}" type="pres">
      <dgm:prSet presAssocID="{EAB6CEC4-EDDE-432A-A029-24C01AB30869}" presName="thickLine" presStyleLbl="alignNode1" presStyleIdx="1" presStyleCnt="5"/>
      <dgm:spPr/>
    </dgm:pt>
    <dgm:pt modelId="{6B98E4A8-96FC-48D8-9EC8-6B9F0D0B5891}" type="pres">
      <dgm:prSet presAssocID="{EAB6CEC4-EDDE-432A-A029-24C01AB30869}" presName="horz1" presStyleCnt="0"/>
      <dgm:spPr/>
    </dgm:pt>
    <dgm:pt modelId="{1EDCCBBD-9663-411F-B3AA-90CEA3B213FA}" type="pres">
      <dgm:prSet presAssocID="{EAB6CEC4-EDDE-432A-A029-24C01AB30869}" presName="tx1" presStyleLbl="revTx" presStyleIdx="1" presStyleCnt="5"/>
      <dgm:spPr/>
    </dgm:pt>
    <dgm:pt modelId="{A9FF83FC-EF21-4A08-915D-20E33A9B63EB}" type="pres">
      <dgm:prSet presAssocID="{EAB6CEC4-EDDE-432A-A029-24C01AB30869}" presName="vert1" presStyleCnt="0"/>
      <dgm:spPr/>
    </dgm:pt>
    <dgm:pt modelId="{D9B6CA5D-2F45-47CB-8EC7-2F67BA5856CA}" type="pres">
      <dgm:prSet presAssocID="{D204398A-BFFC-4D7C-9938-9917A435180D}" presName="thickLine" presStyleLbl="alignNode1" presStyleIdx="2" presStyleCnt="5"/>
      <dgm:spPr/>
    </dgm:pt>
    <dgm:pt modelId="{E9579D68-ABBF-4F0C-90D4-386B100B4CCC}" type="pres">
      <dgm:prSet presAssocID="{D204398A-BFFC-4D7C-9938-9917A435180D}" presName="horz1" presStyleCnt="0"/>
      <dgm:spPr/>
    </dgm:pt>
    <dgm:pt modelId="{686418CA-88D0-4E5A-9883-09D9EF2D5A30}" type="pres">
      <dgm:prSet presAssocID="{D204398A-BFFC-4D7C-9938-9917A435180D}" presName="tx1" presStyleLbl="revTx" presStyleIdx="2" presStyleCnt="5"/>
      <dgm:spPr/>
    </dgm:pt>
    <dgm:pt modelId="{E3ADDC90-19AB-43FD-B92C-B29D36D57AFE}" type="pres">
      <dgm:prSet presAssocID="{D204398A-BFFC-4D7C-9938-9917A435180D}" presName="vert1" presStyleCnt="0"/>
      <dgm:spPr/>
    </dgm:pt>
    <dgm:pt modelId="{7A9ED22B-5A22-4AF8-9913-9D9A27864704}" type="pres">
      <dgm:prSet presAssocID="{B483C1DA-90B3-4CBC-B053-C64DF8EA1AEF}" presName="thickLine" presStyleLbl="alignNode1" presStyleIdx="3" presStyleCnt="5"/>
      <dgm:spPr/>
    </dgm:pt>
    <dgm:pt modelId="{B560996C-D7E1-4E76-AA7E-357AFE8D597E}" type="pres">
      <dgm:prSet presAssocID="{B483C1DA-90B3-4CBC-B053-C64DF8EA1AEF}" presName="horz1" presStyleCnt="0"/>
      <dgm:spPr/>
    </dgm:pt>
    <dgm:pt modelId="{481F4599-F165-4A58-BE8B-7031D019C231}" type="pres">
      <dgm:prSet presAssocID="{B483C1DA-90B3-4CBC-B053-C64DF8EA1AEF}" presName="tx1" presStyleLbl="revTx" presStyleIdx="3" presStyleCnt="5"/>
      <dgm:spPr/>
    </dgm:pt>
    <dgm:pt modelId="{EB1E6EE9-7FD5-4B13-A3D8-9F615FC43B3E}" type="pres">
      <dgm:prSet presAssocID="{B483C1DA-90B3-4CBC-B053-C64DF8EA1AEF}" presName="vert1" presStyleCnt="0"/>
      <dgm:spPr/>
    </dgm:pt>
    <dgm:pt modelId="{D953B984-EAB2-4B18-B177-2B6CEFFCA227}" type="pres">
      <dgm:prSet presAssocID="{11F2F9A6-DECB-4DDA-AB5A-2D6E5798FA86}" presName="thickLine" presStyleLbl="alignNode1" presStyleIdx="4" presStyleCnt="5"/>
      <dgm:spPr/>
    </dgm:pt>
    <dgm:pt modelId="{548F58F9-9623-4241-A3DA-038E99A470DC}" type="pres">
      <dgm:prSet presAssocID="{11F2F9A6-DECB-4DDA-AB5A-2D6E5798FA86}" presName="horz1" presStyleCnt="0"/>
      <dgm:spPr/>
    </dgm:pt>
    <dgm:pt modelId="{FCCF7F9C-205C-4B53-9B72-8DD466206C15}" type="pres">
      <dgm:prSet presAssocID="{11F2F9A6-DECB-4DDA-AB5A-2D6E5798FA86}" presName="tx1" presStyleLbl="revTx" presStyleIdx="4" presStyleCnt="5"/>
      <dgm:spPr/>
    </dgm:pt>
    <dgm:pt modelId="{DA38DEE7-53C5-4576-A352-60928117CF7A}" type="pres">
      <dgm:prSet presAssocID="{11F2F9A6-DECB-4DDA-AB5A-2D6E5798FA86}" presName="vert1" presStyleCnt="0"/>
      <dgm:spPr/>
    </dgm:pt>
  </dgm:ptLst>
  <dgm:cxnLst>
    <dgm:cxn modelId="{7C957D1D-0A8D-492D-A2B7-F4C10F015C8D}" type="presOf" srcId="{EAB6CEC4-EDDE-432A-A029-24C01AB30869}" destId="{1EDCCBBD-9663-411F-B3AA-90CEA3B213FA}" srcOrd="0" destOrd="0" presId="urn:microsoft.com/office/officeart/2008/layout/LinedList"/>
    <dgm:cxn modelId="{D55F6B2B-A21E-47BC-81F9-338E894AC146}" type="presOf" srcId="{B483C1DA-90B3-4CBC-B053-C64DF8EA1AEF}" destId="{481F4599-F165-4A58-BE8B-7031D019C231}" srcOrd="0" destOrd="0" presId="urn:microsoft.com/office/officeart/2008/layout/LinedList"/>
    <dgm:cxn modelId="{764E344A-9EEB-41CB-B518-2EE7C030E325}" type="presOf" srcId="{1CB6ECAE-3661-4876-9B65-F3FF63D03996}" destId="{844911B3-E1A7-45E9-A04A-14E15F1B6AEB}" srcOrd="0" destOrd="0" presId="urn:microsoft.com/office/officeart/2008/layout/LinedList"/>
    <dgm:cxn modelId="{7CCDB16E-DC7E-4497-B3A2-7BD38F257559}" srcId="{1188B90B-D912-4108-9A4B-85FC12DA2CD4}" destId="{EAB6CEC4-EDDE-432A-A029-24C01AB30869}" srcOrd="1" destOrd="0" parTransId="{20E5476B-1671-4E36-84D5-F554AC6E649F}" sibTransId="{B97C565C-FD42-4FBF-9639-04A66C0F46BA}"/>
    <dgm:cxn modelId="{6F00A455-7267-478F-820F-20D4A6A34699}" srcId="{1188B90B-D912-4108-9A4B-85FC12DA2CD4}" destId="{B483C1DA-90B3-4CBC-B053-C64DF8EA1AEF}" srcOrd="3" destOrd="0" parTransId="{223D52D1-8C04-4231-AD6C-7658F7BE0883}" sibTransId="{0FADF214-1580-4049-92CA-3AD39FCBD5A8}"/>
    <dgm:cxn modelId="{1D93BF92-C2AA-4419-AA04-76BD197EBF43}" type="presOf" srcId="{1188B90B-D912-4108-9A4B-85FC12DA2CD4}" destId="{06443AF5-E72F-4871-AB1A-1C47F8B2D4A3}" srcOrd="0" destOrd="0" presId="urn:microsoft.com/office/officeart/2008/layout/LinedList"/>
    <dgm:cxn modelId="{CCEC0496-B161-4C41-A785-ED53D52BB78D}" type="presOf" srcId="{D204398A-BFFC-4D7C-9938-9917A435180D}" destId="{686418CA-88D0-4E5A-9883-09D9EF2D5A30}" srcOrd="0" destOrd="0" presId="urn:microsoft.com/office/officeart/2008/layout/LinedList"/>
    <dgm:cxn modelId="{90F2A1A2-0F09-4586-A0C0-D458325FE88A}" type="presOf" srcId="{11F2F9A6-DECB-4DDA-AB5A-2D6E5798FA86}" destId="{FCCF7F9C-205C-4B53-9B72-8DD466206C15}" srcOrd="0" destOrd="0" presId="urn:microsoft.com/office/officeart/2008/layout/LinedList"/>
    <dgm:cxn modelId="{6BF424A3-D274-4834-855A-435E2A8DBA7E}" srcId="{1188B90B-D912-4108-9A4B-85FC12DA2CD4}" destId="{11F2F9A6-DECB-4DDA-AB5A-2D6E5798FA86}" srcOrd="4" destOrd="0" parTransId="{7CDCAC74-3FF4-4503-8AAC-A293DC98AA78}" sibTransId="{E2909FD1-5808-4ABB-B1B1-2E8298A7CE82}"/>
    <dgm:cxn modelId="{042375D3-A536-4F20-891A-72BC3AA44D1D}" srcId="{1188B90B-D912-4108-9A4B-85FC12DA2CD4}" destId="{1CB6ECAE-3661-4876-9B65-F3FF63D03996}" srcOrd="0" destOrd="0" parTransId="{3690A637-D06E-4935-8B4E-7F1DC6554FEA}" sibTransId="{851D165F-9EED-4BF2-9C71-0603D09E0E2C}"/>
    <dgm:cxn modelId="{101E0AEC-703F-4A5B-801C-D5C8DE39C3AC}" srcId="{1188B90B-D912-4108-9A4B-85FC12DA2CD4}" destId="{D204398A-BFFC-4D7C-9938-9917A435180D}" srcOrd="2" destOrd="0" parTransId="{90398098-708F-416E-A9CC-A0F8EDB32106}" sibTransId="{09150915-0047-46DA-B5F7-79FC3630DF54}"/>
    <dgm:cxn modelId="{C12F0F62-7AF0-4151-B97A-ECCAF35C2712}" type="presParOf" srcId="{06443AF5-E72F-4871-AB1A-1C47F8B2D4A3}" destId="{848B37C9-5A6C-4433-8D6B-AF14ABAC788B}" srcOrd="0" destOrd="0" presId="urn:microsoft.com/office/officeart/2008/layout/LinedList"/>
    <dgm:cxn modelId="{1E5F7AE9-5AFD-4128-AE4A-63BABF9979A7}" type="presParOf" srcId="{06443AF5-E72F-4871-AB1A-1C47F8B2D4A3}" destId="{51DE2D3A-8490-4FA3-9F1D-4AD075C5760B}" srcOrd="1" destOrd="0" presId="urn:microsoft.com/office/officeart/2008/layout/LinedList"/>
    <dgm:cxn modelId="{F0B39D89-6572-413A-B2E4-ED4DDD66EAA3}" type="presParOf" srcId="{51DE2D3A-8490-4FA3-9F1D-4AD075C5760B}" destId="{844911B3-E1A7-45E9-A04A-14E15F1B6AEB}" srcOrd="0" destOrd="0" presId="urn:microsoft.com/office/officeart/2008/layout/LinedList"/>
    <dgm:cxn modelId="{F6F3BF66-3184-4752-82DB-A53F90ADFEB8}" type="presParOf" srcId="{51DE2D3A-8490-4FA3-9F1D-4AD075C5760B}" destId="{4BC0F66D-3909-4AFF-845A-5965BD7EDAA8}" srcOrd="1" destOrd="0" presId="urn:microsoft.com/office/officeart/2008/layout/LinedList"/>
    <dgm:cxn modelId="{DAE588FD-372F-40E5-BD95-A928B29DC278}" type="presParOf" srcId="{06443AF5-E72F-4871-AB1A-1C47F8B2D4A3}" destId="{4BC0A941-0B40-4427-8AD0-B9AE5F8DA97A}" srcOrd="2" destOrd="0" presId="urn:microsoft.com/office/officeart/2008/layout/LinedList"/>
    <dgm:cxn modelId="{2EF4A21E-AB77-4E64-B562-A3E44A5337E7}" type="presParOf" srcId="{06443AF5-E72F-4871-AB1A-1C47F8B2D4A3}" destId="{6B98E4A8-96FC-48D8-9EC8-6B9F0D0B5891}" srcOrd="3" destOrd="0" presId="urn:microsoft.com/office/officeart/2008/layout/LinedList"/>
    <dgm:cxn modelId="{55DF0EEB-9F68-4C18-BD5B-7FB59144A09C}" type="presParOf" srcId="{6B98E4A8-96FC-48D8-9EC8-6B9F0D0B5891}" destId="{1EDCCBBD-9663-411F-B3AA-90CEA3B213FA}" srcOrd="0" destOrd="0" presId="urn:microsoft.com/office/officeart/2008/layout/LinedList"/>
    <dgm:cxn modelId="{53DD0A1D-41E5-48F1-B961-0FC398963299}" type="presParOf" srcId="{6B98E4A8-96FC-48D8-9EC8-6B9F0D0B5891}" destId="{A9FF83FC-EF21-4A08-915D-20E33A9B63EB}" srcOrd="1" destOrd="0" presId="urn:microsoft.com/office/officeart/2008/layout/LinedList"/>
    <dgm:cxn modelId="{4375C3E8-FAEE-46B4-B0FB-3414C7109BB6}" type="presParOf" srcId="{06443AF5-E72F-4871-AB1A-1C47F8B2D4A3}" destId="{D9B6CA5D-2F45-47CB-8EC7-2F67BA5856CA}" srcOrd="4" destOrd="0" presId="urn:microsoft.com/office/officeart/2008/layout/LinedList"/>
    <dgm:cxn modelId="{370D453F-25F6-4C0E-B9A3-AE21194B4507}" type="presParOf" srcId="{06443AF5-E72F-4871-AB1A-1C47F8B2D4A3}" destId="{E9579D68-ABBF-4F0C-90D4-386B100B4CCC}" srcOrd="5" destOrd="0" presId="urn:microsoft.com/office/officeart/2008/layout/LinedList"/>
    <dgm:cxn modelId="{36E96901-8DAB-432B-A1B4-E94C3A393FDD}" type="presParOf" srcId="{E9579D68-ABBF-4F0C-90D4-386B100B4CCC}" destId="{686418CA-88D0-4E5A-9883-09D9EF2D5A30}" srcOrd="0" destOrd="0" presId="urn:microsoft.com/office/officeart/2008/layout/LinedList"/>
    <dgm:cxn modelId="{6BC39224-14E4-4414-91BC-4EFB175BE754}" type="presParOf" srcId="{E9579D68-ABBF-4F0C-90D4-386B100B4CCC}" destId="{E3ADDC90-19AB-43FD-B92C-B29D36D57AFE}" srcOrd="1" destOrd="0" presId="urn:microsoft.com/office/officeart/2008/layout/LinedList"/>
    <dgm:cxn modelId="{E9D3D690-525A-4614-883C-6272268A5F93}" type="presParOf" srcId="{06443AF5-E72F-4871-AB1A-1C47F8B2D4A3}" destId="{7A9ED22B-5A22-4AF8-9913-9D9A27864704}" srcOrd="6" destOrd="0" presId="urn:microsoft.com/office/officeart/2008/layout/LinedList"/>
    <dgm:cxn modelId="{341E3D60-21C4-4FC4-9FE1-62DBFE45063A}" type="presParOf" srcId="{06443AF5-E72F-4871-AB1A-1C47F8B2D4A3}" destId="{B560996C-D7E1-4E76-AA7E-357AFE8D597E}" srcOrd="7" destOrd="0" presId="urn:microsoft.com/office/officeart/2008/layout/LinedList"/>
    <dgm:cxn modelId="{A6755A3E-6517-42F6-8739-258654266564}" type="presParOf" srcId="{B560996C-D7E1-4E76-AA7E-357AFE8D597E}" destId="{481F4599-F165-4A58-BE8B-7031D019C231}" srcOrd="0" destOrd="0" presId="urn:microsoft.com/office/officeart/2008/layout/LinedList"/>
    <dgm:cxn modelId="{501A7479-C093-4A50-9A09-C20D6CFC514D}" type="presParOf" srcId="{B560996C-D7E1-4E76-AA7E-357AFE8D597E}" destId="{EB1E6EE9-7FD5-4B13-A3D8-9F615FC43B3E}" srcOrd="1" destOrd="0" presId="urn:microsoft.com/office/officeart/2008/layout/LinedList"/>
    <dgm:cxn modelId="{B7D1AD99-3CA9-4A00-B942-8C09BEE5301A}" type="presParOf" srcId="{06443AF5-E72F-4871-AB1A-1C47F8B2D4A3}" destId="{D953B984-EAB2-4B18-B177-2B6CEFFCA227}" srcOrd="8" destOrd="0" presId="urn:microsoft.com/office/officeart/2008/layout/LinedList"/>
    <dgm:cxn modelId="{69DE198A-8C67-4098-87D2-5497B6DED514}" type="presParOf" srcId="{06443AF5-E72F-4871-AB1A-1C47F8B2D4A3}" destId="{548F58F9-9623-4241-A3DA-038E99A470DC}" srcOrd="9" destOrd="0" presId="urn:microsoft.com/office/officeart/2008/layout/LinedList"/>
    <dgm:cxn modelId="{F2ECB552-B883-4FA2-B412-BC813C304C6C}" type="presParOf" srcId="{548F58F9-9623-4241-A3DA-038E99A470DC}" destId="{FCCF7F9C-205C-4B53-9B72-8DD466206C15}" srcOrd="0" destOrd="0" presId="urn:microsoft.com/office/officeart/2008/layout/LinedList"/>
    <dgm:cxn modelId="{C96B0ECD-A82C-4EDA-876A-172A31D40512}" type="presParOf" srcId="{548F58F9-9623-4241-A3DA-038E99A470DC}" destId="{DA38DEE7-53C5-4576-A352-60928117CF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8CF29-F602-4418-80F4-EA61571F451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E55D6D-FDB7-40C1-942B-7DA5FB334D69}">
      <dgm:prSet custT="1"/>
      <dgm:spPr/>
      <dgm:t>
        <a:bodyPr/>
        <a:lstStyle/>
        <a:p>
          <a:r>
            <a:rPr lang="en-US" sz="2000" dirty="0"/>
            <a:t>1985</a:t>
          </a:r>
          <a:r>
            <a:rPr lang="ko-KR" sz="2000" dirty="0"/>
            <a:t>년 </a:t>
          </a:r>
          <a:r>
            <a:rPr lang="en-US" sz="2000" dirty="0"/>
            <a:t>9</a:t>
          </a:r>
          <a:r>
            <a:rPr lang="ko-KR" sz="2000" dirty="0"/>
            <a:t>월 </a:t>
          </a:r>
          <a:r>
            <a:rPr lang="en-US" sz="2000" dirty="0"/>
            <a:t>22</a:t>
          </a:r>
          <a:r>
            <a:rPr lang="ko-KR" sz="2000" dirty="0"/>
            <a:t>일</a:t>
          </a:r>
          <a:r>
            <a:rPr lang="en-US" sz="2000" dirty="0"/>
            <a:t>, </a:t>
          </a:r>
          <a:r>
            <a:rPr lang="ko-KR" sz="2000" dirty="0"/>
            <a:t> </a:t>
          </a:r>
          <a:r>
            <a:rPr lang="en-US" sz="2000" dirty="0"/>
            <a:t>G5 </a:t>
          </a:r>
          <a:r>
            <a:rPr lang="ko-KR" sz="2000" dirty="0"/>
            <a:t>재무대신에</a:t>
          </a:r>
          <a:r>
            <a:rPr lang="en-US" altLang="ko-KR" sz="2000" dirty="0"/>
            <a:t> </a:t>
          </a:r>
          <a:r>
            <a:rPr lang="ko-KR" sz="2000" dirty="0"/>
            <a:t>의해 발표된 일본의 대미무역 흑자 감소 합의</a:t>
          </a:r>
          <a:r>
            <a:rPr lang="en-US" sz="2000" dirty="0"/>
            <a:t>.</a:t>
          </a:r>
        </a:p>
      </dgm:t>
    </dgm:pt>
    <dgm:pt modelId="{E85CC338-E66E-4F91-ACB0-0E296F8AD247}" type="parTrans" cxnId="{A7984F9C-696B-4668-958D-7F4CD8D6CBDC}">
      <dgm:prSet/>
      <dgm:spPr/>
      <dgm:t>
        <a:bodyPr/>
        <a:lstStyle/>
        <a:p>
          <a:endParaRPr lang="en-US" sz="2000"/>
        </a:p>
      </dgm:t>
    </dgm:pt>
    <dgm:pt modelId="{02B000BB-B133-414D-9F7C-C149BDC43A3A}" type="sibTrans" cxnId="{A7984F9C-696B-4668-958D-7F4CD8D6CBDC}">
      <dgm:prSet/>
      <dgm:spPr/>
      <dgm:t>
        <a:bodyPr/>
        <a:lstStyle/>
        <a:p>
          <a:endParaRPr lang="en-US" sz="2000"/>
        </a:p>
      </dgm:t>
    </dgm:pt>
    <dgm:pt modelId="{334D9292-6488-46A9-AFE9-77CEC4039394}">
      <dgm:prSet custT="1"/>
      <dgm:spPr/>
      <dgm:t>
        <a:bodyPr/>
        <a:lstStyle/>
        <a:p>
          <a:r>
            <a:rPr lang="ko-KR" sz="2000"/>
            <a:t>미국달러가 높아지고 일본이 계속 성장하는 생산과 수출이 미국은 수출 감소와 수입 확대로 무역적자가 문제시됨</a:t>
          </a:r>
          <a:endParaRPr lang="en-US" sz="2000"/>
        </a:p>
      </dgm:t>
    </dgm:pt>
    <dgm:pt modelId="{E3C57114-D068-4B1F-B091-6E45FCC53E5B}" type="parTrans" cxnId="{40F40730-5E11-4A53-94F7-2CD994313473}">
      <dgm:prSet/>
      <dgm:spPr/>
      <dgm:t>
        <a:bodyPr/>
        <a:lstStyle/>
        <a:p>
          <a:endParaRPr lang="en-US" sz="2000"/>
        </a:p>
      </dgm:t>
    </dgm:pt>
    <dgm:pt modelId="{10A9CFBF-051C-4E84-96B3-0F4D1210D4C9}" type="sibTrans" cxnId="{40F40730-5E11-4A53-94F7-2CD994313473}">
      <dgm:prSet/>
      <dgm:spPr/>
      <dgm:t>
        <a:bodyPr/>
        <a:lstStyle/>
        <a:p>
          <a:endParaRPr lang="en-US" sz="2000"/>
        </a:p>
      </dgm:t>
    </dgm:pt>
    <dgm:pt modelId="{8CC9CDA5-FB7C-4262-826D-3B5AB7F7E59F}">
      <dgm:prSet custT="1"/>
      <dgm:spPr/>
      <dgm:t>
        <a:bodyPr/>
        <a:lstStyle/>
        <a:p>
          <a:r>
            <a:rPr lang="ko-KR" sz="2000"/>
            <a:t>합의에 따라 일본은행은 기존금리를 낮추지 않고 </a:t>
          </a:r>
          <a:r>
            <a:rPr lang="en-US" sz="2000"/>
            <a:t>5% </a:t>
          </a:r>
          <a:r>
            <a:rPr lang="ko-KR" sz="2000"/>
            <a:t>동결 반대로 무담보 콜금리를 </a:t>
          </a:r>
          <a:r>
            <a:rPr lang="en-US" sz="2000"/>
            <a:t>6%</a:t>
          </a:r>
          <a:r>
            <a:rPr lang="ko-KR" sz="2000"/>
            <a:t>미만에서 </a:t>
          </a:r>
          <a:r>
            <a:rPr lang="en-US" sz="2000"/>
            <a:t>8%</a:t>
          </a:r>
          <a:r>
            <a:rPr lang="ko-KR" sz="2000"/>
            <a:t>로 올림</a:t>
          </a:r>
          <a:r>
            <a:rPr lang="en-US" sz="2000"/>
            <a:t> </a:t>
          </a:r>
        </a:p>
      </dgm:t>
    </dgm:pt>
    <dgm:pt modelId="{43FAFF4A-24E7-495D-8517-6ED197D502F1}" type="parTrans" cxnId="{602B1E9C-2132-4261-808E-92BCE76369EC}">
      <dgm:prSet/>
      <dgm:spPr/>
      <dgm:t>
        <a:bodyPr/>
        <a:lstStyle/>
        <a:p>
          <a:endParaRPr lang="en-US" sz="2000"/>
        </a:p>
      </dgm:t>
    </dgm:pt>
    <dgm:pt modelId="{B095435E-912F-4B39-B6A1-0320B3734CE1}" type="sibTrans" cxnId="{602B1E9C-2132-4261-808E-92BCE76369EC}">
      <dgm:prSet/>
      <dgm:spPr/>
      <dgm:t>
        <a:bodyPr/>
        <a:lstStyle/>
        <a:p>
          <a:endParaRPr lang="en-US" sz="2000"/>
        </a:p>
      </dgm:t>
    </dgm:pt>
    <dgm:pt modelId="{7E313A9F-5859-4E08-A879-4FD3DAC0C3B5}">
      <dgm:prSet custT="1"/>
      <dgm:spPr/>
      <dgm:t>
        <a:bodyPr/>
        <a:lstStyle/>
        <a:p>
          <a:r>
            <a:rPr lang="ko-KR" sz="2000"/>
            <a:t>하지만 엔고에 의한 불황 발생우려 현실화 저금리 정책 시행</a:t>
          </a:r>
          <a:endParaRPr lang="en-US" sz="2000"/>
        </a:p>
      </dgm:t>
    </dgm:pt>
    <dgm:pt modelId="{A00BC364-332E-4721-8BC5-DFBD1F2468A8}" type="parTrans" cxnId="{4D806B7D-2F4E-4211-9E79-55E646D39911}">
      <dgm:prSet/>
      <dgm:spPr/>
      <dgm:t>
        <a:bodyPr/>
        <a:lstStyle/>
        <a:p>
          <a:endParaRPr lang="en-US" sz="2000"/>
        </a:p>
      </dgm:t>
    </dgm:pt>
    <dgm:pt modelId="{131C2BF9-92FC-4A2E-8CA6-C2754B6A12FB}" type="sibTrans" cxnId="{4D806B7D-2F4E-4211-9E79-55E646D39911}">
      <dgm:prSet/>
      <dgm:spPr/>
      <dgm:t>
        <a:bodyPr/>
        <a:lstStyle/>
        <a:p>
          <a:endParaRPr lang="en-US" sz="2000"/>
        </a:p>
      </dgm:t>
    </dgm:pt>
    <dgm:pt modelId="{09B9C493-AF65-4DB8-BC22-2C2BACB82E1F}">
      <dgm:prSet custT="1"/>
      <dgm:spPr/>
      <dgm:t>
        <a:bodyPr/>
        <a:lstStyle/>
        <a:p>
          <a:r>
            <a:rPr lang="ko-KR" sz="2000" dirty="0"/>
            <a:t>저금리 정책은 부동산이나 주식 투기를 가속화 하여 </a:t>
          </a:r>
          <a:r>
            <a:rPr lang="ko-KR" altLang="en-US" sz="2000" dirty="0"/>
            <a:t>결국 </a:t>
          </a:r>
          <a:r>
            <a:rPr lang="ko-KR" sz="2000" dirty="0"/>
            <a:t>거품 경제 초래</a:t>
          </a:r>
          <a:endParaRPr lang="en-US" sz="2000" dirty="0"/>
        </a:p>
      </dgm:t>
    </dgm:pt>
    <dgm:pt modelId="{766870D8-4175-4F07-BD31-08856C06ACB5}" type="parTrans" cxnId="{201B05BB-240D-4AFD-91C7-D2526C28A0A7}">
      <dgm:prSet/>
      <dgm:spPr/>
      <dgm:t>
        <a:bodyPr/>
        <a:lstStyle/>
        <a:p>
          <a:endParaRPr lang="en-US" sz="2000"/>
        </a:p>
      </dgm:t>
    </dgm:pt>
    <dgm:pt modelId="{95FB34AD-E5F4-4A67-82A1-970B57E020F4}" type="sibTrans" cxnId="{201B05BB-240D-4AFD-91C7-D2526C28A0A7}">
      <dgm:prSet/>
      <dgm:spPr/>
      <dgm:t>
        <a:bodyPr/>
        <a:lstStyle/>
        <a:p>
          <a:endParaRPr lang="en-US" sz="2000"/>
        </a:p>
      </dgm:t>
    </dgm:pt>
    <dgm:pt modelId="{344D49B7-CDBD-4F0B-B2DF-F0CB7F80EE70}" type="pres">
      <dgm:prSet presAssocID="{D048CF29-F602-4418-80F4-EA61571F4510}" presName="vert0" presStyleCnt="0">
        <dgm:presLayoutVars>
          <dgm:dir/>
          <dgm:animOne val="branch"/>
          <dgm:animLvl val="lvl"/>
        </dgm:presLayoutVars>
      </dgm:prSet>
      <dgm:spPr/>
    </dgm:pt>
    <dgm:pt modelId="{E7A8CA42-A36F-4AF4-974C-6F81976D9631}" type="pres">
      <dgm:prSet presAssocID="{4FE55D6D-FDB7-40C1-942B-7DA5FB334D69}" presName="thickLine" presStyleLbl="alignNode1" presStyleIdx="0" presStyleCnt="5"/>
      <dgm:spPr/>
    </dgm:pt>
    <dgm:pt modelId="{7CF495BD-FAC2-49C7-A5AB-1233B86B65BF}" type="pres">
      <dgm:prSet presAssocID="{4FE55D6D-FDB7-40C1-942B-7DA5FB334D69}" presName="horz1" presStyleCnt="0"/>
      <dgm:spPr/>
    </dgm:pt>
    <dgm:pt modelId="{30ED0EA4-4008-48DC-BB6E-C368542C1DE9}" type="pres">
      <dgm:prSet presAssocID="{4FE55D6D-FDB7-40C1-942B-7DA5FB334D69}" presName="tx1" presStyleLbl="revTx" presStyleIdx="0" presStyleCnt="5"/>
      <dgm:spPr/>
    </dgm:pt>
    <dgm:pt modelId="{F7B22384-6E0A-4D28-B81A-A3EF8C04FA7C}" type="pres">
      <dgm:prSet presAssocID="{4FE55D6D-FDB7-40C1-942B-7DA5FB334D69}" presName="vert1" presStyleCnt="0"/>
      <dgm:spPr/>
    </dgm:pt>
    <dgm:pt modelId="{AD42C884-9919-49F5-80C8-3755ECA43798}" type="pres">
      <dgm:prSet presAssocID="{334D9292-6488-46A9-AFE9-77CEC4039394}" presName="thickLine" presStyleLbl="alignNode1" presStyleIdx="1" presStyleCnt="5"/>
      <dgm:spPr/>
    </dgm:pt>
    <dgm:pt modelId="{5B65CC93-3E72-455B-938E-A7BEF753751D}" type="pres">
      <dgm:prSet presAssocID="{334D9292-6488-46A9-AFE9-77CEC4039394}" presName="horz1" presStyleCnt="0"/>
      <dgm:spPr/>
    </dgm:pt>
    <dgm:pt modelId="{B498C96E-C8B8-48BA-AD14-7871569A0E83}" type="pres">
      <dgm:prSet presAssocID="{334D9292-6488-46A9-AFE9-77CEC4039394}" presName="tx1" presStyleLbl="revTx" presStyleIdx="1" presStyleCnt="5"/>
      <dgm:spPr/>
    </dgm:pt>
    <dgm:pt modelId="{EBDDC593-45EF-49E8-9EE7-C8996809DA05}" type="pres">
      <dgm:prSet presAssocID="{334D9292-6488-46A9-AFE9-77CEC4039394}" presName="vert1" presStyleCnt="0"/>
      <dgm:spPr/>
    </dgm:pt>
    <dgm:pt modelId="{E3DC1226-5AA0-45C5-99AF-44FA3B46E736}" type="pres">
      <dgm:prSet presAssocID="{8CC9CDA5-FB7C-4262-826D-3B5AB7F7E59F}" presName="thickLine" presStyleLbl="alignNode1" presStyleIdx="2" presStyleCnt="5"/>
      <dgm:spPr/>
    </dgm:pt>
    <dgm:pt modelId="{9AF93DC3-2245-4220-A187-5631CDAF95F1}" type="pres">
      <dgm:prSet presAssocID="{8CC9CDA5-FB7C-4262-826D-3B5AB7F7E59F}" presName="horz1" presStyleCnt="0"/>
      <dgm:spPr/>
    </dgm:pt>
    <dgm:pt modelId="{038EC3F6-640C-42A5-BD24-8E18F9F2CEDC}" type="pres">
      <dgm:prSet presAssocID="{8CC9CDA5-FB7C-4262-826D-3B5AB7F7E59F}" presName="tx1" presStyleLbl="revTx" presStyleIdx="2" presStyleCnt="5"/>
      <dgm:spPr/>
    </dgm:pt>
    <dgm:pt modelId="{72CECB5B-1E2A-4DD5-9BB2-7C1D654ED86A}" type="pres">
      <dgm:prSet presAssocID="{8CC9CDA5-FB7C-4262-826D-3B5AB7F7E59F}" presName="vert1" presStyleCnt="0"/>
      <dgm:spPr/>
    </dgm:pt>
    <dgm:pt modelId="{4A93405E-6EE3-4969-881C-15FF8F62EFA7}" type="pres">
      <dgm:prSet presAssocID="{7E313A9F-5859-4E08-A879-4FD3DAC0C3B5}" presName="thickLine" presStyleLbl="alignNode1" presStyleIdx="3" presStyleCnt="5"/>
      <dgm:spPr/>
    </dgm:pt>
    <dgm:pt modelId="{80463995-37DC-4094-AFBB-3D0BAC1665A9}" type="pres">
      <dgm:prSet presAssocID="{7E313A9F-5859-4E08-A879-4FD3DAC0C3B5}" presName="horz1" presStyleCnt="0"/>
      <dgm:spPr/>
    </dgm:pt>
    <dgm:pt modelId="{8855A689-944F-4065-ACD3-BA4BA8AB08FD}" type="pres">
      <dgm:prSet presAssocID="{7E313A9F-5859-4E08-A879-4FD3DAC0C3B5}" presName="tx1" presStyleLbl="revTx" presStyleIdx="3" presStyleCnt="5"/>
      <dgm:spPr/>
    </dgm:pt>
    <dgm:pt modelId="{4D6DC69D-5D18-466E-9666-53CBCC634C74}" type="pres">
      <dgm:prSet presAssocID="{7E313A9F-5859-4E08-A879-4FD3DAC0C3B5}" presName="vert1" presStyleCnt="0"/>
      <dgm:spPr/>
    </dgm:pt>
    <dgm:pt modelId="{D6B330BE-6ABC-43B1-8109-284D47654191}" type="pres">
      <dgm:prSet presAssocID="{09B9C493-AF65-4DB8-BC22-2C2BACB82E1F}" presName="thickLine" presStyleLbl="alignNode1" presStyleIdx="4" presStyleCnt="5"/>
      <dgm:spPr/>
    </dgm:pt>
    <dgm:pt modelId="{30E38982-2DAB-4757-8C6C-3C3FBDD51528}" type="pres">
      <dgm:prSet presAssocID="{09B9C493-AF65-4DB8-BC22-2C2BACB82E1F}" presName="horz1" presStyleCnt="0"/>
      <dgm:spPr/>
    </dgm:pt>
    <dgm:pt modelId="{FBD93E9C-5FE7-450B-B8E1-801C9E4A5EC2}" type="pres">
      <dgm:prSet presAssocID="{09B9C493-AF65-4DB8-BC22-2C2BACB82E1F}" presName="tx1" presStyleLbl="revTx" presStyleIdx="4" presStyleCnt="5"/>
      <dgm:spPr/>
    </dgm:pt>
    <dgm:pt modelId="{82AD47F9-5CDE-404E-9501-9F42890FA498}" type="pres">
      <dgm:prSet presAssocID="{09B9C493-AF65-4DB8-BC22-2C2BACB82E1F}" presName="vert1" presStyleCnt="0"/>
      <dgm:spPr/>
    </dgm:pt>
  </dgm:ptLst>
  <dgm:cxnLst>
    <dgm:cxn modelId="{40F40730-5E11-4A53-94F7-2CD994313473}" srcId="{D048CF29-F602-4418-80F4-EA61571F4510}" destId="{334D9292-6488-46A9-AFE9-77CEC4039394}" srcOrd="1" destOrd="0" parTransId="{E3C57114-D068-4B1F-B091-6E45FCC53E5B}" sibTransId="{10A9CFBF-051C-4E84-96B3-0F4D1210D4C9}"/>
    <dgm:cxn modelId="{C7C24160-1289-4733-8E29-6D520418FB35}" type="presOf" srcId="{09B9C493-AF65-4DB8-BC22-2C2BACB82E1F}" destId="{FBD93E9C-5FE7-450B-B8E1-801C9E4A5EC2}" srcOrd="0" destOrd="0" presId="urn:microsoft.com/office/officeart/2008/layout/LinedList"/>
    <dgm:cxn modelId="{4D806B7D-2F4E-4211-9E79-55E646D39911}" srcId="{D048CF29-F602-4418-80F4-EA61571F4510}" destId="{7E313A9F-5859-4E08-A879-4FD3DAC0C3B5}" srcOrd="3" destOrd="0" parTransId="{A00BC364-332E-4721-8BC5-DFBD1F2468A8}" sibTransId="{131C2BF9-92FC-4A2E-8CA6-C2754B6A12FB}"/>
    <dgm:cxn modelId="{582EDE83-5DCD-4176-8780-4EDC0346D4E9}" type="presOf" srcId="{4FE55D6D-FDB7-40C1-942B-7DA5FB334D69}" destId="{30ED0EA4-4008-48DC-BB6E-C368542C1DE9}" srcOrd="0" destOrd="0" presId="urn:microsoft.com/office/officeart/2008/layout/LinedList"/>
    <dgm:cxn modelId="{D84FE78B-80A1-4C70-A7CC-53B2608C02FB}" type="presOf" srcId="{D048CF29-F602-4418-80F4-EA61571F4510}" destId="{344D49B7-CDBD-4F0B-B2DF-F0CB7F80EE70}" srcOrd="0" destOrd="0" presId="urn:microsoft.com/office/officeart/2008/layout/LinedList"/>
    <dgm:cxn modelId="{602B1E9C-2132-4261-808E-92BCE76369EC}" srcId="{D048CF29-F602-4418-80F4-EA61571F4510}" destId="{8CC9CDA5-FB7C-4262-826D-3B5AB7F7E59F}" srcOrd="2" destOrd="0" parTransId="{43FAFF4A-24E7-495D-8517-6ED197D502F1}" sibTransId="{B095435E-912F-4B39-B6A1-0320B3734CE1}"/>
    <dgm:cxn modelId="{A7984F9C-696B-4668-958D-7F4CD8D6CBDC}" srcId="{D048CF29-F602-4418-80F4-EA61571F4510}" destId="{4FE55D6D-FDB7-40C1-942B-7DA5FB334D69}" srcOrd="0" destOrd="0" parTransId="{E85CC338-E66E-4F91-ACB0-0E296F8AD247}" sibTransId="{02B000BB-B133-414D-9F7C-C149BDC43A3A}"/>
    <dgm:cxn modelId="{201B05BB-240D-4AFD-91C7-D2526C28A0A7}" srcId="{D048CF29-F602-4418-80F4-EA61571F4510}" destId="{09B9C493-AF65-4DB8-BC22-2C2BACB82E1F}" srcOrd="4" destOrd="0" parTransId="{766870D8-4175-4F07-BD31-08856C06ACB5}" sibTransId="{95FB34AD-E5F4-4A67-82A1-970B57E020F4}"/>
    <dgm:cxn modelId="{F4A447C4-C0BF-4A64-9EA2-C7397BDD2B18}" type="presOf" srcId="{8CC9CDA5-FB7C-4262-826D-3B5AB7F7E59F}" destId="{038EC3F6-640C-42A5-BD24-8E18F9F2CEDC}" srcOrd="0" destOrd="0" presId="urn:microsoft.com/office/officeart/2008/layout/LinedList"/>
    <dgm:cxn modelId="{38275BDF-BF87-4654-ABD1-A29E6FDE0A16}" type="presOf" srcId="{7E313A9F-5859-4E08-A879-4FD3DAC0C3B5}" destId="{8855A689-944F-4065-ACD3-BA4BA8AB08FD}" srcOrd="0" destOrd="0" presId="urn:microsoft.com/office/officeart/2008/layout/LinedList"/>
    <dgm:cxn modelId="{716C98E2-EB75-464E-BD5C-E6D036F1C920}" type="presOf" srcId="{334D9292-6488-46A9-AFE9-77CEC4039394}" destId="{B498C96E-C8B8-48BA-AD14-7871569A0E83}" srcOrd="0" destOrd="0" presId="urn:microsoft.com/office/officeart/2008/layout/LinedList"/>
    <dgm:cxn modelId="{65BEC0F0-74C5-4D8D-9EC8-686D15632A64}" type="presParOf" srcId="{344D49B7-CDBD-4F0B-B2DF-F0CB7F80EE70}" destId="{E7A8CA42-A36F-4AF4-974C-6F81976D9631}" srcOrd="0" destOrd="0" presId="urn:microsoft.com/office/officeart/2008/layout/LinedList"/>
    <dgm:cxn modelId="{AA5EEF25-2E59-42BF-BF3E-5B8CA95A8C8C}" type="presParOf" srcId="{344D49B7-CDBD-4F0B-B2DF-F0CB7F80EE70}" destId="{7CF495BD-FAC2-49C7-A5AB-1233B86B65BF}" srcOrd="1" destOrd="0" presId="urn:microsoft.com/office/officeart/2008/layout/LinedList"/>
    <dgm:cxn modelId="{F2E5212F-49E9-46F9-BE72-BDCDDDC8B939}" type="presParOf" srcId="{7CF495BD-FAC2-49C7-A5AB-1233B86B65BF}" destId="{30ED0EA4-4008-48DC-BB6E-C368542C1DE9}" srcOrd="0" destOrd="0" presId="urn:microsoft.com/office/officeart/2008/layout/LinedList"/>
    <dgm:cxn modelId="{66F2A5B3-4A81-4ADB-AF9B-25B3DEF0C306}" type="presParOf" srcId="{7CF495BD-FAC2-49C7-A5AB-1233B86B65BF}" destId="{F7B22384-6E0A-4D28-B81A-A3EF8C04FA7C}" srcOrd="1" destOrd="0" presId="urn:microsoft.com/office/officeart/2008/layout/LinedList"/>
    <dgm:cxn modelId="{F294D7C3-5212-49D4-9B6B-54C3D5E2F47D}" type="presParOf" srcId="{344D49B7-CDBD-4F0B-B2DF-F0CB7F80EE70}" destId="{AD42C884-9919-49F5-80C8-3755ECA43798}" srcOrd="2" destOrd="0" presId="urn:microsoft.com/office/officeart/2008/layout/LinedList"/>
    <dgm:cxn modelId="{5325AF34-E0CB-45F8-8F2B-2C8A10CE859A}" type="presParOf" srcId="{344D49B7-CDBD-4F0B-B2DF-F0CB7F80EE70}" destId="{5B65CC93-3E72-455B-938E-A7BEF753751D}" srcOrd="3" destOrd="0" presId="urn:microsoft.com/office/officeart/2008/layout/LinedList"/>
    <dgm:cxn modelId="{4768DCAA-2BE5-4E2B-BA71-8DF33316622B}" type="presParOf" srcId="{5B65CC93-3E72-455B-938E-A7BEF753751D}" destId="{B498C96E-C8B8-48BA-AD14-7871569A0E83}" srcOrd="0" destOrd="0" presId="urn:microsoft.com/office/officeart/2008/layout/LinedList"/>
    <dgm:cxn modelId="{50C827F3-8CD3-480F-A9F9-09BF2F052978}" type="presParOf" srcId="{5B65CC93-3E72-455B-938E-A7BEF753751D}" destId="{EBDDC593-45EF-49E8-9EE7-C8996809DA05}" srcOrd="1" destOrd="0" presId="urn:microsoft.com/office/officeart/2008/layout/LinedList"/>
    <dgm:cxn modelId="{4D83E52F-5A68-4B66-AEDC-6640B69A4052}" type="presParOf" srcId="{344D49B7-CDBD-4F0B-B2DF-F0CB7F80EE70}" destId="{E3DC1226-5AA0-45C5-99AF-44FA3B46E736}" srcOrd="4" destOrd="0" presId="urn:microsoft.com/office/officeart/2008/layout/LinedList"/>
    <dgm:cxn modelId="{B4057943-D6B3-440B-A062-2EA027EBBD94}" type="presParOf" srcId="{344D49B7-CDBD-4F0B-B2DF-F0CB7F80EE70}" destId="{9AF93DC3-2245-4220-A187-5631CDAF95F1}" srcOrd="5" destOrd="0" presId="urn:microsoft.com/office/officeart/2008/layout/LinedList"/>
    <dgm:cxn modelId="{60779EAF-8D7A-45C2-A547-43A39589AB6A}" type="presParOf" srcId="{9AF93DC3-2245-4220-A187-5631CDAF95F1}" destId="{038EC3F6-640C-42A5-BD24-8E18F9F2CEDC}" srcOrd="0" destOrd="0" presId="urn:microsoft.com/office/officeart/2008/layout/LinedList"/>
    <dgm:cxn modelId="{B73F5381-CA69-4D8E-922A-688C4CD79172}" type="presParOf" srcId="{9AF93DC3-2245-4220-A187-5631CDAF95F1}" destId="{72CECB5B-1E2A-4DD5-9BB2-7C1D654ED86A}" srcOrd="1" destOrd="0" presId="urn:microsoft.com/office/officeart/2008/layout/LinedList"/>
    <dgm:cxn modelId="{AB884E66-5C45-482E-ABDF-567939D99E5C}" type="presParOf" srcId="{344D49B7-CDBD-4F0B-B2DF-F0CB7F80EE70}" destId="{4A93405E-6EE3-4969-881C-15FF8F62EFA7}" srcOrd="6" destOrd="0" presId="urn:microsoft.com/office/officeart/2008/layout/LinedList"/>
    <dgm:cxn modelId="{447A83A3-68A6-4275-99F9-BB72D8BAB20B}" type="presParOf" srcId="{344D49B7-CDBD-4F0B-B2DF-F0CB7F80EE70}" destId="{80463995-37DC-4094-AFBB-3D0BAC1665A9}" srcOrd="7" destOrd="0" presId="urn:microsoft.com/office/officeart/2008/layout/LinedList"/>
    <dgm:cxn modelId="{185A1FC0-2287-4CA5-9403-3A5C5EBA4268}" type="presParOf" srcId="{80463995-37DC-4094-AFBB-3D0BAC1665A9}" destId="{8855A689-944F-4065-ACD3-BA4BA8AB08FD}" srcOrd="0" destOrd="0" presId="urn:microsoft.com/office/officeart/2008/layout/LinedList"/>
    <dgm:cxn modelId="{6330BCF0-5C51-4FAD-A5B8-37806F470549}" type="presParOf" srcId="{80463995-37DC-4094-AFBB-3D0BAC1665A9}" destId="{4D6DC69D-5D18-466E-9666-53CBCC634C74}" srcOrd="1" destOrd="0" presId="urn:microsoft.com/office/officeart/2008/layout/LinedList"/>
    <dgm:cxn modelId="{90F2ADDA-CBFD-4D9C-ABF7-042212B18781}" type="presParOf" srcId="{344D49B7-CDBD-4F0B-B2DF-F0CB7F80EE70}" destId="{D6B330BE-6ABC-43B1-8109-284D47654191}" srcOrd="8" destOrd="0" presId="urn:microsoft.com/office/officeart/2008/layout/LinedList"/>
    <dgm:cxn modelId="{9162C805-3E86-441A-92F6-D651F27E2B5A}" type="presParOf" srcId="{344D49B7-CDBD-4F0B-B2DF-F0CB7F80EE70}" destId="{30E38982-2DAB-4757-8C6C-3C3FBDD51528}" srcOrd="9" destOrd="0" presId="urn:microsoft.com/office/officeart/2008/layout/LinedList"/>
    <dgm:cxn modelId="{3AB425E5-D2AC-42C7-AC80-BF161E65F498}" type="presParOf" srcId="{30E38982-2DAB-4757-8C6C-3C3FBDD51528}" destId="{FBD93E9C-5FE7-450B-B8E1-801C9E4A5EC2}" srcOrd="0" destOrd="0" presId="urn:microsoft.com/office/officeart/2008/layout/LinedList"/>
    <dgm:cxn modelId="{EAAB7463-7C97-466F-BDF8-8F9F337920E4}" type="presParOf" srcId="{30E38982-2DAB-4757-8C6C-3C3FBDD51528}" destId="{82AD47F9-5CDE-404E-9501-9F42890FA4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70FD5-6938-4F94-8326-8903BA645A8D}">
      <dsp:nvSpPr>
        <dsp:cNvPr id="0" name=""/>
        <dsp:cNvSpPr/>
      </dsp:nvSpPr>
      <dsp:spPr>
        <a:xfrm>
          <a:off x="0" y="238503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</a:t>
          </a:r>
          <a:r>
            <a:rPr lang="ko-KR" sz="1700" kern="1200"/>
            <a:t> </a:t>
          </a:r>
          <a:r>
            <a:rPr lang="en-US" sz="1700" kern="1200"/>
            <a:t>Supreme Commander for the Aliied Powers </a:t>
          </a:r>
          <a:r>
            <a:rPr lang="ko-KR" sz="1700" kern="1200"/>
            <a:t>의 약자로 연합군 최고 사령부</a:t>
          </a:r>
          <a:r>
            <a:rPr lang="en-US" sz="1700" kern="1200"/>
            <a:t>.</a:t>
          </a:r>
        </a:p>
      </dsp:txBody>
      <dsp:txXfrm>
        <a:off x="44664" y="283167"/>
        <a:ext cx="5506143" cy="825612"/>
      </dsp:txXfrm>
    </dsp:sp>
    <dsp:sp modelId="{F64B1AC9-BA7C-4D97-BB44-D3E6DA1AEB4F}">
      <dsp:nvSpPr>
        <dsp:cNvPr id="0" name=""/>
        <dsp:cNvSpPr/>
      </dsp:nvSpPr>
      <dsp:spPr>
        <a:xfrm>
          <a:off x="0" y="12024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이</a:t>
          </a:r>
          <a:r>
            <a:rPr lang="en-US" altLang="ko-KR" sz="1700" kern="1200" dirty="0"/>
            <a:t> </a:t>
          </a:r>
          <a:r>
            <a:rPr lang="ko-KR" sz="1700" kern="1200" dirty="0"/>
            <a:t>당시 최고 사령관은  </a:t>
          </a:r>
          <a:r>
            <a:rPr lang="en-US" sz="1700" kern="1200" dirty="0"/>
            <a:t>1</a:t>
          </a:r>
          <a:r>
            <a:rPr lang="ko-KR" sz="1700" kern="1200" dirty="0"/>
            <a:t>대는 더글라스 맥아더 육군원수 였으며 </a:t>
          </a:r>
          <a:r>
            <a:rPr lang="en-US" sz="1700" kern="1200" dirty="0"/>
            <a:t>2</a:t>
          </a:r>
          <a:r>
            <a:rPr lang="ko-KR" sz="1700" kern="1200" dirty="0"/>
            <a:t>대는  매튜</a:t>
          </a:r>
          <a:r>
            <a:rPr lang="en-US" sz="1700" kern="1200" dirty="0"/>
            <a:t> </a:t>
          </a:r>
          <a:r>
            <a:rPr lang="ko-KR" sz="1700" kern="1200" dirty="0"/>
            <a:t>벙커</a:t>
          </a:r>
          <a:r>
            <a:rPr lang="en-US" sz="1700" kern="1200" dirty="0"/>
            <a:t> </a:t>
          </a:r>
          <a:r>
            <a:rPr lang="ko-KR" sz="1700" kern="1200" dirty="0"/>
            <a:t>리지</a:t>
          </a:r>
          <a:r>
            <a:rPr lang="en-US" altLang="ko-KR" sz="1700" kern="1200" dirty="0"/>
            <a:t> </a:t>
          </a:r>
          <a:r>
            <a:rPr lang="ko-KR" sz="1700" kern="1200" dirty="0"/>
            <a:t>웨이 육군대장</a:t>
          </a:r>
          <a:endParaRPr lang="en-US" sz="1700" kern="1200" dirty="0"/>
        </a:p>
      </dsp:txBody>
      <dsp:txXfrm>
        <a:off x="44664" y="1247068"/>
        <a:ext cx="5506143" cy="825612"/>
      </dsp:txXfrm>
    </dsp:sp>
    <dsp:sp modelId="{9302F697-B4C8-4754-98FF-B5FBBDB75E34}">
      <dsp:nvSpPr>
        <dsp:cNvPr id="0" name=""/>
        <dsp:cNvSpPr/>
      </dsp:nvSpPr>
      <dsp:spPr>
        <a:xfrm>
          <a:off x="0" y="21663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SCAP</a:t>
          </a:r>
          <a:r>
            <a:rPr lang="ko-KR" sz="1700" kern="1200"/>
            <a:t>는 </a:t>
          </a:r>
          <a:r>
            <a:rPr lang="en-US" sz="1700" kern="1200"/>
            <a:t>16</a:t>
          </a:r>
          <a:r>
            <a:rPr lang="ko-KR" sz="1700" kern="1200"/>
            <a:t>개 이상 약 </a:t>
          </a:r>
          <a:r>
            <a:rPr lang="en-US" sz="1700" kern="1200"/>
            <a:t>50</a:t>
          </a:r>
          <a:r>
            <a:rPr lang="ko-KR" sz="1700" kern="1200"/>
            <a:t>만명의 후속부대를 상륙 일본 곳곳에 배치하여 일본 경찰</a:t>
          </a:r>
          <a:r>
            <a:rPr lang="en-US" sz="1700" kern="1200"/>
            <a:t>/</a:t>
          </a:r>
          <a:r>
            <a:rPr lang="ko-KR" sz="1700" kern="1200"/>
            <a:t>군 의 무장 해체 집행</a:t>
          </a:r>
          <a:endParaRPr lang="en-US" sz="1700" kern="1200"/>
        </a:p>
      </dsp:txBody>
      <dsp:txXfrm>
        <a:off x="44664" y="2210968"/>
        <a:ext cx="5506143" cy="825612"/>
      </dsp:txXfrm>
    </dsp:sp>
    <dsp:sp modelId="{EA352FFE-F981-4324-ACD1-11C25A516B5A}">
      <dsp:nvSpPr>
        <dsp:cNvPr id="0" name=""/>
        <dsp:cNvSpPr/>
      </dsp:nvSpPr>
      <dsp:spPr>
        <a:xfrm>
          <a:off x="0" y="3130204"/>
          <a:ext cx="559547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/>
            <a:t>그외 영국</a:t>
          </a:r>
          <a:r>
            <a:rPr lang="en-US" sz="1700" kern="1200"/>
            <a:t>, </a:t>
          </a:r>
          <a:r>
            <a:rPr lang="ko-KR" sz="1700" kern="1200"/>
            <a:t>호주</a:t>
          </a:r>
          <a:r>
            <a:rPr lang="en-US" sz="1700" kern="1200"/>
            <a:t>, </a:t>
          </a:r>
          <a:r>
            <a:rPr lang="ko-KR" sz="1700" kern="1200"/>
            <a:t>뉴질랜드</a:t>
          </a:r>
          <a:r>
            <a:rPr lang="en-US" sz="1700" kern="1200"/>
            <a:t>, </a:t>
          </a:r>
          <a:r>
            <a:rPr lang="ko-KR" sz="1700" kern="1200"/>
            <a:t>인도군등으로 구성된 영연방 군대는 시코쿠와 주고쿠 지역을 통치</a:t>
          </a:r>
          <a:endParaRPr lang="en-US" sz="1700" kern="1200"/>
        </a:p>
      </dsp:txBody>
      <dsp:txXfrm>
        <a:off x="44664" y="3174868"/>
        <a:ext cx="5506143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37C9-5A6C-4433-8D6B-AF14ABAC788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911B3-E1A7-45E9-A04A-14E15F1B6AEB}">
      <dsp:nvSpPr>
        <dsp:cNvPr id="0" name=""/>
        <dsp:cNvSpPr/>
      </dsp:nvSpPr>
      <dsp:spPr>
        <a:xfrm>
          <a:off x="0" y="531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>
              <a:latin typeface="휴먼모음T" panose="02030504000101010101" pitchFamily="18" charset="-127"/>
              <a:ea typeface="휴먼모음T" panose="02030504000101010101" pitchFamily="18" charset="-127"/>
            </a:rPr>
            <a:t>일본 제국 시절의 중범죄자들 처벌 및 협력자 공직추방</a:t>
          </a:r>
          <a:endParaRPr lang="en-US" sz="2800" kern="120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531"/>
        <a:ext cx="10515600" cy="870296"/>
      </dsp:txXfrm>
    </dsp:sp>
    <dsp:sp modelId="{4BC0A941-0B40-4427-8AD0-B9AE5F8DA97A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CCBBD-9663-411F-B3AA-90CEA3B213FA}">
      <dsp:nvSpPr>
        <dsp:cNvPr id="0" name=""/>
        <dsp:cNvSpPr/>
      </dsp:nvSpPr>
      <dsp:spPr>
        <a:xfrm>
          <a:off x="0" y="870827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각종 근황파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일본군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거대 재벌 해체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870827"/>
        <a:ext cx="10515600" cy="870296"/>
      </dsp:txXfrm>
    </dsp:sp>
    <dsp:sp modelId="{D9B6CA5D-2F45-47CB-8EC7-2F67BA5856CA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418CA-88D0-4E5A-9883-09D9EF2D5A30}">
      <dsp:nvSpPr>
        <dsp:cNvPr id="0" name=""/>
        <dsp:cNvSpPr/>
      </dsp:nvSpPr>
      <dsp:spPr>
        <a:xfrm>
          <a:off x="0" y="1741123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토지개혁 실시에 따른 지주계급 해체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1741123"/>
        <a:ext cx="10515600" cy="870296"/>
      </dsp:txXfrm>
    </dsp:sp>
    <dsp:sp modelId="{7A9ED22B-5A22-4AF8-9913-9D9A27864704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F4599-F165-4A58-BE8B-7031D019C231}">
      <dsp:nvSpPr>
        <dsp:cNvPr id="0" name=""/>
        <dsp:cNvSpPr/>
      </dsp:nvSpPr>
      <dsp:spPr>
        <a:xfrm>
          <a:off x="0" y="2611420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대일본제국 헌법이 일본국헌법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신헌법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으로 개정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2611420"/>
        <a:ext cx="10515600" cy="870296"/>
      </dsp:txXfrm>
    </dsp:sp>
    <dsp:sp modelId="{D953B984-EAB2-4B18-B177-2B6CEFFCA227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7F9C-205C-4B53-9B72-8DD466206C15}">
      <dsp:nvSpPr>
        <dsp:cNvPr id="0" name=""/>
        <dsp:cNvSpPr/>
      </dsp:nvSpPr>
      <dsp:spPr>
        <a:xfrm>
          <a:off x="0" y="3481716"/>
          <a:ext cx="105156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국가신토 해체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교육칙어 폐지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천황 신격화 금지</a:t>
          </a:r>
          <a:r>
            <a:rPr lang="en-US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sz="2800" kern="1200">
              <a:latin typeface="휴먼모음T" panose="02030504000101010101" pitchFamily="18" charset="-127"/>
              <a:ea typeface="휴먼모음T" panose="02030504000101010101" pitchFamily="18" charset="-127"/>
            </a:rPr>
            <a:t>군국주의적 교육 금지</a:t>
          </a:r>
          <a:endParaRPr lang="en-US" sz="2800" kern="120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3481716"/>
        <a:ext cx="10515600" cy="870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CA42-A36F-4AF4-974C-6F81976D9631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D0EA4-4008-48DC-BB6E-C368542C1DE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1985</a:t>
          </a:r>
          <a:r>
            <a:rPr lang="ko-KR" sz="2000" kern="1200" dirty="0"/>
            <a:t>년 </a:t>
          </a:r>
          <a:r>
            <a:rPr lang="en-US" sz="2000" kern="1200" dirty="0"/>
            <a:t>9</a:t>
          </a:r>
          <a:r>
            <a:rPr lang="ko-KR" sz="2000" kern="1200" dirty="0"/>
            <a:t>월 </a:t>
          </a:r>
          <a:r>
            <a:rPr lang="en-US" sz="2000" kern="1200" dirty="0"/>
            <a:t>22</a:t>
          </a:r>
          <a:r>
            <a:rPr lang="ko-KR" sz="2000" kern="1200" dirty="0"/>
            <a:t>일</a:t>
          </a:r>
          <a:r>
            <a:rPr lang="en-US" sz="2000" kern="1200" dirty="0"/>
            <a:t>, </a:t>
          </a:r>
          <a:r>
            <a:rPr lang="ko-KR" sz="2000" kern="1200" dirty="0"/>
            <a:t> </a:t>
          </a:r>
          <a:r>
            <a:rPr lang="en-US" sz="2000" kern="1200" dirty="0"/>
            <a:t>G5 </a:t>
          </a:r>
          <a:r>
            <a:rPr lang="ko-KR" sz="2000" kern="1200" dirty="0"/>
            <a:t>재무대신에</a:t>
          </a:r>
          <a:r>
            <a:rPr lang="en-US" altLang="ko-KR" sz="2000" kern="1200" dirty="0"/>
            <a:t> </a:t>
          </a:r>
          <a:r>
            <a:rPr lang="ko-KR" sz="2000" kern="1200" dirty="0"/>
            <a:t>의해 발표된 일본의 대미무역 흑자 감소 합의</a:t>
          </a:r>
          <a:r>
            <a:rPr lang="en-US" sz="2000" kern="1200" dirty="0"/>
            <a:t>.</a:t>
          </a:r>
        </a:p>
      </dsp:txBody>
      <dsp:txXfrm>
        <a:off x="0" y="675"/>
        <a:ext cx="6900512" cy="1106957"/>
      </dsp:txXfrm>
    </dsp:sp>
    <dsp:sp modelId="{AD42C884-9919-49F5-80C8-3755ECA4379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C96E-C8B8-48BA-AD14-7871569A0E8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미국달러가 높아지고 일본이 계속 성장하는 생산과 수출이 미국은 수출 감소와 수입 확대로 무역적자가 문제시됨</a:t>
          </a:r>
          <a:endParaRPr lang="en-US" sz="2000" kern="1200"/>
        </a:p>
      </dsp:txBody>
      <dsp:txXfrm>
        <a:off x="0" y="1107633"/>
        <a:ext cx="6900512" cy="1106957"/>
      </dsp:txXfrm>
    </dsp:sp>
    <dsp:sp modelId="{E3DC1226-5AA0-45C5-99AF-44FA3B46E736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EC3F6-640C-42A5-BD24-8E18F9F2CEDC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합의에 따라 일본은행은 기존금리를 낮추지 않고 </a:t>
          </a:r>
          <a:r>
            <a:rPr lang="en-US" sz="2000" kern="1200"/>
            <a:t>5% </a:t>
          </a:r>
          <a:r>
            <a:rPr lang="ko-KR" sz="2000" kern="1200"/>
            <a:t>동결 반대로 무담보 콜금리를 </a:t>
          </a:r>
          <a:r>
            <a:rPr lang="en-US" sz="2000" kern="1200"/>
            <a:t>6%</a:t>
          </a:r>
          <a:r>
            <a:rPr lang="ko-KR" sz="2000" kern="1200"/>
            <a:t>미만에서 </a:t>
          </a:r>
          <a:r>
            <a:rPr lang="en-US" sz="2000" kern="1200"/>
            <a:t>8%</a:t>
          </a:r>
          <a:r>
            <a:rPr lang="ko-KR" sz="2000" kern="1200"/>
            <a:t>로 올림</a:t>
          </a:r>
          <a:r>
            <a:rPr lang="en-US" sz="2000" kern="1200"/>
            <a:t> </a:t>
          </a:r>
        </a:p>
      </dsp:txBody>
      <dsp:txXfrm>
        <a:off x="0" y="2214591"/>
        <a:ext cx="6900512" cy="1106957"/>
      </dsp:txXfrm>
    </dsp:sp>
    <dsp:sp modelId="{4A93405E-6EE3-4969-881C-15FF8F62EFA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A689-944F-4065-ACD3-BA4BA8AB08F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/>
            <a:t>하지만 엔고에 의한 불황 발생우려 현실화 저금리 정책 시행</a:t>
          </a:r>
          <a:endParaRPr lang="en-US" sz="2000" kern="1200"/>
        </a:p>
      </dsp:txBody>
      <dsp:txXfrm>
        <a:off x="0" y="3321549"/>
        <a:ext cx="6900512" cy="1106957"/>
      </dsp:txXfrm>
    </dsp:sp>
    <dsp:sp modelId="{D6B330BE-6ABC-43B1-8109-284D47654191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93E9C-5FE7-450B-B8E1-801C9E4A5EC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000" kern="1200" dirty="0"/>
            <a:t>저금리 정책은 부동산이나 주식 투기를 가속화 하여 </a:t>
          </a:r>
          <a:r>
            <a:rPr lang="ko-KR" altLang="en-US" sz="2000" kern="1200" dirty="0"/>
            <a:t>결국 </a:t>
          </a:r>
          <a:r>
            <a:rPr lang="ko-KR" sz="2000" kern="1200" dirty="0"/>
            <a:t>거품 경제 초래</a:t>
          </a:r>
          <a:endParaRPr lang="en-US" sz="200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B7D4DE-9DC5-A525-6752-EC8FB009C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C4FC2C-5879-807D-869F-8666466A2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E48B5B-624F-3E3D-2814-54B684F7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C8F760-8A5B-9E47-4B76-8A88CADA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8573EB-24AD-8110-717A-8633C40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6AC27B-16F3-E162-2619-038339F6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A549CC-6264-4385-C1FA-6593CDCF4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380214-A69A-F725-B4E4-2F9A3C79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AC19D2-50CD-3A96-BA54-8ADB1E59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2B7F0F-DB06-1576-CAEB-DFB9D4B1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15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DCA5B20-404F-386C-3AB8-77B1CA0F8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5D1350-C20D-D903-8FDD-DD6D1909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0DA372-F97C-36DD-710F-D28AF23F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E69A5C-367E-78C5-CA8D-BF377048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F1567C-53BC-6EAA-2BA6-E9CB0059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7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8DCC51-C455-3E97-9031-E779F62B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C905E9-9653-3B78-6798-C9587553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D2C5E3-8C80-8D2B-7527-8F209C75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E5F6D4-C2C0-C851-6287-8BFAA51D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194BCD-C1AE-3541-1B97-162FCE52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4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CF327-FA2A-F85E-ADFD-03CC43FD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4C28DF-6E2B-DAFF-CE80-4C03FFB97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8267AB-780C-E04B-015E-2A1C8AE9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AC7F71-0DB7-D947-7893-37348EB6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EA0E30-3C5C-472D-6FCB-BAE0CB9D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7BDBC-C4F7-234D-8DA4-9FD48543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743077-CB1B-395D-A77A-E07CD6B5D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AE240A-AB39-3696-AE86-932E81AA6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96CED7-031A-3AF1-B540-24199822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7AA606-C84D-F551-96BD-74522417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D4543B-3B9E-F521-678F-8367DBC6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52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C4120-105E-D3A9-12BB-D85EDCB5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F1A883-964E-F212-912D-7BD405B4C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98DF50-597F-EBBE-71AA-571C8196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38A475-4780-0B87-A575-758E6E742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E107478-8F8F-E714-9B8A-AC11B215B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0A546B-2D23-0F16-73CD-B4E90856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BDF0471-3D10-4096-44B2-26D7480F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7804086-CA98-7FD2-1F4B-A8FAC059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71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2107C-BCEA-5115-C885-2C55A57F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4938FD-950E-6C21-A8F4-66C1797E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48CE55-FBAD-61AD-AE60-FDA3959D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2042B6-4081-D058-9587-2866C7D2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32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A7E0DED-7D28-5CFE-4E7E-BF23FDF3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679E8B-6CB9-529D-0517-920876EA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0AAC98-4BBA-F705-5F22-5A1A62A7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35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E1710-5BB1-EC11-3F35-3FE6EF1D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CF3F60-4CE4-BCDF-6714-7746F1A6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7EB5C4-B631-8D6A-B1EC-C553BE24A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662DEF-779C-01F0-579D-05D2E418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484601-6145-8634-7BE5-52CBDB65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ADE632-19A6-F7E2-8758-6EFE6183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8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03F3A-6344-8D5C-5589-07060539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3B8A86-E114-6552-DC38-F06994122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E069F3-A869-8E4E-9055-47388B924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62D119-BFDF-E479-CC86-A3D65D02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25B561-20F7-3B5E-7D64-EA49BAD2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078973-487C-8E82-8D14-F47FBBB2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6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FB923E-AE09-4544-2C7C-94D10055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73F504-C4C6-AA27-BA1A-08214A5A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5CED9E-3680-755B-F665-FB452AFC6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77A-49B8-4F74-995E-F165E1A73B1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3475E-3EDD-BF32-D258-4F4889794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946914-43F9-2477-BA53-D2E2CF7DA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3311-CF4A-4B47-8AAF-D530634818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7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5" Type="http://schemas.openxmlformats.org/officeDocument/2006/relationships/image" Target="../media/image5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7.png"/><Relationship Id="rId5" Type="http://schemas.openxmlformats.org/officeDocument/2006/relationships/image" Target="../media/image6.png"/><Relationship Id="rId1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4.png"/><Relationship Id="rId15" Type="http://schemas.openxmlformats.org/officeDocument/2006/relationships/image" Target="../media/image51.png"/><Relationship Id="rId10" Type="http://schemas.openxmlformats.org/officeDocument/2006/relationships/image" Target="../media/image9.png"/><Relationship Id="rId4" Type="http://schemas.openxmlformats.org/officeDocument/2006/relationships/image" Target="../media/image63.png"/><Relationship Id="rId9" Type="http://schemas.openxmlformats.org/officeDocument/2006/relationships/image" Target="../media/image8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11080" y="2935408"/>
            <a:ext cx="4114286" cy="2885143"/>
            <a:chOff x="2416619" y="4403112"/>
            <a:chExt cx="6171429" cy="432771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4403112"/>
              <a:ext cx="6171429" cy="4327714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98" y="1441758"/>
            <a:ext cx="7671906" cy="106553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97" y="2940705"/>
            <a:ext cx="5361989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371" y="3645763"/>
            <a:ext cx="5032338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52" y="4381477"/>
            <a:ext cx="413224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그림 4" descr="무기, 수소 폭탄, 오염, 야외이(가) 표시된 사진&#10;&#10;자동 생성된 설명">
            <a:extLst>
              <a:ext uri="{FF2B5EF4-FFF2-40B4-BE49-F238E27FC236}">
                <a16:creationId xmlns:a16="http://schemas.microsoft.com/office/drawing/2014/main" id="{A3442854-E815-750B-9334-EFDBC4EE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038764" y="0"/>
            <a:ext cx="921054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C9841B7-601C-F0B4-C720-9716F7CD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32" y="771989"/>
            <a:ext cx="4023360" cy="3774932"/>
          </a:xfrm>
        </p:spPr>
        <p:txBody>
          <a:bodyPr anchor="ctr">
            <a:normAutofit/>
          </a:bodyPr>
          <a:lstStyle/>
          <a:p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세계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차대전 </a:t>
            </a:r>
            <a:b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패전 이후의 </a:t>
            </a:r>
            <a:b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</a:b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CA7F72-4778-9058-6069-53C8CC3A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패전 이후의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C11DCC-1566-40BB-0F0F-AB14D847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2</a:t>
            </a:r>
            <a:r>
              <a:rPr lang="ko-KR" altLang="en-US" sz="2000" dirty="0"/>
              <a:t>차세계대전 항복이후는 </a:t>
            </a:r>
            <a:r>
              <a:rPr lang="en-US" altLang="ko-KR" sz="2000" dirty="0"/>
              <a:t>1945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2</a:t>
            </a:r>
            <a:r>
              <a:rPr lang="ko-KR" altLang="en-US" sz="2000" dirty="0"/>
              <a:t>일부터 샌프란시스코 강화조약이 발효된 </a:t>
            </a:r>
            <a:r>
              <a:rPr lang="en-US" altLang="ko-KR" sz="2000" dirty="0"/>
              <a:t>1952</a:t>
            </a:r>
            <a:r>
              <a:rPr lang="ko-KR" altLang="en-US" sz="2000" dirty="0"/>
              <a:t>년 </a:t>
            </a:r>
            <a:r>
              <a:rPr lang="en-US" altLang="ko-KR" sz="2000" dirty="0"/>
              <a:t>4</a:t>
            </a:r>
            <a:r>
              <a:rPr lang="ko-KR" altLang="en-US" sz="2000" dirty="0"/>
              <a:t>월</a:t>
            </a:r>
            <a:r>
              <a:rPr lang="en-US" altLang="ko-KR" sz="2000" dirty="0"/>
              <a:t>28</a:t>
            </a:r>
            <a:r>
              <a:rPr lang="ko-KR" altLang="en-US" sz="2000" dirty="0"/>
              <a:t>일까지 약 </a:t>
            </a:r>
            <a:r>
              <a:rPr lang="en-US" altLang="ko-KR" sz="2000" dirty="0"/>
              <a:t>7</a:t>
            </a:r>
            <a:r>
              <a:rPr lang="ko-KR" altLang="en-US" sz="2000" dirty="0"/>
              <a:t>년 동안 연합군이 일본 점령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이 당시 </a:t>
            </a:r>
            <a:r>
              <a:rPr lang="en-US" altLang="ko-KR" sz="2000" dirty="0"/>
              <a:t>GHQ </a:t>
            </a:r>
            <a:r>
              <a:rPr lang="ko-KR" altLang="en-US" sz="2000" dirty="0"/>
              <a:t>혹은 </a:t>
            </a:r>
            <a:r>
              <a:rPr lang="en-US" altLang="ko-KR" sz="2000" dirty="0"/>
              <a:t>SCAP</a:t>
            </a:r>
            <a:r>
              <a:rPr lang="ko-KR" altLang="en-US" sz="2000" dirty="0"/>
              <a:t>라 불리는 연합군 최고 사령부가 일본에 주둔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GHQ</a:t>
            </a:r>
            <a:r>
              <a:rPr lang="ko-KR" altLang="en-US" sz="2000" dirty="0"/>
              <a:t>는 일본과 천황위에 있는 존재로 막강한 권한을 지님</a:t>
            </a:r>
            <a:r>
              <a:rPr lang="en-US" altLang="ko-KR" sz="2000" dirty="0"/>
              <a:t>  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3393B5F-5C6F-7D54-84A5-BA687053C8F1}"/>
              </a:ext>
            </a:extLst>
          </p:cNvPr>
          <p:cNvGrpSpPr/>
          <p:nvPr/>
        </p:nvGrpSpPr>
        <p:grpSpPr>
          <a:xfrm>
            <a:off x="6880610" y="1306597"/>
            <a:ext cx="4737650" cy="4267021"/>
            <a:chOff x="6606817" y="1406467"/>
            <a:chExt cx="4740051" cy="388568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FD890B3-51BF-7FA3-8DAB-776030AE6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817" y="1406467"/>
              <a:ext cx="4740051" cy="35283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3085B3-7299-2280-503A-CC529700ED1C}"/>
                </a:ext>
              </a:extLst>
            </p:cNvPr>
            <p:cNvSpPr txBox="1"/>
            <p:nvPr/>
          </p:nvSpPr>
          <p:spPr>
            <a:xfrm>
              <a:off x="7207624" y="4984376"/>
              <a:ext cx="381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0194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75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당시 </a:t>
              </a:r>
              <a:r>
                <a:rPr kumimoji="0" lang="en-US" altLang="ko-KR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SCAP</a:t>
              </a: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의 건물로 사용된</a:t>
              </a:r>
              <a:r>
                <a:rPr kumimoji="0" lang="en-US" altLang="ko-KR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39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다이이치 생명관</a:t>
              </a: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2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내용 개체 틀 2">
            <a:extLst>
              <a:ext uri="{FF2B5EF4-FFF2-40B4-BE49-F238E27FC236}">
                <a16:creationId xmlns:a16="http://schemas.microsoft.com/office/drawing/2014/main" id="{8E3D7164-6257-CF82-30A5-C45C70E4CC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3558" y="1438435"/>
          <a:ext cx="5595471" cy="428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4">
            <a:extLst>
              <a:ext uri="{FF2B5EF4-FFF2-40B4-BE49-F238E27FC236}">
                <a16:creationId xmlns:a16="http://schemas.microsoft.com/office/drawing/2014/main" id="{9FC240D5-533A-F682-4659-37239D65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689" y="74972"/>
            <a:ext cx="6910857" cy="1325563"/>
          </a:xfrm>
        </p:spPr>
        <p:txBody>
          <a:bodyPr>
            <a:normAutofit/>
          </a:bodyPr>
          <a:lstStyle/>
          <a:p>
            <a:r>
              <a:rPr lang="en-US" altLang="ko-K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SCAP(</a:t>
            </a:r>
            <a:r>
              <a: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연합군 최고 사령부</a:t>
            </a:r>
            <a:r>
              <a:rPr lang="en-US" altLang="ko-K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3001A-93C7-507B-A81B-1F35599CA901}"/>
              </a:ext>
            </a:extLst>
          </p:cNvPr>
          <p:cNvGrpSpPr/>
          <p:nvPr/>
        </p:nvGrpSpPr>
        <p:grpSpPr>
          <a:xfrm>
            <a:off x="6387918" y="1438435"/>
            <a:ext cx="2657469" cy="4445388"/>
            <a:chOff x="6387918" y="1438435"/>
            <a:chExt cx="2657469" cy="444538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CA058FD-481F-0135-D570-6515208E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918" y="1438435"/>
              <a:ext cx="2657469" cy="40618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415982-7DB5-5062-4632-19F49792B204}"/>
                </a:ext>
              </a:extLst>
            </p:cNvPr>
            <p:cNvSpPr txBox="1"/>
            <p:nvPr/>
          </p:nvSpPr>
          <p:spPr>
            <a:xfrm>
              <a:off x="6578134" y="5576046"/>
              <a:ext cx="2277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더글라스 맥아더 육군원수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C6F0D6D-96AF-D2DB-1FB0-FF43E16E243C}"/>
              </a:ext>
            </a:extLst>
          </p:cNvPr>
          <p:cNvGrpSpPr/>
          <p:nvPr/>
        </p:nvGrpSpPr>
        <p:grpSpPr>
          <a:xfrm>
            <a:off x="9134105" y="1438435"/>
            <a:ext cx="2657469" cy="4445388"/>
            <a:chOff x="9134105" y="1438435"/>
            <a:chExt cx="2657469" cy="444538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C691470-A50B-6DAC-5440-94B62B46D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4105" y="1438435"/>
              <a:ext cx="2657469" cy="40618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BF562E-DC90-BDE0-C0D6-02BD253421A7}"/>
                </a:ext>
              </a:extLst>
            </p:cNvPr>
            <p:cNvSpPr txBox="1"/>
            <p:nvPr/>
          </p:nvSpPr>
          <p:spPr>
            <a:xfrm>
              <a:off x="9189851" y="5576046"/>
              <a:ext cx="2545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매튜 벙커 리지웨이 육군대장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6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9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F1D0CB0-5313-52A1-8D3F-5C06DC50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ko-KR" altLang="en-US" sz="5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연합군의 정책들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F55F0D1C-7184-816A-2B86-74A97CDA34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3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4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69" name="Group 5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C2B1031-F1DF-375C-68F4-5C93FA1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altLang="ko-KR" sz="3600"/>
              <a:t>1940s </a:t>
            </a:r>
            <a:r>
              <a:rPr lang="ko-KR" altLang="en-US" sz="3600"/>
              <a:t>일본의 경제상황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1CE6F6-C2DE-E997-5247-559A6905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143007"/>
            <a:ext cx="5551344" cy="46148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금</a:t>
            </a:r>
            <a:r>
              <a:rPr lang="en-US" altLang="ko-KR" sz="2000" dirty="0"/>
              <a:t>,</a:t>
            </a:r>
            <a:r>
              <a:rPr lang="ko-KR" altLang="en-US" sz="2000" dirty="0"/>
              <a:t> 엔화 블록 붕괴 및 종전 직전 일본 정부의 통화 남발로 인해 </a:t>
            </a:r>
            <a:r>
              <a:rPr lang="en-US" altLang="ko-KR" sz="2000" dirty="0"/>
              <a:t>1949</a:t>
            </a:r>
            <a:r>
              <a:rPr lang="ko-KR" altLang="en-US" sz="2000" dirty="0"/>
              <a:t>년까지 물가폭등이 지속</a:t>
            </a:r>
            <a:endParaRPr lang="en-US" altLang="ko-KR" sz="2000" dirty="0"/>
          </a:p>
          <a:p>
            <a:pPr>
              <a:lnSpc>
                <a:spcPct val="70000"/>
              </a:lnSpc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ko-KR" altLang="en-US" sz="2000" dirty="0"/>
              <a:t>국민들의 예금을 몰수하여 국채를 갚음</a:t>
            </a:r>
            <a:endParaRPr lang="en-US" altLang="ko-KR" sz="2000" dirty="0"/>
          </a:p>
          <a:p>
            <a:pPr>
              <a:lnSpc>
                <a:spcPct val="70000"/>
              </a:lnSpc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en-US" altLang="ko-KR" sz="2000" dirty="0"/>
              <a:t>1949</a:t>
            </a:r>
            <a:r>
              <a:rPr lang="ko-KR" altLang="en-US" sz="2000" dirty="0"/>
              <a:t>년에 물가를 잡기위해 </a:t>
            </a:r>
            <a:r>
              <a:rPr lang="ko-KR" altLang="en-US" sz="2000" dirty="0" err="1"/>
              <a:t>닷지</a:t>
            </a:r>
            <a:r>
              <a:rPr lang="ko-KR" altLang="en-US" sz="2000" dirty="0"/>
              <a:t> 플랜 도입</a:t>
            </a:r>
            <a:endParaRPr lang="en-US" altLang="ko-KR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2000" dirty="0"/>
              <a:t>   </a:t>
            </a:r>
            <a:r>
              <a:rPr lang="en-US" altLang="ko-KR" sz="2000" dirty="0">
                <a:solidFill>
                  <a:srgbClr val="C00000"/>
                </a:solidFill>
              </a:rPr>
              <a:t>But</a:t>
            </a:r>
            <a:r>
              <a:rPr lang="en-US" altLang="ko-KR" sz="2000" dirty="0"/>
              <a:t> </a:t>
            </a:r>
            <a:r>
              <a:rPr lang="ko-KR" altLang="en-US" sz="2000" dirty="0"/>
              <a:t>물가 잡힌 대신 실업률 급속히 증가</a:t>
            </a:r>
            <a:endParaRPr lang="en-US" altLang="ko-KR" sz="2000" dirty="0"/>
          </a:p>
          <a:p>
            <a:pPr marL="0" indent="0">
              <a:lnSpc>
                <a:spcPct val="70000"/>
              </a:lnSpc>
              <a:buNone/>
            </a:pPr>
            <a:endParaRPr lang="en-US" altLang="ko-KR" sz="900" dirty="0"/>
          </a:p>
          <a:p>
            <a:pPr>
              <a:lnSpc>
                <a:spcPct val="70000"/>
              </a:lnSpc>
            </a:pPr>
            <a:r>
              <a:rPr lang="ko-KR" altLang="en-US" sz="1900" dirty="0"/>
              <a:t>재외 일본인들의 귀국 전후로 베이비붐 </a:t>
            </a:r>
            <a:r>
              <a:rPr lang="ko-KR" altLang="en-US" sz="1900" dirty="0" err="1"/>
              <a:t>일어남</a:t>
            </a:r>
            <a:endParaRPr lang="en-US" altLang="ko-KR" sz="1900" dirty="0"/>
          </a:p>
          <a:p>
            <a:pPr marL="0" indent="0">
              <a:lnSpc>
                <a:spcPct val="70000"/>
              </a:lnSpc>
              <a:buNone/>
            </a:pPr>
            <a:r>
              <a:rPr lang="ko-KR" altLang="en-US" sz="1800" dirty="0"/>
              <a:t>    </a:t>
            </a:r>
            <a:r>
              <a:rPr lang="en-US" altLang="ko-KR" sz="1800" dirty="0"/>
              <a:t>-&gt;</a:t>
            </a:r>
            <a:r>
              <a:rPr lang="ko-KR" altLang="en-US" sz="1800" dirty="0"/>
              <a:t>인구가 매년 폭발적으로 증가함으로 인해 </a:t>
            </a:r>
            <a:endParaRPr lang="en-US" altLang="ko-KR" sz="1800" dirty="0"/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800" dirty="0"/>
              <a:t>       </a:t>
            </a:r>
            <a:r>
              <a:rPr lang="ko-KR" altLang="en-US" sz="1800" dirty="0"/>
              <a:t>사회 인프라 부족</a:t>
            </a:r>
            <a:endParaRPr lang="en-US" altLang="ko-KR" sz="1800" dirty="0"/>
          </a:p>
          <a:p>
            <a:endParaRPr lang="en-US" altLang="ko-KR" sz="1500" dirty="0"/>
          </a:p>
        </p:txBody>
      </p:sp>
      <p:cxnSp>
        <p:nvCxnSpPr>
          <p:cNvPr id="71" name="Straight Connector 5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5EDEE7CF-189A-20C9-5F1F-2D38E1E97B36}"/>
              </a:ext>
            </a:extLst>
          </p:cNvPr>
          <p:cNvGrpSpPr/>
          <p:nvPr/>
        </p:nvGrpSpPr>
        <p:grpSpPr>
          <a:xfrm>
            <a:off x="6284028" y="309437"/>
            <a:ext cx="5193457" cy="5994185"/>
            <a:chOff x="6284028" y="309437"/>
            <a:chExt cx="5193457" cy="5994185"/>
          </a:xfrm>
        </p:grpSpPr>
        <p:pic>
          <p:nvPicPr>
            <p:cNvPr id="6" name="그림 5" descr="텍스트, 그래프, 라인, 도표이(가) 표시된 사진&#10;&#10;자동 생성된 설명">
              <a:extLst>
                <a:ext uri="{FF2B5EF4-FFF2-40B4-BE49-F238E27FC236}">
                  <a16:creationId xmlns:a16="http://schemas.microsoft.com/office/drawing/2014/main" id="{68245654-6B5B-DF28-CD37-F5EF8A314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6284028" y="309437"/>
              <a:ext cx="4991628" cy="54709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DFD956-C398-1B60-B37A-1915127A7EA8}"/>
                </a:ext>
              </a:extLst>
            </p:cNvPr>
            <p:cNvSpPr txBox="1"/>
            <p:nvPr/>
          </p:nvSpPr>
          <p:spPr>
            <a:xfrm>
              <a:off x="6905938" y="5780402"/>
              <a:ext cx="4571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전쟁이후의 미국과 일본의 물가 상승률 차이 그래프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파랑 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-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미국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빨강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– 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일본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3DB2FA-63BD-BE21-3376-2C93E1887F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645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CECA3B8-F828-8882-BFB0-48D9661F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218" y="4246074"/>
            <a:ext cx="6394734" cy="2281475"/>
          </a:xfrm>
        </p:spPr>
        <p:txBody>
          <a:bodyPr anchor="b">
            <a:noAutofit/>
          </a:bodyPr>
          <a:lstStyle/>
          <a:p>
            <a:r>
              <a:rPr lang="ko-KR" altLang="en-US" sz="5400" dirty="0"/>
              <a:t>한국전쟁과</a:t>
            </a:r>
            <a:br>
              <a:rPr lang="en-US" altLang="ko-KR" sz="5400" dirty="0"/>
            </a:br>
            <a:r>
              <a:rPr lang="ko-KR" altLang="en-US" sz="5400" dirty="0"/>
              <a:t>샌프란시스코 강화 조약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010899-1122-7FA7-D0E3-A61CE5C229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489" y="0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1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462CAE2-298E-0BDB-BE75-00B9377D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0" y="221865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1950</a:t>
            </a:r>
            <a:r>
              <a:rPr lang="ko-KR" altLang="en-US" dirty="0"/>
              <a:t>년 한국전쟁 발발</a:t>
            </a:r>
          </a:p>
        </p:txBody>
      </p:sp>
      <p:sp>
        <p:nvSpPr>
          <p:cNvPr id="35" name="Freeform: Shape 3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D4D569-0F8E-E359-EA46-B115D12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71" y="2050473"/>
            <a:ext cx="5844519" cy="4553527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1950</a:t>
            </a:r>
            <a:r>
              <a:rPr lang="ko-KR" altLang="en-US" sz="1800" dirty="0"/>
              <a:t>년 북한의 남침으로 시작한 한국전쟁으로 인해 일본은 전쟁특수를 누림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UN</a:t>
            </a:r>
            <a:r>
              <a:rPr lang="ko-KR" altLang="en-US" sz="1800" dirty="0"/>
              <a:t>은 한국과 인접한 일본에 병참기지와 주둔지역으로 활용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미군을 비롯한 다국적 </a:t>
            </a:r>
            <a:r>
              <a:rPr lang="en-US" altLang="ko-KR" sz="1800" dirty="0"/>
              <a:t>UN</a:t>
            </a:r>
            <a:r>
              <a:rPr lang="ko-KR" altLang="en-US" sz="1800" dirty="0"/>
              <a:t>군이 주둔 및 군수품 생산 요청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-&gt;</a:t>
            </a:r>
            <a:r>
              <a:rPr lang="ko-KR" altLang="en-US" sz="1800" dirty="0"/>
              <a:t>물자를 생산해 판매한 돈을</a:t>
            </a:r>
            <a:r>
              <a:rPr lang="en-US" altLang="ko-KR" sz="1800" dirty="0"/>
              <a:t> </a:t>
            </a:r>
            <a:r>
              <a:rPr lang="ko-KR" altLang="en-US" sz="1800" dirty="0"/>
              <a:t>바탕으로 경제 재건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r>
              <a:rPr lang="ko-KR" altLang="en-US" sz="1800" dirty="0"/>
              <a:t>미군들을 위한 군수품 생산과 최신기술을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>   얻고 대량기술을 배움</a:t>
            </a:r>
            <a:endParaRPr lang="en-US" altLang="ko-KR" sz="18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C72414-7303-B78D-5385-78F9163B8831}"/>
              </a:ext>
            </a:extLst>
          </p:cNvPr>
          <p:cNvGrpSpPr/>
          <p:nvPr/>
        </p:nvGrpSpPr>
        <p:grpSpPr>
          <a:xfrm>
            <a:off x="409546" y="1617260"/>
            <a:ext cx="3578980" cy="3155037"/>
            <a:chOff x="631597" y="1593130"/>
            <a:chExt cx="4788816" cy="4019952"/>
          </a:xfrm>
        </p:grpSpPr>
        <p:pic>
          <p:nvPicPr>
            <p:cNvPr id="5" name="그림 4" descr="건물, 공장, 대량 생산, 가구이(가) 표시된 사진&#10;&#10;자동 생성된 설명">
              <a:extLst>
                <a:ext uri="{FF2B5EF4-FFF2-40B4-BE49-F238E27FC236}">
                  <a16:creationId xmlns:a16="http://schemas.microsoft.com/office/drawing/2014/main" id="{DFAF9328-C49E-81B5-DED0-756E2F347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597" y="1593130"/>
              <a:ext cx="4788816" cy="35444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1A986B-C67D-E6CA-96A9-27259DA8AFAF}"/>
                </a:ext>
              </a:extLst>
            </p:cNvPr>
            <p:cNvSpPr txBox="1"/>
            <p:nvPr/>
          </p:nvSpPr>
          <p:spPr>
            <a:xfrm>
              <a:off x="1004936" y="5351472"/>
              <a:ext cx="3990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3504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26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미군의 주문증가로 바쁜 </a:t>
              </a:r>
              <a:r>
                <a:rPr kumimoji="0" lang="ko-KR" altLang="en-US" sz="726" b="0" i="0" u="none" strike="noStrike" kern="1200" cap="none" spc="0" normalizeH="0" baseline="0" noProof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카나가와현</a:t>
              </a:r>
              <a:r>
                <a:rPr kumimoji="0" lang="ko-KR" altLang="en-US" sz="726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Lucida Grande"/>
                  <a:ea typeface="맑은 고딕" panose="020B0503020000020004" pitchFamily="50" charset="-127"/>
                  <a:cs typeface="+mn-cs"/>
                </a:rPr>
                <a:t> 내의 조명탄 제조 공장</a:t>
              </a:r>
              <a:endPara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89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7E6164C-F159-FA24-A7DA-ED886A28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샌프란시스코 </a:t>
            </a:r>
            <a:br>
              <a:rPr lang="en-US" altLang="ko-KR" dirty="0"/>
            </a:br>
            <a:r>
              <a:rPr lang="ko-KR" altLang="en-US" dirty="0"/>
              <a:t>강화 조약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5B3FE7-0420-71CC-AD9F-8F6DD30B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194102"/>
            <a:ext cx="5122223" cy="3908585"/>
          </a:xfrm>
        </p:spPr>
        <p:txBody>
          <a:bodyPr>
            <a:noAutofit/>
          </a:bodyPr>
          <a:lstStyle/>
          <a:p>
            <a:r>
              <a:rPr lang="ko-KR" altLang="en-US" sz="1800" dirty="0">
                <a:latin typeface="Open Sans" panose="020B0606030504020204" pitchFamily="34" charset="0"/>
              </a:rPr>
              <a:t>태평양 전쟁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의 전후 처리를 위해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1951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년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9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월 </a:t>
            </a:r>
            <a:r>
              <a:rPr lang="ko-KR" altLang="en-US" sz="1800" dirty="0">
                <a:latin typeface="Open Sans" panose="020B0606030504020204" pitchFamily="34" charset="0"/>
              </a:rPr>
              <a:t>샌프란시스코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에서 일본을 포함한 </a:t>
            </a:r>
            <a:r>
              <a:rPr lang="en-US" altLang="ko-KR" sz="1800" b="0" i="0" dirty="0">
                <a:effectLst/>
                <a:latin typeface="Open Sans" panose="020B0606030504020204" pitchFamily="34" charset="0"/>
              </a:rPr>
              <a:t>48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개국이 강화 회의 후 체결한 </a:t>
            </a:r>
            <a:r>
              <a:rPr lang="ko-KR" altLang="en-US" sz="1800" dirty="0">
                <a:latin typeface="Open Sans" panose="020B0606030504020204" pitchFamily="34" charset="0"/>
              </a:rPr>
              <a:t>일본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과 </a:t>
            </a:r>
            <a:r>
              <a:rPr lang="ko-KR" altLang="en-US" sz="1800" dirty="0">
                <a:latin typeface="Open Sans" panose="020B0606030504020204" pitchFamily="34" charset="0"/>
              </a:rPr>
              <a:t>연합국</a:t>
            </a:r>
            <a:r>
              <a:rPr lang="ko-KR" altLang="en-US" sz="1800" b="0" i="0" dirty="0">
                <a:effectLst/>
                <a:latin typeface="Open Sans" panose="020B0606030504020204" pitchFamily="34" charset="0"/>
              </a:rPr>
              <a:t> 간의 조약  </a:t>
            </a:r>
            <a:r>
              <a:rPr lang="en-US" altLang="ko-KR" sz="1800" dirty="0">
                <a:latin typeface="Open Sans" panose="020B0606030504020204" pitchFamily="34" charset="0"/>
              </a:rPr>
              <a:t>           </a:t>
            </a:r>
          </a:p>
          <a:p>
            <a:pPr marL="0" indent="0">
              <a:lnSpc>
                <a:spcPts val="900"/>
              </a:lnSpc>
              <a:buNone/>
            </a:pPr>
            <a:r>
              <a:rPr lang="en-US" altLang="ko-KR" sz="1800" dirty="0">
                <a:latin typeface="Open Sans" panose="020B0606030504020204" pitchFamily="34" charset="0"/>
              </a:rPr>
              <a:t>     </a:t>
            </a:r>
            <a:endParaRPr lang="en-US" altLang="ko-KR" sz="1800" b="0" i="0" dirty="0">
              <a:effectLst/>
              <a:latin typeface="Open Sans" panose="020B0606030504020204" pitchFamily="34" charset="0"/>
            </a:endParaRPr>
          </a:p>
          <a:p>
            <a:r>
              <a:rPr lang="en-US" altLang="ko-KR" sz="1800" dirty="0">
                <a:latin typeface="Open Sans" panose="020B0606030504020204" pitchFamily="34" charset="0"/>
              </a:rPr>
              <a:t>1952</a:t>
            </a:r>
            <a:r>
              <a:rPr lang="ko-KR" altLang="en-US" sz="1800" dirty="0">
                <a:latin typeface="Open Sans" panose="020B0606030504020204" pitchFamily="34" charset="0"/>
              </a:rPr>
              <a:t>년 </a:t>
            </a:r>
            <a:r>
              <a:rPr lang="en-US" altLang="ko-KR" sz="1800" dirty="0">
                <a:latin typeface="Open Sans" panose="020B0606030504020204" pitchFamily="34" charset="0"/>
              </a:rPr>
              <a:t>4</a:t>
            </a:r>
            <a:r>
              <a:rPr lang="ko-KR" altLang="en-US" sz="1800" dirty="0">
                <a:latin typeface="Open Sans" panose="020B0606030504020204" pitchFamily="34" charset="0"/>
              </a:rPr>
              <a:t>월 </a:t>
            </a:r>
            <a:r>
              <a:rPr lang="en-US" altLang="ko-KR" sz="1800" dirty="0">
                <a:latin typeface="Open Sans" panose="020B0606030504020204" pitchFamily="34" charset="0"/>
              </a:rPr>
              <a:t>28</a:t>
            </a:r>
            <a:r>
              <a:rPr lang="ko-KR" altLang="en-US" sz="1800" dirty="0">
                <a:latin typeface="Open Sans" panose="020B0606030504020204" pitchFamily="34" charset="0"/>
              </a:rPr>
              <a:t>일 샌프란시스코 강화 조약 발효에 따른 일본 국권 회복</a:t>
            </a:r>
            <a:endParaRPr lang="en-US" altLang="ko-KR" sz="1800" dirty="0">
              <a:latin typeface="Open Sans" panose="020B0606030504020204" pitchFamily="34" charset="0"/>
            </a:endParaRPr>
          </a:p>
          <a:p>
            <a:endParaRPr lang="en-US" altLang="ko-KR" sz="1800" dirty="0">
              <a:latin typeface="Open Sans" panose="020B0606030504020204" pitchFamily="34" charset="0"/>
            </a:endParaRPr>
          </a:p>
          <a:p>
            <a:r>
              <a:rPr lang="ko-KR" altLang="en-US" sz="1800" dirty="0"/>
              <a:t>하지만 제 </a:t>
            </a:r>
            <a:r>
              <a:rPr lang="en-US" altLang="ko-KR" sz="1800" dirty="0"/>
              <a:t>2</a:t>
            </a:r>
            <a:r>
              <a:rPr lang="ko-KR" altLang="en-US" sz="1800" dirty="0"/>
              <a:t>차 세계대전 이전의 많은 소유지를 잃음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endParaRPr lang="en-US" altLang="ko-KR" sz="1800" dirty="0">
              <a:latin typeface="Open Sans" panose="020B0606030504020204" pitchFamily="34" charset="0"/>
            </a:endParaRPr>
          </a:p>
          <a:p>
            <a:r>
              <a:rPr lang="ko-KR" altLang="en-US" sz="1800" dirty="0">
                <a:latin typeface="Open Sans" panose="020B0606030504020204" pitchFamily="34" charset="0"/>
              </a:rPr>
              <a:t>일본은 전쟁특수 및 국권 회복으로 인해 일본은 경제 호황기를 맞게 됨</a:t>
            </a:r>
            <a:endParaRPr lang="en-US" altLang="ko-KR" sz="180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Open Sans" panose="020B0606030504020204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A69EEDA-265F-122C-1C70-FA53AB96149C}"/>
              </a:ext>
            </a:extLst>
          </p:cNvPr>
          <p:cNvGrpSpPr/>
          <p:nvPr/>
        </p:nvGrpSpPr>
        <p:grpSpPr>
          <a:xfrm>
            <a:off x="6994164" y="717012"/>
            <a:ext cx="4510541" cy="5446191"/>
            <a:chOff x="649673" y="520831"/>
            <a:chExt cx="4817097" cy="581633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4823EF4-E2B0-AED1-E697-7E43F65A0386}"/>
                </a:ext>
              </a:extLst>
            </p:cNvPr>
            <p:cNvGrpSpPr/>
            <p:nvPr/>
          </p:nvGrpSpPr>
          <p:grpSpPr>
            <a:xfrm>
              <a:off x="649673" y="520831"/>
              <a:ext cx="4817097" cy="5816338"/>
              <a:chOff x="649673" y="520831"/>
              <a:chExt cx="4817097" cy="5816338"/>
            </a:xfrm>
          </p:grpSpPr>
          <p:pic>
            <p:nvPicPr>
              <p:cNvPr id="5" name="그림 4" descr="텍스트, 지도, 폰트, 번호이(가) 표시된 사진&#10;&#10;자동 생성된 설명">
                <a:extLst>
                  <a:ext uri="{FF2B5EF4-FFF2-40B4-BE49-F238E27FC236}">
                    <a16:creationId xmlns:a16="http://schemas.microsoft.com/office/drawing/2014/main" id="{B2304EE2-FD99-E009-CEF9-946764C228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649673" y="520831"/>
                <a:ext cx="4817097" cy="58163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  <a:softEdge rad="31750"/>
              </a:effec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D221A-AFBE-018B-7A0E-CCDC18A40E99}"/>
                  </a:ext>
                </a:extLst>
              </p:cNvPr>
              <p:cNvSpPr txBox="1"/>
              <p:nvPr/>
            </p:nvSpPr>
            <p:spPr>
              <a:xfrm>
                <a:off x="1285593" y="520831"/>
                <a:ext cx="1711104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50392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37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태평양전쟁이전의 </a:t>
                </a:r>
                <a:r>
                  <a:rPr kumimoji="0" lang="ko-KR" altLang="en-US" sz="83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일본령</a:t>
                </a:r>
                <a:endParaRPr kumimoji="0" lang="ko-KR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133370-B8F2-E868-3E41-763E8F953005}"/>
                </a:ext>
              </a:extLst>
            </p:cNvPr>
            <p:cNvSpPr txBox="1"/>
            <p:nvPr/>
          </p:nvSpPr>
          <p:spPr>
            <a:xfrm>
              <a:off x="1285593" y="776161"/>
              <a:ext cx="17111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샌프란시스코 조약에 따른 일본의 영역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6D9698-B9BF-5833-CD89-64BA357283BE}"/>
                </a:ext>
              </a:extLst>
            </p:cNvPr>
            <p:cNvSpPr txBox="1"/>
            <p:nvPr/>
          </p:nvSpPr>
          <p:spPr>
            <a:xfrm>
              <a:off x="1285593" y="1168041"/>
              <a:ext cx="17111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그 후의 일본 복귀 영역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121774-71DA-9C7C-0FEF-22D50798E2A6}"/>
                </a:ext>
              </a:extLst>
            </p:cNvPr>
            <p:cNvSpPr txBox="1"/>
            <p:nvPr/>
          </p:nvSpPr>
          <p:spPr>
            <a:xfrm>
              <a:off x="751436" y="1459021"/>
              <a:ext cx="210945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50392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숫자      일본 반환의 해</a:t>
              </a: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2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84AF1F-ED2D-84D7-DDB6-C21DF024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ko-KR" altLang="en-US"/>
              <a:t>국권 회복이후의 일본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9C4E62-9BF8-497B-7D43-1DD325B0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altLang="ko-KR" sz="2000" dirty="0"/>
              <a:t>1950</a:t>
            </a:r>
            <a:r>
              <a:rPr lang="ko-KR" altLang="en-US" sz="2000" dirty="0"/>
              <a:t>년 창설된 경찰예비대를 모체로 </a:t>
            </a:r>
            <a:r>
              <a:rPr lang="en-US" altLang="ko-KR" sz="2000" dirty="0"/>
              <a:t>1952</a:t>
            </a:r>
            <a:r>
              <a:rPr lang="ko-KR" altLang="en-US" sz="2000" dirty="0"/>
              <a:t>년 보안대를 개편해 </a:t>
            </a:r>
            <a:r>
              <a:rPr lang="en-US" altLang="ko-KR" sz="2000" dirty="0"/>
              <a:t>1954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 자위대법에 따라 자위대를 발족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1955</a:t>
            </a:r>
            <a:r>
              <a:rPr lang="ko-KR" altLang="en-US" sz="2000" dirty="0"/>
              <a:t>년 정치적 통합으로  자유민주당이 결성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-&gt; 93</a:t>
            </a:r>
            <a:r>
              <a:rPr lang="ko-KR" altLang="en-US" sz="2000" dirty="0"/>
              <a:t>년까지 장기 집권하며 </a:t>
            </a:r>
            <a:r>
              <a:rPr lang="en-US" altLang="ko-KR" sz="2000" dirty="0"/>
              <a:t>55</a:t>
            </a:r>
            <a:r>
              <a:rPr lang="ko-KR" altLang="en-US" sz="2000" dirty="0"/>
              <a:t>년 체제 </a:t>
            </a:r>
            <a:endParaRPr lang="en-US" altLang="ko-KR" sz="20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2000" dirty="0"/>
              <a:t>      </a:t>
            </a:r>
            <a:r>
              <a:rPr lang="ko-KR" altLang="en-US" sz="2000" dirty="0"/>
              <a:t>유지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/>
              <a:t>1956</a:t>
            </a:r>
            <a:r>
              <a:rPr lang="ko-KR" altLang="en-US" sz="2000" dirty="0"/>
              <a:t>년 국제 연합 가입 등 수많은 국가들과 국교재개 일본의 국제적 역할을 재구성한 기간</a:t>
            </a:r>
          </a:p>
        </p:txBody>
      </p:sp>
    </p:spTree>
    <p:extLst>
      <p:ext uri="{BB962C8B-B14F-4D97-AF65-F5344CB8AC3E}">
        <p14:creationId xmlns:p14="http://schemas.microsoft.com/office/powerpoint/2010/main" val="302325010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4" name="그림 3" descr="흑백, 야외, 건물, 모노크롬이(가) 표시된 사진&#10;&#10;자동 생성된 설명">
            <a:extLst>
              <a:ext uri="{FF2B5EF4-FFF2-40B4-BE49-F238E27FC236}">
                <a16:creationId xmlns:a16="http://schemas.microsoft.com/office/drawing/2014/main" id="{A433B28B-0EDA-EE22-A847-D5D894D78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0415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BF2BC69-7D6B-9A60-0C15-2CE74A0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48" y="4358517"/>
            <a:ext cx="10592174" cy="1000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latinLnBrk="0"/>
            <a:r>
              <a:rPr lang="ko-KR" altLang="en-US" sz="5400" dirty="0">
                <a:solidFill>
                  <a:schemeClr val="tx2"/>
                </a:solidFill>
              </a:rPr>
              <a:t>일본의 고도성장기</a:t>
            </a:r>
            <a:br>
              <a:rPr lang="en-US" altLang="ko-KR" sz="5400" dirty="0">
                <a:solidFill>
                  <a:schemeClr val="tx2"/>
                </a:solidFill>
              </a:rPr>
            </a:br>
            <a:r>
              <a:rPr lang="en-US" altLang="ko-KR" sz="5400" dirty="0">
                <a:solidFill>
                  <a:schemeClr val="tx2"/>
                </a:solidFill>
              </a:rPr>
              <a:t>&amp;</a:t>
            </a:r>
            <a:br>
              <a:rPr lang="en-US" altLang="ko-KR" sz="5400" dirty="0">
                <a:solidFill>
                  <a:schemeClr val="tx2"/>
                </a:solidFill>
              </a:rPr>
            </a:br>
            <a:r>
              <a:rPr lang="ko-KR" altLang="en-US" sz="5400" dirty="0">
                <a:solidFill>
                  <a:schemeClr val="tx2"/>
                </a:solidFill>
              </a:rPr>
              <a:t>안전성장기</a:t>
            </a:r>
          </a:p>
        </p:txBody>
      </p:sp>
    </p:spTree>
    <p:extLst>
      <p:ext uri="{BB962C8B-B14F-4D97-AF65-F5344CB8AC3E}">
        <p14:creationId xmlns:p14="http://schemas.microsoft.com/office/powerpoint/2010/main" val="332421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49226" y="1150558"/>
            <a:ext cx="5923787" cy="3635725"/>
            <a:chOff x="-3073840" y="1725837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3840" y="1725837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839248" y="4269373"/>
            <a:ext cx="4114286" cy="2587771"/>
            <a:chOff x="10258872" y="6404059"/>
            <a:chExt cx="6171429" cy="38816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8872" y="6404059"/>
              <a:ext cx="6171429" cy="388165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03" y="253773"/>
            <a:ext cx="1605903" cy="112070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824" y="1478179"/>
            <a:ext cx="2061989" cy="77656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2430514"/>
            <a:ext cx="8065436" cy="74266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3141123"/>
            <a:ext cx="4931506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933" y="3792432"/>
            <a:ext cx="2373659" cy="79983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4524235"/>
            <a:ext cx="2965677" cy="74266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5156552"/>
            <a:ext cx="2991087" cy="74266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01" y="3765972"/>
            <a:ext cx="1269767" cy="70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ko-KR" altLang="en-US"/>
              <a:t>일본의 고도경제성장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ko-KR" altLang="en-US" sz="1700" dirty="0"/>
              <a:t>일본의 고도 경제 성장은 일본이 세계 </a:t>
            </a:r>
            <a:r>
              <a:rPr lang="en-US" altLang="ko-KR" sz="1700" dirty="0"/>
              <a:t>2</a:t>
            </a:r>
            <a:r>
              <a:rPr lang="ko-KR" altLang="en-US" sz="1700" dirty="0"/>
              <a:t>차 대전 이후 빠른 속도로 경제 규모가 계속하여 성장한 시기</a:t>
            </a:r>
            <a:r>
              <a:rPr lang="en-US" altLang="ko-KR" sz="1700" dirty="0"/>
              <a:t> - 1955 ~ 1973</a:t>
            </a:r>
          </a:p>
          <a:p>
            <a:endParaRPr lang="en-US" altLang="ko-KR" sz="1700" dirty="0"/>
          </a:p>
          <a:p>
            <a:r>
              <a:rPr lang="ko-KR" altLang="en-US" sz="1700" dirty="0"/>
              <a:t>에너지를 석탄에서 석유로 변하고 태평양  연안에 콤비나트</a:t>
            </a:r>
            <a:r>
              <a:rPr lang="en-US" altLang="ko-KR" sz="1400" dirty="0"/>
              <a:t>(</a:t>
            </a:r>
            <a:r>
              <a:rPr lang="ko-KR" altLang="en-US" sz="1400" dirty="0"/>
              <a:t>기술적으로 연관이 있는 공정 또는 기업들이 한곳에 모여 형성된 공업단지</a:t>
            </a:r>
            <a:r>
              <a:rPr lang="en-US" altLang="ko-KR" sz="1400" dirty="0"/>
              <a:t>)</a:t>
            </a:r>
            <a:r>
              <a:rPr lang="ko-KR" altLang="en-US" sz="1700" dirty="0"/>
              <a:t>가 들어섬</a:t>
            </a:r>
            <a:r>
              <a:rPr lang="en-US" altLang="ko-KR" sz="1700" dirty="0"/>
              <a:t>.</a:t>
            </a:r>
          </a:p>
          <a:p>
            <a:endParaRPr lang="en-US" altLang="ko-KR" sz="1700" dirty="0"/>
          </a:p>
          <a:p>
            <a:r>
              <a:rPr lang="ko-KR" altLang="en-US" sz="1700" dirty="0"/>
              <a:t>수많은 </a:t>
            </a:r>
            <a:r>
              <a:rPr lang="ko-KR" altLang="en-US" sz="1700" dirty="0" err="1"/>
              <a:t>재벌계</a:t>
            </a:r>
            <a:r>
              <a:rPr lang="ko-KR" altLang="en-US" sz="1700" dirty="0"/>
              <a:t> 기업들이 다시 일어선 시기</a:t>
            </a:r>
            <a:r>
              <a:rPr lang="en-US" altLang="ko-KR" sz="1700" dirty="0"/>
              <a:t>.</a:t>
            </a:r>
          </a:p>
          <a:p>
            <a:pPr marL="0" indent="0">
              <a:buNone/>
            </a:pPr>
            <a:endParaRPr lang="en-US" altLang="ko-KR" sz="17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2A42D8-B49F-67A4-79C6-4EDC043E93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457" y="1094223"/>
            <a:ext cx="6155141" cy="46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ko-KR" altLang="en-US"/>
              <a:t>일본의 고도 경제성장의 원인</a:t>
            </a:r>
            <a:endParaRPr lang="ko-KR" altLang="en-US" dirty="0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 numCol="2">
            <a:normAutofit/>
          </a:bodyPr>
          <a:lstStyle/>
          <a:p>
            <a:r>
              <a:rPr lang="ko-KR" altLang="en-US" sz="2000"/>
              <a:t>노동력이 싼 </a:t>
            </a: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  농업 노동력의 활용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높은 저축률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민간투자 수출에 있어 유리한 엔하락시세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안정된 투자 자금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r>
              <a:rPr lang="ko-KR" altLang="en-US" sz="2000"/>
              <a:t>케인즈 경제 대책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소득 배증 계획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r>
              <a:rPr lang="ko-KR" altLang="en-US" sz="2000"/>
              <a:t>정부의 설비 투자 촉진책에 의한 공업 용지등의 조성</a:t>
            </a:r>
            <a:endParaRPr lang="en-US" altLang="ko-KR" sz="2000"/>
          </a:p>
          <a:p>
            <a:endParaRPr lang="en-US" altLang="ko-KR" sz="2000"/>
          </a:p>
          <a:p>
            <a:r>
              <a:rPr lang="ko-KR" altLang="en-US" sz="2000"/>
              <a:t>전시중의 군수생산을 위해 발달한 기술력</a:t>
            </a:r>
            <a:endParaRPr lang="en-US" altLang="ko-KR" sz="2000"/>
          </a:p>
          <a:p>
            <a:endParaRPr lang="en-US" altLang="ko-KR" sz="2000"/>
          </a:p>
        </p:txBody>
      </p:sp>
      <p:pic>
        <p:nvPicPr>
          <p:cNvPr id="7" name="Graphic 6" descr="재무">
            <a:extLst>
              <a:ext uri="{FF2B5EF4-FFF2-40B4-BE49-F238E27FC236}">
                <a16:creationId xmlns:a16="http://schemas.microsoft.com/office/drawing/2014/main" id="{270AE9F9-661F-A247-015B-5332C1BD0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F9413CC-C05B-B8F7-DBB2-42EC25B8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3" y="156119"/>
            <a:ext cx="4746171" cy="193807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고도 경제성장속 </a:t>
            </a:r>
            <a:r>
              <a:rPr lang="en-US" altLang="ko-KR" dirty="0"/>
              <a:t>1960s</a:t>
            </a:r>
            <a:r>
              <a:rPr lang="ko-KR" altLang="en-US" dirty="0"/>
              <a:t>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0FD65C-EFF8-6B87-5E7D-81569B20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66" y="2020389"/>
            <a:ext cx="4284182" cy="45458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/>
              <a:t>1960</a:t>
            </a:r>
            <a:r>
              <a:rPr lang="ko-KR" altLang="en-US" sz="1800" dirty="0"/>
              <a:t>년  소득 배증 계획 발표</a:t>
            </a:r>
            <a:endParaRPr lang="en-US" altLang="ko-KR" sz="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1963</a:t>
            </a:r>
            <a:r>
              <a:rPr lang="ko-KR" altLang="en-US" sz="1800" dirty="0"/>
              <a:t>년 메이진 고속도로 </a:t>
            </a:r>
            <a:r>
              <a:rPr lang="en-US" altLang="ko-KR" sz="1800" dirty="0"/>
              <a:t>1964</a:t>
            </a:r>
            <a:r>
              <a:rPr lang="ko-KR" altLang="en-US" sz="1800" dirty="0"/>
              <a:t>년 도카이도 신칸센 개통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1964</a:t>
            </a:r>
            <a:r>
              <a:rPr lang="ko-KR" altLang="en-US" sz="1800" dirty="0"/>
              <a:t>년 도쿄올림픽 개최 및 </a:t>
            </a:r>
            <a:r>
              <a:rPr lang="en-US" altLang="ko-KR" sz="1800" dirty="0"/>
              <a:t>3</a:t>
            </a:r>
            <a:r>
              <a:rPr lang="ko-KR" altLang="en-US" sz="1800" dirty="0"/>
              <a:t>종의 신기라 불리는 텔레비전 세탁기 냉장고가 가정에 보급</a:t>
            </a:r>
            <a:r>
              <a:rPr lang="en-US" altLang="ko-KR" sz="1800" dirty="0"/>
              <a:t>-&gt; </a:t>
            </a:r>
            <a:r>
              <a:rPr lang="ko-KR" altLang="en-US" sz="1800" dirty="0"/>
              <a:t>여성의 사회진출 촉진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dirty="0"/>
              <a:t>1965</a:t>
            </a:r>
            <a:r>
              <a:rPr lang="ko-KR" altLang="en-US" sz="1800" dirty="0"/>
              <a:t>년 증권 불황 </a:t>
            </a:r>
            <a:r>
              <a:rPr lang="en-US" altLang="ko-KR" sz="1800" dirty="0"/>
              <a:t>But </a:t>
            </a:r>
            <a:r>
              <a:rPr lang="en-US" altLang="ko-KR" sz="1800" b="0" i="0" dirty="0">
                <a:effectLst/>
                <a:latin typeface="-apple-system"/>
              </a:rPr>
              <a:t>1965</a:t>
            </a:r>
            <a:r>
              <a:rPr lang="ko-KR" altLang="en-US" sz="1800" b="0" i="0" dirty="0">
                <a:effectLst/>
                <a:latin typeface="-apple-system"/>
              </a:rPr>
              <a:t>년 </a:t>
            </a:r>
            <a:r>
              <a:rPr lang="en-US" altLang="ko-KR" sz="1800" b="0" i="0" dirty="0">
                <a:effectLst/>
                <a:latin typeface="-apple-system"/>
              </a:rPr>
              <a:t>5</a:t>
            </a:r>
            <a:r>
              <a:rPr lang="ko-KR" altLang="en-US" sz="1800" b="0" i="0" dirty="0">
                <a:effectLst/>
                <a:latin typeface="-apple-system"/>
              </a:rPr>
              <a:t>월에 산일증권에 일본은행 특융</a:t>
            </a:r>
            <a:r>
              <a:rPr lang="en-US" altLang="ko-KR" sz="1800" b="0" i="0" dirty="0">
                <a:effectLst/>
                <a:latin typeface="-apple-system"/>
              </a:rPr>
              <a:t>, 7</a:t>
            </a:r>
            <a:r>
              <a:rPr lang="ko-KR" altLang="en-US" sz="1800" b="0" i="0" dirty="0">
                <a:effectLst/>
                <a:latin typeface="-apple-system"/>
              </a:rPr>
              <a:t>월에는 전후 최초의 적자국채 발행을 결정함에 따라 일본의 고도 경제 성장에는 영향을 미치지 않음</a:t>
            </a:r>
            <a:endParaRPr lang="en-US" altLang="ko-KR" sz="1800" dirty="0"/>
          </a:p>
        </p:txBody>
      </p:sp>
      <p:pic>
        <p:nvPicPr>
          <p:cNvPr id="5" name="그림 4" descr="텍스트, 포스터, 스크린샷, 물이(가) 표시된 사진&#10;&#10;자동 생성된 설명">
            <a:extLst>
              <a:ext uri="{FF2B5EF4-FFF2-40B4-BE49-F238E27FC236}">
                <a16:creationId xmlns:a16="http://schemas.microsoft.com/office/drawing/2014/main" id="{30D6E076-1B26-8DD1-3E50-98214FAD2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그림 6" descr="차량, 교통, 육상 차량, 건물이(가) 표시된 사진&#10;&#10;자동 생성된 설명">
            <a:extLst>
              <a:ext uri="{FF2B5EF4-FFF2-40B4-BE49-F238E27FC236}">
                <a16:creationId xmlns:a16="http://schemas.microsoft.com/office/drawing/2014/main" id="{0F2E2404-B83C-2C09-555F-78288A54A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61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73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ko-KR" altLang="en-US"/>
              <a:t>소득배증 계획</a:t>
            </a:r>
          </a:p>
        </p:txBody>
      </p:sp>
      <p:sp>
        <p:nvSpPr>
          <p:cNvPr id="74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altLang="ko-KR" sz="1700" dirty="0"/>
              <a:t>1960</a:t>
            </a:r>
            <a:r>
              <a:rPr lang="ko-KR" altLang="en-US" sz="1700" dirty="0"/>
              <a:t>년 </a:t>
            </a:r>
            <a:r>
              <a:rPr lang="ko-KR" altLang="en-US" sz="1700" dirty="0" err="1"/>
              <a:t>이케다</a:t>
            </a:r>
            <a:r>
              <a:rPr lang="ko-KR" altLang="en-US" sz="1700" dirty="0"/>
              <a:t> 용인 내각이 </a:t>
            </a:r>
            <a:r>
              <a:rPr lang="en-US" altLang="ko-KR" sz="1700" dirty="0"/>
              <a:t>61</a:t>
            </a:r>
            <a:r>
              <a:rPr lang="ko-KR" altLang="en-US" sz="1700" dirty="0"/>
              <a:t>년 </a:t>
            </a:r>
            <a:r>
              <a:rPr lang="en-US" altLang="ko-KR" sz="1700" dirty="0"/>
              <a:t>4</a:t>
            </a:r>
            <a:r>
              <a:rPr lang="ko-KR" altLang="en-US" sz="1700" dirty="0"/>
              <a:t>월부터 </a:t>
            </a:r>
            <a:r>
              <a:rPr lang="en-US" altLang="ko-KR" sz="1700" dirty="0"/>
              <a:t>10</a:t>
            </a:r>
            <a:r>
              <a:rPr lang="ko-KR" altLang="en-US" sz="1700" dirty="0"/>
              <a:t>년 동안 </a:t>
            </a:r>
            <a:r>
              <a:rPr lang="en-US" altLang="ko-KR" sz="1700" dirty="0"/>
              <a:t>GNP</a:t>
            </a:r>
            <a:r>
              <a:rPr lang="ko-KR" altLang="en-US" sz="1700" dirty="0"/>
              <a:t>를 </a:t>
            </a:r>
            <a:r>
              <a:rPr lang="en-US" altLang="ko-KR" sz="1700" dirty="0"/>
              <a:t>26</a:t>
            </a:r>
            <a:r>
              <a:rPr lang="ko-KR" altLang="en-US" sz="1700" dirty="0"/>
              <a:t>조엔으로 끌어 올려 서유럽 국가 수준의 생활수준으로 도달시키는 경제성장을 목표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 계획 발표</a:t>
            </a:r>
            <a:r>
              <a:rPr lang="en-US" altLang="ko-KR" sz="1700" dirty="0"/>
              <a:t> </a:t>
            </a:r>
            <a:r>
              <a:rPr lang="ko-KR" altLang="en-US" sz="1700" dirty="0"/>
              <a:t>내정과 외교를 연결함으로 완전 고용 달성 및 복지국가 실현</a:t>
            </a:r>
            <a:r>
              <a:rPr lang="en-US" altLang="ko-KR" sz="1700" dirty="0"/>
              <a:t>, </a:t>
            </a:r>
            <a:r>
              <a:rPr lang="ko-KR" altLang="en-US" sz="1700" dirty="0"/>
              <a:t>국민 각층간 소득분포 시정을 도모 하는 것을 목표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5</a:t>
            </a:r>
            <a:r>
              <a:rPr lang="ko-KR" altLang="en-US" sz="1700" dirty="0"/>
              <a:t>대 중점과제로 사회자본 충실 </a:t>
            </a:r>
            <a:r>
              <a:rPr lang="en-US" altLang="ko-KR" sz="1700" dirty="0"/>
              <a:t>, </a:t>
            </a:r>
            <a:r>
              <a:rPr lang="ko-KR" altLang="en-US" sz="1700" dirty="0"/>
              <a:t>산업구조 고도화</a:t>
            </a:r>
            <a:r>
              <a:rPr lang="en-US" altLang="ko-KR" sz="1700" dirty="0"/>
              <a:t>, </a:t>
            </a:r>
            <a:r>
              <a:rPr lang="ko-KR" altLang="en-US" sz="1700" dirty="0"/>
              <a:t>무역과 국제경제 협력 추진</a:t>
            </a:r>
            <a:r>
              <a:rPr lang="en-US" altLang="ko-KR" sz="1700" dirty="0"/>
              <a:t>, </a:t>
            </a:r>
            <a:r>
              <a:rPr lang="ko-KR" altLang="en-US" sz="1700" dirty="0"/>
              <a:t>인적능력향상과 과학기술 진흥</a:t>
            </a:r>
            <a:r>
              <a:rPr lang="en-US" altLang="ko-KR" sz="1700" dirty="0"/>
              <a:t>, </a:t>
            </a:r>
            <a:r>
              <a:rPr lang="ko-KR" altLang="en-US" sz="1700" dirty="0"/>
              <a:t>이중구조완화</a:t>
            </a:r>
            <a:r>
              <a:rPr lang="en-US" altLang="ko-KR" sz="1700" dirty="0"/>
              <a:t>,</a:t>
            </a:r>
            <a:r>
              <a:rPr lang="ko-KR" altLang="en-US" sz="1700" dirty="0"/>
              <a:t>사회적 안정확보로 설정</a:t>
            </a:r>
            <a:endParaRPr lang="en-US" altLang="ko-KR" sz="1700" dirty="0"/>
          </a:p>
          <a:p>
            <a:endParaRPr lang="en-US" altLang="ko-KR" sz="1700" dirty="0"/>
          </a:p>
        </p:txBody>
      </p:sp>
      <p:pic>
        <p:nvPicPr>
          <p:cNvPr id="5" name="그림 4" descr="텍스트, 스크린샷, 번호이(가) 표시된 사진&#10;&#10;자동 생성된 설명">
            <a:extLst>
              <a:ext uri="{FF2B5EF4-FFF2-40B4-BE49-F238E27FC236}">
                <a16:creationId xmlns:a16="http://schemas.microsoft.com/office/drawing/2014/main" id="{02BD1F08-2164-5E97-7DB6-5B4F761C30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47" y="717012"/>
            <a:ext cx="3322176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801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15F3A92-EB2F-1709-139E-E492D74F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증권 불황 이후의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0A9D9F-3A22-8572-CE73-9050C541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212778"/>
            <a:ext cx="7804322" cy="3758118"/>
          </a:xfrm>
        </p:spPr>
        <p:txBody>
          <a:bodyPr anchor="t"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1965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월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이자나기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경기가 시작되어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1966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부터 연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10%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성장기가 됨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1968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일본은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GNP 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세계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경제대국 달성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이후 종전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주년 오사카 만국 박람회가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1970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년부터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년간 개최됨에 따라 </a:t>
            </a:r>
            <a:r>
              <a:rPr lang="ko-KR" alt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이자나기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경기는 특수를 맞이함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2000" dirty="0"/>
              <a:t>66</a:t>
            </a:r>
            <a:r>
              <a:rPr lang="ko-KR" altLang="en-US" sz="2000" dirty="0"/>
              <a:t>년부터 </a:t>
            </a:r>
            <a:r>
              <a:rPr lang="en-US" altLang="ko-KR" sz="2000" dirty="0"/>
              <a:t>70</a:t>
            </a:r>
            <a:r>
              <a:rPr lang="ko-KR" altLang="en-US" sz="2000" dirty="0"/>
              <a:t>년까지의  연평균 경제성장률은 </a:t>
            </a:r>
            <a:r>
              <a:rPr lang="en-US" altLang="ko-KR" sz="2000" dirty="0"/>
              <a:t>11.8</a:t>
            </a:r>
            <a:r>
              <a:rPr lang="ko-KR" altLang="en-US" sz="2000" dirty="0"/>
              <a:t>퍼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건설국채의 발행안을 국무회의에서 결정 </a:t>
            </a:r>
            <a:r>
              <a:rPr lang="en-US" altLang="ko-KR" sz="2000" dirty="0"/>
              <a:t>1966</a:t>
            </a:r>
            <a:r>
              <a:rPr lang="ko-KR" altLang="en-US" sz="2000" dirty="0"/>
              <a:t>년에 발행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무역이나 자본의 자유화에 대응 규모확대위한 기업의 대형 합병 실현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1569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9AA2D5-8BD5-9EC2-3C18-A9574F4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안전 성장기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D44FF5E1-E3F3-7607-5E32-CEAC4024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r>
              <a:rPr lang="en-US" altLang="ko-KR" sz="1700" dirty="0"/>
              <a:t>1973</a:t>
            </a:r>
            <a:r>
              <a:rPr lang="ko-KR" altLang="en-US" sz="1700" dirty="0"/>
              <a:t>년 </a:t>
            </a:r>
            <a:r>
              <a:rPr lang="en-US" altLang="ko-KR" sz="1700" dirty="0"/>
              <a:t>12</a:t>
            </a:r>
            <a:r>
              <a:rPr lang="ko-KR" altLang="en-US" sz="1700" dirty="0"/>
              <a:t>월부터 </a:t>
            </a:r>
            <a:r>
              <a:rPr lang="en-US" altLang="ko-KR" sz="1700" dirty="0"/>
              <a:t>1991</a:t>
            </a:r>
            <a:r>
              <a:rPr lang="ko-KR" altLang="en-US" sz="1700" dirty="0"/>
              <a:t>년 </a:t>
            </a:r>
            <a:r>
              <a:rPr lang="en-US" altLang="ko-KR" sz="1700" dirty="0"/>
              <a:t>5</a:t>
            </a:r>
            <a:r>
              <a:rPr lang="ko-KR" altLang="en-US" sz="1700" dirty="0"/>
              <a:t>월까지 </a:t>
            </a:r>
            <a:r>
              <a:rPr lang="en-US" altLang="ko-KR" sz="1700" dirty="0"/>
              <a:t>17</a:t>
            </a:r>
            <a:r>
              <a:rPr lang="ko-KR" altLang="en-US" sz="1700" dirty="0"/>
              <a:t>년 </a:t>
            </a:r>
            <a:r>
              <a:rPr lang="en-US" altLang="ko-KR" sz="1700" dirty="0"/>
              <a:t>6</a:t>
            </a:r>
            <a:r>
              <a:rPr lang="ko-KR" altLang="en-US" sz="1700" dirty="0"/>
              <a:t>개월간 계속된 안정성장의 시기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en-US" altLang="ko-KR" sz="1700" dirty="0"/>
              <a:t>1</a:t>
            </a:r>
            <a:r>
              <a:rPr lang="ko-KR" altLang="en-US" sz="1700" dirty="0"/>
              <a:t>차 오일 쇼크후인 </a:t>
            </a:r>
            <a:r>
              <a:rPr lang="en-US" altLang="ko-KR" sz="1700" dirty="0"/>
              <a:t>1974</a:t>
            </a:r>
            <a:r>
              <a:rPr lang="ko-KR" altLang="en-US" sz="1700" dirty="0"/>
              <a:t>년부터 </a:t>
            </a:r>
            <a:r>
              <a:rPr lang="en-US" altLang="ko-KR" sz="1700" dirty="0"/>
              <a:t>199</a:t>
            </a:r>
            <a:r>
              <a:rPr lang="ko-KR" altLang="en-US" sz="1700" dirty="0"/>
              <a:t>년도까지의 실질 경제 성장률은 평균 </a:t>
            </a:r>
            <a:r>
              <a:rPr lang="en-US" altLang="ko-KR" sz="1700" dirty="0"/>
              <a:t>4.2%</a:t>
            </a:r>
          </a:p>
          <a:p>
            <a:endParaRPr lang="en-US" altLang="ko-KR" sz="1700" dirty="0"/>
          </a:p>
          <a:p>
            <a:r>
              <a:rPr lang="en-US" altLang="ko-KR" sz="1700" dirty="0"/>
              <a:t>1980</a:t>
            </a:r>
            <a:r>
              <a:rPr lang="ko-KR" altLang="en-US" sz="1700" dirty="0"/>
              <a:t>년대 초반은 엔화 달러의 영향으로 자동차와 전기제품 등의 하이테크산업을 중심으로 수출량이 증가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700" dirty="0"/>
              <a:t>   -&gt; </a:t>
            </a:r>
            <a:r>
              <a:rPr lang="ko-KR" altLang="en-US" sz="1700" dirty="0"/>
              <a:t>미국 등과 무역마찰이 발생 해소를 위해 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700" dirty="0"/>
              <a:t>       </a:t>
            </a:r>
            <a:r>
              <a:rPr lang="ko-KR" altLang="en-US" sz="1700" dirty="0"/>
              <a:t>플라자 합의</a:t>
            </a:r>
            <a:endParaRPr lang="en-US" altLang="ko-KR" sz="1700" dirty="0"/>
          </a:p>
          <a:p>
            <a:pPr marL="0" indent="0">
              <a:lnSpc>
                <a:spcPts val="1100"/>
              </a:lnSpc>
              <a:buNone/>
            </a:pPr>
            <a:endParaRPr lang="en-US" altLang="ko-KR" sz="1700" dirty="0"/>
          </a:p>
          <a:p>
            <a:r>
              <a:rPr lang="ko-KR" altLang="en-US" sz="1700" dirty="0"/>
              <a:t>이로 인해 엔고 불황 도래</a:t>
            </a:r>
            <a:r>
              <a:rPr lang="en-US" altLang="ko-KR" sz="1700" dirty="0"/>
              <a:t>, </a:t>
            </a:r>
            <a:r>
              <a:rPr lang="ko-KR" altLang="en-US" sz="1700" dirty="0"/>
              <a:t>일본은행 저금리 정책 실시 엔고 불황 대책을 꾀함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But </a:t>
            </a:r>
            <a:r>
              <a:rPr lang="ko-KR" altLang="en-US" sz="1700" dirty="0"/>
              <a:t>너무 많은 금융 완화로 지가 주가 상승 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-&gt; </a:t>
            </a:r>
            <a:r>
              <a:rPr lang="ko-KR" altLang="en-US" sz="1700" dirty="0"/>
              <a:t>버블 경기 발생</a:t>
            </a:r>
            <a:endParaRPr lang="en-US" altLang="ko-KR" sz="1700" dirty="0"/>
          </a:p>
        </p:txBody>
      </p:sp>
    </p:spTree>
    <p:extLst>
      <p:ext uri="{BB962C8B-B14F-4D97-AF65-F5344CB8AC3E}">
        <p14:creationId xmlns:p14="http://schemas.microsoft.com/office/powerpoint/2010/main" val="123175403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BB883A-9A07-46FB-FBA1-75F00D2B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70" y="640823"/>
            <a:ext cx="3887589" cy="5583148"/>
          </a:xfrm>
        </p:spPr>
        <p:txBody>
          <a:bodyPr anchor="ctr">
            <a:normAutofit/>
          </a:bodyPr>
          <a:lstStyle/>
          <a:p>
            <a:r>
              <a:rPr lang="ko-KR" altLang="en-US" sz="5400" dirty="0"/>
              <a:t>플라자 합의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aphicFrame>
        <p:nvGraphicFramePr>
          <p:cNvPr id="21" name="내용 개체 틀 2">
            <a:extLst>
              <a:ext uri="{FF2B5EF4-FFF2-40B4-BE49-F238E27FC236}">
                <a16:creationId xmlns:a16="http://schemas.microsoft.com/office/drawing/2014/main" id="{236954C6-6767-02C4-C71C-0BD1C7E2CD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5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21055" y="3687920"/>
            <a:ext cx="5923787" cy="3635725"/>
            <a:chOff x="7981581" y="5531880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1581" y="5531880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06768" y="4003550"/>
            <a:ext cx="4114286" cy="2853593"/>
            <a:chOff x="1810152" y="6005324"/>
            <a:chExt cx="6171429" cy="428039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6005324"/>
              <a:ext cx="6171429" cy="428039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74" y="252821"/>
            <a:ext cx="1626626" cy="1131813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81" y="1182741"/>
            <a:ext cx="6516985" cy="74266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81" y="1898226"/>
            <a:ext cx="6909995" cy="742668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81" y="2521038"/>
            <a:ext cx="6402071" cy="74266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76" y="3792430"/>
            <a:ext cx="2360960" cy="79983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4453125"/>
            <a:ext cx="1652300" cy="763861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4992070"/>
            <a:ext cx="1652300" cy="763861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5492170"/>
            <a:ext cx="1899913" cy="77656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82" y="3555539"/>
            <a:ext cx="1449061" cy="70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49226" y="1150558"/>
            <a:ext cx="5923787" cy="3635725"/>
            <a:chOff x="-3073840" y="1725837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3840" y="1725837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06768" y="1902962"/>
            <a:ext cx="4114286" cy="2181710"/>
            <a:chOff x="1810152" y="2854443"/>
            <a:chExt cx="6171429" cy="327256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2854443"/>
              <a:ext cx="6171429" cy="327256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095238" y="4043080"/>
            <a:ext cx="4114286" cy="2431169"/>
            <a:chOff x="9142857" y="6064620"/>
            <a:chExt cx="6171429" cy="364675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6064620"/>
              <a:ext cx="6171429" cy="3646753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496207" cy="114855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40" y="1922013"/>
            <a:ext cx="4132249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40" y="2521048"/>
            <a:ext cx="5323461" cy="742661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40" y="5481961"/>
            <a:ext cx="4034001" cy="74266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39" y="3126037"/>
            <a:ext cx="5430643" cy="74266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93" y="4453969"/>
            <a:ext cx="4653601" cy="106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7131" y="1076103"/>
            <a:ext cx="11463199" cy="4585279"/>
            <a:chOff x="640696" y="1614154"/>
            <a:chExt cx="17194798" cy="68779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696" y="1614154"/>
              <a:ext cx="17194798" cy="68779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63653" y="1857694"/>
            <a:ext cx="3850539" cy="1910573"/>
            <a:chOff x="3095480" y="2786541"/>
            <a:chExt cx="5775808" cy="286585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480" y="2786541"/>
              <a:ext cx="5775808" cy="286585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339777" y="4253648"/>
            <a:ext cx="3850539" cy="2010033"/>
            <a:chOff x="9509665" y="6380472"/>
            <a:chExt cx="5775808" cy="301504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665" y="6380472"/>
              <a:ext cx="5775808" cy="301504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3" y="140174"/>
            <a:ext cx="2082419" cy="144897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01" y="494414"/>
            <a:ext cx="5731100" cy="69757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34" y="1782659"/>
            <a:ext cx="1798300" cy="65190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71" y="2525533"/>
            <a:ext cx="2241881" cy="742668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331" y="4291006"/>
            <a:ext cx="1687639" cy="69366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106" y="4971217"/>
            <a:ext cx="2978395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7131" y="1076103"/>
            <a:ext cx="11463199" cy="4585279"/>
            <a:chOff x="640696" y="1614154"/>
            <a:chExt cx="17194798" cy="68779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696" y="1614154"/>
              <a:ext cx="17194798" cy="68779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2209462"/>
            <a:ext cx="3306377" cy="3306377"/>
            <a:chOff x="2224693" y="3314193"/>
            <a:chExt cx="4959566" cy="495956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3314193"/>
              <a:ext cx="4959566" cy="495956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4" y="140174"/>
            <a:ext cx="2082418" cy="144897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601" y="2274841"/>
            <a:ext cx="2252517" cy="737583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5" y="3141125"/>
            <a:ext cx="1994268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8" y="3775619"/>
            <a:ext cx="5248217" cy="74266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6" y="4508376"/>
            <a:ext cx="1981582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6768" y="3515689"/>
            <a:ext cx="6507914" cy="3912883"/>
            <a:chOff x="1810152" y="5273532"/>
            <a:chExt cx="9761871" cy="58693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5273532"/>
              <a:ext cx="9761871" cy="58693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97945" y="1054370"/>
            <a:ext cx="7349143" cy="4087961"/>
            <a:chOff x="13346917" y="1581555"/>
            <a:chExt cx="11023715" cy="613194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6917" y="1581555"/>
              <a:ext cx="11023715" cy="61319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118938" y="3428572"/>
            <a:ext cx="6160615" cy="3426842"/>
            <a:chOff x="-3178407" y="5142857"/>
            <a:chExt cx="9240923" cy="51402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8407" y="5142857"/>
              <a:ext cx="9240923" cy="51402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73745" y="2757945"/>
            <a:ext cx="2112741" cy="4114286"/>
            <a:chOff x="1910617" y="4136917"/>
            <a:chExt cx="3169112" cy="617142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617" y="4136917"/>
              <a:ext cx="3169112" cy="617142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386486" y="2727770"/>
            <a:ext cx="2250795" cy="4114286"/>
            <a:chOff x="5079729" y="4091655"/>
            <a:chExt cx="3376192" cy="617142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729" y="4091655"/>
              <a:ext cx="3376192" cy="617142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4" y="140173"/>
            <a:ext cx="2082417" cy="144897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176" y="2709118"/>
            <a:ext cx="2182877" cy="69366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34" y="3424374"/>
            <a:ext cx="4033628" cy="737583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39" y="4131087"/>
            <a:ext cx="3617976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213" y="0"/>
            <a:ext cx="8888051" cy="6857143"/>
            <a:chOff x="2476819" y="0"/>
            <a:chExt cx="13332076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476819" y="0"/>
              <a:ext cx="13332076" cy="493714"/>
              <a:chOff x="2476819" y="0"/>
              <a:chExt cx="13332076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0"/>
                <a:ext cx="13332076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476819" y="9792000"/>
              <a:ext cx="13332076" cy="493714"/>
              <a:chOff x="2476819" y="9792000"/>
              <a:chExt cx="13332076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9792000"/>
                <a:ext cx="13332076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6880675" y="368643"/>
            <a:ext cx="5614563" cy="3445938"/>
            <a:chOff x="10321012" y="552964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012" y="552964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582027" y="3992359"/>
            <a:ext cx="5923787" cy="3635725"/>
            <a:chOff x="-873041" y="5988538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73041" y="5988538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7854431" y="-132021"/>
            <a:ext cx="10648501" cy="7121185"/>
            <a:chOff x="-11781647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768022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781647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396407" y="-132021"/>
            <a:ext cx="10648501" cy="7121185"/>
            <a:chOff x="14094610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8234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94610" y="-198032"/>
              <a:ext cx="15972751" cy="1068177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578" y="2741418"/>
            <a:ext cx="5287365" cy="1791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53546-C3B3-0591-D111-65D648E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6616" y="81762"/>
            <a:ext cx="5974976" cy="60555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일본의 </a:t>
            </a:r>
            <a:b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몰락과 </a:t>
            </a:r>
            <a:br>
              <a:rPr lang="en-US" altLang="ko-K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388AE-D276-1C27-281D-55FF7195E10F}"/>
              </a:ext>
            </a:extLst>
          </p:cNvPr>
          <p:cNvSpPr txBox="1"/>
          <p:nvPr/>
        </p:nvSpPr>
        <p:spPr>
          <a:xfrm>
            <a:off x="8565620" y="5997929"/>
            <a:ext cx="342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/>
              <a:t>21828781</a:t>
            </a:r>
          </a:p>
          <a:p>
            <a:pPr algn="r"/>
            <a:r>
              <a:rPr lang="ko-KR" altLang="en-US" sz="2000" dirty="0"/>
              <a:t>정군호</a:t>
            </a:r>
            <a:endParaRPr lang="en-US" altLang="ko-KR" sz="2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C7E2C60-AA65-870F-B960-1CC6DA994987}"/>
              </a:ext>
            </a:extLst>
          </p:cNvPr>
          <p:cNvGrpSpPr/>
          <p:nvPr/>
        </p:nvGrpSpPr>
        <p:grpSpPr>
          <a:xfrm>
            <a:off x="4508319" y="1580503"/>
            <a:ext cx="5769560" cy="769441"/>
            <a:chOff x="5317267" y="1019369"/>
            <a:chExt cx="5769560" cy="73481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59DF40F5-A968-C47D-8AB8-7C3E174AF331}"/>
                </a:ext>
              </a:extLst>
            </p:cNvPr>
            <p:cNvSpPr/>
            <p:nvPr/>
          </p:nvSpPr>
          <p:spPr>
            <a:xfrm>
              <a:off x="5865091" y="1196000"/>
              <a:ext cx="5028207" cy="53122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20C510-2769-9ACD-73CC-E6D6F8AD3B43}"/>
                </a:ext>
              </a:extLst>
            </p:cNvPr>
            <p:cNvSpPr txBox="1"/>
            <p:nvPr/>
          </p:nvSpPr>
          <p:spPr>
            <a:xfrm>
              <a:off x="5317267" y="1019369"/>
              <a:ext cx="5769560" cy="734811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1</a:t>
              </a:r>
              <a:r>
                <a:rPr lang="en-US" altLang="ko-KR" sz="4400" dirty="0"/>
                <a:t> </a:t>
              </a:r>
              <a:r>
                <a:rPr lang="ko-KR" altLang="en-US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세계 </a:t>
              </a:r>
              <a:r>
                <a:rPr lang="en-US" altLang="ko-KR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2</a:t>
              </a:r>
              <a:r>
                <a:rPr lang="ko-KR" altLang="en-US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차대전 패전이후의 일본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CFAF8BA-5727-208D-6D4C-D96054A7E99A}"/>
              </a:ext>
            </a:extLst>
          </p:cNvPr>
          <p:cNvGrpSpPr/>
          <p:nvPr/>
        </p:nvGrpSpPr>
        <p:grpSpPr>
          <a:xfrm>
            <a:off x="4508319" y="2687045"/>
            <a:ext cx="7348004" cy="1228033"/>
            <a:chOff x="5317267" y="1905879"/>
            <a:chExt cx="7348004" cy="129652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3860CF5C-1F64-ABE0-6C7E-4D30BB19A39D}"/>
                </a:ext>
              </a:extLst>
            </p:cNvPr>
            <p:cNvSpPr/>
            <p:nvPr/>
          </p:nvSpPr>
          <p:spPr>
            <a:xfrm>
              <a:off x="5865092" y="2148032"/>
              <a:ext cx="4294908" cy="105437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9B6DD-96EE-C6C8-1E91-7F92C697E24D}"/>
                </a:ext>
              </a:extLst>
            </p:cNvPr>
            <p:cNvSpPr txBox="1"/>
            <p:nvPr/>
          </p:nvSpPr>
          <p:spPr>
            <a:xfrm>
              <a:off x="5317267" y="1905879"/>
              <a:ext cx="7348004" cy="124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2</a:t>
              </a:r>
              <a:r>
                <a:rPr lang="en-US" altLang="ko-KR" sz="800" dirty="0"/>
                <a:t>     </a:t>
              </a:r>
              <a:r>
                <a:rPr lang="ko-KR" altLang="en-US" sz="2800" b="1" dirty="0">
                  <a:ln w="15875">
                    <a:solidFill>
                      <a:schemeClr val="tx1">
                        <a:alpha val="96000"/>
                      </a:schemeClr>
                    </a:solidFill>
                  </a:ln>
                  <a:solidFill>
                    <a:schemeClr val="bg1"/>
                  </a:solidFill>
                </a:rPr>
                <a:t>한국 전쟁과 샌프란시스코 </a:t>
              </a:r>
              <a:endParaRPr lang="en-US" altLang="ko-KR" sz="2800" b="1" dirty="0">
                <a:ln w="15875">
                  <a:solidFill>
                    <a:schemeClr val="tx1">
                      <a:alpha val="96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r>
                <a:rPr lang="ko-KR" altLang="en-US" sz="2800" b="1" dirty="0">
                  <a:ln w="15875">
                    <a:solidFill>
                      <a:schemeClr val="tx1">
                        <a:alpha val="96000"/>
                      </a:schemeClr>
                    </a:solidFill>
                  </a:ln>
                  <a:solidFill>
                    <a:schemeClr val="bg1"/>
                  </a:solidFill>
                </a:rPr>
                <a:t>    강화조약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58C09CD-B13B-F080-6053-B93358F87977}"/>
              </a:ext>
            </a:extLst>
          </p:cNvPr>
          <p:cNvGrpSpPr/>
          <p:nvPr/>
        </p:nvGrpSpPr>
        <p:grpSpPr>
          <a:xfrm>
            <a:off x="4508319" y="4159690"/>
            <a:ext cx="5974975" cy="1222811"/>
            <a:chOff x="5317267" y="3429000"/>
            <a:chExt cx="5974975" cy="1222811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D4657470-5B92-2CFA-546D-6AD618F4F64B}"/>
                </a:ext>
              </a:extLst>
            </p:cNvPr>
            <p:cNvSpPr/>
            <p:nvPr/>
          </p:nvSpPr>
          <p:spPr>
            <a:xfrm>
              <a:off x="5865091" y="3637649"/>
              <a:ext cx="3759200" cy="1014162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C46B1B-527F-F083-258A-EB968077EBB0}"/>
                </a:ext>
              </a:extLst>
            </p:cNvPr>
            <p:cNvSpPr txBox="1"/>
            <p:nvPr/>
          </p:nvSpPr>
          <p:spPr>
            <a:xfrm>
              <a:off x="5317267" y="3429000"/>
              <a:ext cx="59749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3</a:t>
              </a:r>
              <a:r>
                <a:rPr lang="en-US" altLang="ko-KR" sz="800" dirty="0"/>
                <a:t>     </a:t>
              </a:r>
              <a:r>
                <a:rPr lang="ko-KR" altLang="en-US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일본의 고도 성장기 </a:t>
              </a:r>
              <a:r>
                <a:rPr lang="en-US" altLang="ko-KR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&amp; </a:t>
              </a:r>
            </a:p>
            <a:p>
              <a:r>
                <a:rPr lang="ko-KR" altLang="en-US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   </a:t>
              </a:r>
              <a:r>
                <a:rPr lang="ko-KR" altLang="en-US" sz="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    </a:t>
              </a:r>
              <a:r>
                <a:rPr lang="ko-KR" altLang="en-US" sz="2800" b="1" dirty="0">
                  <a:ln w="15875">
                    <a:solidFill>
                      <a:schemeClr val="tx1">
                        <a:alpha val="98000"/>
                      </a:schemeClr>
                    </a:solidFill>
                  </a:ln>
                  <a:solidFill>
                    <a:schemeClr val="bg1"/>
                  </a:solidFill>
                </a:rPr>
                <a:t>안전 성장기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E7D2C8-28F1-10B3-F178-FAC31E2EEE06}"/>
              </a:ext>
            </a:extLst>
          </p:cNvPr>
          <p:cNvSpPr txBox="1"/>
          <p:nvPr/>
        </p:nvSpPr>
        <p:spPr>
          <a:xfrm>
            <a:off x="4996262" y="444277"/>
            <a:ext cx="479367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alpha val="49000"/>
                  </a:schemeClr>
                </a:solidFill>
                <a:effectLst>
                  <a:glow rad="635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Eras Light ITC" panose="020B0402030504020804" pitchFamily="34" charset="0"/>
              </a:rPr>
              <a:t>CONTENT</a:t>
            </a:r>
            <a:endParaRPr lang="ko-KR" altLang="en-US" sz="6600" b="1" dirty="0">
              <a:solidFill>
                <a:schemeClr val="tx1">
                  <a:alpha val="49000"/>
                </a:schemeClr>
              </a:solidFill>
              <a:effectLst>
                <a:glow rad="63500">
                  <a:schemeClr val="accent1">
                    <a:lumMod val="20000"/>
                    <a:lumOff val="80000"/>
                    <a:alpha val="40000"/>
                  </a:schemeClr>
                </a:glow>
                <a:outerShdw blurRad="50800" dist="38100" dir="2700000" algn="tl" rotWithShape="0">
                  <a:prstClr val="black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942</Words>
  <Application>Microsoft Office PowerPoint</Application>
  <PresentationFormat>와이드스크린</PresentationFormat>
  <Paragraphs>140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8" baseType="lpstr">
      <vt:lpstr>-apple-system</vt:lpstr>
      <vt:lpstr>Lucida Grande</vt:lpstr>
      <vt:lpstr>맑은 고딕</vt:lpstr>
      <vt:lpstr>함초롬바탕</vt:lpstr>
      <vt:lpstr>휴먼둥근헤드라인</vt:lpstr>
      <vt:lpstr>휴먼매직체</vt:lpstr>
      <vt:lpstr>휴먼모음T</vt:lpstr>
      <vt:lpstr>Arial</vt:lpstr>
      <vt:lpstr>Calibri</vt:lpstr>
      <vt:lpstr>Eras Light ITC</vt:lpstr>
      <vt:lpstr>Open Sans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 몰락과  부활</vt:lpstr>
      <vt:lpstr>세계 2차대전  패전 이후의  일본</vt:lpstr>
      <vt:lpstr>패전 이후의 일본</vt:lpstr>
      <vt:lpstr>SCAP(연합군 최고 사령부)</vt:lpstr>
      <vt:lpstr>연합군의 정책들</vt:lpstr>
      <vt:lpstr>1940s 일본의 경제상황</vt:lpstr>
      <vt:lpstr>한국전쟁과 샌프란시스코 강화 조약</vt:lpstr>
      <vt:lpstr>1950년 한국전쟁 발발</vt:lpstr>
      <vt:lpstr>샌프란시스코  강화 조약</vt:lpstr>
      <vt:lpstr>국권 회복이후의 일본</vt:lpstr>
      <vt:lpstr>일본의 고도성장기 &amp; 안전성장기</vt:lpstr>
      <vt:lpstr>일본의 고도경제성장</vt:lpstr>
      <vt:lpstr>일본의 고도 경제성장의 원인</vt:lpstr>
      <vt:lpstr>고도 경제성장속 1960s의 일본</vt:lpstr>
      <vt:lpstr>소득배증 계획</vt:lpstr>
      <vt:lpstr>증권 불황 이후의 일본</vt:lpstr>
      <vt:lpstr>일본의 안전 성장기</vt:lpstr>
      <vt:lpstr>플라자 합의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정군호</dc:creator>
  <cp:lastModifiedBy>정군호</cp:lastModifiedBy>
  <cp:revision>4</cp:revision>
  <dcterms:created xsi:type="dcterms:W3CDTF">2023-09-30T06:05:35Z</dcterms:created>
  <dcterms:modified xsi:type="dcterms:W3CDTF">2023-09-30T06:34:21Z</dcterms:modified>
</cp:coreProperties>
</file>