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78" r:id="rId6"/>
    <p:sldId id="260" r:id="rId7"/>
    <p:sldId id="261" r:id="rId8"/>
    <p:sldId id="273" r:id="rId9"/>
    <p:sldId id="274" r:id="rId10"/>
    <p:sldId id="276" r:id="rId11"/>
    <p:sldId id="277" r:id="rId12"/>
    <p:sldId id="259" r:id="rId13"/>
    <p:sldId id="263" r:id="rId14"/>
    <p:sldId id="264" r:id="rId15"/>
    <p:sldId id="279" r:id="rId16"/>
    <p:sldId id="280" r:id="rId17"/>
    <p:sldId id="281" r:id="rId18"/>
    <p:sldId id="282" r:id="rId19"/>
    <p:sldId id="267" r:id="rId20"/>
    <p:sldId id="283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7438" autoAdjust="0"/>
  </p:normalViewPr>
  <p:slideViewPr>
    <p:cSldViewPr snapToGrid="0">
      <p:cViewPr>
        <p:scale>
          <a:sx n="100" d="100"/>
          <a:sy n="100" d="100"/>
        </p:scale>
        <p:origin x="3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0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7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7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D%BC%EB%B3%B8-%EC%8B%A0%EC%82%AC-%EA%B5%90%ED%86%A0-%EC%97%90%EB%A7%88-%EA%B4%80%EA%B4%91-%EC%97%AD%EC%82%AC-%EA%B2%BD%EC%B9%98%EC%9D%98-%EA%B4%80%EA%B4%91-%EB%AA%85%E2%80%8B%E2%80%8B%EC%86%8C-95607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wiki.ga/w/%EC%B2%AD%EC%9D%BC%EC%A0%84%EC%9F%81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ladin.co.kr/759779161/12146430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rimera_guerra_sino-japones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24FB64B-45C3-4A35-92F4-511CA4C9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0225C21-07AF-48C3-837D-434998509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238"/>
            <a:ext cx="12192000" cy="68672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7FD8E3C-3417-0654-7F10-3C3C8805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" r="67"/>
          <a:stretch/>
        </p:blipFill>
        <p:spPr bwMode="auto">
          <a:xfrm>
            <a:off x="0" y="-9239"/>
            <a:ext cx="12192000" cy="68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D84A3E0-7DFC-87F9-8D73-D2FB4F51C73F}"/>
              </a:ext>
            </a:extLst>
          </p:cNvPr>
          <p:cNvSpPr/>
          <p:nvPr/>
        </p:nvSpPr>
        <p:spPr>
          <a:xfrm>
            <a:off x="0" y="-13856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EEC8B628-5BB4-4776-9FCB-F238B7D7A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8652" y="491867"/>
            <a:ext cx="8774697" cy="5855793"/>
          </a:xfrm>
          <a:custGeom>
            <a:avLst/>
            <a:gdLst>
              <a:gd name="connsiteX0" fmla="*/ 4387350 w 8774697"/>
              <a:gd name="connsiteY0" fmla="*/ 0 h 5855793"/>
              <a:gd name="connsiteX1" fmla="*/ 8774697 w 8774697"/>
              <a:gd name="connsiteY1" fmla="*/ 4387348 h 5855793"/>
              <a:gd name="connsiteX2" fmla="*/ 8774697 w 8774697"/>
              <a:gd name="connsiteY2" fmla="*/ 5468251 h 5855793"/>
              <a:gd name="connsiteX3" fmla="*/ 8774697 w 8774697"/>
              <a:gd name="connsiteY3" fmla="*/ 5855793 h 5855793"/>
              <a:gd name="connsiteX4" fmla="*/ 0 w 8774697"/>
              <a:gd name="connsiteY4" fmla="*/ 5855793 h 5855793"/>
              <a:gd name="connsiteX5" fmla="*/ 0 w 8774697"/>
              <a:gd name="connsiteY5" fmla="*/ 5468251 h 5855793"/>
              <a:gd name="connsiteX6" fmla="*/ 0 w 8774697"/>
              <a:gd name="connsiteY6" fmla="*/ 4387348 h 5855793"/>
              <a:gd name="connsiteX7" fmla="*/ 4387350 w 8774697"/>
              <a:gd name="connsiteY7" fmla="*/ 0 h 58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4697" h="5855793">
                <a:moveTo>
                  <a:pt x="4387350" y="0"/>
                </a:moveTo>
                <a:cubicBezTo>
                  <a:pt x="6810414" y="0"/>
                  <a:pt x="8774697" y="1964283"/>
                  <a:pt x="8774697" y="4387348"/>
                </a:cubicBezTo>
                <a:lnTo>
                  <a:pt x="8774697" y="5468251"/>
                </a:lnTo>
                <a:lnTo>
                  <a:pt x="8774697" y="5855793"/>
                </a:lnTo>
                <a:lnTo>
                  <a:pt x="0" y="5855793"/>
                </a:lnTo>
                <a:lnTo>
                  <a:pt x="0" y="5468251"/>
                </a:lnTo>
                <a:lnTo>
                  <a:pt x="0" y="4387348"/>
                </a:lnTo>
                <a:cubicBezTo>
                  <a:pt x="0" y="1964283"/>
                  <a:pt x="1964285" y="0"/>
                  <a:pt x="4387350" y="0"/>
                </a:cubicBezTo>
                <a:close/>
              </a:path>
            </a:pathLst>
          </a:cu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FE85-A97F-A90B-82E4-3C3E5D38D198}"/>
              </a:ext>
            </a:extLst>
          </p:cNvPr>
          <p:cNvSpPr txBox="1"/>
          <p:nvPr/>
        </p:nvSpPr>
        <p:spPr>
          <a:xfrm>
            <a:off x="1708651" y="2634883"/>
            <a:ext cx="850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</a:t>
            </a:r>
            <a:endParaRPr lang="en-US" altLang="ko-KR" sz="8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2E6BADD-00AF-8CC9-D899-4BDA52CCFE02}"/>
              </a:ext>
            </a:extLst>
          </p:cNvPr>
          <p:cNvCxnSpPr/>
          <p:nvPr/>
        </p:nvCxnSpPr>
        <p:spPr>
          <a:xfrm>
            <a:off x="3318510" y="4320540"/>
            <a:ext cx="555498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31F577-4E5D-C020-5146-2B7CD3394E5F}"/>
              </a:ext>
            </a:extLst>
          </p:cNvPr>
          <p:cNvSpPr txBox="1"/>
          <p:nvPr/>
        </p:nvSpPr>
        <p:spPr>
          <a:xfrm>
            <a:off x="7446511" y="5816958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21901860 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이지훈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5C8D1-7198-6982-C8AB-B07F4A9EA612}"/>
              </a:ext>
            </a:extLst>
          </p:cNvPr>
          <p:cNvSpPr txBox="1"/>
          <p:nvPr/>
        </p:nvSpPr>
        <p:spPr>
          <a:xfrm>
            <a:off x="4690101" y="4383549"/>
            <a:ext cx="281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</a:t>
            </a:r>
            <a:r>
              <a:rPr lang="en-US" altLang="ko-KR" sz="4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4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전쟁</a:t>
            </a:r>
          </a:p>
        </p:txBody>
      </p:sp>
    </p:spTree>
    <p:extLst>
      <p:ext uri="{BB962C8B-B14F-4D97-AF65-F5344CB8AC3E}">
        <p14:creationId xmlns:p14="http://schemas.microsoft.com/office/powerpoint/2010/main" val="8939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E6ED8F7-13A0-12AE-9C56-8DB4438D6D26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057B42-867B-6D1C-9631-56BCAFD01210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 시작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7708CFE2-4038-54C0-F945-D43AFDE2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FD24ECE-B7D2-00F5-AFA3-D443C0C8A4AE}"/>
              </a:ext>
            </a:extLst>
          </p:cNvPr>
          <p:cNvCxnSpPr>
            <a:cxnSpLocks/>
          </p:cNvCxnSpPr>
          <p:nvPr/>
        </p:nvCxnSpPr>
        <p:spPr>
          <a:xfrm flipV="1">
            <a:off x="11056098" y="0"/>
            <a:ext cx="0" cy="1314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D8A1C6-6D66-6624-750F-7B582A7B7A65}"/>
              </a:ext>
            </a:extLst>
          </p:cNvPr>
          <p:cNvSpPr txBox="1"/>
          <p:nvPr/>
        </p:nvSpPr>
        <p:spPr>
          <a:xfrm>
            <a:off x="5372101" y="1460123"/>
            <a:ext cx="658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차 동학농민운동 종료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철병 요구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2525545-42CC-F798-5E56-01BC80DEB9A5}"/>
              </a:ext>
            </a:extLst>
          </p:cNvPr>
          <p:cNvGrpSpPr/>
          <p:nvPr/>
        </p:nvGrpSpPr>
        <p:grpSpPr>
          <a:xfrm rot="10800000">
            <a:off x="5509253" y="1460123"/>
            <a:ext cx="209551" cy="180975"/>
            <a:chOff x="4238720" y="4329221"/>
            <a:chExt cx="209551" cy="18097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6571546-8234-B4A2-BBF4-04997D63591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EC9FFB7-A15F-E8EE-2677-FF0EA66A30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D4FA601-69B8-9DE7-AF5F-08291A64D6CD}"/>
              </a:ext>
            </a:extLst>
          </p:cNvPr>
          <p:cNvGrpSpPr/>
          <p:nvPr/>
        </p:nvGrpSpPr>
        <p:grpSpPr>
          <a:xfrm>
            <a:off x="11521060" y="2110145"/>
            <a:ext cx="209551" cy="180975"/>
            <a:chOff x="4238720" y="4329221"/>
            <a:chExt cx="209551" cy="180975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8B0EC612-B5E3-CEE8-A09F-184E0A72010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6CA1AEB3-2C27-37D7-AEC5-B09875BC3ED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AA370C2F-9BAC-BAAE-D060-A3CEF0724089}"/>
              </a:ext>
            </a:extLst>
          </p:cNvPr>
          <p:cNvCxnSpPr>
            <a:cxnSpLocks/>
          </p:cNvCxnSpPr>
          <p:nvPr/>
        </p:nvCxnSpPr>
        <p:spPr>
          <a:xfrm flipH="1">
            <a:off x="5610225" y="1314450"/>
            <a:ext cx="54553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BF9D462-C43D-4902-4B3F-C97BB59A40AB}"/>
              </a:ext>
            </a:extLst>
          </p:cNvPr>
          <p:cNvCxnSpPr>
            <a:cxnSpLocks/>
          </p:cNvCxnSpPr>
          <p:nvPr/>
        </p:nvCxnSpPr>
        <p:spPr>
          <a:xfrm flipV="1">
            <a:off x="5610225" y="1304925"/>
            <a:ext cx="0" cy="1343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C7A4A2-B582-706C-05E5-13C6BEB462F4}"/>
              </a:ext>
            </a:extLst>
          </p:cNvPr>
          <p:cNvSpPr txBox="1"/>
          <p:nvPr/>
        </p:nvSpPr>
        <p:spPr>
          <a:xfrm>
            <a:off x="5372101" y="2869823"/>
            <a:ext cx="658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조선에서 청 영향력 제거 기회 판단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8D952A2-6FBA-FE67-AA1D-1CD89F2AD6AB}"/>
              </a:ext>
            </a:extLst>
          </p:cNvPr>
          <p:cNvGrpSpPr/>
          <p:nvPr/>
        </p:nvGrpSpPr>
        <p:grpSpPr>
          <a:xfrm rot="10800000">
            <a:off x="5610225" y="2905958"/>
            <a:ext cx="209551" cy="180975"/>
            <a:chOff x="4238720" y="4329221"/>
            <a:chExt cx="209551" cy="180975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9BF8FD64-7534-06CC-7687-5C5F1544592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647E3BC-1F93-2B31-3DC0-0F8326EA99C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F0CD6CD-9EDC-FE35-1D28-E816433D6D5D}"/>
              </a:ext>
            </a:extLst>
          </p:cNvPr>
          <p:cNvGrpSpPr/>
          <p:nvPr/>
        </p:nvGrpSpPr>
        <p:grpSpPr>
          <a:xfrm>
            <a:off x="11507536" y="3519845"/>
            <a:ext cx="209551" cy="180975"/>
            <a:chOff x="4238720" y="4329221"/>
            <a:chExt cx="209551" cy="180975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DA9C98FA-D6B4-D07F-7B7C-5D0E18224EE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62A8C6B-3A57-064B-4861-D1A6C5364CE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5D69AF-4914-BBF3-9103-7973BAB43692}"/>
              </a:ext>
            </a:extLst>
          </p:cNvPr>
          <p:cNvSpPr txBox="1"/>
          <p:nvPr/>
        </p:nvSpPr>
        <p:spPr>
          <a:xfrm>
            <a:off x="7983286" y="4217491"/>
            <a:ext cx="336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22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추가병력 도착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4F72D0-B4E4-B088-3DE2-2DFABA4C8BD9}"/>
              </a:ext>
            </a:extLst>
          </p:cNvPr>
          <p:cNvSpPr txBox="1"/>
          <p:nvPr/>
        </p:nvSpPr>
        <p:spPr>
          <a:xfrm>
            <a:off x="3742102" y="5540752"/>
            <a:ext cx="669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철병 요구 거부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조선에 내정개혁안 제시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50C4524-A64B-041E-FCE1-10F84F7F87FB}"/>
              </a:ext>
            </a:extLst>
          </p:cNvPr>
          <p:cNvGrpSpPr/>
          <p:nvPr/>
        </p:nvGrpSpPr>
        <p:grpSpPr>
          <a:xfrm rot="10800000">
            <a:off x="8233148" y="4193084"/>
            <a:ext cx="209551" cy="180975"/>
            <a:chOff x="4238720" y="4329221"/>
            <a:chExt cx="209551" cy="180975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81FCCB98-56BC-BF50-3754-DBEB2BC8091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C265D352-38F4-5276-53D7-1DB0F640D4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831D11C-F330-AA4D-828B-FB6F1C10AAA9}"/>
              </a:ext>
            </a:extLst>
          </p:cNvPr>
          <p:cNvGrpSpPr/>
          <p:nvPr/>
        </p:nvGrpSpPr>
        <p:grpSpPr>
          <a:xfrm>
            <a:off x="10960847" y="4867513"/>
            <a:ext cx="209551" cy="180975"/>
            <a:chOff x="4238720" y="4329221"/>
            <a:chExt cx="209551" cy="180975"/>
          </a:xfrm>
        </p:grpSpPr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4E3E907F-2B8C-BE91-922B-B341DB147F3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75B30995-23A9-8E2E-06A8-163F8DDF776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06835C9-967D-A2BA-C060-C678B1389B13}"/>
              </a:ext>
            </a:extLst>
          </p:cNvPr>
          <p:cNvGrpSpPr/>
          <p:nvPr/>
        </p:nvGrpSpPr>
        <p:grpSpPr>
          <a:xfrm>
            <a:off x="10229829" y="6190774"/>
            <a:ext cx="209551" cy="180975"/>
            <a:chOff x="4238720" y="4329221"/>
            <a:chExt cx="209551" cy="180975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CF64200E-3C9E-25CE-D2D0-933830B629F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7889E450-4F3B-F3B2-93CA-27EE18DD86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B3ADE11-F213-10B1-0F76-41F8A2205D1D}"/>
              </a:ext>
            </a:extLst>
          </p:cNvPr>
          <p:cNvGrpSpPr/>
          <p:nvPr/>
        </p:nvGrpSpPr>
        <p:grpSpPr>
          <a:xfrm rot="10800000">
            <a:off x="3742102" y="5542835"/>
            <a:ext cx="209551" cy="180975"/>
            <a:chOff x="4238720" y="4329221"/>
            <a:chExt cx="209551" cy="180975"/>
          </a:xfrm>
        </p:grpSpPr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C970593D-6CB0-023A-AC2A-0AD110AD81A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F41CC39C-2832-A7B9-3D24-F30FF78EA5C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08757C3-815F-D0B8-D91F-A8B8323BC256}"/>
              </a:ext>
            </a:extLst>
          </p:cNvPr>
          <p:cNvCxnSpPr>
            <a:cxnSpLocks/>
          </p:cNvCxnSpPr>
          <p:nvPr/>
        </p:nvCxnSpPr>
        <p:spPr>
          <a:xfrm flipV="1">
            <a:off x="11612311" y="2286833"/>
            <a:ext cx="0" cy="313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1A47187D-E08F-E9B7-6E78-CBB65266CBDC}"/>
              </a:ext>
            </a:extLst>
          </p:cNvPr>
          <p:cNvCxnSpPr>
            <a:cxnSpLocks/>
          </p:cNvCxnSpPr>
          <p:nvPr/>
        </p:nvCxnSpPr>
        <p:spPr>
          <a:xfrm flipH="1">
            <a:off x="5715000" y="2600325"/>
            <a:ext cx="59006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544A06ED-9537-B82D-1A18-43875A76BD02}"/>
              </a:ext>
            </a:extLst>
          </p:cNvPr>
          <p:cNvCxnSpPr>
            <a:cxnSpLocks/>
          </p:cNvCxnSpPr>
          <p:nvPr/>
        </p:nvCxnSpPr>
        <p:spPr>
          <a:xfrm flipV="1">
            <a:off x="5715000" y="2593598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751B3F4F-FE90-A233-8EA1-7447093557A9}"/>
              </a:ext>
            </a:extLst>
          </p:cNvPr>
          <p:cNvCxnSpPr>
            <a:cxnSpLocks/>
          </p:cNvCxnSpPr>
          <p:nvPr/>
        </p:nvCxnSpPr>
        <p:spPr>
          <a:xfrm flipV="1">
            <a:off x="11612311" y="3700819"/>
            <a:ext cx="0" cy="313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F822CD13-9846-5F57-97B7-658E862F1852}"/>
              </a:ext>
            </a:extLst>
          </p:cNvPr>
          <p:cNvCxnSpPr>
            <a:cxnSpLocks/>
          </p:cNvCxnSpPr>
          <p:nvPr/>
        </p:nvCxnSpPr>
        <p:spPr>
          <a:xfrm flipH="1">
            <a:off x="8337923" y="4014311"/>
            <a:ext cx="32879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ED9D6C12-71F0-F703-90DD-A235F5F15D34}"/>
              </a:ext>
            </a:extLst>
          </p:cNvPr>
          <p:cNvCxnSpPr>
            <a:cxnSpLocks/>
          </p:cNvCxnSpPr>
          <p:nvPr/>
        </p:nvCxnSpPr>
        <p:spPr>
          <a:xfrm flipV="1">
            <a:off x="8347448" y="4014311"/>
            <a:ext cx="0" cy="178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2E065E6C-4085-C2B7-DD0A-649665374D75}"/>
              </a:ext>
            </a:extLst>
          </p:cNvPr>
          <p:cNvCxnSpPr>
            <a:cxnSpLocks/>
          </p:cNvCxnSpPr>
          <p:nvPr/>
        </p:nvCxnSpPr>
        <p:spPr>
          <a:xfrm flipV="1">
            <a:off x="11065622" y="5048488"/>
            <a:ext cx="0" cy="123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FBFB5D8B-E24A-A753-BE28-72EEB5E7B4C6}"/>
              </a:ext>
            </a:extLst>
          </p:cNvPr>
          <p:cNvCxnSpPr>
            <a:cxnSpLocks/>
          </p:cNvCxnSpPr>
          <p:nvPr/>
        </p:nvCxnSpPr>
        <p:spPr>
          <a:xfrm flipH="1">
            <a:off x="10439380" y="6281262"/>
            <a:ext cx="6357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동학농민혁명">
            <a:extLst>
              <a:ext uri="{FF2B5EF4-FFF2-40B4-BE49-F238E27FC236}">
                <a16:creationId xmlns:a16="http://schemas.microsoft.com/office/drawing/2014/main" id="{317B92F6-F69C-C391-2D9D-3B59C6D8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5" y="1862518"/>
            <a:ext cx="4602851" cy="2459677"/>
          </a:xfrm>
          <a:prstGeom prst="snip2DiagRect">
            <a:avLst>
              <a:gd name="adj1" fmla="val 0"/>
              <a:gd name="adj2" fmla="val 1163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7C86D1B-6D4B-7CBD-8EB9-2E7916AC2FA8}"/>
              </a:ext>
            </a:extLst>
          </p:cNvPr>
          <p:cNvSpPr txBox="1"/>
          <p:nvPr/>
        </p:nvSpPr>
        <p:spPr>
          <a:xfrm>
            <a:off x="1028541" y="4407575"/>
            <a:ext cx="361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동학농민운동을 그린 민족기록화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020FF22D-01C6-D123-1884-1FB4A6048CD2}"/>
              </a:ext>
            </a:extLst>
          </p:cNvPr>
          <p:cNvCxnSpPr>
            <a:cxnSpLocks/>
          </p:cNvCxnSpPr>
          <p:nvPr/>
        </p:nvCxnSpPr>
        <p:spPr>
          <a:xfrm flipH="1">
            <a:off x="3438525" y="5624037"/>
            <a:ext cx="303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71DAAECE-3B6C-265B-4CE0-D90EEE3B0A12}"/>
              </a:ext>
            </a:extLst>
          </p:cNvPr>
          <p:cNvCxnSpPr>
            <a:cxnSpLocks/>
          </p:cNvCxnSpPr>
          <p:nvPr/>
        </p:nvCxnSpPr>
        <p:spPr>
          <a:xfrm flipV="1">
            <a:off x="3438525" y="5614512"/>
            <a:ext cx="0" cy="1005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53EB792E-F0D7-BE6E-D99C-7B1479324D28}"/>
              </a:ext>
            </a:extLst>
          </p:cNvPr>
          <p:cNvCxnSpPr>
            <a:cxnSpLocks/>
          </p:cNvCxnSpPr>
          <p:nvPr/>
        </p:nvCxnSpPr>
        <p:spPr>
          <a:xfrm flipH="1">
            <a:off x="3433743" y="6619875"/>
            <a:ext cx="40719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직선 연결선 5119">
            <a:extLst>
              <a:ext uri="{FF2B5EF4-FFF2-40B4-BE49-F238E27FC236}">
                <a16:creationId xmlns:a16="http://schemas.microsoft.com/office/drawing/2014/main" id="{D49EA62B-B2DF-6FF1-472E-F92571157080}"/>
              </a:ext>
            </a:extLst>
          </p:cNvPr>
          <p:cNvCxnSpPr>
            <a:cxnSpLocks/>
          </p:cNvCxnSpPr>
          <p:nvPr/>
        </p:nvCxnSpPr>
        <p:spPr>
          <a:xfrm flipV="1">
            <a:off x="7486650" y="6619875"/>
            <a:ext cx="0" cy="238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그래픽 5124" descr="군인 남성 단색으로 채워진">
            <a:extLst>
              <a:ext uri="{FF2B5EF4-FFF2-40B4-BE49-F238E27FC236}">
                <a16:creationId xmlns:a16="http://schemas.microsoft.com/office/drawing/2014/main" id="{6A71283D-9F1A-BD25-8219-F7D220275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5966" y="4411628"/>
            <a:ext cx="597182" cy="5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4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0820610-0064-D993-3F51-3D0F23053457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A92FB8-A8B4-D6D3-311F-AC01E08F8CB7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 시작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6A3CA827-B76C-A6A5-5B0D-23D6AE917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531D626-99FA-1AE9-986F-9FD0029C07BB}"/>
              </a:ext>
            </a:extLst>
          </p:cNvPr>
          <p:cNvCxnSpPr>
            <a:cxnSpLocks/>
          </p:cNvCxnSpPr>
          <p:nvPr/>
        </p:nvCxnSpPr>
        <p:spPr>
          <a:xfrm flipV="1">
            <a:off x="7486650" y="0"/>
            <a:ext cx="0" cy="238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5B77C5-F82D-C0D3-E866-4698CD307B64}"/>
              </a:ext>
            </a:extLst>
          </p:cNvPr>
          <p:cNvSpPr txBox="1"/>
          <p:nvPr/>
        </p:nvSpPr>
        <p:spPr>
          <a:xfrm>
            <a:off x="7183186" y="381476"/>
            <a:ext cx="424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 주재 영국 대사 중재 결렬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CB9FFCF-6FD2-FB6B-9994-F6D79E1D4023}"/>
              </a:ext>
            </a:extLst>
          </p:cNvPr>
          <p:cNvGrpSpPr/>
          <p:nvPr/>
        </p:nvGrpSpPr>
        <p:grpSpPr>
          <a:xfrm rot="10800000">
            <a:off x="7381874" y="238125"/>
            <a:ext cx="209551" cy="180975"/>
            <a:chOff x="4238720" y="4329221"/>
            <a:chExt cx="209551" cy="180975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579ACC13-8567-0D64-445B-976E3169A5D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A908652-0BF3-8E0A-CBB2-CCD47B3C403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A9E9072-7B6C-A60D-473D-2AD8C178226F}"/>
              </a:ext>
            </a:extLst>
          </p:cNvPr>
          <p:cNvGrpSpPr/>
          <p:nvPr/>
        </p:nvGrpSpPr>
        <p:grpSpPr>
          <a:xfrm>
            <a:off x="11220448" y="1115418"/>
            <a:ext cx="209551" cy="180975"/>
            <a:chOff x="4238720" y="4329221"/>
            <a:chExt cx="209551" cy="180975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CC0C1D53-890C-BDBA-1BC6-A9C67E3A878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8D3843A2-7A37-06CF-F680-17B44630DB0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4553EB8-E193-9FCB-D00E-D6D1B5CB1597}"/>
              </a:ext>
            </a:extLst>
          </p:cNvPr>
          <p:cNvSpPr txBox="1"/>
          <p:nvPr/>
        </p:nvSpPr>
        <p:spPr>
          <a:xfrm>
            <a:off x="6697410" y="2439054"/>
            <a:ext cx="424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19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전 해군으로 이루어진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연합함대 구성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484337-FBE4-28F9-13A4-0175236485B3}"/>
              </a:ext>
            </a:extLst>
          </p:cNvPr>
          <p:cNvSpPr txBox="1"/>
          <p:nvPr/>
        </p:nvSpPr>
        <p:spPr>
          <a:xfrm>
            <a:off x="5953792" y="4495146"/>
            <a:ext cx="424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한양 진입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경복궁 점령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친일 내각 구성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95A3275-53D3-C8E9-1D51-4960461F5923}"/>
              </a:ext>
            </a:extLst>
          </p:cNvPr>
          <p:cNvGrpSpPr/>
          <p:nvPr/>
        </p:nvGrpSpPr>
        <p:grpSpPr>
          <a:xfrm rot="10800000">
            <a:off x="6697410" y="2439054"/>
            <a:ext cx="209551" cy="180975"/>
            <a:chOff x="4238720" y="4329221"/>
            <a:chExt cx="209551" cy="180975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338105FA-7A33-FDFB-2EB9-A112C4A8BC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8346A2B-A6E3-0085-3A3E-2FBAE6A86D1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4BDA978-3810-6BFA-9C93-4041EAD07501}"/>
              </a:ext>
            </a:extLst>
          </p:cNvPr>
          <p:cNvGrpSpPr/>
          <p:nvPr/>
        </p:nvGrpSpPr>
        <p:grpSpPr>
          <a:xfrm>
            <a:off x="10734672" y="3458408"/>
            <a:ext cx="209551" cy="180975"/>
            <a:chOff x="4238720" y="4329221"/>
            <a:chExt cx="209551" cy="180975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E9EC0EBD-4486-9BA4-C661-43882EE2390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AE26E3BE-DB36-5171-B4A3-81875914A5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A43EF48-07F4-372C-3F67-DAB214CE25DB}"/>
              </a:ext>
            </a:extLst>
          </p:cNvPr>
          <p:cNvGrpSpPr/>
          <p:nvPr/>
        </p:nvGrpSpPr>
        <p:grpSpPr>
          <a:xfrm rot="10800000">
            <a:off x="6096000" y="4495146"/>
            <a:ext cx="209551" cy="180975"/>
            <a:chOff x="4238720" y="4329221"/>
            <a:chExt cx="209551" cy="18097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F3D9BFD5-DD99-1CFF-9B4F-B767D78401C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627781B0-AFA1-77A9-F433-299A840BFC5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1B800FB-3687-F776-9945-E6A762690434}"/>
              </a:ext>
            </a:extLst>
          </p:cNvPr>
          <p:cNvGrpSpPr/>
          <p:nvPr/>
        </p:nvGrpSpPr>
        <p:grpSpPr>
          <a:xfrm>
            <a:off x="9991054" y="5514500"/>
            <a:ext cx="209551" cy="180975"/>
            <a:chOff x="4238720" y="4329221"/>
            <a:chExt cx="209551" cy="180975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57FE8546-8764-EEA8-23DA-F9775AAD058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213FD0FD-895A-A257-319A-B411B86A94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E5DC455-D747-094F-309F-9D4A42114646}"/>
              </a:ext>
            </a:extLst>
          </p:cNvPr>
          <p:cNvCxnSpPr>
            <a:cxnSpLocks/>
          </p:cNvCxnSpPr>
          <p:nvPr/>
        </p:nvCxnSpPr>
        <p:spPr>
          <a:xfrm flipV="1">
            <a:off x="11325223" y="1296393"/>
            <a:ext cx="0" cy="427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09217451-2278-E961-D1F2-45CE6DBD617C}"/>
              </a:ext>
            </a:extLst>
          </p:cNvPr>
          <p:cNvCxnSpPr>
            <a:cxnSpLocks/>
          </p:cNvCxnSpPr>
          <p:nvPr/>
        </p:nvCxnSpPr>
        <p:spPr>
          <a:xfrm flipH="1">
            <a:off x="6800850" y="1724025"/>
            <a:ext cx="45338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9A500EEA-5058-6322-F8A5-870960CEC058}"/>
              </a:ext>
            </a:extLst>
          </p:cNvPr>
          <p:cNvCxnSpPr>
            <a:cxnSpLocks/>
          </p:cNvCxnSpPr>
          <p:nvPr/>
        </p:nvCxnSpPr>
        <p:spPr>
          <a:xfrm flipV="1">
            <a:off x="6800850" y="1714500"/>
            <a:ext cx="0" cy="724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F0FE60B0-5975-DC98-59A3-C0E08954577A}"/>
              </a:ext>
            </a:extLst>
          </p:cNvPr>
          <p:cNvCxnSpPr>
            <a:cxnSpLocks/>
          </p:cNvCxnSpPr>
          <p:nvPr/>
        </p:nvCxnSpPr>
        <p:spPr>
          <a:xfrm flipV="1">
            <a:off x="10839450" y="3639382"/>
            <a:ext cx="0" cy="5992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C16BE024-550F-1F9E-1768-4332EBD57523}"/>
              </a:ext>
            </a:extLst>
          </p:cNvPr>
          <p:cNvCxnSpPr>
            <a:cxnSpLocks/>
          </p:cNvCxnSpPr>
          <p:nvPr/>
        </p:nvCxnSpPr>
        <p:spPr>
          <a:xfrm flipH="1">
            <a:off x="6191250" y="4238625"/>
            <a:ext cx="46577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304C97F5-0F23-848F-65F1-CF27FF312338}"/>
              </a:ext>
            </a:extLst>
          </p:cNvPr>
          <p:cNvCxnSpPr>
            <a:cxnSpLocks/>
          </p:cNvCxnSpPr>
          <p:nvPr/>
        </p:nvCxnSpPr>
        <p:spPr>
          <a:xfrm flipV="1">
            <a:off x="6191250" y="4229100"/>
            <a:ext cx="0" cy="256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대중들에게 잘 알려지지 않은 일본군의 경복궁 점령 사건 : 네이버 블로그">
            <a:extLst>
              <a:ext uri="{FF2B5EF4-FFF2-40B4-BE49-F238E27FC236}">
                <a16:creationId xmlns:a16="http://schemas.microsoft.com/office/drawing/2014/main" id="{88FCFECE-8557-28BF-9873-D55FADD26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9" y="2319010"/>
            <a:ext cx="4286250" cy="2095500"/>
          </a:xfrm>
          <a:prstGeom prst="snip2DiagRect">
            <a:avLst>
              <a:gd name="adj1" fmla="val 0"/>
              <a:gd name="adj2" fmla="val 848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6ECEE6C-A1F2-811B-73DF-E40568D2217B}"/>
              </a:ext>
            </a:extLst>
          </p:cNvPr>
          <p:cNvSpPr txBox="1"/>
          <p:nvPr/>
        </p:nvSpPr>
        <p:spPr>
          <a:xfrm>
            <a:off x="716997" y="4585633"/>
            <a:ext cx="42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latin typeface="바탕체" panose="02030609000101010101" pitchFamily="17" charset="-127"/>
                <a:ea typeface="바탕체" panose="02030609000101010101" pitchFamily="17" charset="-127"/>
              </a:rPr>
              <a:t>▲ 경복궁을 침입하는 일본군을 묘사한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우키요에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0" name="그래픽 49" descr="불꽃 단색으로 채워진">
            <a:extLst>
              <a:ext uri="{FF2B5EF4-FFF2-40B4-BE49-F238E27FC236}">
                <a16:creationId xmlns:a16="http://schemas.microsoft.com/office/drawing/2014/main" id="{C757FB88-2627-BCA8-5BC4-C14901D13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0">
            <a:off x="5317792" y="4870187"/>
            <a:ext cx="647606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805E44-22BF-DA9E-213E-6C419305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46" r="37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DC5B1B0-159D-9FA7-0A55-ADCCCA0CC46E}"/>
              </a:ext>
            </a:extLst>
          </p:cNvPr>
          <p:cNvSpPr/>
          <p:nvPr/>
        </p:nvSpPr>
        <p:spPr>
          <a:xfrm>
            <a:off x="0" y="-9247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9B0FE72-5D7F-E571-7845-B081B5121E74}"/>
              </a:ext>
            </a:extLst>
          </p:cNvPr>
          <p:cNvGrpSpPr/>
          <p:nvPr/>
        </p:nvGrpSpPr>
        <p:grpSpPr>
          <a:xfrm>
            <a:off x="0" y="3657600"/>
            <a:ext cx="10005060" cy="1569660"/>
            <a:chOff x="0" y="3657600"/>
            <a:chExt cx="10005060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D444AE-AC31-0E74-AC9C-4401420314E2}"/>
                </a:ext>
              </a:extLst>
            </p:cNvPr>
            <p:cNvSpPr txBox="1"/>
            <p:nvPr/>
          </p:nvSpPr>
          <p:spPr>
            <a:xfrm>
              <a:off x="0" y="3657600"/>
              <a:ext cx="10005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600" b="1" dirty="0">
                  <a:ln w="285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  <a:endParaRPr lang="en-US" altLang="ko-KR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CEFA8916-FA16-9459-BA2E-2F4A69D56A8A}"/>
                </a:ext>
              </a:extLst>
            </p:cNvPr>
            <p:cNvCxnSpPr>
              <a:cxnSpLocks/>
            </p:cNvCxnSpPr>
            <p:nvPr/>
          </p:nvCxnSpPr>
          <p:spPr>
            <a:xfrm>
              <a:off x="643812" y="5227260"/>
              <a:ext cx="5375988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71F05D6-1DF1-E16E-C945-F8F8A91413EE}"/>
              </a:ext>
            </a:extLst>
          </p:cNvPr>
          <p:cNvSpPr txBox="1"/>
          <p:nvPr/>
        </p:nvSpPr>
        <p:spPr>
          <a:xfrm>
            <a:off x="20" y="6858000"/>
            <a:ext cx="1219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://thewiki.ga/w/%EC%B2%AD%EC%9D%BC%EC%A0%84%EC%9F%81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3261231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61C511FE-B2BB-65A4-2155-380EB6F236D0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0E54F-2E08-AE1C-EAC8-0EBAD363BCD5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</a:p>
          </p:txBody>
        </p:sp>
        <p:pic>
          <p:nvPicPr>
            <p:cNvPr id="35" name="그래픽 34" descr="과녁 단색으로 채워진">
              <a:extLst>
                <a:ext uri="{FF2B5EF4-FFF2-40B4-BE49-F238E27FC236}">
                  <a16:creationId xmlns:a16="http://schemas.microsoft.com/office/drawing/2014/main" id="{70376206-4B92-B84E-2863-DA15A15F6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7FD2324-7759-9FB7-5328-E4CD949086DC}"/>
              </a:ext>
            </a:extLst>
          </p:cNvPr>
          <p:cNvSpPr txBox="1"/>
          <p:nvPr/>
        </p:nvSpPr>
        <p:spPr>
          <a:xfrm>
            <a:off x="850859" y="1822667"/>
            <a:ext cx="476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1894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25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풍도 해전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691980-6C2F-E959-470B-019E9E6F95D0}"/>
              </a:ext>
            </a:extLst>
          </p:cNvPr>
          <p:cNvSpPr txBox="1"/>
          <p:nvPr/>
        </p:nvSpPr>
        <p:spPr>
          <a:xfrm>
            <a:off x="306220" y="3076175"/>
            <a:ext cx="476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성환과 평양 전투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0E59E3-48F4-6AAD-7F09-13D8796FD2C1}"/>
              </a:ext>
            </a:extLst>
          </p:cNvPr>
          <p:cNvSpPr txBox="1"/>
          <p:nvPr/>
        </p:nvSpPr>
        <p:spPr>
          <a:xfrm>
            <a:off x="1193758" y="3706268"/>
            <a:ext cx="5092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-1894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양측 군대 충돌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평양으로 후퇴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B36B43-7771-1856-00A0-33E33535DBFB}"/>
              </a:ext>
            </a:extLst>
          </p:cNvPr>
          <p:cNvSpPr txBox="1"/>
          <p:nvPr/>
        </p:nvSpPr>
        <p:spPr>
          <a:xfrm>
            <a:off x="1127774" y="4595458"/>
            <a:ext cx="628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일본의 공식적 전쟁 선포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22908D-BCAB-7C91-B4F7-85A05A4F2B55}"/>
              </a:ext>
            </a:extLst>
          </p:cNvPr>
          <p:cNvSpPr txBox="1"/>
          <p:nvPr/>
        </p:nvSpPr>
        <p:spPr>
          <a:xfrm>
            <a:off x="1091188" y="5115316"/>
            <a:ext cx="733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조선의 청나라 병력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전부 평양으로 철수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91CAD5-9CA0-BD1B-3BDD-3E0ECBD327D5}"/>
              </a:ext>
            </a:extLst>
          </p:cNvPr>
          <p:cNvSpPr txBox="1"/>
          <p:nvPr/>
        </p:nvSpPr>
        <p:spPr>
          <a:xfrm>
            <a:off x="580431" y="5635174"/>
            <a:ext cx="733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-9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15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일본군 평양 습격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 완패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B2C761-F565-8142-12E5-48BBAABF7FD7}"/>
              </a:ext>
            </a:extLst>
          </p:cNvPr>
          <p:cNvSpPr txBox="1"/>
          <p:nvPr/>
        </p:nvSpPr>
        <p:spPr>
          <a:xfrm>
            <a:off x="716997" y="6111996"/>
            <a:ext cx="519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-9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 평양 입성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C4D7F90-9DCD-84A0-EDEF-A6B251FEADCC}"/>
              </a:ext>
            </a:extLst>
          </p:cNvPr>
          <p:cNvGrpSpPr/>
          <p:nvPr/>
        </p:nvGrpSpPr>
        <p:grpSpPr>
          <a:xfrm rot="10800000">
            <a:off x="850859" y="1822667"/>
            <a:ext cx="209551" cy="180975"/>
            <a:chOff x="4238720" y="4329221"/>
            <a:chExt cx="209551" cy="180975"/>
          </a:xfrm>
        </p:grpSpPr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3054329A-76F7-18BB-CF26-2C2437DAD2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094F3D3-3F58-5885-B440-B4E9A56401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28DCC7EE-86BC-E433-B8DE-3489393929B5}"/>
              </a:ext>
            </a:extLst>
          </p:cNvPr>
          <p:cNvGrpSpPr/>
          <p:nvPr/>
        </p:nvGrpSpPr>
        <p:grpSpPr>
          <a:xfrm>
            <a:off x="5402472" y="2153414"/>
            <a:ext cx="209551" cy="180975"/>
            <a:chOff x="4238720" y="4329221"/>
            <a:chExt cx="209551" cy="180975"/>
          </a:xfrm>
        </p:grpSpPr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5734A49B-EF22-7B9B-D6B6-36503E5EB99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17396A30-810D-1DFD-7D69-D74B75521A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D19ECF8-83EE-F001-139D-FE62F4976D8E}"/>
              </a:ext>
            </a:extLst>
          </p:cNvPr>
          <p:cNvGrpSpPr/>
          <p:nvPr/>
        </p:nvGrpSpPr>
        <p:grpSpPr>
          <a:xfrm rot="10800000">
            <a:off x="931572" y="3080340"/>
            <a:ext cx="209551" cy="180975"/>
            <a:chOff x="4238720" y="4329221"/>
            <a:chExt cx="209551" cy="180975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6E9965FB-A46D-C729-2794-14324745A79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F5C68253-B128-8B32-5429-AB9E3BC7E57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그룹 1026">
            <a:extLst>
              <a:ext uri="{FF2B5EF4-FFF2-40B4-BE49-F238E27FC236}">
                <a16:creationId xmlns:a16="http://schemas.microsoft.com/office/drawing/2014/main" id="{0191A43A-6DFD-975B-7E58-5C8E82B7AFA4}"/>
              </a:ext>
            </a:extLst>
          </p:cNvPr>
          <p:cNvGrpSpPr/>
          <p:nvPr/>
        </p:nvGrpSpPr>
        <p:grpSpPr>
          <a:xfrm>
            <a:off x="8221588" y="6392686"/>
            <a:ext cx="209551" cy="180975"/>
            <a:chOff x="4238720" y="4329221"/>
            <a:chExt cx="209551" cy="180975"/>
          </a:xfrm>
        </p:grpSpPr>
        <p:cxnSp>
          <p:nvCxnSpPr>
            <p:cNvPr id="1028" name="직선 연결선 1027">
              <a:extLst>
                <a:ext uri="{FF2B5EF4-FFF2-40B4-BE49-F238E27FC236}">
                  <a16:creationId xmlns:a16="http://schemas.microsoft.com/office/drawing/2014/main" id="{44C5291A-8ED3-AF50-7568-0E04592222B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직선 연결선 1028">
              <a:extLst>
                <a:ext uri="{FF2B5EF4-FFF2-40B4-BE49-F238E27FC236}">
                  <a16:creationId xmlns:a16="http://schemas.microsoft.com/office/drawing/2014/main" id="{3AC90FFD-72E3-022C-5FED-5EA2198CACE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F624C171-986D-0F5F-FF37-287DAF63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817"/>
            <a:ext cx="5524621" cy="2686059"/>
          </a:xfrm>
          <a:prstGeom prst="snip2DiagRect">
            <a:avLst>
              <a:gd name="adj1" fmla="val 0"/>
              <a:gd name="adj2" fmla="val 74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AE5E89AE-30E5-DA96-93DE-7706400789BF}"/>
              </a:ext>
            </a:extLst>
          </p:cNvPr>
          <p:cNvSpPr txBox="1"/>
          <p:nvPr/>
        </p:nvSpPr>
        <p:spPr>
          <a:xfrm>
            <a:off x="7599531" y="3232164"/>
            <a:ext cx="42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1894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풍도해전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판화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1" name="그래픽 1030" descr="불꽃 단색으로 채워진">
            <a:extLst>
              <a:ext uri="{FF2B5EF4-FFF2-40B4-BE49-F238E27FC236}">
                <a16:creationId xmlns:a16="http://schemas.microsoft.com/office/drawing/2014/main" id="{24270AD7-2851-0FCA-D207-5104BADF3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">
            <a:off x="7319051" y="4060164"/>
            <a:ext cx="647606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1" grpId="0"/>
      <p:bldP spid="43" grpId="0"/>
      <p:bldP spid="46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id="{5E2DC987-D148-A61C-820E-0149CCF6E1D0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F467AE-1F98-6F4F-FA84-47B9D62611C6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</a:p>
          </p:txBody>
        </p:sp>
        <p:pic>
          <p:nvPicPr>
            <p:cNvPr id="34" name="그래픽 33" descr="과녁 단색으로 채워진">
              <a:extLst>
                <a:ext uri="{FF2B5EF4-FFF2-40B4-BE49-F238E27FC236}">
                  <a16:creationId xmlns:a16="http://schemas.microsoft.com/office/drawing/2014/main" id="{18B82835-04FA-9752-8202-5C6FC1750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A382B-64D1-E48E-16FE-FA7422E5A240}"/>
              </a:ext>
            </a:extLst>
          </p:cNvPr>
          <p:cNvSpPr txBox="1"/>
          <p:nvPr/>
        </p:nvSpPr>
        <p:spPr>
          <a:xfrm>
            <a:off x="522099" y="1757146"/>
            <a:ext cx="476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1894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17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황해 해전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8CB5D-D885-E8D8-9627-E4D77DE96229}"/>
              </a:ext>
            </a:extLst>
          </p:cNvPr>
          <p:cNvSpPr txBox="1"/>
          <p:nvPr/>
        </p:nvSpPr>
        <p:spPr>
          <a:xfrm>
            <a:off x="356310" y="2283103"/>
            <a:ext cx="509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 북양함대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VS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함대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FBA8A1-1F2F-D358-270B-3A098E1FF6A9}"/>
              </a:ext>
            </a:extLst>
          </p:cNvPr>
          <p:cNvSpPr txBox="1"/>
          <p:nvPr/>
        </p:nvSpPr>
        <p:spPr>
          <a:xfrm>
            <a:off x="306220" y="4292937"/>
            <a:ext cx="10669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군함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대 중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척 침몰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척 파손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사망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850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부상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500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: 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척 파손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사망자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90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부상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200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명 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6E54D3-C3CB-C75E-0B02-F79D70B7E17D}"/>
              </a:ext>
            </a:extLst>
          </p:cNvPr>
          <p:cNvSpPr txBox="1"/>
          <p:nvPr/>
        </p:nvSpPr>
        <p:spPr>
          <a:xfrm>
            <a:off x="779273" y="3288020"/>
            <a:ext cx="42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압록강 하구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전투 발발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EB8AD2-6E76-80E6-BF8A-B373583EB0C1}"/>
              </a:ext>
            </a:extLst>
          </p:cNvPr>
          <p:cNvSpPr txBox="1"/>
          <p:nvPr/>
        </p:nvSpPr>
        <p:spPr>
          <a:xfrm>
            <a:off x="1409196" y="5691454"/>
            <a:ext cx="298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 제해권 확보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36F3B6D-2653-DB6E-C6A8-C8DABA8A5AD8}"/>
              </a:ext>
            </a:extLst>
          </p:cNvPr>
          <p:cNvGrpSpPr/>
          <p:nvPr/>
        </p:nvGrpSpPr>
        <p:grpSpPr>
          <a:xfrm rot="10800000">
            <a:off x="417323" y="1739851"/>
            <a:ext cx="209551" cy="180975"/>
            <a:chOff x="4238720" y="4329221"/>
            <a:chExt cx="209551" cy="180975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BA84D001-C8B3-AC70-7B32-16F6A3A57D7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6F81C1A-72B7-361D-8783-6AA41026954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979C2108-51D2-0F9D-AFA2-7FA435B23A9A}"/>
              </a:ext>
            </a:extLst>
          </p:cNvPr>
          <p:cNvGrpSpPr/>
          <p:nvPr/>
        </p:nvGrpSpPr>
        <p:grpSpPr>
          <a:xfrm>
            <a:off x="5178487" y="2571729"/>
            <a:ext cx="209551" cy="180975"/>
            <a:chOff x="4238720" y="4329221"/>
            <a:chExt cx="209551" cy="180975"/>
          </a:xfrm>
        </p:grpSpPr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1AF62CC8-A940-D909-B42B-93548CD73F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9642B6D6-62A5-BE7E-ED6F-BBB7B039641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5A7A0E4-CBD7-4D04-F37B-BD6A55A209FD}"/>
              </a:ext>
            </a:extLst>
          </p:cNvPr>
          <p:cNvGrpSpPr/>
          <p:nvPr/>
        </p:nvGrpSpPr>
        <p:grpSpPr>
          <a:xfrm>
            <a:off x="4435398" y="3634423"/>
            <a:ext cx="209551" cy="180975"/>
            <a:chOff x="4238720" y="4329221"/>
            <a:chExt cx="209551" cy="180975"/>
          </a:xfrm>
        </p:grpSpPr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45F7289C-582F-3167-F072-3F65A735060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FB52D0BE-C75A-6C11-E0F7-59CD09A2083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E6E9B8A-D267-1443-38B6-55A3F43045B0}"/>
              </a:ext>
            </a:extLst>
          </p:cNvPr>
          <p:cNvGrpSpPr/>
          <p:nvPr/>
        </p:nvGrpSpPr>
        <p:grpSpPr>
          <a:xfrm>
            <a:off x="9368211" y="4834573"/>
            <a:ext cx="209551" cy="180975"/>
            <a:chOff x="4238720" y="4329221"/>
            <a:chExt cx="209551" cy="180975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606F6498-8410-CAA6-B2CE-CA19131B89F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1B71EFDC-AD5C-BC03-7CEA-6AF7F71D161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6ECF2D5-4023-943D-3923-694DB6447F53}"/>
              </a:ext>
            </a:extLst>
          </p:cNvPr>
          <p:cNvGrpSpPr/>
          <p:nvPr/>
        </p:nvGrpSpPr>
        <p:grpSpPr>
          <a:xfrm>
            <a:off x="4053261" y="5972780"/>
            <a:ext cx="209551" cy="180975"/>
            <a:chOff x="4238720" y="4329221"/>
            <a:chExt cx="209551" cy="180975"/>
          </a:xfrm>
        </p:grpSpPr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04A226E4-6867-380A-522B-5AED3D81FDD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097B73A-D09A-7E52-5CB1-148A334044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AC371D2-1CC4-08FE-E06F-682F075CAB9B}"/>
              </a:ext>
            </a:extLst>
          </p:cNvPr>
          <p:cNvGrpSpPr/>
          <p:nvPr/>
        </p:nvGrpSpPr>
        <p:grpSpPr>
          <a:xfrm rot="10800000">
            <a:off x="1127774" y="3251457"/>
            <a:ext cx="209551" cy="180975"/>
            <a:chOff x="4238720" y="4329221"/>
            <a:chExt cx="209551" cy="180975"/>
          </a:xfrm>
        </p:grpSpPr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2E664AFA-129A-215A-B56C-4F875069619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129134FE-7CCE-DAB7-FF39-6C1AFE3D064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419E89C1-5184-BD9C-5390-1EEA8E3E38DC}"/>
              </a:ext>
            </a:extLst>
          </p:cNvPr>
          <p:cNvGrpSpPr/>
          <p:nvPr/>
        </p:nvGrpSpPr>
        <p:grpSpPr>
          <a:xfrm rot="10800000">
            <a:off x="266344" y="4285000"/>
            <a:ext cx="209551" cy="180975"/>
            <a:chOff x="4238720" y="4329221"/>
            <a:chExt cx="209551" cy="180975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C0060CD4-6430-DFCC-DAAF-02466489CC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BE0C7D52-D3DA-6973-C37C-3052E0A4522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그룹 2047">
            <a:extLst>
              <a:ext uri="{FF2B5EF4-FFF2-40B4-BE49-F238E27FC236}">
                <a16:creationId xmlns:a16="http://schemas.microsoft.com/office/drawing/2014/main" id="{7A50F12F-B855-7FB2-F09C-9E154257070D}"/>
              </a:ext>
            </a:extLst>
          </p:cNvPr>
          <p:cNvGrpSpPr/>
          <p:nvPr/>
        </p:nvGrpSpPr>
        <p:grpSpPr>
          <a:xfrm rot="10800000">
            <a:off x="1337325" y="5702062"/>
            <a:ext cx="209551" cy="180975"/>
            <a:chOff x="4238720" y="4329221"/>
            <a:chExt cx="209551" cy="180975"/>
          </a:xfrm>
        </p:grpSpPr>
        <p:cxnSp>
          <p:nvCxnSpPr>
            <p:cNvPr id="2049" name="직선 연결선 2048">
              <a:extLst>
                <a:ext uri="{FF2B5EF4-FFF2-40B4-BE49-F238E27FC236}">
                  <a16:creationId xmlns:a16="http://schemas.microsoft.com/office/drawing/2014/main" id="{2987F970-B391-F079-E508-658E5985C96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직선 연결선 2050">
              <a:extLst>
                <a:ext uri="{FF2B5EF4-FFF2-40B4-BE49-F238E27FC236}">
                  <a16:creationId xmlns:a16="http://schemas.microsoft.com/office/drawing/2014/main" id="{1FFA7D3F-1AC6-409D-94D4-54E6756391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E035B510-95C4-E467-B362-3FC9C33E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08" y="387703"/>
            <a:ext cx="6218672" cy="3094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Box 2051">
            <a:extLst>
              <a:ext uri="{FF2B5EF4-FFF2-40B4-BE49-F238E27FC236}">
                <a16:creationId xmlns:a16="http://schemas.microsoft.com/office/drawing/2014/main" id="{58AB4588-4F81-00F8-23A3-EB7569A08325}"/>
              </a:ext>
            </a:extLst>
          </p:cNvPr>
          <p:cNvSpPr txBox="1"/>
          <p:nvPr/>
        </p:nvSpPr>
        <p:spPr>
          <a:xfrm>
            <a:off x="7421113" y="3661509"/>
            <a:ext cx="42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1894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황해해전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판화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3" name="그래픽 2052" descr="불꽃 단색으로 채워진">
            <a:extLst>
              <a:ext uri="{FF2B5EF4-FFF2-40B4-BE49-F238E27FC236}">
                <a16:creationId xmlns:a16="http://schemas.microsoft.com/office/drawing/2014/main" id="{2C459D76-415E-0EB7-A0C8-69ACEEE73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">
            <a:off x="4494835" y="2845719"/>
            <a:ext cx="647606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7FAA73E-2949-F6A1-4C37-0D7664734420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630BA2-BE8D-306E-37CB-2BE42A0684CB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E1DECB67-9C77-3FFD-D88A-9EBFD7C4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71EB16-68E8-2A16-0CB6-521C6FDA188E}"/>
              </a:ext>
            </a:extLst>
          </p:cNvPr>
          <p:cNvSpPr txBox="1"/>
          <p:nvPr/>
        </p:nvSpPr>
        <p:spPr>
          <a:xfrm>
            <a:off x="439305" y="1823821"/>
            <a:ext cx="604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1894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24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압록강 전투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9755C-3665-EF01-45C1-CE23A459B0AA}"/>
              </a:ext>
            </a:extLst>
          </p:cNvPr>
          <p:cNvSpPr txBox="1"/>
          <p:nvPr/>
        </p:nvSpPr>
        <p:spPr>
          <a:xfrm>
            <a:off x="0" y="2347041"/>
            <a:ext cx="691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줄리엔창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전투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구련성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전투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4A35D-F97C-2BAD-E778-825E0A215943}"/>
              </a:ext>
            </a:extLst>
          </p:cNvPr>
          <p:cNvSpPr txBox="1"/>
          <p:nvPr/>
        </p:nvSpPr>
        <p:spPr>
          <a:xfrm>
            <a:off x="306220" y="3624830"/>
            <a:ext cx="1032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청군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: 16km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방어선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100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개의 보루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북양 군벌 합세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총 병력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만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천명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야마가타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아리토모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지휘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만명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83161-1A3A-4187-E350-5F5644109F77}"/>
              </a:ext>
            </a:extLst>
          </p:cNvPr>
          <p:cNvSpPr txBox="1"/>
          <p:nvPr/>
        </p:nvSpPr>
        <p:spPr>
          <a:xfrm>
            <a:off x="306220" y="5289883"/>
            <a:ext cx="1032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 밤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 압록강에 배다리 설치 후 도하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- 3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시간 만에 청군 완패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9E4E61B3-9976-C369-2098-D65387E1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5" y="294267"/>
            <a:ext cx="4992102" cy="247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3120B-85E9-9B41-36A4-CA701A1666CF}"/>
              </a:ext>
            </a:extLst>
          </p:cNvPr>
          <p:cNvSpPr txBox="1"/>
          <p:nvPr/>
        </p:nvSpPr>
        <p:spPr>
          <a:xfrm>
            <a:off x="7199899" y="2925393"/>
            <a:ext cx="499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신사이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도시미쓰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압록강 배다리 횡단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우키요에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F1BA97D-A97B-758E-3D58-5087388FE3AB}"/>
              </a:ext>
            </a:extLst>
          </p:cNvPr>
          <p:cNvGrpSpPr/>
          <p:nvPr/>
        </p:nvGrpSpPr>
        <p:grpSpPr>
          <a:xfrm rot="10800000">
            <a:off x="612221" y="1813969"/>
            <a:ext cx="209551" cy="180975"/>
            <a:chOff x="4238720" y="4329221"/>
            <a:chExt cx="209551" cy="180975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0729FE-2AA5-472B-C08D-113D3B86873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A6FD93C8-68DB-6781-930B-69AC5EE9A5F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5DC179A-5E79-C187-5AA6-5B7522841026}"/>
              </a:ext>
            </a:extLst>
          </p:cNvPr>
          <p:cNvGrpSpPr/>
          <p:nvPr/>
        </p:nvGrpSpPr>
        <p:grpSpPr>
          <a:xfrm>
            <a:off x="6096000" y="2627731"/>
            <a:ext cx="209551" cy="180975"/>
            <a:chOff x="4238720" y="4329221"/>
            <a:chExt cx="209551" cy="180975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DEAB11A-B055-4C5D-F2C7-974DE5F3218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C9F17D3C-F768-1ED7-05EA-95BFE613025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95FE4F4-BC43-ACBA-B54D-539C3C5CD81A}"/>
              </a:ext>
            </a:extLst>
          </p:cNvPr>
          <p:cNvGrpSpPr/>
          <p:nvPr/>
        </p:nvGrpSpPr>
        <p:grpSpPr>
          <a:xfrm rot="10800000">
            <a:off x="284662" y="3606980"/>
            <a:ext cx="209551" cy="180975"/>
            <a:chOff x="4238720" y="4329221"/>
            <a:chExt cx="209551" cy="180975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801ADAA2-A329-4E78-C0D9-92D0B5A974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B112863E-05F2-81F6-7AAC-9719E4547AD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30A4096-977C-D8C9-CDE1-E6CDB45262D2}"/>
              </a:ext>
            </a:extLst>
          </p:cNvPr>
          <p:cNvGrpSpPr/>
          <p:nvPr/>
        </p:nvGrpSpPr>
        <p:grpSpPr>
          <a:xfrm>
            <a:off x="9933487" y="4179602"/>
            <a:ext cx="209551" cy="180975"/>
            <a:chOff x="4238720" y="4329221"/>
            <a:chExt cx="209551" cy="180975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5BE6C32-106D-569F-4C8C-2CD5719A3A2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282AE631-FB15-A7D4-8707-6F0C95D6E29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78C21BB-622E-3BBA-A168-084ED6A6022B}"/>
              </a:ext>
            </a:extLst>
          </p:cNvPr>
          <p:cNvGrpSpPr/>
          <p:nvPr/>
        </p:nvGrpSpPr>
        <p:grpSpPr>
          <a:xfrm rot="10800000">
            <a:off x="229754" y="5311817"/>
            <a:ext cx="209551" cy="180975"/>
            <a:chOff x="4238720" y="4329221"/>
            <a:chExt cx="209551" cy="180975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2744A3D3-C2EF-E677-35BD-267BDDD373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A8294CF6-707A-F58D-125F-E80F53F3FD6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DFD96D7-778D-A226-12AB-BE4C742BC955}"/>
              </a:ext>
            </a:extLst>
          </p:cNvPr>
          <p:cNvGrpSpPr/>
          <p:nvPr/>
        </p:nvGrpSpPr>
        <p:grpSpPr>
          <a:xfrm>
            <a:off x="7295062" y="5844655"/>
            <a:ext cx="209551" cy="180975"/>
            <a:chOff x="4238720" y="4329221"/>
            <a:chExt cx="209551" cy="180975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72EB4319-3F42-3D27-0446-8D9762F33BF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ED98796E-DA3D-B1AA-2176-19A9D51975D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그래픽 27" descr="불꽃 단색으로 채워진">
            <a:extLst>
              <a:ext uri="{FF2B5EF4-FFF2-40B4-BE49-F238E27FC236}">
                <a16:creationId xmlns:a16="http://schemas.microsoft.com/office/drawing/2014/main" id="{0D53FC72-AE47-688E-E10C-219FDB3F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">
            <a:off x="5933458" y="1330993"/>
            <a:ext cx="647606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DDCB3FF-CEFD-FD65-4E40-BF389E19719E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618090-1DA8-8CAB-F04C-DAF4733B9C4F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948A20D3-EA75-092C-5147-A9EE9E0D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D87580-CF2C-01F8-FBE6-E445257C50FB}"/>
              </a:ext>
            </a:extLst>
          </p:cNvPr>
          <p:cNvSpPr txBox="1"/>
          <p:nvPr/>
        </p:nvSpPr>
        <p:spPr>
          <a:xfrm>
            <a:off x="55373" y="2014321"/>
            <a:ext cx="604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1894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11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21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여순 함락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13A3A-5FBF-0C8B-82B1-9F54FD8B258C}"/>
              </a:ext>
            </a:extLst>
          </p:cNvPr>
          <p:cNvSpPr txBox="1"/>
          <p:nvPr/>
        </p:nvSpPr>
        <p:spPr>
          <a:xfrm>
            <a:off x="1653009" y="2537541"/>
            <a:ext cx="28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일본군의 여순 점령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EB915-CA26-52D6-FEA6-C0C9953D581E}"/>
              </a:ext>
            </a:extLst>
          </p:cNvPr>
          <p:cNvSpPr txBox="1"/>
          <p:nvPr/>
        </p:nvSpPr>
        <p:spPr>
          <a:xfrm>
            <a:off x="306220" y="3700185"/>
            <a:ext cx="277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여순 대학살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4F72E-4D21-091B-0319-0B529FFF0695}"/>
              </a:ext>
            </a:extLst>
          </p:cNvPr>
          <p:cNvSpPr txBox="1"/>
          <p:nvPr/>
        </p:nvSpPr>
        <p:spPr>
          <a:xfrm>
            <a:off x="907497" y="4320460"/>
            <a:ext cx="7903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-1894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(2~3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일간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뤼순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공략 당시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시내 및 근교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야마지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모토하루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제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군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사단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여순 시민 학살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-1000~20000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명 학살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단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36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명만 남김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4CA9700E-4BBE-64D8-9023-86CCB95C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53310"/>
            <a:ext cx="4781550" cy="3838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E5054-1627-EEE0-A111-72D131BD9D4E}"/>
              </a:ext>
            </a:extLst>
          </p:cNvPr>
          <p:cNvSpPr txBox="1"/>
          <p:nvPr/>
        </p:nvSpPr>
        <p:spPr>
          <a:xfrm>
            <a:off x="6714124" y="4496195"/>
            <a:ext cx="499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서방 신문에 소개된 일본군의 시체 난자 묘사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E14A1A4-C93F-827F-EF84-98387E802FBC}"/>
              </a:ext>
            </a:extLst>
          </p:cNvPr>
          <p:cNvGrpSpPr/>
          <p:nvPr/>
        </p:nvGrpSpPr>
        <p:grpSpPr>
          <a:xfrm rot="10800000">
            <a:off x="612221" y="2014321"/>
            <a:ext cx="209551" cy="180975"/>
            <a:chOff x="4238720" y="4329221"/>
            <a:chExt cx="209551" cy="180975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CF70101-2C71-8A3F-4EA1-FF308E7B049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6DF37BE8-1477-6D71-ADC3-5727925F97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30D7BB5-0F90-9A43-EE09-DC26B989FD36}"/>
              </a:ext>
            </a:extLst>
          </p:cNvPr>
          <p:cNvGrpSpPr/>
          <p:nvPr/>
        </p:nvGrpSpPr>
        <p:grpSpPr>
          <a:xfrm>
            <a:off x="5249554" y="2768373"/>
            <a:ext cx="209551" cy="180975"/>
            <a:chOff x="4238720" y="4329221"/>
            <a:chExt cx="209551" cy="18097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5ACF8B1F-B557-C3F8-C627-B61673AE5B0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80C80AF6-BE43-B0D5-7ABA-E0AADC2E5C2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83BB93-171E-FE0B-7587-3CFFC3A45D64}"/>
              </a:ext>
            </a:extLst>
          </p:cNvPr>
          <p:cNvGrpSpPr/>
          <p:nvPr/>
        </p:nvGrpSpPr>
        <p:grpSpPr>
          <a:xfrm rot="10800000">
            <a:off x="625745" y="3727677"/>
            <a:ext cx="209551" cy="180975"/>
            <a:chOff x="4238720" y="4329221"/>
            <a:chExt cx="209551" cy="18097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8E843E8-BBB9-F8E2-02BD-672DC7B4244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D74DC8B-7AD6-405E-D6ED-5339736CAC5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EE883C9-3CF0-4584-B36B-D2616B2D7D2C}"/>
              </a:ext>
            </a:extLst>
          </p:cNvPr>
          <p:cNvGrpSpPr/>
          <p:nvPr/>
        </p:nvGrpSpPr>
        <p:grpSpPr>
          <a:xfrm>
            <a:off x="8068954" y="5709145"/>
            <a:ext cx="209551" cy="180975"/>
            <a:chOff x="4238720" y="4329221"/>
            <a:chExt cx="209551" cy="180975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C1F7E9BA-33A7-905B-8F61-EB289DF3360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3B735411-38B7-6471-3B0E-7D61A3A9983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그래픽 23" descr="불꽃 단색으로 채워진">
            <a:extLst>
              <a:ext uri="{FF2B5EF4-FFF2-40B4-BE49-F238E27FC236}">
                <a16:creationId xmlns:a16="http://schemas.microsoft.com/office/drawing/2014/main" id="{41497C45-CA57-AD17-95F4-7D961E82C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">
            <a:off x="2646696" y="3336030"/>
            <a:ext cx="647606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15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3765E47-A7F9-B0D6-2C88-1214DC5CEE3B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99FE96-C12E-D81F-48A3-0060B86A4035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73D65E7C-3FF8-5DD9-9C61-C712824A6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8ACD1D-3539-4832-F877-2BFB55588FB1}"/>
              </a:ext>
            </a:extLst>
          </p:cNvPr>
          <p:cNvSpPr txBox="1"/>
          <p:nvPr/>
        </p:nvSpPr>
        <p:spPr>
          <a:xfrm>
            <a:off x="306220" y="2222053"/>
            <a:ext cx="4953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1895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~2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12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</a:p>
          <a:p>
            <a:pPr algn="ctr"/>
            <a:r>
              <a:rPr lang="ko-KR" altLang="en-US" sz="28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웨이하이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 요새 함락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CC48F-17EF-757A-CEFE-EF11735AE164}"/>
              </a:ext>
            </a:extLst>
          </p:cNvPr>
          <p:cNvSpPr txBox="1"/>
          <p:nvPr/>
        </p:nvSpPr>
        <p:spPr>
          <a:xfrm>
            <a:off x="1382544" y="3681841"/>
            <a:ext cx="250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 전쟁 후기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7139E-0201-B86F-B479-3E0DFA5511ED}"/>
              </a:ext>
            </a:extLst>
          </p:cNvPr>
          <p:cNvSpPr txBox="1"/>
          <p:nvPr/>
        </p:nvSpPr>
        <p:spPr>
          <a:xfrm>
            <a:off x="1496843" y="4077487"/>
            <a:ext cx="227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지상전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+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해전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4BFAC-2733-0F00-7C43-EB5726259FBA}"/>
              </a:ext>
            </a:extLst>
          </p:cNvPr>
          <p:cNvSpPr txBox="1"/>
          <p:nvPr/>
        </p:nvSpPr>
        <p:spPr>
          <a:xfrm>
            <a:off x="375298" y="5148691"/>
            <a:ext cx="488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일간 포위 공격 후 승리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ABD06B0-7FB5-FA69-D891-004EC131511D}"/>
              </a:ext>
            </a:extLst>
          </p:cNvPr>
          <p:cNvGrpSpPr/>
          <p:nvPr/>
        </p:nvGrpSpPr>
        <p:grpSpPr>
          <a:xfrm rot="10800000">
            <a:off x="375298" y="2222053"/>
            <a:ext cx="209551" cy="180975"/>
            <a:chOff x="4238720" y="4329221"/>
            <a:chExt cx="209551" cy="180975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14EBA7FC-9A46-A40A-A110-FBBB2782456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1FB7AFE2-AA9E-A806-EBEB-877DF9DE2E4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88D47EC-120C-0393-6597-BF2827927FD8}"/>
              </a:ext>
            </a:extLst>
          </p:cNvPr>
          <p:cNvGrpSpPr/>
          <p:nvPr/>
        </p:nvGrpSpPr>
        <p:grpSpPr>
          <a:xfrm>
            <a:off x="4935229" y="2995185"/>
            <a:ext cx="209551" cy="180975"/>
            <a:chOff x="4238720" y="4329221"/>
            <a:chExt cx="209551" cy="18097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60DC58AA-7DD0-7808-0F0D-5BF7D131E58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B6E4CEC-EE72-4A62-CF5D-E9E71B3DD98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B759901-8629-5492-4B93-7DAEA244D0AE}"/>
              </a:ext>
            </a:extLst>
          </p:cNvPr>
          <p:cNvGrpSpPr/>
          <p:nvPr/>
        </p:nvGrpSpPr>
        <p:grpSpPr>
          <a:xfrm rot="10800000">
            <a:off x="1193759" y="3681841"/>
            <a:ext cx="209551" cy="180975"/>
            <a:chOff x="4238720" y="4329221"/>
            <a:chExt cx="209551" cy="18097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EA573AED-3FE2-8495-A0AB-48C1ABE81B0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10839A8F-E949-C9C3-0C74-A17AF6BE28F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BA4C7FD-F594-E158-2227-2D2A94A678C9}"/>
              </a:ext>
            </a:extLst>
          </p:cNvPr>
          <p:cNvGrpSpPr/>
          <p:nvPr/>
        </p:nvGrpSpPr>
        <p:grpSpPr>
          <a:xfrm>
            <a:off x="3469501" y="4324778"/>
            <a:ext cx="209551" cy="180975"/>
            <a:chOff x="4238720" y="4329221"/>
            <a:chExt cx="209551" cy="180975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09F1F353-BC1C-DE9E-161D-A51666C8DE9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B2148054-FBD1-A784-8391-51EE3764B87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B7B1995-F7C7-4D8A-2953-219B21ADF643}"/>
              </a:ext>
            </a:extLst>
          </p:cNvPr>
          <p:cNvGrpSpPr/>
          <p:nvPr/>
        </p:nvGrpSpPr>
        <p:grpSpPr>
          <a:xfrm>
            <a:off x="4813806" y="5429381"/>
            <a:ext cx="209551" cy="180975"/>
            <a:chOff x="4238720" y="4329221"/>
            <a:chExt cx="209551" cy="180975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68ADEB42-4ECF-5165-C872-5BCAC1A1459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FCC9681-5D4A-C7A3-C026-DCA76BC92FD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0499360-1C1B-7292-383A-6BE21026E6A2}"/>
              </a:ext>
            </a:extLst>
          </p:cNvPr>
          <p:cNvGrpSpPr/>
          <p:nvPr/>
        </p:nvGrpSpPr>
        <p:grpSpPr>
          <a:xfrm rot="10800000">
            <a:off x="388822" y="5148690"/>
            <a:ext cx="209551" cy="180975"/>
            <a:chOff x="4238720" y="4329221"/>
            <a:chExt cx="209551" cy="180975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D883D4D7-7F48-DA21-6340-B2EF1222D6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DBD40023-5BE9-F631-259C-F5CA26D3C8F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F4D8C5EC-9B58-59E9-AD09-995D79C8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57" y="1622553"/>
            <a:ext cx="5599902" cy="2745264"/>
          </a:xfrm>
          <a:prstGeom prst="round2DiagRect">
            <a:avLst>
              <a:gd name="adj1" fmla="val 1493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38FBFA6-7E36-338E-1994-B2CFB3DEE070}"/>
              </a:ext>
            </a:extLst>
          </p:cNvPr>
          <p:cNvSpPr txBox="1"/>
          <p:nvPr/>
        </p:nvSpPr>
        <p:spPr>
          <a:xfrm>
            <a:off x="6714124" y="4496195"/>
            <a:ext cx="499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웨이하이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전투 중 전사하는 </a:t>
            </a:r>
            <a:endParaRPr lang="en-US" altLang="ko-KR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오데라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야스즈미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소장을 묘사한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우키요에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70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0EFC324-EE52-3937-1269-0AC4509038B4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F0D77B-4527-C1CF-49A1-63C30F74C570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전쟁의 진행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7DC09EC9-C36E-C517-8797-8155EB0D8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3BA433-A1E0-4205-BD8A-EA7E516E0DE4}"/>
              </a:ext>
            </a:extLst>
          </p:cNvPr>
          <p:cNvSpPr txBox="1"/>
          <p:nvPr/>
        </p:nvSpPr>
        <p:spPr>
          <a:xfrm>
            <a:off x="306220" y="2222053"/>
            <a:ext cx="4953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1859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26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</a:p>
          <a:p>
            <a:pPr algn="ctr"/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동중국해 점령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2F459-7D92-1B1F-4DE5-481D24741EA0}"/>
              </a:ext>
            </a:extLst>
          </p:cNvPr>
          <p:cNvSpPr txBox="1"/>
          <p:nvPr/>
        </p:nvSpPr>
        <p:spPr>
          <a:xfrm>
            <a:off x="716997" y="3954907"/>
            <a:ext cx="402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타이완 부근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펑후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제도 점령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6144C-DA8A-0BAB-025D-A04CF21BFFAE}"/>
              </a:ext>
            </a:extLst>
          </p:cNvPr>
          <p:cNvSpPr txBox="1"/>
          <p:nvPr/>
        </p:nvSpPr>
        <p:spPr>
          <a:xfrm>
            <a:off x="716997" y="4593082"/>
            <a:ext cx="402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타이완 상륙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8DD4A6-B41D-7574-8F41-88024A6C3E64}"/>
              </a:ext>
            </a:extLst>
          </p:cNvPr>
          <p:cNvSpPr txBox="1"/>
          <p:nvPr/>
        </p:nvSpPr>
        <p:spPr>
          <a:xfrm>
            <a:off x="716996" y="5231257"/>
            <a:ext cx="402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사실상 일본의 영토로 변함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D11097A-3D0D-EA1F-4C86-A14D885C9BCE}"/>
              </a:ext>
            </a:extLst>
          </p:cNvPr>
          <p:cNvGrpSpPr/>
          <p:nvPr/>
        </p:nvGrpSpPr>
        <p:grpSpPr>
          <a:xfrm rot="10800000">
            <a:off x="1127774" y="2228620"/>
            <a:ext cx="209551" cy="180975"/>
            <a:chOff x="4238720" y="4329221"/>
            <a:chExt cx="209551" cy="180975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5C32AA6E-AF2C-E6CF-D126-933F16C7FBA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79907939-6199-B0AB-D63E-7819AC1A23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BA694F7-4F4F-F700-E15E-FF658EBE43FB}"/>
              </a:ext>
            </a:extLst>
          </p:cNvPr>
          <p:cNvGrpSpPr/>
          <p:nvPr/>
        </p:nvGrpSpPr>
        <p:grpSpPr>
          <a:xfrm>
            <a:off x="4070999" y="2992953"/>
            <a:ext cx="209551" cy="180975"/>
            <a:chOff x="4238720" y="4329221"/>
            <a:chExt cx="209551" cy="18097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446DC2C-B0F2-43C7-0014-37C9914E822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E0D3E03A-E0B2-F99C-2669-FD7CBD71B84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F5CFE3A-AFFA-CDC3-EDB0-00B821FC7BA1}"/>
              </a:ext>
            </a:extLst>
          </p:cNvPr>
          <p:cNvGrpSpPr/>
          <p:nvPr/>
        </p:nvGrpSpPr>
        <p:grpSpPr>
          <a:xfrm rot="10800000">
            <a:off x="688421" y="3932246"/>
            <a:ext cx="209551" cy="180975"/>
            <a:chOff x="4238720" y="4329221"/>
            <a:chExt cx="209551" cy="18097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1D33F5C-BC5E-0268-8BD8-A55C7FCC49F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9079915E-527A-4844-65CB-9D4ADABCF0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6ACABF5-7564-1C7B-CEAF-7E5B70A62306}"/>
              </a:ext>
            </a:extLst>
          </p:cNvPr>
          <p:cNvGrpSpPr/>
          <p:nvPr/>
        </p:nvGrpSpPr>
        <p:grpSpPr>
          <a:xfrm>
            <a:off x="4418306" y="5511947"/>
            <a:ext cx="209551" cy="180975"/>
            <a:chOff x="4238720" y="4329221"/>
            <a:chExt cx="209551" cy="180975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4EC8234-E89F-37E3-0468-A7E7C01069A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DA44B26E-FD8F-8730-CF4F-7BDC5FF7423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85B21A3-8AC9-23BE-D88C-40198DD0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12" y="1162191"/>
            <a:ext cx="4023473" cy="4023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776DF9-D8D8-53D3-D87C-0E320CFC5999}"/>
              </a:ext>
            </a:extLst>
          </p:cNvPr>
          <p:cNvSpPr txBox="1"/>
          <p:nvPr/>
        </p:nvSpPr>
        <p:spPr>
          <a:xfrm>
            <a:off x="7843807" y="5308200"/>
            <a:ext cx="1587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latin typeface="바탕체" panose="02030609000101010101" pitchFamily="17" charset="-127"/>
                <a:ea typeface="바탕체" panose="02030609000101010101" pitchFamily="17" charset="-127"/>
              </a:rPr>
              <a:t>▲ 타이완 지도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58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586355-39F5-BB43-9FA9-8A88FFFE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52" r="12452"/>
          <a:stretch/>
        </p:blipFill>
        <p:spPr bwMode="auto">
          <a:xfrm flipH="1"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9EB9B36-5242-C42F-4E45-9E1081809972}"/>
              </a:ext>
            </a:extLst>
          </p:cNvPr>
          <p:cNvSpPr/>
          <p:nvPr/>
        </p:nvSpPr>
        <p:spPr>
          <a:xfrm>
            <a:off x="-20" y="-9247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8292B63-F45E-DA10-DB88-5D3289C36C6F}"/>
              </a:ext>
            </a:extLst>
          </p:cNvPr>
          <p:cNvGrpSpPr/>
          <p:nvPr/>
        </p:nvGrpSpPr>
        <p:grpSpPr>
          <a:xfrm>
            <a:off x="0" y="3657600"/>
            <a:ext cx="10005060" cy="1569660"/>
            <a:chOff x="0" y="3657600"/>
            <a:chExt cx="10005060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EEBBE1-9FF9-CE5C-0AF5-D310B681B1C0}"/>
                </a:ext>
              </a:extLst>
            </p:cNvPr>
            <p:cNvSpPr txBox="1"/>
            <p:nvPr/>
          </p:nvSpPr>
          <p:spPr>
            <a:xfrm>
              <a:off x="0" y="3657600"/>
              <a:ext cx="10005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600" b="1">
                  <a:ln w="285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 이후</a:t>
              </a:r>
              <a:endParaRPr lang="en-US" altLang="ko-KR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C98AD9D3-9EF2-317B-4316-B8DA20464196}"/>
                </a:ext>
              </a:extLst>
            </p:cNvPr>
            <p:cNvCxnSpPr>
              <a:cxnSpLocks/>
            </p:cNvCxnSpPr>
            <p:nvPr/>
          </p:nvCxnSpPr>
          <p:spPr>
            <a:xfrm>
              <a:off x="643812" y="5227260"/>
              <a:ext cx="4042488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0632D3-FB6F-C7F3-A5BF-C606307EB57B}"/>
              </a:ext>
            </a:extLst>
          </p:cNvPr>
          <p:cNvSpPr txBox="1"/>
          <p:nvPr/>
        </p:nvSpPr>
        <p:spPr>
          <a:xfrm>
            <a:off x="20" y="6858000"/>
            <a:ext cx="1219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blog.aladin.co.kr/759779161/12146430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sa/3.0/"/>
              </a:rPr>
              <a:t>CC BY-SA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556331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야외, 무기, 폭력, 나무이(가) 표시된 사진&#10;&#10;자동 생성된 설명">
            <a:extLst>
              <a:ext uri="{FF2B5EF4-FFF2-40B4-BE49-F238E27FC236}">
                <a16:creationId xmlns:a16="http://schemas.microsoft.com/office/drawing/2014/main" id="{F3D9368E-A1D0-F797-721E-C7D8F31E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8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9B445C0-A5B8-60D2-B805-89F66EEF93C9}"/>
              </a:ext>
            </a:extLst>
          </p:cNvPr>
          <p:cNvSpPr/>
          <p:nvPr/>
        </p:nvSpPr>
        <p:spPr>
          <a:xfrm>
            <a:off x="-735490" y="-713006"/>
            <a:ext cx="7646829" cy="935736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0" rIns="216000"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F8BA5-A7AA-03B4-5905-3C8A2A43351B}"/>
              </a:ext>
            </a:extLst>
          </p:cNvPr>
          <p:cNvSpPr txBox="1"/>
          <p:nvPr/>
        </p:nvSpPr>
        <p:spPr>
          <a:xfrm>
            <a:off x="1127760" y="1121824"/>
            <a:ext cx="49682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목  차</a:t>
            </a:r>
            <a:endParaRPr lang="en-US" altLang="ko-KR" sz="4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44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b="1" dirty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전쟁의 시작</a:t>
            </a:r>
            <a:endParaRPr lang="en-US" altLang="ko-KR" sz="4000" b="1" dirty="0">
              <a:solidFill>
                <a:schemeClr val="bg1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b="1" dirty="0">
              <a:solidFill>
                <a:schemeClr val="bg1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b="1" dirty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전쟁의 진행</a:t>
            </a:r>
            <a:endParaRPr lang="en-US" altLang="ko-KR" sz="4000" b="1" dirty="0">
              <a:solidFill>
                <a:schemeClr val="bg1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b="1" dirty="0">
              <a:solidFill>
                <a:schemeClr val="bg1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b="1" dirty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전쟁 이후</a:t>
            </a:r>
            <a:endParaRPr lang="en-US" altLang="ko-KR" sz="4000" b="1" dirty="0">
              <a:solidFill>
                <a:schemeClr val="bg1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5628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4771075-996C-9A8A-4DDB-C51BBAEB5B18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1D9F98-98D5-EA11-D52D-D9F661E61DDB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전쟁 이후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60EEDEAE-56A5-B79A-D87B-E7DD9CDD4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1C59D4-7146-78CF-1CD6-33254A257AC1}"/>
              </a:ext>
            </a:extLst>
          </p:cNvPr>
          <p:cNvSpPr txBox="1"/>
          <p:nvPr/>
        </p:nvSpPr>
        <p:spPr>
          <a:xfrm>
            <a:off x="306219" y="1775428"/>
            <a:ext cx="695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1895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17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</a:p>
          <a:p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r>
              <a:rPr lang="ko-KR" altLang="en-US" sz="28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시모노세키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 조약 체결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0FBF6-8130-E6DB-97AE-27B41FABEAAA}"/>
              </a:ext>
            </a:extLst>
          </p:cNvPr>
          <p:cNvSpPr txBox="1"/>
          <p:nvPr/>
        </p:nvSpPr>
        <p:spPr>
          <a:xfrm>
            <a:off x="306219" y="4096175"/>
            <a:ext cx="6955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조선이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자주독립국임을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확인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조선에서의 일본 위치 확립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배상금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억냥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일본에 지급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AA95D-A192-0613-C90F-65700D56BBB5}"/>
              </a:ext>
            </a:extLst>
          </p:cNvPr>
          <p:cNvSpPr txBox="1"/>
          <p:nvPr/>
        </p:nvSpPr>
        <p:spPr>
          <a:xfrm>
            <a:off x="4811544" y="4530786"/>
            <a:ext cx="59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랴오둥반도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·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타이완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펑후제도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등 할양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  (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통상상의 특권 부여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BFE4B-970B-F717-38F4-DDCBE9B2CE32}"/>
              </a:ext>
            </a:extLst>
          </p:cNvPr>
          <p:cNvSpPr txBox="1"/>
          <p:nvPr/>
        </p:nvSpPr>
        <p:spPr>
          <a:xfrm>
            <a:off x="918699" y="2813547"/>
            <a:ext cx="591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청나라의 항복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</p:txBody>
      </p:sp>
      <p:pic>
        <p:nvPicPr>
          <p:cNvPr id="15362" name="Picture 2" descr="undefined">
            <a:extLst>
              <a:ext uri="{FF2B5EF4-FFF2-40B4-BE49-F238E27FC236}">
                <a16:creationId xmlns:a16="http://schemas.microsoft.com/office/drawing/2014/main" id="{F0761C00-CDE4-E495-5127-71B2CD57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69" y="366271"/>
            <a:ext cx="5307772" cy="3320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8EAA6-4622-EC90-4D45-178EAB3C085C}"/>
              </a:ext>
            </a:extLst>
          </p:cNvPr>
          <p:cNvSpPr txBox="1"/>
          <p:nvPr/>
        </p:nvSpPr>
        <p:spPr>
          <a:xfrm>
            <a:off x="6537029" y="3908164"/>
            <a:ext cx="355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</a:t>
            </a:r>
            <a:r>
              <a:rPr lang="ko-KR" altLang="en-US" sz="1400" b="1">
                <a:latin typeface="바탕체" panose="02030609000101010101" pitchFamily="17" charset="-127"/>
                <a:ea typeface="바탕체" panose="02030609000101010101" pitchFamily="17" charset="-127"/>
              </a:rPr>
              <a:t>일본과 청국의 협정 조인식 장면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087361D-236E-BC3E-B2B3-575E065F9F68}"/>
              </a:ext>
            </a:extLst>
          </p:cNvPr>
          <p:cNvGrpSpPr/>
          <p:nvPr/>
        </p:nvGrpSpPr>
        <p:grpSpPr>
          <a:xfrm rot="10800000">
            <a:off x="309353" y="1753773"/>
            <a:ext cx="209551" cy="180975"/>
            <a:chOff x="4238720" y="4329221"/>
            <a:chExt cx="209551" cy="180975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9DEC37D-43D2-806C-F469-1E91D1B95A4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49E78F7-C8AD-7BB7-03A5-D59924C1813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0D1DF4-3014-D457-F092-35A7904484CA}"/>
              </a:ext>
            </a:extLst>
          </p:cNvPr>
          <p:cNvGrpSpPr/>
          <p:nvPr/>
        </p:nvGrpSpPr>
        <p:grpSpPr>
          <a:xfrm>
            <a:off x="4084931" y="2575266"/>
            <a:ext cx="209551" cy="180975"/>
            <a:chOff x="4238720" y="4329221"/>
            <a:chExt cx="209551" cy="180975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4AAC785F-557B-7BC5-28A4-827057B870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AA6BD022-649E-1AC6-EEBB-3315EF04CF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A86D052-0179-4837-A794-B22CF38276DF}"/>
              </a:ext>
            </a:extLst>
          </p:cNvPr>
          <p:cNvGrpSpPr/>
          <p:nvPr/>
        </p:nvGrpSpPr>
        <p:grpSpPr>
          <a:xfrm rot="10800000">
            <a:off x="309353" y="4153451"/>
            <a:ext cx="209551" cy="180975"/>
            <a:chOff x="4238720" y="4329221"/>
            <a:chExt cx="209551" cy="180975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CEAE9B8-029A-B09F-4D11-86C752E01F2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80FF439F-4CA4-6E40-D6E3-5AF67E07B42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01E1F27-A73B-115B-649F-56B8170ADAAE}"/>
              </a:ext>
            </a:extLst>
          </p:cNvPr>
          <p:cNvGrpSpPr/>
          <p:nvPr/>
        </p:nvGrpSpPr>
        <p:grpSpPr>
          <a:xfrm>
            <a:off x="10674390" y="6115571"/>
            <a:ext cx="209551" cy="180975"/>
            <a:chOff x="4238720" y="4329221"/>
            <a:chExt cx="209551" cy="180975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7793A57B-A143-4686-A1A7-FB7BB95347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0E0F70E7-B619-AFF6-0E1A-D067BD297AB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그래픽 25" descr="펜 단색으로 채워진">
            <a:extLst>
              <a:ext uri="{FF2B5EF4-FFF2-40B4-BE49-F238E27FC236}">
                <a16:creationId xmlns:a16="http://schemas.microsoft.com/office/drawing/2014/main" id="{26BE7AC4-7B46-A74E-E193-292AD789A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00000">
            <a:off x="4132559" y="1649002"/>
            <a:ext cx="571492" cy="5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ndefined">
            <a:extLst>
              <a:ext uri="{FF2B5EF4-FFF2-40B4-BE49-F238E27FC236}">
                <a16:creationId xmlns:a16="http://schemas.microsoft.com/office/drawing/2014/main" id="{67870413-6F28-A11A-36BE-3CA4C794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F5598-F4AA-257E-32EB-1934862899F6}"/>
              </a:ext>
            </a:extLst>
          </p:cNvPr>
          <p:cNvSpPr txBox="1"/>
          <p:nvPr/>
        </p:nvSpPr>
        <p:spPr>
          <a:xfrm>
            <a:off x="-1" y="0"/>
            <a:ext cx="12192000" cy="6867237"/>
          </a:xfrm>
          <a:custGeom>
            <a:avLst/>
            <a:gdLst/>
            <a:ahLst/>
            <a:cxnLst/>
            <a:rect l="l" t="t" r="r" b="b"/>
            <a:pathLst>
              <a:path w="12192000" h="6867237">
                <a:moveTo>
                  <a:pt x="5534398" y="4031014"/>
                </a:moveTo>
                <a:lnTo>
                  <a:pt x="6178080" y="4031014"/>
                </a:lnTo>
                <a:lnTo>
                  <a:pt x="6178080" y="4127752"/>
                </a:lnTo>
                <a:lnTo>
                  <a:pt x="5534398" y="4127752"/>
                </a:lnTo>
                <a:close/>
                <a:moveTo>
                  <a:pt x="1687191" y="3900789"/>
                </a:moveTo>
                <a:lnTo>
                  <a:pt x="2368080" y="3900789"/>
                </a:lnTo>
                <a:lnTo>
                  <a:pt x="2368080" y="4138914"/>
                </a:lnTo>
                <a:lnTo>
                  <a:pt x="1687191" y="4138914"/>
                </a:lnTo>
                <a:close/>
                <a:moveTo>
                  <a:pt x="5162328" y="3651502"/>
                </a:moveTo>
                <a:lnTo>
                  <a:pt x="5162328" y="4231932"/>
                </a:lnTo>
                <a:cubicBezTo>
                  <a:pt x="5162328" y="4279061"/>
                  <a:pt x="5176591" y="4316888"/>
                  <a:pt x="5205116" y="4345413"/>
                </a:cubicBezTo>
                <a:cubicBezTo>
                  <a:pt x="5233642" y="4373939"/>
                  <a:pt x="5271469" y="4388201"/>
                  <a:pt x="5318597" y="4388201"/>
                </a:cubicBezTo>
                <a:lnTo>
                  <a:pt x="6550150" y="4388201"/>
                </a:lnTo>
                <a:lnTo>
                  <a:pt x="6550150" y="3651502"/>
                </a:lnTo>
                <a:lnTo>
                  <a:pt x="6178080" y="3651502"/>
                </a:lnTo>
                <a:lnTo>
                  <a:pt x="6178080" y="3770565"/>
                </a:lnTo>
                <a:lnTo>
                  <a:pt x="5534398" y="3770565"/>
                </a:lnTo>
                <a:lnTo>
                  <a:pt x="5534398" y="3651502"/>
                </a:lnTo>
                <a:close/>
                <a:moveTo>
                  <a:pt x="1315121" y="3640340"/>
                </a:moveTo>
                <a:lnTo>
                  <a:pt x="1315121" y="4239141"/>
                </a:lnTo>
                <a:cubicBezTo>
                  <a:pt x="1315121" y="4287471"/>
                  <a:pt x="1329384" y="4326258"/>
                  <a:pt x="1357909" y="4355500"/>
                </a:cubicBezTo>
                <a:cubicBezTo>
                  <a:pt x="1386434" y="4384742"/>
                  <a:pt x="1424261" y="4399363"/>
                  <a:pt x="1471390" y="4399363"/>
                </a:cubicBezTo>
                <a:lnTo>
                  <a:pt x="2740150" y="4399363"/>
                </a:lnTo>
                <a:lnTo>
                  <a:pt x="2740150" y="3640340"/>
                </a:lnTo>
                <a:close/>
                <a:moveTo>
                  <a:pt x="5553002" y="3033865"/>
                </a:moveTo>
                <a:cubicBezTo>
                  <a:pt x="5608076" y="3033865"/>
                  <a:pt x="5656571" y="3048748"/>
                  <a:pt x="5698487" y="3078514"/>
                </a:cubicBezTo>
                <a:cubicBezTo>
                  <a:pt x="5740403" y="3108279"/>
                  <a:pt x="5761362" y="3151688"/>
                  <a:pt x="5761362" y="3208738"/>
                </a:cubicBezTo>
                <a:cubicBezTo>
                  <a:pt x="5761362" y="3263309"/>
                  <a:pt x="5740403" y="3306097"/>
                  <a:pt x="5698487" y="3337103"/>
                </a:cubicBezTo>
                <a:cubicBezTo>
                  <a:pt x="5656571" y="3368109"/>
                  <a:pt x="5608076" y="3383612"/>
                  <a:pt x="5553002" y="3383612"/>
                </a:cubicBezTo>
                <a:cubicBezTo>
                  <a:pt x="5500330" y="3383612"/>
                  <a:pt x="5452437" y="3368109"/>
                  <a:pt x="5409319" y="3337103"/>
                </a:cubicBezTo>
                <a:cubicBezTo>
                  <a:pt x="5366201" y="3306097"/>
                  <a:pt x="5344643" y="3263309"/>
                  <a:pt x="5344643" y="3208738"/>
                </a:cubicBezTo>
                <a:cubicBezTo>
                  <a:pt x="5344643" y="3151688"/>
                  <a:pt x="5366201" y="3108279"/>
                  <a:pt x="5409319" y="3078514"/>
                </a:cubicBezTo>
                <a:cubicBezTo>
                  <a:pt x="5452437" y="3048748"/>
                  <a:pt x="5500330" y="3033865"/>
                  <a:pt x="5553002" y="3033865"/>
                </a:cubicBezTo>
                <a:close/>
                <a:moveTo>
                  <a:pt x="1207221" y="2639471"/>
                </a:moveTo>
                <a:lnTo>
                  <a:pt x="1207221" y="2899920"/>
                </a:lnTo>
                <a:lnTo>
                  <a:pt x="1791371" y="2899920"/>
                </a:lnTo>
                <a:cubicBezTo>
                  <a:pt x="1744242" y="3023944"/>
                  <a:pt x="1664867" y="3126263"/>
                  <a:pt x="1553246" y="3206878"/>
                </a:cubicBezTo>
                <a:cubicBezTo>
                  <a:pt x="1441625" y="3287493"/>
                  <a:pt x="1290316" y="3345164"/>
                  <a:pt x="1099320" y="3379891"/>
                </a:cubicBezTo>
                <a:lnTo>
                  <a:pt x="1300238" y="3599412"/>
                </a:lnTo>
                <a:cubicBezTo>
                  <a:pt x="1570609" y="3579569"/>
                  <a:pt x="1792611" y="3477249"/>
                  <a:pt x="1966244" y="3292454"/>
                </a:cubicBezTo>
                <a:cubicBezTo>
                  <a:pt x="2139877" y="3107659"/>
                  <a:pt x="2226693" y="2930073"/>
                  <a:pt x="2226693" y="2759696"/>
                </a:cubicBezTo>
                <a:cubicBezTo>
                  <a:pt x="2226693" y="2719621"/>
                  <a:pt x="2217391" y="2689565"/>
                  <a:pt x="2198788" y="2669527"/>
                </a:cubicBezTo>
                <a:cubicBezTo>
                  <a:pt x="2180184" y="2649490"/>
                  <a:pt x="2152279" y="2639471"/>
                  <a:pt x="2115072" y="2639471"/>
                </a:cubicBezTo>
                <a:close/>
                <a:moveTo>
                  <a:pt x="5374408" y="2594822"/>
                </a:moveTo>
                <a:lnTo>
                  <a:pt x="5374408" y="2684119"/>
                </a:lnTo>
                <a:lnTo>
                  <a:pt x="4972572" y="2684119"/>
                </a:lnTo>
                <a:lnTo>
                  <a:pt x="4972572" y="2944569"/>
                </a:lnTo>
                <a:lnTo>
                  <a:pt x="5158607" y="2944569"/>
                </a:lnTo>
                <a:cubicBezTo>
                  <a:pt x="5089154" y="2971854"/>
                  <a:pt x="5040785" y="3012782"/>
                  <a:pt x="5013500" y="3067352"/>
                </a:cubicBezTo>
                <a:cubicBezTo>
                  <a:pt x="4986215" y="3121922"/>
                  <a:pt x="4972572" y="3174012"/>
                  <a:pt x="4972572" y="3223621"/>
                </a:cubicBezTo>
                <a:cubicBezTo>
                  <a:pt x="4972572" y="3340203"/>
                  <a:pt x="5022821" y="3439422"/>
                  <a:pt x="5123318" y="3521278"/>
                </a:cubicBezTo>
                <a:cubicBezTo>
                  <a:pt x="5223817" y="3603133"/>
                  <a:pt x="5365784" y="3644061"/>
                  <a:pt x="5549223" y="3644061"/>
                </a:cubicBezTo>
                <a:cubicBezTo>
                  <a:pt x="5735180" y="3644061"/>
                  <a:pt x="5879038" y="3603133"/>
                  <a:pt x="5980795" y="3521278"/>
                </a:cubicBezTo>
                <a:cubicBezTo>
                  <a:pt x="6082553" y="3439422"/>
                  <a:pt x="6133431" y="3340203"/>
                  <a:pt x="6133431" y="3223621"/>
                </a:cubicBezTo>
                <a:cubicBezTo>
                  <a:pt x="6133431" y="3174012"/>
                  <a:pt x="6119168" y="3121922"/>
                  <a:pt x="6090643" y="3067352"/>
                </a:cubicBezTo>
                <a:cubicBezTo>
                  <a:pt x="6062118" y="3012782"/>
                  <a:pt x="6011888" y="2971854"/>
                  <a:pt x="5939955" y="2944569"/>
                </a:cubicBezTo>
                <a:lnTo>
                  <a:pt x="6096224" y="2944569"/>
                </a:lnTo>
                <a:lnTo>
                  <a:pt x="6096224" y="2684119"/>
                </a:lnTo>
                <a:lnTo>
                  <a:pt x="5746478" y="2684119"/>
                </a:lnTo>
                <a:lnTo>
                  <a:pt x="5746478" y="2594822"/>
                </a:lnTo>
                <a:close/>
                <a:moveTo>
                  <a:pt x="6178080" y="2579940"/>
                </a:moveTo>
                <a:lnTo>
                  <a:pt x="6178080" y="3606854"/>
                </a:lnTo>
                <a:lnTo>
                  <a:pt x="6550150" y="3606854"/>
                </a:lnTo>
                <a:lnTo>
                  <a:pt x="6550150" y="3164090"/>
                </a:lnTo>
                <a:lnTo>
                  <a:pt x="6736185" y="3164090"/>
                </a:lnTo>
                <a:lnTo>
                  <a:pt x="6736185" y="2903641"/>
                </a:lnTo>
                <a:lnTo>
                  <a:pt x="6550150" y="2903641"/>
                </a:lnTo>
                <a:lnTo>
                  <a:pt x="6550150" y="2579940"/>
                </a:lnTo>
                <a:close/>
                <a:moveTo>
                  <a:pt x="2368080" y="2579940"/>
                </a:moveTo>
                <a:lnTo>
                  <a:pt x="2368080" y="3610574"/>
                </a:lnTo>
                <a:lnTo>
                  <a:pt x="2740150" y="3610574"/>
                </a:lnTo>
                <a:lnTo>
                  <a:pt x="2740150" y="3167811"/>
                </a:lnTo>
                <a:lnTo>
                  <a:pt x="2926185" y="3167811"/>
                </a:lnTo>
                <a:lnTo>
                  <a:pt x="2926185" y="2907362"/>
                </a:lnTo>
                <a:lnTo>
                  <a:pt x="2740150" y="2907362"/>
                </a:lnTo>
                <a:lnTo>
                  <a:pt x="2740150" y="2579940"/>
                </a:lnTo>
                <a:close/>
                <a:moveTo>
                  <a:pt x="9988079" y="2565057"/>
                </a:moveTo>
                <a:lnTo>
                  <a:pt x="9988079" y="3964041"/>
                </a:lnTo>
                <a:lnTo>
                  <a:pt x="9221614" y="3964041"/>
                </a:lnTo>
                <a:lnTo>
                  <a:pt x="9221614" y="2877596"/>
                </a:lnTo>
                <a:lnTo>
                  <a:pt x="9842972" y="2877596"/>
                </a:lnTo>
                <a:lnTo>
                  <a:pt x="9842972" y="2617147"/>
                </a:lnTo>
                <a:lnTo>
                  <a:pt x="8849544" y="2617147"/>
                </a:lnTo>
                <a:lnTo>
                  <a:pt x="8849544" y="4068221"/>
                </a:lnTo>
                <a:cubicBezTo>
                  <a:pt x="8849544" y="4115350"/>
                  <a:pt x="8863806" y="4153177"/>
                  <a:pt x="8892332" y="4181702"/>
                </a:cubicBezTo>
                <a:cubicBezTo>
                  <a:pt x="8920858" y="4210228"/>
                  <a:pt x="8958684" y="4224490"/>
                  <a:pt x="9005814" y="4224490"/>
                </a:cubicBezTo>
                <a:lnTo>
                  <a:pt x="9988079" y="4224490"/>
                </a:lnTo>
                <a:lnTo>
                  <a:pt x="9988079" y="4395643"/>
                </a:lnTo>
                <a:lnTo>
                  <a:pt x="10360150" y="4395643"/>
                </a:lnTo>
                <a:lnTo>
                  <a:pt x="10360150" y="3413377"/>
                </a:lnTo>
                <a:lnTo>
                  <a:pt x="10546185" y="3413377"/>
                </a:lnTo>
                <a:lnTo>
                  <a:pt x="10546185" y="3152928"/>
                </a:lnTo>
                <a:lnTo>
                  <a:pt x="10360150" y="3152928"/>
                </a:lnTo>
                <a:lnTo>
                  <a:pt x="10360150" y="2565057"/>
                </a:lnTo>
                <a:close/>
                <a:moveTo>
                  <a:pt x="8135169" y="2565057"/>
                </a:moveTo>
                <a:lnTo>
                  <a:pt x="8135169" y="3952879"/>
                </a:lnTo>
                <a:lnTo>
                  <a:pt x="7338939" y="3952879"/>
                </a:lnTo>
                <a:lnTo>
                  <a:pt x="7338939" y="2602264"/>
                </a:lnTo>
                <a:lnTo>
                  <a:pt x="6966869" y="2602264"/>
                </a:lnTo>
                <a:lnTo>
                  <a:pt x="6966869" y="4057059"/>
                </a:lnTo>
                <a:cubicBezTo>
                  <a:pt x="6966869" y="4104188"/>
                  <a:pt x="6981132" y="4142015"/>
                  <a:pt x="7009657" y="4170540"/>
                </a:cubicBezTo>
                <a:cubicBezTo>
                  <a:pt x="7038182" y="4199066"/>
                  <a:pt x="7076010" y="4213328"/>
                  <a:pt x="7123138" y="4213328"/>
                </a:cubicBezTo>
                <a:lnTo>
                  <a:pt x="8135169" y="4213328"/>
                </a:lnTo>
                <a:lnTo>
                  <a:pt x="8135169" y="4395643"/>
                </a:lnTo>
                <a:lnTo>
                  <a:pt x="8507240" y="4395643"/>
                </a:lnTo>
                <a:lnTo>
                  <a:pt x="8507240" y="2565057"/>
                </a:lnTo>
                <a:close/>
                <a:moveTo>
                  <a:pt x="4273080" y="2565057"/>
                </a:moveTo>
                <a:lnTo>
                  <a:pt x="4273080" y="3848699"/>
                </a:lnTo>
                <a:cubicBezTo>
                  <a:pt x="4146809" y="3719715"/>
                  <a:pt x="4045168" y="3557864"/>
                  <a:pt x="3968157" y="3363148"/>
                </a:cubicBezTo>
                <a:cubicBezTo>
                  <a:pt x="3891146" y="3168431"/>
                  <a:pt x="3852640" y="2913563"/>
                  <a:pt x="3852640" y="2598543"/>
                </a:cubicBezTo>
                <a:lnTo>
                  <a:pt x="3480570" y="2598543"/>
                </a:lnTo>
                <a:cubicBezTo>
                  <a:pt x="3480570" y="2918524"/>
                  <a:pt x="3443363" y="3185174"/>
                  <a:pt x="3368949" y="3398494"/>
                </a:cubicBezTo>
                <a:cubicBezTo>
                  <a:pt x="3294535" y="3611815"/>
                  <a:pt x="3169271" y="3804051"/>
                  <a:pt x="2993158" y="3975203"/>
                </a:cubicBezTo>
                <a:lnTo>
                  <a:pt x="3216400" y="4198446"/>
                </a:lnTo>
                <a:cubicBezTo>
                  <a:pt x="3298256" y="4133953"/>
                  <a:pt x="3380276" y="4053338"/>
                  <a:pt x="3462461" y="3956600"/>
                </a:cubicBezTo>
                <a:cubicBezTo>
                  <a:pt x="3544646" y="3859862"/>
                  <a:pt x="3613275" y="3759403"/>
                  <a:pt x="3668350" y="3655223"/>
                </a:cubicBezTo>
                <a:cubicBezTo>
                  <a:pt x="3725943" y="3761883"/>
                  <a:pt x="3795435" y="3860482"/>
                  <a:pt x="3876825" y="3951019"/>
                </a:cubicBezTo>
                <a:cubicBezTo>
                  <a:pt x="3958215" y="4041556"/>
                  <a:pt x="4047726" y="4126512"/>
                  <a:pt x="4145355" y="4205887"/>
                </a:cubicBezTo>
                <a:lnTo>
                  <a:pt x="4273080" y="4109149"/>
                </a:lnTo>
                <a:lnTo>
                  <a:pt x="4273080" y="4395643"/>
                </a:lnTo>
                <a:lnTo>
                  <a:pt x="4645150" y="4395643"/>
                </a:lnTo>
                <a:lnTo>
                  <a:pt x="4645150" y="3413377"/>
                </a:lnTo>
                <a:lnTo>
                  <a:pt x="4831185" y="3413377"/>
                </a:lnTo>
                <a:lnTo>
                  <a:pt x="4831185" y="3152928"/>
                </a:lnTo>
                <a:lnTo>
                  <a:pt x="4645150" y="3152928"/>
                </a:lnTo>
                <a:lnTo>
                  <a:pt x="4645150" y="25650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7237"/>
                </a:lnTo>
                <a:lnTo>
                  <a:pt x="0" y="6867237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5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184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DBF95469-4B5C-25E1-2443-6F3781A7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04" r="57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5E1705C-F2D3-F615-9D91-F6FA134C94BE}"/>
              </a:ext>
            </a:extLst>
          </p:cNvPr>
          <p:cNvSpPr/>
          <p:nvPr/>
        </p:nvSpPr>
        <p:spPr>
          <a:xfrm>
            <a:off x="-20" y="0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6C440-1735-01AC-6484-4DE5FF4A3E4B}"/>
              </a:ext>
            </a:extLst>
          </p:cNvPr>
          <p:cNvSpPr txBox="1"/>
          <p:nvPr/>
        </p:nvSpPr>
        <p:spPr>
          <a:xfrm>
            <a:off x="0" y="3657600"/>
            <a:ext cx="10005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청</a:t>
            </a:r>
            <a:r>
              <a:rPr lang="en-US" altLang="ko-KR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일 전쟁의 시작</a:t>
            </a:r>
            <a:endParaRPr lang="en-US" altLang="ko-KR" sz="96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3FE14-8620-1F89-4257-E3E82C4F69DA}"/>
              </a:ext>
            </a:extLst>
          </p:cNvPr>
          <p:cNvSpPr txBox="1"/>
          <p:nvPr/>
        </p:nvSpPr>
        <p:spPr>
          <a:xfrm>
            <a:off x="20" y="6858000"/>
            <a:ext cx="1219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es.wikipedia.org/wiki/Primera_guerra_sino-japonesa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sa/3.0/"/>
              </a:rPr>
              <a:t>CC BY-SA</a:t>
            </a:r>
            <a:r>
              <a:rPr lang="ko-KR" altLang="en-US" sz="900"/>
              <a:t> 라이선스가 적용됩니다.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BB70A6B-C677-B30B-A4C1-304A7B879CD6}"/>
              </a:ext>
            </a:extLst>
          </p:cNvPr>
          <p:cNvCxnSpPr>
            <a:cxnSpLocks/>
          </p:cNvCxnSpPr>
          <p:nvPr/>
        </p:nvCxnSpPr>
        <p:spPr>
          <a:xfrm>
            <a:off x="643812" y="5227260"/>
            <a:ext cx="8510698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247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C7E2F53-E2A3-F3FE-B97D-73D29ADC345E}"/>
              </a:ext>
            </a:extLst>
          </p:cNvPr>
          <p:cNvGrpSpPr/>
          <p:nvPr/>
        </p:nvGrpSpPr>
        <p:grpSpPr>
          <a:xfrm>
            <a:off x="306220" y="2019460"/>
            <a:ext cx="5562674" cy="929915"/>
            <a:chOff x="306220" y="2019460"/>
            <a:chExt cx="5562674" cy="9299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F6EEDB-2DA3-3F24-17DA-613F753263E5}"/>
                </a:ext>
              </a:extLst>
            </p:cNvPr>
            <p:cNvSpPr txBox="1"/>
            <p:nvPr/>
          </p:nvSpPr>
          <p:spPr>
            <a:xfrm>
              <a:off x="306220" y="2019460"/>
              <a:ext cx="55626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청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·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 전쟁</a:t>
              </a:r>
              <a:endPara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: 1884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년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7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월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25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~1895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년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4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월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17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363CBD6-785C-7F83-48A6-BD5ECA5D5AAA}"/>
                </a:ext>
              </a:extLst>
            </p:cNvPr>
            <p:cNvGrpSpPr/>
            <p:nvPr/>
          </p:nvGrpSpPr>
          <p:grpSpPr>
            <a:xfrm>
              <a:off x="457813" y="2019460"/>
              <a:ext cx="209551" cy="180975"/>
              <a:chOff x="1054876" y="4482606"/>
              <a:chExt cx="209551" cy="180975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C82A22C-5BCA-A960-CF48-16A03DF6F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42153E46-D828-1C1A-AA86-1206984B9C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A510D42-64CA-3A16-18FD-5AF7B09B90D6}"/>
                </a:ext>
              </a:extLst>
            </p:cNvPr>
            <p:cNvGrpSpPr/>
            <p:nvPr/>
          </p:nvGrpSpPr>
          <p:grpSpPr>
            <a:xfrm rot="10800000">
              <a:off x="5580137" y="2768400"/>
              <a:ext cx="209551" cy="180975"/>
              <a:chOff x="1023704" y="4014356"/>
              <a:chExt cx="209551" cy="180975"/>
            </a:xfrm>
          </p:grpSpPr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24786144-2E66-481E-11A4-AA89A05E2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704" y="401435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B404795D-978C-FF40-3BE0-0EE2F64A3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228" y="401435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8D49CE-6130-F5F3-F06D-4514118EDA75}"/>
              </a:ext>
            </a:extLst>
          </p:cNvPr>
          <p:cNvSpPr txBox="1"/>
          <p:nvPr/>
        </p:nvSpPr>
        <p:spPr>
          <a:xfrm>
            <a:off x="7397884" y="5869955"/>
            <a:ext cx="341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제</a:t>
            </a:r>
            <a:r>
              <a:rPr lang="en-US" altLang="ko-KR" sz="1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1</a:t>
            </a:r>
            <a:r>
              <a:rPr lang="ko-KR" altLang="en-US" sz="1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차 청</a:t>
            </a:r>
            <a:r>
              <a:rPr lang="en-US" altLang="ko-KR" sz="1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·</a:t>
            </a:r>
            <a:r>
              <a:rPr lang="ko-KR" altLang="en-US" sz="1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일 전쟁 전투 지도</a:t>
            </a:r>
            <a:endParaRPr lang="en-US" altLang="ko-KR" sz="1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D45518E-2304-9B40-D0BA-60180CDE48E8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063613-AEC0-6A5A-BF9F-058E0135F04C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</a:t>
              </a:r>
            </a:p>
          </p:txBody>
        </p:sp>
        <p:pic>
          <p:nvPicPr>
            <p:cNvPr id="26" name="그래픽 25" descr="과녁 단색으로 채워진">
              <a:extLst>
                <a:ext uri="{FF2B5EF4-FFF2-40B4-BE49-F238E27FC236}">
                  <a16:creationId xmlns:a16="http://schemas.microsoft.com/office/drawing/2014/main" id="{64E2EF90-B95A-D106-2F7A-1DAFF267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4892AD1-4E79-AD01-1FA8-DF314D4F7FC0}"/>
              </a:ext>
            </a:extLst>
          </p:cNvPr>
          <p:cNvGrpSpPr/>
          <p:nvPr/>
        </p:nvGrpSpPr>
        <p:grpSpPr>
          <a:xfrm>
            <a:off x="739549" y="4384050"/>
            <a:ext cx="4696016" cy="835890"/>
            <a:chOff x="371019" y="3989196"/>
            <a:chExt cx="4696016" cy="83589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F62063C-AF85-7FE5-DBA4-05BAABA7D6D2}"/>
                </a:ext>
              </a:extLst>
            </p:cNvPr>
            <p:cNvGrpSpPr/>
            <p:nvPr/>
          </p:nvGrpSpPr>
          <p:grpSpPr>
            <a:xfrm>
              <a:off x="371019" y="3989196"/>
              <a:ext cx="4696016" cy="835890"/>
              <a:chOff x="3877809" y="3097344"/>
              <a:chExt cx="4696016" cy="83589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CD0CD3-CB39-CB7E-0536-C4E7DBFAA0D7}"/>
                  </a:ext>
                </a:extLst>
              </p:cNvPr>
              <p:cNvSpPr txBox="1"/>
              <p:nvPr/>
            </p:nvSpPr>
            <p:spPr>
              <a:xfrm>
                <a:off x="3877809" y="3102237"/>
                <a:ext cx="4696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조선의 종주를 주장하는 청나라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pPr algn="ctr"/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→ 일본 제국의 청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·</a:t>
                </a:r>
                <a:r>
                  <a:rPr lang="ko-KR" altLang="en-US" sz="24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일전쟁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시작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7A47398-F83A-F4DD-D4B7-9EA54273E842}"/>
                  </a:ext>
                </a:extLst>
              </p:cNvPr>
              <p:cNvGrpSpPr/>
              <p:nvPr/>
            </p:nvGrpSpPr>
            <p:grpSpPr>
              <a:xfrm>
                <a:off x="3877809" y="3097344"/>
                <a:ext cx="209551" cy="180975"/>
                <a:chOff x="4474873" y="3668843"/>
                <a:chExt cx="209551" cy="180975"/>
              </a:xfrm>
            </p:grpSpPr>
            <p:cxnSp>
              <p:nvCxnSpPr>
                <p:cNvPr id="17" name="직선 연결선 16">
                  <a:extLst>
                    <a:ext uri="{FF2B5EF4-FFF2-40B4-BE49-F238E27FC236}">
                      <a16:creationId xmlns:a16="http://schemas.microsoft.com/office/drawing/2014/main" id="{8C5FA92F-F783-AC44-2F42-5794EED15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4873" y="3668843"/>
                  <a:ext cx="2095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64520BAC-604C-75B2-AC9D-AD586A9E3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8397" y="3668843"/>
                  <a:ext cx="0" cy="1809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116F3F39-B4F3-8B25-4060-ACDEEC58F174}"/>
                </a:ext>
              </a:extLst>
            </p:cNvPr>
            <p:cNvGrpSpPr/>
            <p:nvPr/>
          </p:nvGrpSpPr>
          <p:grpSpPr>
            <a:xfrm>
              <a:off x="4857484" y="4644111"/>
              <a:ext cx="209551" cy="180975"/>
              <a:chOff x="4238720" y="4329221"/>
              <a:chExt cx="209551" cy="180975"/>
            </a:xfrm>
          </p:grpSpPr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45764CA0-431F-2546-6ACA-A3E758D56D2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38720" y="451019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D26850FA-8FBE-A888-70A9-CA5635E1F25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34747" y="432922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한정되지 않은">
            <a:extLst>
              <a:ext uri="{FF2B5EF4-FFF2-40B4-BE49-F238E27FC236}">
                <a16:creationId xmlns:a16="http://schemas.microsoft.com/office/drawing/2014/main" id="{4ED57B8A-5C4C-568A-F542-EBABB436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21" y="874755"/>
            <a:ext cx="3690297" cy="4825086"/>
          </a:xfrm>
          <a:prstGeom prst="snip2DiagRect">
            <a:avLst>
              <a:gd name="adj1" fmla="val 0"/>
              <a:gd name="adj2" fmla="val 371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098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BED81A2-7AD0-BD6A-AB44-FEE775A67DEB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C81D60-E29A-A5D1-4B7D-E8CBF7846492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A02CBDD0-CFCE-A7B1-ACFF-6D9A1B91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C86761BE-407A-03DB-AD7F-C422A716A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17775"/>
              </p:ext>
            </p:extLst>
          </p:nvPr>
        </p:nvGraphicFramePr>
        <p:xfrm>
          <a:off x="5476875" y="1638300"/>
          <a:ext cx="61531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val="3134003799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1591060672"/>
                    </a:ext>
                  </a:extLst>
                </a:gridCol>
              </a:tblGrid>
              <a:tr h="762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4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 전 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3149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청나라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일본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901269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4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 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746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630,000</a:t>
                      </a:r>
                      <a:endParaRPr lang="ko-KR" altLang="en-US" sz="4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240,616</a:t>
                      </a:r>
                      <a:endParaRPr lang="ko-KR" altLang="en-US" sz="4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58657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44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피해 규모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11537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사망자 </a:t>
                      </a:r>
                      <a:r>
                        <a:rPr lang="en-US" altLang="ko-KR" sz="2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50,000</a:t>
                      </a:r>
                      <a:r>
                        <a:rPr lang="ko-KR" altLang="en-US" sz="2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사망자 </a:t>
                      </a:r>
                      <a:r>
                        <a:rPr lang="en-US" altLang="ko-KR" sz="2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12,000</a:t>
                      </a:r>
                      <a:r>
                        <a:rPr lang="ko-KR" altLang="en-US" sz="2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946882"/>
                  </a:ext>
                </a:extLst>
              </a:tr>
            </a:tbl>
          </a:graphicData>
        </a:graphic>
      </p:graphicFrame>
      <p:pic>
        <p:nvPicPr>
          <p:cNvPr id="9218" name="Picture 2" descr="청나라의 기">
            <a:extLst>
              <a:ext uri="{FF2B5EF4-FFF2-40B4-BE49-F238E27FC236}">
                <a16:creationId xmlns:a16="http://schemas.microsoft.com/office/drawing/2014/main" id="{64237C7A-8B33-2A68-FAE6-AD5F6C9F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68" y="2451306"/>
            <a:ext cx="957263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일본 제국의 기">
            <a:extLst>
              <a:ext uri="{FF2B5EF4-FFF2-40B4-BE49-F238E27FC236}">
                <a16:creationId xmlns:a16="http://schemas.microsoft.com/office/drawing/2014/main" id="{9E39CC29-223D-936E-A53A-E999335A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97" y="2435327"/>
            <a:ext cx="957263" cy="6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466C8546-0C9B-77CC-020F-ACFB2B3E28B9}"/>
              </a:ext>
            </a:extLst>
          </p:cNvPr>
          <p:cNvGrpSpPr/>
          <p:nvPr/>
        </p:nvGrpSpPr>
        <p:grpSpPr>
          <a:xfrm>
            <a:off x="238933" y="2129230"/>
            <a:ext cx="4763303" cy="960251"/>
            <a:chOff x="303732" y="3864835"/>
            <a:chExt cx="4763303" cy="960251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A9B172A-B17E-1D2B-4470-3CEB6A952919}"/>
                </a:ext>
              </a:extLst>
            </p:cNvPr>
            <p:cNvGrpSpPr/>
            <p:nvPr/>
          </p:nvGrpSpPr>
          <p:grpSpPr>
            <a:xfrm>
              <a:off x="303732" y="3864835"/>
              <a:ext cx="4696016" cy="954107"/>
              <a:chOff x="3810522" y="2972983"/>
              <a:chExt cx="4696016" cy="95410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C6DD44-B916-3663-D8EC-AD726B298A18}"/>
                  </a:ext>
                </a:extLst>
              </p:cNvPr>
              <p:cNvSpPr txBox="1"/>
              <p:nvPr/>
            </p:nvSpPr>
            <p:spPr>
              <a:xfrm>
                <a:off x="3810522" y="2972983"/>
                <a:ext cx="46960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장소</a:t>
                </a:r>
                <a:endPara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pPr algn="ctr"/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만주와 한반도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,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타이완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,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황해 일대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71804308-FCD3-F291-81BA-BA61D2BFA677}"/>
                  </a:ext>
                </a:extLst>
              </p:cNvPr>
              <p:cNvGrpSpPr/>
              <p:nvPr/>
            </p:nvGrpSpPr>
            <p:grpSpPr>
              <a:xfrm>
                <a:off x="3877809" y="3097344"/>
                <a:ext cx="209551" cy="180975"/>
                <a:chOff x="4474873" y="3668843"/>
                <a:chExt cx="209551" cy="180975"/>
              </a:xfrm>
            </p:grpSpPr>
            <p:cxnSp>
              <p:nvCxnSpPr>
                <p:cNvPr id="14" name="직선 연결선 13">
                  <a:extLst>
                    <a:ext uri="{FF2B5EF4-FFF2-40B4-BE49-F238E27FC236}">
                      <a16:creationId xmlns:a16="http://schemas.microsoft.com/office/drawing/2014/main" id="{72CFCCFC-4BFA-02FF-0A47-A48ABEA3C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4873" y="3668843"/>
                  <a:ext cx="2095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14">
                  <a:extLst>
                    <a:ext uri="{FF2B5EF4-FFF2-40B4-BE49-F238E27FC236}">
                      <a16:creationId xmlns:a16="http://schemas.microsoft.com/office/drawing/2014/main" id="{64FF77BA-B90E-CF20-355C-7D3FAFADD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8397" y="3668843"/>
                  <a:ext cx="0" cy="1809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5F9ACD9-A502-6D37-EABF-E817AB0FC147}"/>
                </a:ext>
              </a:extLst>
            </p:cNvPr>
            <p:cNvGrpSpPr/>
            <p:nvPr/>
          </p:nvGrpSpPr>
          <p:grpSpPr>
            <a:xfrm>
              <a:off x="4857484" y="4644111"/>
              <a:ext cx="209551" cy="180975"/>
              <a:chOff x="4238720" y="4329221"/>
              <a:chExt cx="209551" cy="180975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2A067BF3-1A73-84CB-7FEC-CA2F19CBEDB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38720" y="451019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CF31E159-E661-DEC0-B4A2-70FC5B789F0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34747" y="432922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D2071E-EC91-22D0-BF91-D905D6EB042A}"/>
              </a:ext>
            </a:extLst>
          </p:cNvPr>
          <p:cNvSpPr txBox="1"/>
          <p:nvPr/>
        </p:nvSpPr>
        <p:spPr>
          <a:xfrm>
            <a:off x="-85799" y="4574598"/>
            <a:ext cx="5562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결과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제국 승리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시모노세키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조약 체결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9EBC573-95F4-7290-96E8-490837A77042}"/>
              </a:ext>
            </a:extLst>
          </p:cNvPr>
          <p:cNvGrpSpPr/>
          <p:nvPr/>
        </p:nvGrpSpPr>
        <p:grpSpPr>
          <a:xfrm rot="10800000">
            <a:off x="96669" y="4571051"/>
            <a:ext cx="209551" cy="180975"/>
            <a:chOff x="4238720" y="4329221"/>
            <a:chExt cx="209551" cy="180975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2F91A322-151D-F96A-C4E6-049846D6654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2A0E2A4D-ED6F-6A85-E9F2-E0F070A9E85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78DD9BD-E8CD-067C-EF4C-52B885D3C18D}"/>
              </a:ext>
            </a:extLst>
          </p:cNvPr>
          <p:cNvGrpSpPr/>
          <p:nvPr/>
        </p:nvGrpSpPr>
        <p:grpSpPr>
          <a:xfrm>
            <a:off x="5167729" y="5376662"/>
            <a:ext cx="209551" cy="180975"/>
            <a:chOff x="4238720" y="4329221"/>
            <a:chExt cx="209551" cy="180975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E0B22AB9-FB49-F4A5-B054-757A78C9626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804040EC-08F0-6519-4D8F-1B401C5DFE0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0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44722F77-4FE6-1C8A-6C9D-8062239EBE44}"/>
              </a:ext>
            </a:extLst>
          </p:cNvPr>
          <p:cNvGrpSpPr/>
          <p:nvPr/>
        </p:nvGrpSpPr>
        <p:grpSpPr>
          <a:xfrm>
            <a:off x="509853" y="1959471"/>
            <a:ext cx="2963619" cy="949452"/>
            <a:chOff x="491490" y="1871417"/>
            <a:chExt cx="2963619" cy="9494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191599-519D-561E-C135-8C12C57EE417}"/>
                </a:ext>
              </a:extLst>
            </p:cNvPr>
            <p:cNvSpPr txBox="1"/>
            <p:nvPr/>
          </p:nvSpPr>
          <p:spPr>
            <a:xfrm>
              <a:off x="596265" y="1989872"/>
              <a:ext cx="2848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갑신정변 실패 이후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청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·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 전쟁 발발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C2F4CBF-8B91-E00E-1FED-6446974229CA}"/>
                </a:ext>
              </a:extLst>
            </p:cNvPr>
            <p:cNvGrpSpPr/>
            <p:nvPr/>
          </p:nvGrpSpPr>
          <p:grpSpPr>
            <a:xfrm>
              <a:off x="491490" y="1871417"/>
              <a:ext cx="209551" cy="180975"/>
              <a:chOff x="6415087" y="4715851"/>
              <a:chExt cx="209551" cy="180975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DCCE5A74-7333-7E28-9132-044529D21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2D17725F-D054-9E96-428D-EEE74CD96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8C586CD-F655-A6AB-9D1F-EF10D6FEFF39}"/>
                </a:ext>
              </a:extLst>
            </p:cNvPr>
            <p:cNvGrpSpPr/>
            <p:nvPr/>
          </p:nvGrpSpPr>
          <p:grpSpPr>
            <a:xfrm rot="10800000">
              <a:off x="3245558" y="2623966"/>
              <a:ext cx="209551" cy="180975"/>
              <a:chOff x="6089073" y="5374524"/>
              <a:chExt cx="209551" cy="180975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6514CF42-22B7-DC64-37BC-9CD299FE8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9073" y="5374524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3A95A650-0CEE-0DD4-0B83-9D6528B42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2597" y="5374524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7065A2-9F55-B4F1-360F-BE3B1EE4A9EC}"/>
              </a:ext>
            </a:extLst>
          </p:cNvPr>
          <p:cNvSpPr txBox="1"/>
          <p:nvPr/>
        </p:nvSpPr>
        <p:spPr>
          <a:xfrm>
            <a:off x="6552895" y="4951565"/>
            <a:ext cx="377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일본 화가가 그린 청일전쟁 </a:t>
            </a:r>
            <a:r>
              <a:rPr lang="ko-KR" altLang="en-US" sz="1400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풍도해전도</a:t>
            </a:r>
            <a:endParaRPr lang="en-US" altLang="ko-KR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(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일본군에 의해 격침되는 청나라 함대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CC211A7-B195-277F-DF4E-1C9A10DFFCBA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698E6D-A405-73D9-E102-E34C9EC3B9F0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</a:t>
              </a:r>
            </a:p>
          </p:txBody>
        </p:sp>
        <p:pic>
          <p:nvPicPr>
            <p:cNvPr id="4" name="그래픽 3" descr="과녁 단색으로 채워진">
              <a:extLst>
                <a:ext uri="{FF2B5EF4-FFF2-40B4-BE49-F238E27FC236}">
                  <a16:creationId xmlns:a16="http://schemas.microsoft.com/office/drawing/2014/main" id="{FF01FFC5-D36B-013A-6B9B-0879CC9C9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8D62C04-6D44-CD17-0388-D879E23E7568}"/>
              </a:ext>
            </a:extLst>
          </p:cNvPr>
          <p:cNvGrpSpPr/>
          <p:nvPr/>
        </p:nvGrpSpPr>
        <p:grpSpPr>
          <a:xfrm>
            <a:off x="509853" y="3905125"/>
            <a:ext cx="5112470" cy="1569660"/>
            <a:chOff x="526637" y="3667182"/>
            <a:chExt cx="5112470" cy="1569660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E963D928-C536-A151-26F1-FFE9D2486DF7}"/>
                </a:ext>
              </a:extLst>
            </p:cNvPr>
            <p:cNvGrpSpPr/>
            <p:nvPr/>
          </p:nvGrpSpPr>
          <p:grpSpPr>
            <a:xfrm>
              <a:off x="716997" y="3667182"/>
              <a:ext cx="4922110" cy="1569660"/>
              <a:chOff x="716997" y="3667182"/>
              <a:chExt cx="4922110" cy="15696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B2DD60-EC3C-874E-9E39-6417523430FA}"/>
                  </a:ext>
                </a:extLst>
              </p:cNvPr>
              <p:cNvSpPr txBox="1"/>
              <p:nvPr/>
            </p:nvSpPr>
            <p:spPr>
              <a:xfrm>
                <a:off x="716997" y="3667182"/>
                <a:ext cx="49221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중국 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: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갑오년에 일어난 전쟁 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       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갑오전쟁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일본 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: </a:t>
                </a:r>
                <a:r>
                  <a:rPr lang="ko-KR" altLang="en-US" sz="24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일청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전쟁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서양 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: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제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1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차 중일 전쟁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DBBF9F3D-FD9E-76D1-2651-B0F85EA41F1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20673" y="519594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61B3FFBB-A4AE-52D4-9D2B-621183233B1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16700" y="501496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36739D27-4900-D1C6-FFB0-55918D9F46D5}"/>
                </a:ext>
              </a:extLst>
            </p:cNvPr>
            <p:cNvGrpSpPr/>
            <p:nvPr/>
          </p:nvGrpSpPr>
          <p:grpSpPr>
            <a:xfrm rot="10800000">
              <a:off x="526637" y="3667182"/>
              <a:ext cx="209551" cy="180975"/>
              <a:chOff x="4238720" y="4329221"/>
              <a:chExt cx="209551" cy="180975"/>
            </a:xfrm>
          </p:grpSpPr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563DD080-9672-619B-0FA4-632273B0F2C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38720" y="451019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31337185-48BC-15CF-B40F-0124A2D8C47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34747" y="432922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8" name="Picture 14" descr="운명의 청일전쟁… 갑오년 7월, 천하가 뒤집어졌다">
            <a:extLst>
              <a:ext uri="{FF2B5EF4-FFF2-40B4-BE49-F238E27FC236}">
                <a16:creationId xmlns:a16="http://schemas.microsoft.com/office/drawing/2014/main" id="{609380C5-AFCC-C8E7-2759-D35AF370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08" y="1714040"/>
            <a:ext cx="6174595" cy="3077650"/>
          </a:xfrm>
          <a:prstGeom prst="snip2DiagRect">
            <a:avLst>
              <a:gd name="adj1" fmla="val 0"/>
              <a:gd name="adj2" fmla="val 1094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그래픽 60" descr="불꽃 단색으로 채워진">
            <a:extLst>
              <a:ext uri="{FF2B5EF4-FFF2-40B4-BE49-F238E27FC236}">
                <a16:creationId xmlns:a16="http://schemas.microsoft.com/office/drawing/2014/main" id="{39A09902-A266-2B02-A506-752017CF3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">
            <a:off x="3288969" y="1538360"/>
            <a:ext cx="647606" cy="6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3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889C69F2-56DF-0671-17B7-CD0BA9FCCBB1}"/>
              </a:ext>
            </a:extLst>
          </p:cNvPr>
          <p:cNvSpPr txBox="1"/>
          <p:nvPr/>
        </p:nvSpPr>
        <p:spPr>
          <a:xfrm>
            <a:off x="7974539" y="4550942"/>
            <a:ext cx="3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미군을 상대로 승리한 </a:t>
            </a:r>
            <a:endParaRPr lang="en-US" altLang="ko-KR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일본의 우월성을 보여주기 위한 그림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A20C20B-61D0-0336-49EE-24862C48207E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6672C6-A919-1AAD-E299-E62CB60C38D3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 시작</a:t>
              </a:r>
            </a:p>
          </p:txBody>
        </p:sp>
        <p:pic>
          <p:nvPicPr>
            <p:cNvPr id="7" name="그래픽 6" descr="과녁 단색으로 채워진">
              <a:extLst>
                <a:ext uri="{FF2B5EF4-FFF2-40B4-BE49-F238E27FC236}">
                  <a16:creationId xmlns:a16="http://schemas.microsoft.com/office/drawing/2014/main" id="{3A03D817-F1C5-6CAA-2271-2C471CD79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693275-6896-27F8-AA91-F0EED2873EF0}"/>
              </a:ext>
            </a:extLst>
          </p:cNvPr>
          <p:cNvSpPr txBox="1"/>
          <p:nvPr/>
        </p:nvSpPr>
        <p:spPr>
          <a:xfrm>
            <a:off x="614628" y="2077926"/>
            <a:ext cx="472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세기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서양 열강들의 해외진출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77DC13D-DEF0-BCD8-2315-4A2A34BDC100}"/>
              </a:ext>
            </a:extLst>
          </p:cNvPr>
          <p:cNvGrpSpPr/>
          <p:nvPr/>
        </p:nvGrpSpPr>
        <p:grpSpPr>
          <a:xfrm>
            <a:off x="5125847" y="2372283"/>
            <a:ext cx="209551" cy="180975"/>
            <a:chOff x="4238720" y="4329221"/>
            <a:chExt cx="209551" cy="180975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22BEB506-DD3C-F757-4DEE-E15CB59C711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99FE693-E6A7-442E-0132-0886D55AE50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2B3BB67-4963-0454-D3D5-2C817326BC29}"/>
              </a:ext>
            </a:extLst>
          </p:cNvPr>
          <p:cNvGrpSpPr/>
          <p:nvPr/>
        </p:nvGrpSpPr>
        <p:grpSpPr>
          <a:xfrm rot="10800000">
            <a:off x="658805" y="2077926"/>
            <a:ext cx="209551" cy="180975"/>
            <a:chOff x="4238720" y="4329221"/>
            <a:chExt cx="209551" cy="180975"/>
          </a:xfrm>
        </p:grpSpPr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DE863CEB-2B0B-B82F-5F6E-405408B57A5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D6BC449-E3F7-7843-A8CC-CEA4AE0E895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06F4104-5506-7A56-9180-DDB11A7EC7D5}"/>
              </a:ext>
            </a:extLst>
          </p:cNvPr>
          <p:cNvSpPr txBox="1"/>
          <p:nvPr/>
        </p:nvSpPr>
        <p:spPr>
          <a:xfrm>
            <a:off x="3116766" y="3104901"/>
            <a:ext cx="35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 압박</a:t>
            </a: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5D47E2A9-3199-B98E-0A16-1002C9A4AB50}"/>
              </a:ext>
            </a:extLst>
          </p:cNvPr>
          <p:cNvCxnSpPr>
            <a:cxnSpLocks/>
          </p:cNvCxnSpPr>
          <p:nvPr/>
        </p:nvCxnSpPr>
        <p:spPr>
          <a:xfrm>
            <a:off x="3650638" y="2796660"/>
            <a:ext cx="0" cy="308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2D1DBFA5-7F1B-678C-8DA0-22AB50F5D98C}"/>
              </a:ext>
            </a:extLst>
          </p:cNvPr>
          <p:cNvGrpSpPr/>
          <p:nvPr/>
        </p:nvGrpSpPr>
        <p:grpSpPr>
          <a:xfrm>
            <a:off x="6096000" y="3385591"/>
            <a:ext cx="209551" cy="180975"/>
            <a:chOff x="4238720" y="4329221"/>
            <a:chExt cx="209551" cy="180975"/>
          </a:xfrm>
        </p:grpSpPr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9DB85276-2F07-9E9B-922D-4ABAC2E431B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2FEBA827-0CE0-A037-3431-7FDC99DEFC9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548E647B-6AEC-5494-113F-096CA6A4FFEB}"/>
              </a:ext>
            </a:extLst>
          </p:cNvPr>
          <p:cNvGrpSpPr/>
          <p:nvPr/>
        </p:nvGrpSpPr>
        <p:grpSpPr>
          <a:xfrm rot="10800000">
            <a:off x="3552994" y="3104900"/>
            <a:ext cx="209551" cy="180975"/>
            <a:chOff x="4238720" y="4329221"/>
            <a:chExt cx="209551" cy="180975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6EE39B10-2B6A-FC2C-F0B5-E0F0CA0DEF8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47AE3E14-5CF6-0FA6-6359-8A9D9D19E0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84E02C8E-2D4D-6A96-4B9F-221863FC07A1}"/>
              </a:ext>
            </a:extLst>
          </p:cNvPr>
          <p:cNvCxnSpPr>
            <a:cxnSpLocks/>
          </p:cNvCxnSpPr>
          <p:nvPr/>
        </p:nvCxnSpPr>
        <p:spPr>
          <a:xfrm flipH="1">
            <a:off x="3642249" y="2796660"/>
            <a:ext cx="15757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F72FC03-CF02-52F0-0B41-DA2C98ED1A48}"/>
              </a:ext>
            </a:extLst>
          </p:cNvPr>
          <p:cNvCxnSpPr>
            <a:cxnSpLocks/>
          </p:cNvCxnSpPr>
          <p:nvPr/>
        </p:nvCxnSpPr>
        <p:spPr>
          <a:xfrm>
            <a:off x="5229166" y="2561647"/>
            <a:ext cx="0" cy="243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TextBox 10240">
            <a:extLst>
              <a:ext uri="{FF2B5EF4-FFF2-40B4-BE49-F238E27FC236}">
                <a16:creationId xmlns:a16="http://schemas.microsoft.com/office/drawing/2014/main" id="{139E16F5-26B0-FCD5-0F6A-BF3150C54DE0}"/>
              </a:ext>
            </a:extLst>
          </p:cNvPr>
          <p:cNvSpPr txBox="1"/>
          <p:nvPr/>
        </p:nvSpPr>
        <p:spPr>
          <a:xfrm>
            <a:off x="405077" y="4201186"/>
            <a:ext cx="472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: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아편전쟁 패배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- 1842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난징조약 체결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243" name="TextBox 10242">
            <a:extLst>
              <a:ext uri="{FF2B5EF4-FFF2-40B4-BE49-F238E27FC236}">
                <a16:creationId xmlns:a16="http://schemas.microsoft.com/office/drawing/2014/main" id="{FB9CF4EE-4B17-8F88-B0B8-10C35AAB94DE}"/>
              </a:ext>
            </a:extLst>
          </p:cNvPr>
          <p:cNvSpPr txBox="1"/>
          <p:nvPr/>
        </p:nvSpPr>
        <p:spPr>
          <a:xfrm>
            <a:off x="405076" y="5458994"/>
            <a:ext cx="596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: 1853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미일화친조약 체결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        1858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미일수호통상조약 체결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0244" name="그룹 10243">
            <a:extLst>
              <a:ext uri="{FF2B5EF4-FFF2-40B4-BE49-F238E27FC236}">
                <a16:creationId xmlns:a16="http://schemas.microsoft.com/office/drawing/2014/main" id="{70C06F1A-F921-33C5-1644-DF7D2033985D}"/>
              </a:ext>
            </a:extLst>
          </p:cNvPr>
          <p:cNvGrpSpPr/>
          <p:nvPr/>
        </p:nvGrpSpPr>
        <p:grpSpPr>
          <a:xfrm rot="10800000">
            <a:off x="405076" y="4201186"/>
            <a:ext cx="209551" cy="180975"/>
            <a:chOff x="4238720" y="4329221"/>
            <a:chExt cx="209551" cy="180975"/>
          </a:xfrm>
        </p:grpSpPr>
        <p:cxnSp>
          <p:nvCxnSpPr>
            <p:cNvPr id="10245" name="직선 연결선 10244">
              <a:extLst>
                <a:ext uri="{FF2B5EF4-FFF2-40B4-BE49-F238E27FC236}">
                  <a16:creationId xmlns:a16="http://schemas.microsoft.com/office/drawing/2014/main" id="{59ECCAFC-988E-6349-D54D-A8AE0D79B61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6" name="직선 연결선 10245">
              <a:extLst>
                <a:ext uri="{FF2B5EF4-FFF2-40B4-BE49-F238E27FC236}">
                  <a16:creationId xmlns:a16="http://schemas.microsoft.com/office/drawing/2014/main" id="{419349D6-76CF-8ACF-92A4-CC3CCA37ABD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7" name="그룹 10246">
            <a:extLst>
              <a:ext uri="{FF2B5EF4-FFF2-40B4-BE49-F238E27FC236}">
                <a16:creationId xmlns:a16="http://schemas.microsoft.com/office/drawing/2014/main" id="{39E57C10-F54F-61F3-0E81-732544A9FF02}"/>
              </a:ext>
            </a:extLst>
          </p:cNvPr>
          <p:cNvGrpSpPr/>
          <p:nvPr/>
        </p:nvGrpSpPr>
        <p:grpSpPr>
          <a:xfrm>
            <a:off x="4418306" y="4862633"/>
            <a:ext cx="209551" cy="180975"/>
            <a:chOff x="4238720" y="4329221"/>
            <a:chExt cx="209551" cy="180975"/>
          </a:xfrm>
        </p:grpSpPr>
        <p:cxnSp>
          <p:nvCxnSpPr>
            <p:cNvPr id="10248" name="직선 연결선 10247">
              <a:extLst>
                <a:ext uri="{FF2B5EF4-FFF2-40B4-BE49-F238E27FC236}">
                  <a16:creationId xmlns:a16="http://schemas.microsoft.com/office/drawing/2014/main" id="{D4B3040D-76DB-05F4-BD8C-92A925C4449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9" name="직선 연결선 10248">
              <a:extLst>
                <a:ext uri="{FF2B5EF4-FFF2-40B4-BE49-F238E27FC236}">
                  <a16:creationId xmlns:a16="http://schemas.microsoft.com/office/drawing/2014/main" id="{50A6D7C2-8431-20E9-0230-42662A92A73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0" name="그룹 10249">
            <a:extLst>
              <a:ext uri="{FF2B5EF4-FFF2-40B4-BE49-F238E27FC236}">
                <a16:creationId xmlns:a16="http://schemas.microsoft.com/office/drawing/2014/main" id="{9F611B8F-C305-1B2E-5BAF-E1DBA83991E6}"/>
              </a:ext>
            </a:extLst>
          </p:cNvPr>
          <p:cNvGrpSpPr/>
          <p:nvPr/>
        </p:nvGrpSpPr>
        <p:grpSpPr>
          <a:xfrm rot="10800000">
            <a:off x="405075" y="5466564"/>
            <a:ext cx="209551" cy="180975"/>
            <a:chOff x="4238720" y="4329221"/>
            <a:chExt cx="209551" cy="180975"/>
          </a:xfrm>
        </p:grpSpPr>
        <p:cxnSp>
          <p:nvCxnSpPr>
            <p:cNvPr id="10251" name="직선 연결선 10250">
              <a:extLst>
                <a:ext uri="{FF2B5EF4-FFF2-40B4-BE49-F238E27FC236}">
                  <a16:creationId xmlns:a16="http://schemas.microsoft.com/office/drawing/2014/main" id="{D4CCF82C-C663-1BCB-6A50-93E59C3BDE9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2" name="직선 연결선 10251">
              <a:extLst>
                <a:ext uri="{FF2B5EF4-FFF2-40B4-BE49-F238E27FC236}">
                  <a16:creationId xmlns:a16="http://schemas.microsoft.com/office/drawing/2014/main" id="{33AD6F2C-465E-1780-B7E4-6DEC48426AD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그룹 10252">
            <a:extLst>
              <a:ext uri="{FF2B5EF4-FFF2-40B4-BE49-F238E27FC236}">
                <a16:creationId xmlns:a16="http://schemas.microsoft.com/office/drawing/2014/main" id="{440FE085-9B71-069D-42C5-D86AD83048C8}"/>
              </a:ext>
            </a:extLst>
          </p:cNvPr>
          <p:cNvGrpSpPr/>
          <p:nvPr/>
        </p:nvGrpSpPr>
        <p:grpSpPr>
          <a:xfrm>
            <a:off x="5560503" y="6109016"/>
            <a:ext cx="209551" cy="180975"/>
            <a:chOff x="4238720" y="4329221"/>
            <a:chExt cx="209551" cy="180975"/>
          </a:xfrm>
        </p:grpSpPr>
        <p:cxnSp>
          <p:nvCxnSpPr>
            <p:cNvPr id="10254" name="직선 연결선 10253">
              <a:extLst>
                <a:ext uri="{FF2B5EF4-FFF2-40B4-BE49-F238E27FC236}">
                  <a16:creationId xmlns:a16="http://schemas.microsoft.com/office/drawing/2014/main" id="{33225F1B-BD9D-5EEA-5E4F-A79FF146587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5" name="직선 연결선 10254">
              <a:extLst>
                <a:ext uri="{FF2B5EF4-FFF2-40B4-BE49-F238E27FC236}">
                  <a16:creationId xmlns:a16="http://schemas.microsoft.com/office/drawing/2014/main" id="{689E43DA-ADFA-30F9-70C6-B04321809A6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56" name="직선 연결선 10255">
            <a:extLst>
              <a:ext uri="{FF2B5EF4-FFF2-40B4-BE49-F238E27FC236}">
                <a16:creationId xmlns:a16="http://schemas.microsoft.com/office/drawing/2014/main" id="{B529EB95-1627-A647-8ED8-D1B37FE9B252}"/>
              </a:ext>
            </a:extLst>
          </p:cNvPr>
          <p:cNvCxnSpPr>
            <a:cxnSpLocks/>
          </p:cNvCxnSpPr>
          <p:nvPr/>
        </p:nvCxnSpPr>
        <p:spPr>
          <a:xfrm flipH="1">
            <a:off x="5770054" y="6187250"/>
            <a:ext cx="932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10257">
            <a:extLst>
              <a:ext uri="{FF2B5EF4-FFF2-40B4-BE49-F238E27FC236}">
                <a16:creationId xmlns:a16="http://schemas.microsoft.com/office/drawing/2014/main" id="{31330F65-EB12-CFAC-4DC9-783B401C2610}"/>
              </a:ext>
            </a:extLst>
          </p:cNvPr>
          <p:cNvSpPr txBox="1"/>
          <p:nvPr/>
        </p:nvSpPr>
        <p:spPr>
          <a:xfrm>
            <a:off x="6702804" y="5361457"/>
            <a:ext cx="35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존왕양이운동</a:t>
            </a:r>
            <a:endParaRPr lang="ko-KR" altLang="en-US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0259" name="그룹 10258">
            <a:extLst>
              <a:ext uri="{FF2B5EF4-FFF2-40B4-BE49-F238E27FC236}">
                <a16:creationId xmlns:a16="http://schemas.microsoft.com/office/drawing/2014/main" id="{DDB98E3E-9925-D15B-2D49-14EEB3279576}"/>
              </a:ext>
            </a:extLst>
          </p:cNvPr>
          <p:cNvGrpSpPr/>
          <p:nvPr/>
        </p:nvGrpSpPr>
        <p:grpSpPr>
          <a:xfrm rot="10800000">
            <a:off x="7322782" y="5326218"/>
            <a:ext cx="209551" cy="180975"/>
            <a:chOff x="4238720" y="4329221"/>
            <a:chExt cx="209551" cy="180975"/>
          </a:xfrm>
        </p:grpSpPr>
        <p:cxnSp>
          <p:nvCxnSpPr>
            <p:cNvPr id="10260" name="직선 연결선 10259">
              <a:extLst>
                <a:ext uri="{FF2B5EF4-FFF2-40B4-BE49-F238E27FC236}">
                  <a16:creationId xmlns:a16="http://schemas.microsoft.com/office/drawing/2014/main" id="{EDAD22CF-7741-756D-6F1B-6D313284E54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1" name="직선 연결선 10260">
              <a:extLst>
                <a:ext uri="{FF2B5EF4-FFF2-40B4-BE49-F238E27FC236}">
                  <a16:creationId xmlns:a16="http://schemas.microsoft.com/office/drawing/2014/main" id="{B98CC3CB-C5ED-2505-0D74-B67BDFCF17D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2" name="그룹 10261">
            <a:extLst>
              <a:ext uri="{FF2B5EF4-FFF2-40B4-BE49-F238E27FC236}">
                <a16:creationId xmlns:a16="http://schemas.microsoft.com/office/drawing/2014/main" id="{59A59693-A765-EB95-3D34-C4091EA80BE2}"/>
              </a:ext>
            </a:extLst>
          </p:cNvPr>
          <p:cNvGrpSpPr/>
          <p:nvPr/>
        </p:nvGrpSpPr>
        <p:grpSpPr>
          <a:xfrm>
            <a:off x="9388478" y="5693517"/>
            <a:ext cx="209551" cy="180975"/>
            <a:chOff x="4238720" y="4329221"/>
            <a:chExt cx="209551" cy="180975"/>
          </a:xfrm>
        </p:grpSpPr>
        <p:cxnSp>
          <p:nvCxnSpPr>
            <p:cNvPr id="10263" name="직선 연결선 10262">
              <a:extLst>
                <a:ext uri="{FF2B5EF4-FFF2-40B4-BE49-F238E27FC236}">
                  <a16:creationId xmlns:a16="http://schemas.microsoft.com/office/drawing/2014/main" id="{0E656E45-BD04-A2C9-77BE-4D8E39101BB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4" name="직선 연결선 10263">
              <a:extLst>
                <a:ext uri="{FF2B5EF4-FFF2-40B4-BE49-F238E27FC236}">
                  <a16:creationId xmlns:a16="http://schemas.microsoft.com/office/drawing/2014/main" id="{139580C5-1F5D-2DC7-36C7-C5BE636757D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65" name="직선 연결선 10264">
            <a:extLst>
              <a:ext uri="{FF2B5EF4-FFF2-40B4-BE49-F238E27FC236}">
                <a16:creationId xmlns:a16="http://schemas.microsoft.com/office/drawing/2014/main" id="{F90CDB71-8C76-6DCB-4B1A-A33D7F503A13}"/>
              </a:ext>
            </a:extLst>
          </p:cNvPr>
          <p:cNvCxnSpPr>
            <a:cxnSpLocks/>
          </p:cNvCxnSpPr>
          <p:nvPr/>
        </p:nvCxnSpPr>
        <p:spPr>
          <a:xfrm>
            <a:off x="6702804" y="5466564"/>
            <a:ext cx="0" cy="732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7" name="직선 연결선 10266">
            <a:extLst>
              <a:ext uri="{FF2B5EF4-FFF2-40B4-BE49-F238E27FC236}">
                <a16:creationId xmlns:a16="http://schemas.microsoft.com/office/drawing/2014/main" id="{0F50833F-FA03-2E3B-1361-A41C6500CEF0}"/>
              </a:ext>
            </a:extLst>
          </p:cNvPr>
          <p:cNvCxnSpPr>
            <a:cxnSpLocks/>
          </p:cNvCxnSpPr>
          <p:nvPr/>
        </p:nvCxnSpPr>
        <p:spPr>
          <a:xfrm flipH="1">
            <a:off x="6694415" y="5458994"/>
            <a:ext cx="642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존왕양이 - 위키백과, 우리 모두의 백과사전">
            <a:extLst>
              <a:ext uri="{FF2B5EF4-FFF2-40B4-BE49-F238E27FC236}">
                <a16:creationId xmlns:a16="http://schemas.microsoft.com/office/drawing/2014/main" id="{D979D8D6-A3A0-4EBB-3153-E83C244F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41" y="452797"/>
            <a:ext cx="2677191" cy="39958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08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10241" grpId="0"/>
      <p:bldP spid="10243" grpId="0"/>
      <p:bldP spid="10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15D6D53-3FA7-5600-CA63-12AD29993652}"/>
              </a:ext>
            </a:extLst>
          </p:cNvPr>
          <p:cNvSpPr txBox="1"/>
          <p:nvPr/>
        </p:nvSpPr>
        <p:spPr>
          <a:xfrm>
            <a:off x="7200906" y="4511551"/>
            <a:ext cx="553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청일전쟁에 종군했던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프랑스 화가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조르주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비고가 그린 풍자화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당시 조선의 상황을 잘 표현함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27B6BF5-0509-2545-44C7-67D5FBD2BDE5}"/>
              </a:ext>
            </a:extLst>
          </p:cNvPr>
          <p:cNvGrpSpPr/>
          <p:nvPr/>
        </p:nvGrpSpPr>
        <p:grpSpPr>
          <a:xfrm>
            <a:off x="5587880" y="2357624"/>
            <a:ext cx="209551" cy="180975"/>
            <a:chOff x="4238720" y="4329221"/>
            <a:chExt cx="209551" cy="180975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B1547C96-6406-F09B-ED0E-112279F03BA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54118605-AB66-E6E4-016A-E9B33474C0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0E15097-7993-B729-6430-3648BFB0D9BD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1EC9F0-08E3-9D94-853C-092829475E11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 시작</a:t>
              </a:r>
            </a:p>
          </p:txBody>
        </p:sp>
        <p:pic>
          <p:nvPicPr>
            <p:cNvPr id="28" name="그래픽 27" descr="과녁 단색으로 채워진">
              <a:extLst>
                <a:ext uri="{FF2B5EF4-FFF2-40B4-BE49-F238E27FC236}">
                  <a16:creationId xmlns:a16="http://schemas.microsoft.com/office/drawing/2014/main" id="{DB1AFE74-5C4C-AA10-51A1-F6FE8301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AEC296F-4F01-4E01-0B30-B5D0864BEE18}"/>
              </a:ext>
            </a:extLst>
          </p:cNvPr>
          <p:cNvSpPr txBox="1"/>
          <p:nvPr/>
        </p:nvSpPr>
        <p:spPr>
          <a:xfrm>
            <a:off x="703473" y="1977022"/>
            <a:ext cx="518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급속한 근대화 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무사층의 불만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178F97F-ABB4-5508-B095-98258CD229E4}"/>
              </a:ext>
            </a:extLst>
          </p:cNvPr>
          <p:cNvGrpSpPr/>
          <p:nvPr/>
        </p:nvGrpSpPr>
        <p:grpSpPr>
          <a:xfrm rot="10800000">
            <a:off x="634205" y="1977022"/>
            <a:ext cx="209551" cy="180975"/>
            <a:chOff x="4238720" y="4329221"/>
            <a:chExt cx="209551" cy="180975"/>
          </a:xfrm>
        </p:grpSpPr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DAEFAD4F-7703-7B96-23EC-EC6CCC831EF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664B1A9-D7DA-2A97-7BD6-2161B045618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FC321A-4EBD-9D20-5297-3EC6F48EF3FD}"/>
              </a:ext>
            </a:extLst>
          </p:cNvPr>
          <p:cNvSpPr txBox="1"/>
          <p:nvPr/>
        </p:nvSpPr>
        <p:spPr>
          <a:xfrm>
            <a:off x="972559" y="2538599"/>
            <a:ext cx="46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불만을 돌리기 위한 대외진출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0ABD30-BCBE-ABEB-F024-4F9760DD18F2}"/>
              </a:ext>
            </a:extLst>
          </p:cNvPr>
          <p:cNvSpPr txBox="1"/>
          <p:nvPr/>
        </p:nvSpPr>
        <p:spPr>
          <a:xfrm>
            <a:off x="748868" y="5074402"/>
            <a:ext cx="501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정한론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대두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 침략 야욕 등장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23FF777-C052-7A8E-8680-DBE2C6AEB81F}"/>
              </a:ext>
            </a:extLst>
          </p:cNvPr>
          <p:cNvGrpSpPr/>
          <p:nvPr/>
        </p:nvGrpSpPr>
        <p:grpSpPr>
          <a:xfrm rot="10800000">
            <a:off x="679906" y="5055678"/>
            <a:ext cx="209551" cy="180975"/>
            <a:chOff x="4238720" y="4329221"/>
            <a:chExt cx="209551" cy="180975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E3C2C94-CEB2-A7C3-76E0-A82079D3F6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32223907-167C-1D10-4A93-F8A16270066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B6C2A5F-5939-063B-90EF-0145D979DEFF}"/>
              </a:ext>
            </a:extLst>
          </p:cNvPr>
          <p:cNvGrpSpPr/>
          <p:nvPr/>
        </p:nvGrpSpPr>
        <p:grpSpPr>
          <a:xfrm>
            <a:off x="5428548" y="5393449"/>
            <a:ext cx="209551" cy="180975"/>
            <a:chOff x="4238720" y="4329221"/>
            <a:chExt cx="209551" cy="180975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3BCD047-C110-B485-315A-EEE42A3F439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5A44FD74-C0DA-05FB-C99E-0DA459B9622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C106602-50F7-C7FB-D967-EA01D361D60C}"/>
              </a:ext>
            </a:extLst>
          </p:cNvPr>
          <p:cNvSpPr txBox="1"/>
          <p:nvPr/>
        </p:nvSpPr>
        <p:spPr>
          <a:xfrm>
            <a:off x="682534" y="3626904"/>
            <a:ext cx="501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아편전쟁 패배 이후 약체화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42CA986-1D2C-D4C5-0BCB-3F8EA7FAD462}"/>
              </a:ext>
            </a:extLst>
          </p:cNvPr>
          <p:cNvGrpSpPr/>
          <p:nvPr/>
        </p:nvGrpSpPr>
        <p:grpSpPr>
          <a:xfrm rot="10800000">
            <a:off x="666382" y="3579415"/>
            <a:ext cx="209551" cy="180975"/>
            <a:chOff x="4238720" y="4329221"/>
            <a:chExt cx="209551" cy="180975"/>
          </a:xfrm>
        </p:grpSpPr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8BA653ED-2351-A12C-3702-68F2059FA14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F03A3717-A55F-CCBD-C251-BDEAE148AB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92DC95C-7696-DBF1-A92E-295BDE17050F}"/>
              </a:ext>
            </a:extLst>
          </p:cNvPr>
          <p:cNvGrpSpPr/>
          <p:nvPr/>
        </p:nvGrpSpPr>
        <p:grpSpPr>
          <a:xfrm>
            <a:off x="5483104" y="3955082"/>
            <a:ext cx="209551" cy="180975"/>
            <a:chOff x="4238720" y="4329221"/>
            <a:chExt cx="209551" cy="180975"/>
          </a:xfrm>
        </p:grpSpPr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A927694-9672-FBDC-F84E-96CCC52D8FC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057167E-0D90-EA0C-F9F3-567D22B680A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526B39-7419-708C-1284-F9E5C338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600089"/>
            <a:ext cx="4572000" cy="2800350"/>
          </a:xfrm>
          <a:prstGeom prst="snip2DiagRect">
            <a:avLst>
              <a:gd name="adj1" fmla="val 0"/>
              <a:gd name="adj2" fmla="val 91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7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0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66328F49-852B-B5BE-52C5-23D4F479CBD9}"/>
              </a:ext>
            </a:extLst>
          </p:cNvPr>
          <p:cNvGrpSpPr/>
          <p:nvPr/>
        </p:nvGrpSpPr>
        <p:grpSpPr>
          <a:xfrm>
            <a:off x="306220" y="196810"/>
            <a:ext cx="7336634" cy="1015663"/>
            <a:chOff x="306220" y="196810"/>
            <a:chExt cx="7336634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326FA9-CBA8-C449-F046-34822DC2EE6B}"/>
                </a:ext>
              </a:extLst>
            </p:cNvPr>
            <p:cNvSpPr txBox="1"/>
            <p:nvPr/>
          </p:nvSpPr>
          <p:spPr>
            <a:xfrm>
              <a:off x="1193759" y="196810"/>
              <a:ext cx="6449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청</a:t>
              </a:r>
              <a:r>
                <a:rPr lang="en-US" altLang="ko-KR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전쟁 시작</a:t>
              </a:r>
            </a:p>
          </p:txBody>
        </p:sp>
        <p:pic>
          <p:nvPicPr>
            <p:cNvPr id="8" name="그래픽 7" descr="과녁 단색으로 채워진">
              <a:extLst>
                <a:ext uri="{FF2B5EF4-FFF2-40B4-BE49-F238E27FC236}">
                  <a16:creationId xmlns:a16="http://schemas.microsoft.com/office/drawing/2014/main" id="{50AF6EA3-8AA2-024E-CC27-EEA8C9B82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220" y="293864"/>
              <a:ext cx="821554" cy="82155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460C8CA-F9E7-08FD-52B7-BD9A807EF026}"/>
              </a:ext>
            </a:extLst>
          </p:cNvPr>
          <p:cNvSpPr txBox="1"/>
          <p:nvPr/>
        </p:nvSpPr>
        <p:spPr>
          <a:xfrm>
            <a:off x="789198" y="1786522"/>
            <a:ext cx="39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조선에서의 청</a:t>
            </a:r>
            <a:r>
              <a: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800" b="1" dirty="0">
                <a:latin typeface="궁서" panose="02030600000101010101" pitchFamily="18" charset="-127"/>
                <a:ea typeface="궁서" panose="02030600000101010101" pitchFamily="18" charset="-127"/>
              </a:rPr>
              <a:t>일 충돌</a:t>
            </a:r>
            <a:endParaRPr lang="en-US" altLang="ko-KR" sz="2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7E16453-2CC8-9E7D-78F7-64EAF6B1C125}"/>
              </a:ext>
            </a:extLst>
          </p:cNvPr>
          <p:cNvGrpSpPr/>
          <p:nvPr/>
        </p:nvGrpSpPr>
        <p:grpSpPr>
          <a:xfrm rot="10800000">
            <a:off x="748194" y="1763294"/>
            <a:ext cx="209551" cy="180975"/>
            <a:chOff x="4238720" y="4329221"/>
            <a:chExt cx="209551" cy="180975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16F16A6-5939-0F70-BB0F-1613354D8C4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5FCBC94C-E490-1E2A-1449-5876E33E0EC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97C1468-8263-627D-ADD2-DCF9C0D45765}"/>
              </a:ext>
            </a:extLst>
          </p:cNvPr>
          <p:cNvGrpSpPr/>
          <p:nvPr/>
        </p:nvGrpSpPr>
        <p:grpSpPr>
          <a:xfrm>
            <a:off x="4313530" y="2151994"/>
            <a:ext cx="209551" cy="180975"/>
            <a:chOff x="4238720" y="4329221"/>
            <a:chExt cx="209551" cy="180975"/>
          </a:xfrm>
        </p:grpSpPr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B6278151-FAD8-BF33-BBA8-020F5885F71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23E14C5A-CBF9-E2B4-DF8F-60AF0C1A1C5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499D56D-12A8-5E3C-8E28-D0F054079F20}"/>
              </a:ext>
            </a:extLst>
          </p:cNvPr>
          <p:cNvSpPr txBox="1"/>
          <p:nvPr/>
        </p:nvSpPr>
        <p:spPr>
          <a:xfrm>
            <a:off x="-93830" y="3082310"/>
            <a:ext cx="613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1894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동학농민군 전주성 점령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 정부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청나라에 반란군 진압 요청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4C794CE-4FB5-EA04-2DF0-5944C0122865}"/>
              </a:ext>
            </a:extLst>
          </p:cNvPr>
          <p:cNvGrpSpPr/>
          <p:nvPr/>
        </p:nvGrpSpPr>
        <p:grpSpPr>
          <a:xfrm rot="10800000">
            <a:off x="201444" y="3082310"/>
            <a:ext cx="209551" cy="180975"/>
            <a:chOff x="4238720" y="4329221"/>
            <a:chExt cx="209551" cy="180975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E8E7F90D-07B5-416C-CB31-6D3BDFA4147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7DDA7C33-FAB4-C298-4192-0A98E908B96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4576F88-EB56-54EC-A50D-F195846CE156}"/>
              </a:ext>
            </a:extLst>
          </p:cNvPr>
          <p:cNvGrpSpPr/>
          <p:nvPr/>
        </p:nvGrpSpPr>
        <p:grpSpPr>
          <a:xfrm>
            <a:off x="5647030" y="4101664"/>
            <a:ext cx="209551" cy="180975"/>
            <a:chOff x="4238720" y="4329221"/>
            <a:chExt cx="209551" cy="180975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BBDE926E-5DE6-3766-9977-948E2FDA5D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274A6A30-C36A-BEE3-A28E-7108138D79D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C441DB4-96F5-D254-9A40-8F17BD2C9D6E}"/>
              </a:ext>
            </a:extLst>
          </p:cNvPr>
          <p:cNvSpPr txBox="1"/>
          <p:nvPr/>
        </p:nvSpPr>
        <p:spPr>
          <a:xfrm>
            <a:off x="1632953" y="5186155"/>
            <a:ext cx="486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톈진조약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일본에 파병 알림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7CCD93B0-50FA-BBE0-1ADF-E96487B18327}"/>
              </a:ext>
            </a:extLst>
          </p:cNvPr>
          <p:cNvGrpSpPr/>
          <p:nvPr/>
        </p:nvGrpSpPr>
        <p:grpSpPr>
          <a:xfrm rot="10800000">
            <a:off x="1925469" y="5186154"/>
            <a:ext cx="209551" cy="180975"/>
            <a:chOff x="4238720" y="4329221"/>
            <a:chExt cx="209551" cy="180975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B347F6E4-36A7-3A01-57F6-4CF3E14F424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ED619AD9-CA84-C6C2-CF7D-8A9B14944AE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F6BA2D3-5BDC-A393-9207-B4410620465C}"/>
              </a:ext>
            </a:extLst>
          </p:cNvPr>
          <p:cNvGrpSpPr/>
          <p:nvPr/>
        </p:nvGrpSpPr>
        <p:grpSpPr>
          <a:xfrm>
            <a:off x="5932592" y="5836177"/>
            <a:ext cx="209551" cy="180975"/>
            <a:chOff x="4238720" y="4329221"/>
            <a:chExt cx="209551" cy="180975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F1FF7E12-7FD8-28D0-AE3B-8F0F7D85044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9BC395C0-CD19-92A9-46EB-7C7CF025CB9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7E3F7EC-DD38-F2DA-F8E6-3D98FD768DD5}"/>
              </a:ext>
            </a:extLst>
          </p:cNvPr>
          <p:cNvSpPr txBox="1"/>
          <p:nvPr/>
        </p:nvSpPr>
        <p:spPr>
          <a:xfrm>
            <a:off x="6804848" y="4101097"/>
            <a:ext cx="486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청의 항의에도 불구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제물포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일본군대 상륙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15DF25AF-E200-9100-9302-512B88158BF8}"/>
              </a:ext>
            </a:extLst>
          </p:cNvPr>
          <p:cNvCxnSpPr>
            <a:cxnSpLocks/>
          </p:cNvCxnSpPr>
          <p:nvPr/>
        </p:nvCxnSpPr>
        <p:spPr>
          <a:xfrm flipH="1">
            <a:off x="0" y="1833705"/>
            <a:ext cx="7521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A9188BAB-5E3A-249C-4242-58AC0C26A015}"/>
              </a:ext>
            </a:extLst>
          </p:cNvPr>
          <p:cNvCxnSpPr>
            <a:cxnSpLocks/>
          </p:cNvCxnSpPr>
          <p:nvPr/>
        </p:nvCxnSpPr>
        <p:spPr>
          <a:xfrm flipH="1">
            <a:off x="6128618" y="5928286"/>
            <a:ext cx="6446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D6E81B79-563F-6C71-3F82-509BB18AAEC4}"/>
              </a:ext>
            </a:extLst>
          </p:cNvPr>
          <p:cNvCxnSpPr>
            <a:cxnSpLocks/>
          </p:cNvCxnSpPr>
          <p:nvPr/>
        </p:nvCxnSpPr>
        <p:spPr>
          <a:xfrm flipV="1">
            <a:off x="5740111" y="4282639"/>
            <a:ext cx="0" cy="479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8B7C37D7-6846-BC21-3797-C28C8D8844CB}"/>
              </a:ext>
            </a:extLst>
          </p:cNvPr>
          <p:cNvCxnSpPr>
            <a:cxnSpLocks/>
          </p:cNvCxnSpPr>
          <p:nvPr/>
        </p:nvCxnSpPr>
        <p:spPr>
          <a:xfrm flipH="1">
            <a:off x="2019300" y="4762500"/>
            <a:ext cx="3730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917FE28-509E-2C22-1AF9-B5F55B528EB2}"/>
              </a:ext>
            </a:extLst>
          </p:cNvPr>
          <p:cNvCxnSpPr>
            <a:cxnSpLocks/>
          </p:cNvCxnSpPr>
          <p:nvPr/>
        </p:nvCxnSpPr>
        <p:spPr>
          <a:xfrm flipV="1">
            <a:off x="2019300" y="4752975"/>
            <a:ext cx="0" cy="423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D327CED5-C528-616E-C23D-A38238D01EB5}"/>
              </a:ext>
            </a:extLst>
          </p:cNvPr>
          <p:cNvGrpSpPr/>
          <p:nvPr/>
        </p:nvGrpSpPr>
        <p:grpSpPr>
          <a:xfrm rot="10800000">
            <a:off x="7433303" y="4101097"/>
            <a:ext cx="209551" cy="180975"/>
            <a:chOff x="4238720" y="4329221"/>
            <a:chExt cx="209551" cy="180975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F9011F29-858D-DF49-7B0D-7DC29A5A5F1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F59D84E6-058D-9F69-3461-FC9C2142D20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AE775D98-A221-8E90-51D6-36DF54C1B0EA}"/>
              </a:ext>
            </a:extLst>
          </p:cNvPr>
          <p:cNvGrpSpPr/>
          <p:nvPr/>
        </p:nvGrpSpPr>
        <p:grpSpPr>
          <a:xfrm>
            <a:off x="10959085" y="5086141"/>
            <a:ext cx="209551" cy="180975"/>
            <a:chOff x="4238720" y="4329221"/>
            <a:chExt cx="209551" cy="180975"/>
          </a:xfrm>
        </p:grpSpPr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4BD7365A-926A-A685-6E28-78EB9F6391A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8720" y="451019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188DB7E6-366B-8DF2-2D7D-3727D49C6CD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34747" y="432922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035C227B-D529-8C0B-2CD1-E0DCACFF7D8E}"/>
              </a:ext>
            </a:extLst>
          </p:cNvPr>
          <p:cNvCxnSpPr>
            <a:cxnSpLocks/>
          </p:cNvCxnSpPr>
          <p:nvPr/>
        </p:nvCxnSpPr>
        <p:spPr>
          <a:xfrm flipV="1">
            <a:off x="6760323" y="4191584"/>
            <a:ext cx="0" cy="17350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5756D13C-ABA6-27AF-56F0-28D1C8F1CFF1}"/>
              </a:ext>
            </a:extLst>
          </p:cNvPr>
          <p:cNvCxnSpPr>
            <a:cxnSpLocks/>
          </p:cNvCxnSpPr>
          <p:nvPr/>
        </p:nvCxnSpPr>
        <p:spPr>
          <a:xfrm flipH="1">
            <a:off x="6750798" y="4191584"/>
            <a:ext cx="686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인천항의 전신인 '제물포', 제물포조약의 역사적 배경은?">
            <a:extLst>
              <a:ext uri="{FF2B5EF4-FFF2-40B4-BE49-F238E27FC236}">
                <a16:creationId xmlns:a16="http://schemas.microsoft.com/office/drawing/2014/main" id="{DAA214E2-B341-1C01-7445-1015142F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05" y="726416"/>
            <a:ext cx="3931940" cy="2321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123C8B-EFA3-5144-2B70-7C5E8C7B5D11}"/>
              </a:ext>
            </a:extLst>
          </p:cNvPr>
          <p:cNvSpPr txBox="1"/>
          <p:nvPr/>
        </p:nvSpPr>
        <p:spPr>
          <a:xfrm>
            <a:off x="8298110" y="3121223"/>
            <a:ext cx="166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과거의 제물포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5EBD1157-979B-BC28-1E4E-EBB2A889BC54}"/>
              </a:ext>
            </a:extLst>
          </p:cNvPr>
          <p:cNvCxnSpPr>
            <a:cxnSpLocks/>
          </p:cNvCxnSpPr>
          <p:nvPr/>
        </p:nvCxnSpPr>
        <p:spPr>
          <a:xfrm flipV="1">
            <a:off x="11056098" y="5267116"/>
            <a:ext cx="0" cy="1590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그래픽 71" descr="불꽃 단색으로 채워진">
            <a:extLst>
              <a:ext uri="{FF2B5EF4-FFF2-40B4-BE49-F238E27FC236}">
                <a16:creationId xmlns:a16="http://schemas.microsoft.com/office/drawing/2014/main" id="{99C52FDB-086D-FFCE-4F2F-7BD2F14A6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0000">
            <a:off x="4317670" y="1296486"/>
            <a:ext cx="647606" cy="647606"/>
          </a:xfrm>
          <a:prstGeom prst="rect">
            <a:avLst/>
          </a:prstGeom>
        </p:spPr>
      </p:pic>
      <p:pic>
        <p:nvPicPr>
          <p:cNvPr id="75" name="그래픽 74" descr="예인선 단색으로 채워진">
            <a:extLst>
              <a:ext uri="{FF2B5EF4-FFF2-40B4-BE49-F238E27FC236}">
                <a16:creationId xmlns:a16="http://schemas.microsoft.com/office/drawing/2014/main" id="{B6A736AF-5A5F-D78D-F6A9-1F1460A21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9071" y="5442758"/>
            <a:ext cx="786838" cy="7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40" grpId="0"/>
      <p:bldP spid="47" grpId="0"/>
    </p:bldLst>
  </p:timing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860</Words>
  <Application>Microsoft Office PowerPoint</Application>
  <PresentationFormat>와이드스크린</PresentationFormat>
  <Paragraphs>155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HY헤드라인M</vt:lpstr>
      <vt:lpstr>궁서</vt:lpstr>
      <vt:lpstr>궁서체</vt:lpstr>
      <vt:lpstr>맑은 고딕</vt:lpstr>
      <vt:lpstr>바탕체</vt:lpstr>
      <vt:lpstr>휴먼둥근헤드라인</vt:lpstr>
      <vt:lpstr>Arial</vt:lpstr>
      <vt:lpstr>Felix Titling</vt:lpstr>
      <vt:lpstr>Goudy Old Style</vt:lpstr>
      <vt:lpstr>ArchwayVTI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이지훈</dc:creator>
  <cp:lastModifiedBy>이지훈</cp:lastModifiedBy>
  <cp:revision>16</cp:revision>
  <dcterms:created xsi:type="dcterms:W3CDTF">2023-09-26T14:39:51Z</dcterms:created>
  <dcterms:modified xsi:type="dcterms:W3CDTF">2023-09-30T05:22:52Z</dcterms:modified>
</cp:coreProperties>
</file>