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58" r:id="rId4"/>
    <p:sldId id="279" r:id="rId5"/>
    <p:sldId id="259" r:id="rId6"/>
    <p:sldId id="280" r:id="rId7"/>
    <p:sldId id="281" r:id="rId8"/>
    <p:sldId id="261" r:id="rId9"/>
    <p:sldId id="278" r:id="rId10"/>
    <p:sldId id="282" r:id="rId11"/>
    <p:sldId id="283" r:id="rId12"/>
    <p:sldId id="284" r:id="rId13"/>
    <p:sldId id="285" r:id="rId14"/>
    <p:sldId id="260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7E9E56-18CF-4421-A87A-4295D6D7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8C9DF0-D1FD-425A-BF01-7E93DE768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0DA6E7-ABBE-4E6B-9FD4-A897394A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CAE3DF-6D12-4C94-867B-FC587B66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12CD35-F99C-445F-9611-40D06A71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6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67D70-CB30-4ECE-9372-C71E3295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73D28E-7FCC-4071-BF3C-3FA114D3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8A0E92-9B3A-4364-A1B1-C2435CD0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125479-6133-4954-B2BA-60A0FDE6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FD2391-3CE7-43DA-B60D-AEFA68BC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40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409EEF-3D1C-4DF4-9BAD-8CEAC90B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B1B027-CC90-4559-9D47-01737566B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84C496-7153-4380-8A3B-242DE690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9E4443-3802-46E4-8F37-BFF6CAE3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ED8A90-0995-41E4-9083-96C6BA9D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2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086C9A-5BB8-47BD-A849-EC7A6E60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613EEC-2827-45DD-BE2E-85FA032C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65A202-6994-43EC-B800-8EFF72DC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EB7AF3-661F-4D49-BB36-087DDE4C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2E9579-3B34-4BD0-8B8D-511B83AE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27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3520F4-BDB0-4E14-8F29-93ECF958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16D41E-21C7-4A60-8CC4-8DBBDD6C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95DA20-7332-4763-97D6-12CFE50D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329486-0392-4824-945B-D5BD3C75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2D7561-2AC4-4C58-881B-8642FD22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86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9F5BE-25D1-4733-84C7-66625017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D23418-5790-49E7-80AA-9C3D01CB8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C3388A-C5B3-4D77-8AA3-AE2EF1968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9596DE-EDDA-477D-BCFC-E257FA07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5DD300-AD56-47DA-912D-96B1F50F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A2E797-9262-4AFF-9C12-2BDBA37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09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332215-426B-4E9B-91C0-EF72EAD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AF1443-02B8-49F8-9538-E44490CE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9E059F-7088-4467-A208-F28EFF721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D0E7D1D-84F3-4538-9915-E5C7C993B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F7D4292-6090-4230-9E3E-3753F01A3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22F2B84-4179-4B35-85FA-9F28F2B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4F98E1E-EEEC-4AD0-8E7D-98CE2367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F72441-4BFB-4594-B716-C29B1D46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5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9308F-0363-4D92-80EC-39237412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29666B2-403D-4BBA-BDED-D934570D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51E561-B177-42DF-B2F6-E0B00786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05E8C-B4BA-4D4C-8164-1A76D4D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0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4AC3952-D9C1-4C82-A5AC-99089F6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BF3FAA-9109-40C4-904F-6E607ADE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B64A07-1120-4A93-8531-FF241948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5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438E2-5326-44B7-A164-4BDE7949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C8E09A-E15F-480A-A1E7-264474E7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2CDD06-7DE9-4A08-ABFB-11171F7B4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09AD11-5617-4A5C-86B7-253CBB39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49AFBE-069D-431C-8CE3-F8150405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BD6EA2-B3B8-4378-B55E-60B00727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9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0BF03C-4DA6-43ED-A7FE-F6D187F7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30003E-1FA7-4F99-A864-742297DE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256816-FE40-44FB-BDED-7BD6D0DA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2A0FD4-8EA9-43A2-89E0-A8B86C45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077B22-E9B1-4764-A979-E36F25D4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9794DD-4217-4895-99F7-A3E131D2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4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EC4E52-0165-4F4F-9C57-9A86975B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FCDB1A-AAF8-4258-B901-98121CAB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3E0103-10E6-4C29-A76A-70AB18CEA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D0C1-653C-4198-B040-A8E1B9E50994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A2DC66-5F3A-4573-8EA7-E7CC0DEB2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C7CCAD-F884-40E9-949E-DECCC1C35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08D0-9B02-460D-BB7B-541F0E77FD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1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ss920527/222330838834" TargetMode="External"/><Relationship Id="rId2" Type="http://schemas.openxmlformats.org/officeDocument/2006/relationships/hyperlink" Target="https://edmblackbox.tistory.com/1036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o.wikipedia.org/wiki/%EB%A9%94%EC%9D%B4%EC%A7%80_%EC%9C%A0%EC%8B%A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751F313-028E-48FA-EA85-765BDE8C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69850" y="0"/>
            <a:ext cx="123317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64EA28C-34EE-034E-FC7E-58EB0C72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일본국가의 과거와 현재</a:t>
            </a:r>
            <a:r>
              <a:rPr lang="en-US" altLang="ko-KR" dirty="0"/>
              <a:t>&gt;</a:t>
            </a:r>
            <a:br>
              <a:rPr lang="en-US" altLang="ko-KR" dirty="0"/>
            </a:br>
            <a:r>
              <a:rPr lang="ko-KR" altLang="en-US" dirty="0"/>
              <a:t>메이지 유신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CD7EF-B9F4-D141-8653-E80A25B9031B}"/>
              </a:ext>
            </a:extLst>
          </p:cNvPr>
          <p:cNvSpPr txBox="1"/>
          <p:nvPr/>
        </p:nvSpPr>
        <p:spPr>
          <a:xfrm>
            <a:off x="2781300" y="4635500"/>
            <a:ext cx="908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일본어 일본학과 </a:t>
            </a:r>
            <a:r>
              <a:rPr lang="en-US" altLang="ko-KR" sz="3200" dirty="0"/>
              <a:t>21801915 </a:t>
            </a:r>
            <a:r>
              <a:rPr lang="ko-KR" altLang="en-US" sz="3200" dirty="0"/>
              <a:t>김경수</a:t>
            </a:r>
          </a:p>
        </p:txBody>
      </p:sp>
    </p:spTree>
    <p:extLst>
      <p:ext uri="{BB962C8B-B14F-4D97-AF65-F5344CB8AC3E}">
        <p14:creationId xmlns:p14="http://schemas.microsoft.com/office/powerpoint/2010/main" val="2276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5F6C7E-8D57-46E4-A68C-BDBB348E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en-US" altLang="ko-K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ko-KR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다이묘 영지제도 폐지</a:t>
            </a:r>
            <a:r>
              <a:rPr lang="en-US" altLang="ko-K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FB160-F8AB-4194-9689-1AB929F7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3000" dirty="0"/>
              <a:t>1871</a:t>
            </a:r>
            <a:r>
              <a:rPr lang="ko-KR" altLang="en-US" sz="3000" dirty="0"/>
              <a:t>년 다이묘 영지 제도 폐지</a:t>
            </a:r>
            <a:endParaRPr lang="en-US" altLang="ko-KR" sz="3000" dirty="0"/>
          </a:p>
          <a:p>
            <a:pPr latinLnBrk="0"/>
            <a:endParaRPr lang="en-US" altLang="ko-KR" sz="3000" dirty="0"/>
          </a:p>
          <a:p>
            <a:pPr latinLnBrk="0"/>
            <a:r>
              <a:rPr lang="ko-KR" altLang="en-US" sz="3000" dirty="0"/>
              <a:t>다이묘 기존 권한 상실</a:t>
            </a:r>
            <a:endParaRPr lang="en-US" altLang="ko-KR" sz="3000" dirty="0"/>
          </a:p>
          <a:p>
            <a:pPr latinLnBrk="0"/>
            <a:endParaRPr lang="en-US" altLang="ko-KR" sz="3000" dirty="0"/>
          </a:p>
          <a:p>
            <a:pPr latinLnBrk="0"/>
            <a:r>
              <a:rPr lang="ko-KR" altLang="en-US" sz="3000" dirty="0"/>
              <a:t>궁중 귀족 </a:t>
            </a:r>
            <a:r>
              <a:rPr lang="ko-KR" altLang="en-US" sz="3000" dirty="0" err="1"/>
              <a:t>구게</a:t>
            </a:r>
            <a:r>
              <a:rPr lang="en-US" altLang="ko-KR" sz="3000" dirty="0"/>
              <a:t>(</a:t>
            </a:r>
            <a:r>
              <a:rPr lang="ko-KR" altLang="en-US" sz="3000" dirty="0"/>
              <a:t>公家</a:t>
            </a:r>
            <a:r>
              <a:rPr lang="en-US" altLang="ko-KR" sz="3000" dirty="0"/>
              <a:t>)</a:t>
            </a:r>
            <a:r>
              <a:rPr lang="ko-KR" altLang="en-US" sz="3000" dirty="0"/>
              <a:t>와 함께 </a:t>
            </a:r>
            <a:r>
              <a:rPr lang="ko-KR" altLang="en-US" sz="3000" dirty="0" err="1"/>
              <a:t>화족</a:t>
            </a:r>
            <a:r>
              <a:rPr lang="en-US" altLang="ko-KR" sz="3000" dirty="0"/>
              <a:t>(</a:t>
            </a:r>
            <a:r>
              <a:rPr lang="ko-KR" altLang="en-US" sz="3000" dirty="0"/>
              <a:t>華族</a:t>
            </a:r>
            <a:r>
              <a:rPr lang="en-US" altLang="ko-KR" sz="3000" dirty="0"/>
              <a:t>)</a:t>
            </a:r>
            <a:r>
              <a:rPr lang="ko-KR" altLang="en-US" sz="3000" dirty="0"/>
              <a:t>으로 분류</a:t>
            </a:r>
            <a:endParaRPr lang="en-US" altLang="ko-KR" sz="3000" dirty="0"/>
          </a:p>
          <a:p>
            <a:pPr marL="0" latinLnBrk="0"/>
            <a:endParaRPr lang="en-US" altLang="ko-KR" sz="3000" dirty="0"/>
          </a:p>
          <a:p>
            <a:pPr latinLnBrk="0"/>
            <a:r>
              <a:rPr lang="ko-KR" altLang="en-US" sz="3000" dirty="0"/>
              <a:t>연금을 받으면서 생활</a:t>
            </a:r>
            <a:endParaRPr lang="en-US" altLang="ko-KR" sz="3000" dirty="0"/>
          </a:p>
          <a:p>
            <a:pPr latinLnBrk="0"/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648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5F6C7E-8D57-46E4-A68C-BDBB348E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 err="1"/>
              <a:t>이와쿠라</a:t>
            </a:r>
            <a:r>
              <a:rPr lang="en-US" altLang="ko-KR" sz="5400" dirty="0"/>
              <a:t> </a:t>
            </a:r>
            <a:r>
              <a:rPr lang="ko-KR" altLang="en-US" sz="5400" dirty="0"/>
              <a:t>사절단 파견</a:t>
            </a:r>
            <a:r>
              <a:rPr lang="en-US" altLang="ko-KR" sz="5400" dirty="0"/>
              <a:t>&gt;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FB160-F8AB-4194-9689-1AB929F7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en-US" altLang="ko-KR" sz="2600" dirty="0"/>
              <a:t>1871~1873</a:t>
            </a:r>
            <a:r>
              <a:rPr lang="ko-KR" altLang="en-US" sz="2600" dirty="0"/>
              <a:t>년 유럽과 미국에 파견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 err="1"/>
              <a:t>이와쿠라</a:t>
            </a:r>
            <a:r>
              <a:rPr lang="en-US" altLang="ko-KR" sz="2600" dirty="0"/>
              <a:t> </a:t>
            </a:r>
            <a:r>
              <a:rPr lang="ko-KR" altLang="en-US" sz="2600" dirty="0" err="1"/>
              <a:t>도모미</a:t>
            </a:r>
            <a:r>
              <a:rPr lang="en-US" altLang="ko-KR" sz="2600" dirty="0"/>
              <a:t> </a:t>
            </a:r>
            <a:r>
              <a:rPr lang="ko-KR" altLang="en-US" sz="2600" dirty="0"/>
              <a:t>이름을 땀</a:t>
            </a:r>
            <a:endParaRPr lang="en-US" altLang="ko-KR" sz="2600" dirty="0"/>
          </a:p>
          <a:p>
            <a:pPr marL="0" indent="0" latinLnBrk="0">
              <a:buNone/>
            </a:pPr>
            <a:endParaRPr lang="en-US" altLang="ko-KR" sz="2600" dirty="0"/>
          </a:p>
          <a:p>
            <a:pPr latinLnBrk="0"/>
            <a:r>
              <a:rPr lang="ko-KR" altLang="en-US" sz="2600" dirty="0"/>
              <a:t>러시아의 표도르 대제의</a:t>
            </a:r>
            <a:endParaRPr lang="en-US" altLang="ko-KR" sz="2600" dirty="0"/>
          </a:p>
          <a:p>
            <a:pPr marL="0" indent="0" latinLnBrk="0">
              <a:buNone/>
            </a:pPr>
            <a:r>
              <a:rPr lang="en-US" altLang="ko-KR" sz="2600" dirty="0"/>
              <a:t>  </a:t>
            </a:r>
            <a:r>
              <a:rPr lang="ko-KR" altLang="en-US" sz="2600" dirty="0"/>
              <a:t>대사절단을 착안</a:t>
            </a:r>
            <a:r>
              <a:rPr lang="en-US" altLang="ko-KR" sz="2600" dirty="0"/>
              <a:t>, </a:t>
            </a:r>
            <a:r>
              <a:rPr lang="ko-KR" altLang="en-US" sz="2600" dirty="0"/>
              <a:t>제안</a:t>
            </a:r>
            <a:endParaRPr lang="en-US" altLang="ko-KR" sz="2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B4E023-D12D-A95F-F164-F3AF3F67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5" r="125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4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F388AD1-E1F3-46A3-98EC-81E3A8A4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지조 개정</a:t>
            </a:r>
            <a:r>
              <a:rPr lang="en-US" altLang="ko-KR" sz="5400" dirty="0"/>
              <a:t>&gt;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D92F3C-D467-42E8-A7B2-074A72E90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en-US" altLang="ko-KR" sz="2600" dirty="0"/>
              <a:t>1873</a:t>
            </a:r>
            <a:r>
              <a:rPr lang="ko-KR" altLang="en-US" sz="2600" dirty="0"/>
              <a:t>년 조세제도 개혁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토지 소유자 지권 발행 </a:t>
            </a:r>
            <a:r>
              <a:rPr lang="en-US" altLang="ko-KR" sz="2600" dirty="0"/>
              <a:t>-&gt; </a:t>
            </a:r>
            <a:r>
              <a:rPr lang="ko-KR" altLang="en-US" sz="2600" dirty="0"/>
              <a:t>지가의 </a:t>
            </a:r>
            <a:r>
              <a:rPr lang="en-US" altLang="ko-KR" sz="2600" dirty="0"/>
              <a:t>3% </a:t>
            </a:r>
            <a:r>
              <a:rPr lang="ko-KR" altLang="en-US" sz="2600" dirty="0"/>
              <a:t>세금 금납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메이지 정부 근대적 토지 </a:t>
            </a:r>
            <a:r>
              <a:rPr lang="ko-KR" altLang="en-US" sz="2600" dirty="0" err="1"/>
              <a:t>제도ㆍ조제</a:t>
            </a:r>
            <a:r>
              <a:rPr lang="ko-KR" altLang="en-US" sz="2600" dirty="0"/>
              <a:t> 제도</a:t>
            </a:r>
            <a:endParaRPr lang="en-US" altLang="ko-KR" sz="2600" dirty="0"/>
          </a:p>
          <a:p>
            <a:pPr marL="0" indent="0" latinLnBrk="0">
              <a:buNone/>
            </a:pPr>
            <a:r>
              <a:rPr lang="en-US" altLang="ko-KR" sz="2600" dirty="0"/>
              <a:t>  </a:t>
            </a:r>
            <a:r>
              <a:rPr lang="ko-KR" altLang="en-US" sz="2600" dirty="0"/>
              <a:t>확립</a:t>
            </a:r>
            <a:endParaRPr lang="en-US" altLang="ko-KR" sz="2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F38C42B-19C4-1713-E83F-530772CAD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9" r="12465" b="2"/>
          <a:stretch/>
        </p:blipFill>
        <p:spPr>
          <a:xfrm>
            <a:off x="7675658" y="1745552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62F0A-AD5B-0F78-EABE-1D614B2ADD7C}"/>
              </a:ext>
            </a:extLst>
          </p:cNvPr>
          <p:cNvSpPr txBox="1"/>
          <p:nvPr/>
        </p:nvSpPr>
        <p:spPr>
          <a:xfrm>
            <a:off x="7625327" y="5887784"/>
            <a:ext cx="404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1879</a:t>
            </a:r>
            <a:r>
              <a:rPr lang="ko-KR" altLang="en-US" dirty="0"/>
              <a:t>년 발행된 지권 </a:t>
            </a:r>
            <a:r>
              <a:rPr lang="en-US" altLang="ko-KR" dirty="0"/>
              <a:t>(</a:t>
            </a:r>
            <a:r>
              <a:rPr lang="ko-KR" altLang="en-US" dirty="0"/>
              <a:t>앞면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74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506B6F-A1C4-34F8-4E15-E845FAFA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9" r="19539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F388AD1-E1F3-46A3-98EC-81E3A8A4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4000" dirty="0"/>
              <a:t>&lt;</a:t>
            </a:r>
            <a:r>
              <a:rPr lang="ko-KR" altLang="en-US" sz="4000" dirty="0" err="1"/>
              <a:t>세이난</a:t>
            </a:r>
            <a:r>
              <a:rPr lang="ko-KR" altLang="en-US" sz="4000" dirty="0"/>
              <a:t> 전쟁</a:t>
            </a:r>
            <a:r>
              <a:rPr lang="en-US" altLang="ko-KR" sz="4000" dirty="0"/>
              <a:t>&gt;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D92F3C-D467-42E8-A7B2-074A72E90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317" y="2370671"/>
            <a:ext cx="5247340" cy="38694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atinLnBrk="0"/>
            <a:r>
              <a:rPr lang="en-US" altLang="ko-KR" sz="2400" dirty="0"/>
              <a:t>1877</a:t>
            </a:r>
            <a:r>
              <a:rPr lang="ko-KR" altLang="en-US" sz="2400" dirty="0"/>
              <a:t>년 사이고 </a:t>
            </a:r>
            <a:r>
              <a:rPr lang="ko-KR" altLang="en-US" sz="2400" dirty="0" err="1"/>
              <a:t>다카모리</a:t>
            </a:r>
            <a:r>
              <a:rPr lang="ko-KR" altLang="en-US" sz="2400" dirty="0"/>
              <a:t> 맹주로써 주도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메이지 신정부와 대립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메이지 시대 초기 사족 </a:t>
            </a:r>
            <a:r>
              <a:rPr lang="ko-KR" altLang="en-US" sz="2400" dirty="0" err="1"/>
              <a:t>최대ㆍ최후</a:t>
            </a:r>
            <a:r>
              <a:rPr lang="ko-KR" altLang="en-US" sz="2400" dirty="0"/>
              <a:t> 반란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정부군에 의해 진압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정부군 반란 제압</a:t>
            </a:r>
            <a:r>
              <a:rPr lang="en-US" altLang="ko-KR" sz="2400" dirty="0"/>
              <a:t>, </a:t>
            </a:r>
            <a:r>
              <a:rPr lang="ko-KR" altLang="en-US" sz="2400" dirty="0"/>
              <a:t>권력 기초 확립</a:t>
            </a:r>
          </a:p>
        </p:txBody>
      </p:sp>
    </p:spTree>
    <p:extLst>
      <p:ext uri="{BB962C8B-B14F-4D97-AF65-F5344CB8AC3E}">
        <p14:creationId xmlns:p14="http://schemas.microsoft.com/office/powerpoint/2010/main" val="9241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메이지 유신의 영향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ko-KR" altLang="en-US" dirty="0"/>
              <a:t>주요 한자어 메이지 유신 시기 탄생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메이로쿠샤</a:t>
            </a:r>
            <a:r>
              <a:rPr lang="en-US" altLang="ko-KR" dirty="0"/>
              <a:t>(</a:t>
            </a:r>
            <a:r>
              <a:rPr lang="ko-KR" altLang="en-US" dirty="0"/>
              <a:t>明六社</a:t>
            </a:r>
            <a:r>
              <a:rPr lang="en-US" altLang="ko-KR" dirty="0"/>
              <a:t>)</a:t>
            </a:r>
            <a:r>
              <a:rPr lang="ko-KR" altLang="en-US" dirty="0"/>
              <a:t> 학술단체 결성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근대 의식에 영향을 미친 용어 탄생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서양의 근대적 개념 일본어 대체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6DF867-AABD-9BBF-E332-950BEC7F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690688"/>
            <a:ext cx="3938587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932E2A-5385-DC4F-03A6-FABF615ACD6A}"/>
              </a:ext>
            </a:extLst>
          </p:cNvPr>
          <p:cNvSpPr txBox="1"/>
          <p:nvPr/>
        </p:nvSpPr>
        <p:spPr>
          <a:xfrm>
            <a:off x="8001000" y="5803900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 err="1"/>
              <a:t>후쿠자와</a:t>
            </a:r>
            <a:r>
              <a:rPr lang="ko-KR" altLang="en-US" dirty="0"/>
              <a:t> </a:t>
            </a:r>
            <a:r>
              <a:rPr lang="ko-KR" altLang="en-US" dirty="0" err="1"/>
              <a:t>유키치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98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메이지 유신의 영향</a:t>
            </a:r>
            <a:endParaRPr lang="en-US" altLang="ko-KR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봉건 시대 </a:t>
            </a:r>
            <a:r>
              <a:rPr lang="en-US" altLang="ko-KR" dirty="0"/>
              <a:t>-&gt; </a:t>
            </a:r>
            <a:r>
              <a:rPr lang="ko-KR" altLang="en-US" dirty="0"/>
              <a:t>황제 중심 중앙 집권제</a:t>
            </a:r>
            <a:r>
              <a:rPr lang="en-US" altLang="ko-KR" dirty="0"/>
              <a:t>, </a:t>
            </a:r>
            <a:r>
              <a:rPr lang="ko-KR" altLang="en-US" dirty="0"/>
              <a:t>근대 국가 체제 형성</a:t>
            </a:r>
            <a:endParaRPr lang="en-US" altLang="ko-KR" dirty="0"/>
          </a:p>
          <a:p>
            <a:pPr marL="0" latinLnBrk="0"/>
            <a:endParaRPr lang="en-US" altLang="ko-KR" dirty="0"/>
          </a:p>
          <a:p>
            <a:pPr latinLnBrk="0"/>
            <a:r>
              <a:rPr lang="ko-KR" altLang="en-US" dirty="0"/>
              <a:t>사회 계급 제도 폐지</a:t>
            </a:r>
            <a:r>
              <a:rPr lang="en-US" altLang="ko-KR" dirty="0"/>
              <a:t>, </a:t>
            </a:r>
            <a:r>
              <a:rPr lang="ko-KR" altLang="en-US" dirty="0"/>
              <a:t>평등 권리 부여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산업화 추진</a:t>
            </a:r>
            <a:r>
              <a:rPr lang="en-US" altLang="ko-KR" dirty="0"/>
              <a:t>, </a:t>
            </a:r>
            <a:r>
              <a:rPr lang="ko-KR" altLang="en-US" dirty="0"/>
              <a:t>경제적 빠르게 성장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쇼군 </a:t>
            </a:r>
            <a:r>
              <a:rPr lang="ko-KR" altLang="en-US" dirty="0" err="1"/>
              <a:t>사병제</a:t>
            </a:r>
            <a:r>
              <a:rPr lang="en-US" altLang="ko-KR" dirty="0"/>
              <a:t> </a:t>
            </a:r>
            <a:r>
              <a:rPr lang="ko-KR" altLang="en-US" dirty="0"/>
              <a:t>폐지</a:t>
            </a:r>
            <a:r>
              <a:rPr lang="en-US" altLang="ko-KR" dirty="0"/>
              <a:t>, </a:t>
            </a:r>
            <a:r>
              <a:rPr lang="ko-KR" altLang="en-US" dirty="0"/>
              <a:t>국민 </a:t>
            </a:r>
            <a:r>
              <a:rPr lang="ko-KR" altLang="en-US" dirty="0" err="1"/>
              <a:t>병역제</a:t>
            </a:r>
            <a:r>
              <a:rPr lang="en-US" altLang="ko-KR" dirty="0"/>
              <a:t> </a:t>
            </a:r>
            <a:r>
              <a:rPr lang="ko-KR" altLang="en-US" dirty="0"/>
              <a:t>도입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공교육제 도입</a:t>
            </a:r>
            <a:r>
              <a:rPr lang="en-US" altLang="ko-KR" dirty="0"/>
              <a:t>, </a:t>
            </a:r>
            <a:r>
              <a:rPr lang="ko-KR" altLang="en-US" dirty="0"/>
              <a:t>서양의 생활 방식 전파</a:t>
            </a:r>
          </a:p>
        </p:txBody>
      </p:sp>
    </p:spTree>
    <p:extLst>
      <p:ext uri="{BB962C8B-B14F-4D97-AF65-F5344CB8AC3E}">
        <p14:creationId xmlns:p14="http://schemas.microsoft.com/office/powerpoint/2010/main" val="4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메이지 유신 중앙 행정</a:t>
            </a:r>
            <a:endParaRPr lang="en-US" altLang="ko-KR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 err="1"/>
              <a:t>율령제</a:t>
            </a:r>
            <a:r>
              <a:rPr lang="en-US" altLang="ko-KR" dirty="0"/>
              <a:t> </a:t>
            </a:r>
            <a:r>
              <a:rPr lang="ko-KR" altLang="en-US" dirty="0"/>
              <a:t>기초 명칭 부활</a:t>
            </a:r>
            <a:r>
              <a:rPr lang="en-US" altLang="ko-KR" dirty="0"/>
              <a:t>, 2</a:t>
            </a:r>
            <a:r>
              <a:rPr lang="ko-KR" altLang="en-US" dirty="0"/>
              <a:t>관 </a:t>
            </a:r>
            <a:r>
              <a:rPr lang="en-US" altLang="ko-KR" dirty="0"/>
              <a:t>6</a:t>
            </a:r>
            <a:r>
              <a:rPr lang="ko-KR" altLang="en-US" dirty="0"/>
              <a:t>성제 발족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en-US" altLang="ko-KR" dirty="0"/>
              <a:t>1885</a:t>
            </a:r>
            <a:r>
              <a:rPr lang="ko-KR" altLang="en-US" dirty="0"/>
              <a:t>년 내각 제도의 발족으로 안정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입법부</a:t>
            </a:r>
            <a:r>
              <a:rPr lang="en-US" altLang="ko-KR" dirty="0"/>
              <a:t>, </a:t>
            </a:r>
            <a:r>
              <a:rPr lang="ko-KR" altLang="en-US" dirty="0"/>
              <a:t>의회개설 주장</a:t>
            </a:r>
            <a:r>
              <a:rPr lang="en-US" altLang="ko-KR" dirty="0"/>
              <a:t>, </a:t>
            </a:r>
            <a:r>
              <a:rPr lang="ko-KR" altLang="en-US" dirty="0"/>
              <a:t>초기 관료 중심 개혁 체제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en-US" altLang="ko-KR" dirty="0"/>
              <a:t>1889</a:t>
            </a:r>
            <a:r>
              <a:rPr lang="ko-KR" altLang="en-US" dirty="0"/>
              <a:t>년 일본 제국 헌법 공포</a:t>
            </a:r>
            <a:r>
              <a:rPr lang="en-US" altLang="ko-KR" dirty="0"/>
              <a:t>, 1890</a:t>
            </a:r>
            <a:r>
              <a:rPr lang="ko-KR" altLang="en-US" dirty="0"/>
              <a:t>년 입헌 군주제 도입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312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 dirty="0"/>
              <a:t>메이지 유신의 </a:t>
            </a:r>
            <a:br>
              <a:rPr lang="en-US" altLang="ko-KR" sz="5400" dirty="0"/>
            </a:br>
            <a:r>
              <a:rPr lang="ko-KR" altLang="en-US" sz="5400" dirty="0"/>
              <a:t>종교 정책</a:t>
            </a:r>
            <a:endParaRPr lang="en-US" altLang="ko-KR" sz="5400" dirty="0"/>
          </a:p>
        </p:txBody>
      </p:sp>
      <p:pic>
        <p:nvPicPr>
          <p:cNvPr id="5" name="Picture 4" descr="부처상의 옆 모습">
            <a:extLst>
              <a:ext uri="{FF2B5EF4-FFF2-40B4-BE49-F238E27FC236}">
                <a16:creationId xmlns:a16="http://schemas.microsoft.com/office/drawing/2014/main" id="{E4E34CAA-9C9D-3155-3D5D-1B134AC2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r="4173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ko-KR" altLang="en-US" sz="2600" dirty="0"/>
              <a:t>불교</a:t>
            </a:r>
            <a:r>
              <a:rPr lang="en-US" altLang="ko-KR" sz="2600" dirty="0"/>
              <a:t>, </a:t>
            </a:r>
            <a:r>
              <a:rPr lang="ko-KR" altLang="en-US" sz="2600" dirty="0"/>
              <a:t>고대 제정일치로 돌아가는 개혁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en-US" altLang="ko-KR" sz="2600" dirty="0"/>
              <a:t>1867</a:t>
            </a:r>
            <a:r>
              <a:rPr lang="ko-KR" altLang="en-US" sz="2600" dirty="0"/>
              <a:t>년 제정된 직제</a:t>
            </a:r>
            <a:r>
              <a:rPr lang="en-US" altLang="ko-KR" sz="2600" dirty="0"/>
              <a:t>, </a:t>
            </a:r>
            <a:r>
              <a:rPr lang="ko-KR" altLang="en-US" sz="2600" dirty="0"/>
              <a:t>신불분리령 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불교와 신도의 혼합 양자 분리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ko-KR" altLang="en-US" sz="2600" dirty="0"/>
              <a:t>외래 종교로서 배척하는 </a:t>
            </a:r>
            <a:r>
              <a:rPr lang="ko-KR" altLang="en-US" sz="2600" dirty="0" err="1"/>
              <a:t>폐불훼석으로</a:t>
            </a:r>
            <a:r>
              <a:rPr lang="en-US" altLang="ko-KR" sz="2600" dirty="0"/>
              <a:t> </a:t>
            </a:r>
            <a:r>
              <a:rPr lang="ko-KR" altLang="en-US" sz="2600" dirty="0"/>
              <a:t>향함</a:t>
            </a:r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35316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 dirty="0"/>
              <a:t>메이지 유신의 종교 정책</a:t>
            </a:r>
            <a:endParaRPr lang="en-US" altLang="ko-KR" sz="46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7180270" cy="332066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atinLnBrk="0"/>
            <a:r>
              <a:rPr lang="ko-KR" altLang="en-US" sz="10400" dirty="0"/>
              <a:t>교회</a:t>
            </a:r>
            <a:r>
              <a:rPr lang="en-US" altLang="ko-KR" sz="10400" dirty="0"/>
              <a:t>, </a:t>
            </a:r>
            <a:r>
              <a:rPr lang="ko-KR" altLang="en-US" sz="10400" dirty="0"/>
              <a:t>메이지 정부 금지</a:t>
            </a:r>
            <a:r>
              <a:rPr lang="en-US" altLang="ko-KR" sz="10400" dirty="0"/>
              <a:t>, </a:t>
            </a:r>
            <a:r>
              <a:rPr lang="ko-KR" altLang="en-US" sz="10400" dirty="0"/>
              <a:t>지도자 </a:t>
            </a:r>
            <a:r>
              <a:rPr lang="en-US" altLang="ko-KR" sz="10400" dirty="0"/>
              <a:t>140</a:t>
            </a:r>
            <a:r>
              <a:rPr lang="ko-KR" altLang="en-US" sz="10400" dirty="0"/>
              <a:t>명 강제 이주</a:t>
            </a:r>
            <a:endParaRPr lang="en-US" altLang="ko-KR" sz="10400" dirty="0"/>
          </a:p>
          <a:p>
            <a:pPr latinLnBrk="0"/>
            <a:endParaRPr lang="en-US" altLang="ko-KR" sz="10400" dirty="0"/>
          </a:p>
          <a:p>
            <a:pPr latinLnBrk="0"/>
            <a:r>
              <a:rPr lang="ko-KR" altLang="en-US" sz="10400" dirty="0"/>
              <a:t>신도 국교화 정책 관련 기독교 금지 해제 이야기</a:t>
            </a:r>
            <a:endParaRPr lang="en-US" altLang="ko-KR" sz="10400" dirty="0"/>
          </a:p>
          <a:p>
            <a:pPr latinLnBrk="0"/>
            <a:endParaRPr lang="en-US" altLang="ko-KR" sz="10400" dirty="0"/>
          </a:p>
          <a:p>
            <a:pPr latinLnBrk="0"/>
            <a:r>
              <a:rPr lang="ko-KR" altLang="en-US" sz="10400" dirty="0"/>
              <a:t>보호파의 반대</a:t>
            </a:r>
            <a:r>
              <a:rPr lang="en-US" altLang="ko-KR" sz="10400" dirty="0"/>
              <a:t>, </a:t>
            </a:r>
            <a:r>
              <a:rPr lang="ko-KR" altLang="en-US" sz="10400" dirty="0"/>
              <a:t>종교계</a:t>
            </a:r>
            <a:r>
              <a:rPr lang="en-US" altLang="ko-KR" sz="10400" dirty="0"/>
              <a:t>, </a:t>
            </a:r>
            <a:r>
              <a:rPr lang="ko-KR" altLang="en-US" sz="10400" dirty="0"/>
              <a:t>민중사이 </a:t>
            </a:r>
            <a:r>
              <a:rPr lang="ko-KR" altLang="en-US" sz="10400" dirty="0" err="1"/>
              <a:t>사종문</a:t>
            </a:r>
            <a:r>
              <a:rPr lang="en-US" altLang="ko-KR" sz="10400" dirty="0"/>
              <a:t>(</a:t>
            </a:r>
            <a:r>
              <a:rPr lang="ko-KR" altLang="en-US" sz="10400" dirty="0"/>
              <a:t>邪宗門</a:t>
            </a:r>
            <a:r>
              <a:rPr lang="en-US" altLang="ko-KR" sz="10400" dirty="0"/>
              <a:t>) </a:t>
            </a:r>
            <a:r>
              <a:rPr lang="ko-KR" altLang="en-US" sz="10400" dirty="0"/>
              <a:t>해제 반대</a:t>
            </a:r>
            <a:endParaRPr lang="en-US" altLang="ko-KR" sz="10400" dirty="0"/>
          </a:p>
          <a:p>
            <a:pPr latinLnBrk="0"/>
            <a:endParaRPr lang="en-US" altLang="ko-KR" sz="10400" dirty="0"/>
          </a:p>
          <a:p>
            <a:pPr latinLnBrk="0"/>
            <a:r>
              <a:rPr lang="en-US" altLang="ko-KR" sz="10400" dirty="0"/>
              <a:t>1873</a:t>
            </a:r>
            <a:r>
              <a:rPr lang="ko-KR" altLang="en-US" sz="10400" dirty="0"/>
              <a:t>년 </a:t>
            </a:r>
            <a:r>
              <a:rPr lang="en-US" altLang="ko-KR" sz="10400" dirty="0"/>
              <a:t>2</a:t>
            </a:r>
            <a:r>
              <a:rPr lang="ko-KR" altLang="en-US" sz="10400" dirty="0"/>
              <a:t>월 </a:t>
            </a:r>
            <a:r>
              <a:rPr lang="en-US" altLang="ko-KR" sz="10400" dirty="0"/>
              <a:t>24</a:t>
            </a:r>
            <a:r>
              <a:rPr lang="ko-KR" altLang="en-US" sz="10400" dirty="0"/>
              <a:t>일 기독교 금지 고찰</a:t>
            </a:r>
            <a:r>
              <a:rPr lang="en-US" altLang="ko-KR" sz="10400" dirty="0"/>
              <a:t>(</a:t>
            </a:r>
            <a:r>
              <a:rPr lang="ko-KR" altLang="en-US" sz="10400" dirty="0"/>
              <a:t>高札</a:t>
            </a:r>
            <a:r>
              <a:rPr lang="en-US" altLang="ko-KR" sz="10400" dirty="0"/>
              <a:t>) </a:t>
            </a:r>
            <a:r>
              <a:rPr lang="ko-KR" altLang="en-US" sz="10400" dirty="0"/>
              <a:t>제거</a:t>
            </a:r>
            <a:endParaRPr lang="en-US" altLang="ko-KR" sz="10400" dirty="0"/>
          </a:p>
          <a:p>
            <a:pPr marL="0" latinLnBrk="0"/>
            <a:endParaRPr lang="en-US" altLang="ko-KR" sz="1500" dirty="0"/>
          </a:p>
        </p:txBody>
      </p:sp>
      <p:pic>
        <p:nvPicPr>
          <p:cNvPr id="5" name="Picture 4" descr="조명이 들어온 샌프란시스코 시청">
            <a:extLst>
              <a:ext uri="{FF2B5EF4-FFF2-40B4-BE49-F238E27FC236}">
                <a16:creationId xmlns:a16="http://schemas.microsoft.com/office/drawing/2014/main" id="{D710A898-27A8-F0E2-EA07-08670A426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9" r="18978" b="-1"/>
          <a:stretch/>
        </p:blipFill>
        <p:spPr>
          <a:xfrm>
            <a:off x="7821875" y="10"/>
            <a:ext cx="436860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18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3C3597-2300-4DDE-835A-17B4FD1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개혁의 비판</a:t>
            </a:r>
            <a:endParaRPr lang="en-US" altLang="ko-KR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386044-096B-43FB-A323-391367F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구 </a:t>
            </a:r>
            <a:r>
              <a:rPr lang="ko-KR" altLang="en-US" dirty="0" err="1"/>
              <a:t>사쓰마번</a:t>
            </a:r>
            <a:r>
              <a:rPr lang="en-US" altLang="ko-KR" dirty="0"/>
              <a:t>, </a:t>
            </a:r>
            <a:r>
              <a:rPr lang="ko-KR" altLang="en-US" dirty="0" err="1"/>
              <a:t>조슈번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ko-KR" altLang="en-US" dirty="0" err="1"/>
              <a:t>구게</a:t>
            </a:r>
            <a:r>
              <a:rPr lang="en-US" altLang="ko-KR" dirty="0"/>
              <a:t> </a:t>
            </a:r>
            <a:r>
              <a:rPr lang="ko-KR" altLang="en-US" dirty="0"/>
              <a:t>전제</a:t>
            </a:r>
            <a:r>
              <a:rPr lang="en-US" altLang="ko-KR" dirty="0"/>
              <a:t>, ‘</a:t>
            </a:r>
            <a:r>
              <a:rPr lang="ko-KR" altLang="en-US" dirty="0"/>
              <a:t>번 파벌 정부</a:t>
            </a:r>
            <a:r>
              <a:rPr lang="en-US" altLang="ko-KR" dirty="0"/>
              <a:t>‘ </a:t>
            </a:r>
            <a:r>
              <a:rPr lang="ko-KR" altLang="en-US" dirty="0"/>
              <a:t>비판</a:t>
            </a:r>
            <a:endParaRPr lang="en-US" altLang="ko-KR" dirty="0"/>
          </a:p>
          <a:p>
            <a:pPr marL="0" indent="0" latinLnBrk="0">
              <a:buNone/>
            </a:pPr>
            <a:endParaRPr lang="en-US" altLang="ko-KR" dirty="0"/>
          </a:p>
          <a:p>
            <a:pPr latinLnBrk="0"/>
            <a:r>
              <a:rPr lang="ko-KR" altLang="en-US" dirty="0"/>
              <a:t>새로운 제도로 인한 모순을 낳음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전통주의자 천황제가 현대 문명에 양보 강요</a:t>
            </a:r>
            <a:r>
              <a:rPr lang="en-US" altLang="ko-KR" dirty="0"/>
              <a:t>, </a:t>
            </a:r>
            <a:r>
              <a:rPr lang="ko-KR" altLang="en-US" dirty="0"/>
              <a:t>문제 분개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14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88AD1-E1F3-46A3-98EC-81E3A8A4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2" y="365125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D92F3C-D467-42E8-A7B2-074A72E90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0" y="1690688"/>
            <a:ext cx="5067300" cy="4976812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메이지 유신이란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메이지 유신 추진 과정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메이지 유신을 이끈 인물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메이지 유신 초기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보신</a:t>
            </a:r>
            <a:r>
              <a:rPr lang="en-US" altLang="ko-KR" sz="2200" dirty="0"/>
              <a:t>[</a:t>
            </a:r>
            <a:r>
              <a:rPr lang="ko-KR" altLang="en-US" sz="2200" dirty="0"/>
              <a:t>戊辰</a:t>
            </a:r>
            <a:r>
              <a:rPr lang="en-US" altLang="ko-KR" sz="2200" dirty="0"/>
              <a:t>(</a:t>
            </a:r>
            <a:r>
              <a:rPr lang="ko-KR" altLang="en-US" sz="2200" dirty="0"/>
              <a:t>무진</a:t>
            </a:r>
            <a:r>
              <a:rPr lang="en-US" altLang="ko-KR" sz="2200" dirty="0"/>
              <a:t>)]</a:t>
            </a:r>
            <a:r>
              <a:rPr lang="ko-KR" altLang="en-US" sz="2200" dirty="0"/>
              <a:t> 전쟁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일본내 </a:t>
            </a:r>
            <a:r>
              <a:rPr lang="ko-KR" altLang="en-US" sz="2200" dirty="0" err="1"/>
              <a:t>정한론</a:t>
            </a:r>
            <a:r>
              <a:rPr lang="ko-KR" altLang="en-US" sz="2200" dirty="0"/>
              <a:t> 등장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538D6-116C-0F3E-B0C0-7AB374854ED3}"/>
              </a:ext>
            </a:extLst>
          </p:cNvPr>
          <p:cNvSpPr txBox="1"/>
          <p:nvPr/>
        </p:nvSpPr>
        <p:spPr>
          <a:xfrm>
            <a:off x="6781800" y="1690688"/>
            <a:ext cx="50673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다이묘 영지 제도 폐지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이와쿠라</a:t>
            </a:r>
            <a:r>
              <a:rPr lang="ko-KR" altLang="en-US" sz="2200" dirty="0"/>
              <a:t> 사절단 파견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지조 개정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세이난</a:t>
            </a:r>
            <a:r>
              <a:rPr lang="ko-KR" altLang="en-US" sz="2200" dirty="0"/>
              <a:t> 전쟁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메이지 유신의 영향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메이지 유신의 중앙 행정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메이지 유신의 종교 정책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개혁의 비판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6903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88AD1-E1F3-46A3-98EC-81E3A8A4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325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538D6-116C-0F3E-B0C0-7AB374854ED3}"/>
              </a:ext>
            </a:extLst>
          </p:cNvPr>
          <p:cNvSpPr txBox="1"/>
          <p:nvPr/>
        </p:nvSpPr>
        <p:spPr>
          <a:xfrm>
            <a:off x="6883400" y="5538768"/>
            <a:ext cx="506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hlinkClick r:id="rId2"/>
              </a:rPr>
              <a:t>일본의 근대화를 이끈 메이지 유신</a:t>
            </a:r>
            <a:r>
              <a:rPr lang="en-US" altLang="ko-KR" sz="1200" dirty="0">
                <a:hlinkClick r:id="rId2"/>
              </a:rPr>
              <a:t>, </a:t>
            </a:r>
            <a:r>
              <a:rPr lang="ko-KR" altLang="en-US" sz="1200" dirty="0">
                <a:hlinkClick r:id="rId2"/>
              </a:rPr>
              <a:t>역사적 변화와 영향에 대한 탐구 </a:t>
            </a:r>
            <a:r>
              <a:rPr lang="en-US" altLang="ko-KR" sz="1200" dirty="0">
                <a:hlinkClick r:id="rId2"/>
              </a:rPr>
              <a:t>(tistory.com)</a:t>
            </a:r>
            <a:endParaRPr lang="en-US" altLang="ko-KR" sz="1200" dirty="0"/>
          </a:p>
          <a:p>
            <a:r>
              <a:rPr lang="ko-KR" altLang="en-US" sz="1200" dirty="0">
                <a:hlinkClick r:id="rId3"/>
              </a:rPr>
              <a:t>일본사 </a:t>
            </a:r>
            <a:r>
              <a:rPr lang="en-US" altLang="ko-KR" sz="1200" dirty="0">
                <a:hlinkClick r:id="rId3"/>
              </a:rPr>
              <a:t>- </a:t>
            </a:r>
            <a:r>
              <a:rPr lang="ko-KR" altLang="en-US" sz="1200" dirty="0">
                <a:hlinkClick r:id="rId3"/>
              </a:rPr>
              <a:t>메이지 시대 </a:t>
            </a:r>
            <a:r>
              <a:rPr lang="en-US" altLang="ko-KR" sz="1200" dirty="0">
                <a:hlinkClick r:id="rId3"/>
              </a:rPr>
              <a:t>: </a:t>
            </a:r>
            <a:r>
              <a:rPr lang="ko-KR" altLang="en-US" sz="1200" dirty="0">
                <a:hlinkClick r:id="rId3"/>
              </a:rPr>
              <a:t>네이버 블로그 </a:t>
            </a:r>
            <a:r>
              <a:rPr lang="en-US" altLang="ko-KR" sz="1200" dirty="0">
                <a:hlinkClick r:id="rId3"/>
              </a:rPr>
              <a:t>(naver.com)</a:t>
            </a:r>
            <a:endParaRPr lang="en-US" altLang="ko-KR" sz="1200" dirty="0"/>
          </a:p>
          <a:p>
            <a:r>
              <a:rPr lang="ko-KR" altLang="en-US" sz="1200" dirty="0">
                <a:hlinkClick r:id="rId4"/>
              </a:rPr>
              <a:t>메이지 유신 </a:t>
            </a:r>
            <a:r>
              <a:rPr lang="en-US" altLang="ko-KR" sz="1200" dirty="0">
                <a:hlinkClick r:id="rId4"/>
              </a:rPr>
              <a:t>- </a:t>
            </a:r>
            <a:r>
              <a:rPr lang="ko-KR" altLang="en-US" sz="1200" dirty="0">
                <a:hlinkClick r:id="rId4"/>
              </a:rPr>
              <a:t>위키백과</a:t>
            </a:r>
            <a:r>
              <a:rPr lang="en-US" altLang="ko-KR" sz="1200" dirty="0">
                <a:hlinkClick r:id="rId4"/>
              </a:rPr>
              <a:t>, </a:t>
            </a:r>
            <a:r>
              <a:rPr lang="ko-KR" altLang="en-US" sz="1200" dirty="0">
                <a:hlinkClick r:id="rId4"/>
              </a:rPr>
              <a:t>우리 모두의 백과사전 </a:t>
            </a:r>
            <a:r>
              <a:rPr lang="en-US" altLang="ko-KR" sz="1200" dirty="0">
                <a:hlinkClick r:id="rId4"/>
              </a:rPr>
              <a:t>(wikipedia.org)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61991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FA10D48-09B5-4842-B7B8-A3F71596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메이지 유신이란</a:t>
            </a:r>
            <a:endParaRPr lang="en-US" altLang="ko-KR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9220EE-6AC9-4444-AC24-A473C1BB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dirty="0"/>
              <a:t>19</a:t>
            </a:r>
            <a:r>
              <a:rPr lang="ko-KR" altLang="en-US" dirty="0"/>
              <a:t>세기 말 에도 막부</a:t>
            </a:r>
            <a:r>
              <a:rPr lang="en-US" altLang="ko-KR" dirty="0"/>
              <a:t>, </a:t>
            </a:r>
            <a:r>
              <a:rPr lang="ko-KR" altLang="en-US" dirty="0"/>
              <a:t>미국 압력에 강제 개항</a:t>
            </a:r>
            <a:r>
              <a:rPr lang="en-US" altLang="ko-KR" dirty="0"/>
              <a:t> </a:t>
            </a:r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무진전쟁 승리</a:t>
            </a:r>
            <a:r>
              <a:rPr lang="en-US" altLang="ko-KR" dirty="0"/>
              <a:t>, </a:t>
            </a:r>
            <a:r>
              <a:rPr lang="ko-KR" altLang="en-US" dirty="0"/>
              <a:t>신 정부군 천황 중심 제국 성립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서구화 진행</a:t>
            </a:r>
            <a:r>
              <a:rPr lang="en-US" altLang="ko-KR" dirty="0"/>
              <a:t>, </a:t>
            </a:r>
            <a:r>
              <a:rPr lang="ko-KR" altLang="en-US" dirty="0"/>
              <a:t>근대 국가 발전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ko-KR" altLang="en-US" dirty="0"/>
              <a:t>개시 시기 메이지</a:t>
            </a:r>
            <a:r>
              <a:rPr lang="en-US" altLang="ko-KR" dirty="0"/>
              <a:t>(</a:t>
            </a:r>
            <a:r>
              <a:rPr lang="ko-KR" altLang="en-US" dirty="0"/>
              <a:t>明治</a:t>
            </a:r>
            <a:r>
              <a:rPr lang="en-US" altLang="ko-KR" dirty="0"/>
              <a:t>) </a:t>
            </a:r>
            <a:r>
              <a:rPr lang="ko-KR" altLang="en-US" dirty="0"/>
              <a:t>연호가 시작된 </a:t>
            </a:r>
            <a:r>
              <a:rPr lang="en-US" altLang="ko-KR" dirty="0"/>
              <a:t>1868</a:t>
            </a:r>
            <a:r>
              <a:rPr lang="ko-KR" altLang="en-US" dirty="0"/>
              <a:t>년</a:t>
            </a:r>
            <a:br>
              <a:rPr lang="ko-KR" altLang="en-US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470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7D7E8-A3E1-4791-B677-CF77B9D0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메이지 유신 추진 과정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072311-3668-A188-7AD9-85E49238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8"/>
            <a:ext cx="9144000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7D7E8-A3E1-4791-B677-CF77B9D0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메이지 유신을 이끈 인물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F1761-09DD-4973-8F6C-44A62B66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유신 </a:t>
            </a:r>
            <a:r>
              <a:rPr lang="en-US" altLang="ko-KR" dirty="0"/>
              <a:t>3</a:t>
            </a:r>
            <a:r>
              <a:rPr lang="ko-KR" altLang="en-US" dirty="0"/>
              <a:t>걸</a:t>
            </a:r>
            <a:r>
              <a:rPr lang="en-US" altLang="ko-KR" dirty="0"/>
              <a:t> </a:t>
            </a:r>
            <a:r>
              <a:rPr lang="ko-KR" altLang="en-US" dirty="0"/>
              <a:t>세력에 의해 서구 문물 받음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동아시아 강국으로 성장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원래는 막부</a:t>
            </a:r>
            <a:r>
              <a:rPr lang="en-US" altLang="ko-KR" dirty="0"/>
              <a:t>-&gt;</a:t>
            </a:r>
            <a:r>
              <a:rPr lang="ko-KR" altLang="en-US" dirty="0" err="1"/>
              <a:t>고메이</a:t>
            </a:r>
            <a:r>
              <a:rPr lang="ko-KR" altLang="en-US" dirty="0"/>
              <a:t> </a:t>
            </a:r>
            <a:r>
              <a:rPr lang="ko-KR" altLang="en-US" dirty="0" err="1"/>
              <a:t>덴노</a:t>
            </a:r>
            <a:r>
              <a:rPr lang="en-US" altLang="ko-KR" dirty="0"/>
              <a:t>, </a:t>
            </a:r>
            <a:r>
              <a:rPr lang="ko-KR" altLang="en-US" dirty="0"/>
              <a:t>쇄국 </a:t>
            </a:r>
            <a:r>
              <a:rPr lang="ko-KR" altLang="en-US" dirty="0" err="1"/>
              <a:t>이어감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도쿠가와</a:t>
            </a:r>
            <a:r>
              <a:rPr lang="ko-KR" altLang="en-US" dirty="0"/>
              <a:t> 막부 타도 후 </a:t>
            </a:r>
            <a:r>
              <a:rPr lang="en-US" altLang="ko-KR" dirty="0"/>
              <a:t> </a:t>
            </a:r>
            <a:r>
              <a:rPr lang="ko-KR" altLang="en-US" dirty="0"/>
              <a:t>전면 쇄국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7FD2FB-6DCB-C60B-5D61-3DAD919B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8" y="2299062"/>
            <a:ext cx="4308566" cy="40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B7D7E8-A3E1-4791-B677-CF77B9D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6" y="573532"/>
            <a:ext cx="654456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ko-KR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메이지 유신</a:t>
            </a:r>
            <a:r>
              <a:rPr lang="ko-KR" altLang="en-US" sz="5000" dirty="0"/>
              <a:t> </a:t>
            </a:r>
            <a:r>
              <a:rPr lang="ko-KR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초기</a:t>
            </a:r>
            <a:r>
              <a:rPr lang="en-US" altLang="ko-K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F1761-09DD-4973-8F6C-44A62B66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latinLnBrk="0"/>
            <a:r>
              <a:rPr lang="en-US" altLang="ko-KR" sz="2200" dirty="0"/>
              <a:t>1868</a:t>
            </a:r>
            <a:r>
              <a:rPr lang="ko-KR" altLang="en-US" sz="2200" dirty="0"/>
              <a:t>년 군주제 부활 왕정복고 이루어짐</a:t>
            </a:r>
            <a:endParaRPr lang="en-US" altLang="ko-KR" sz="2200" dirty="0"/>
          </a:p>
          <a:p>
            <a:pPr marL="0" latinLnBrk="0"/>
            <a:endParaRPr lang="en-US" altLang="ko-KR" sz="2200" dirty="0"/>
          </a:p>
          <a:p>
            <a:pPr latinLnBrk="0"/>
            <a:r>
              <a:rPr lang="ko-KR" altLang="en-US" sz="2200" dirty="0"/>
              <a:t>왕정복고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에도막부</a:t>
            </a:r>
            <a:r>
              <a:rPr lang="en-US" altLang="ko-KR" sz="2200" dirty="0"/>
              <a:t>, </a:t>
            </a:r>
            <a:r>
              <a:rPr lang="ko-KR" altLang="en-US" sz="2200" dirty="0"/>
              <a:t>섭정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관백</a:t>
            </a:r>
            <a:r>
              <a:rPr lang="ko-KR" altLang="en-US" sz="2200" dirty="0"/>
              <a:t> 폐지 </a:t>
            </a:r>
            <a:r>
              <a:rPr lang="en-US" altLang="ko-KR" sz="2200" dirty="0"/>
              <a:t> -&gt; </a:t>
            </a:r>
            <a:r>
              <a:rPr lang="ko-KR" altLang="en-US" sz="2200" dirty="0"/>
              <a:t>새정부 수립</a:t>
            </a:r>
            <a:r>
              <a:rPr lang="en-US" altLang="ko-KR" sz="2200" dirty="0"/>
              <a:t>, </a:t>
            </a:r>
            <a:r>
              <a:rPr lang="ko-KR" altLang="en-US" sz="2200" dirty="0"/>
              <a:t>메이지 유신 시작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en-US" altLang="ko-KR" sz="2200" dirty="0"/>
              <a:t>1871</a:t>
            </a:r>
            <a:r>
              <a:rPr lang="ko-KR" altLang="en-US" sz="2200" dirty="0"/>
              <a:t>년 </a:t>
            </a:r>
            <a:r>
              <a:rPr lang="ko-KR" altLang="en-US" sz="2200" dirty="0" err="1"/>
              <a:t>폐번치현</a:t>
            </a:r>
            <a:r>
              <a:rPr lang="en-US" altLang="ko-KR" sz="2200" dirty="0"/>
              <a:t>(</a:t>
            </a:r>
            <a:r>
              <a:rPr lang="ko-KR" altLang="en-US" sz="2200" dirty="0"/>
              <a:t>번 폐지</a:t>
            </a:r>
            <a:r>
              <a:rPr lang="en-US" altLang="ko-KR" sz="2200" dirty="0"/>
              <a:t>, </a:t>
            </a:r>
            <a:r>
              <a:rPr lang="ko-KR" altLang="en-US" sz="2200" dirty="0"/>
              <a:t>현 변경</a:t>
            </a:r>
            <a:r>
              <a:rPr lang="en-US" altLang="ko-KR" sz="2200" dirty="0"/>
              <a:t>)</a:t>
            </a:r>
          </a:p>
          <a:p>
            <a:pPr marL="0" indent="0" latinLnBrk="0">
              <a:buNone/>
            </a:pPr>
            <a:r>
              <a:rPr lang="en-US" altLang="ko-KR" sz="2200" dirty="0"/>
              <a:t>   -&gt; </a:t>
            </a:r>
            <a:r>
              <a:rPr lang="ko-KR" altLang="en-US" sz="2200" dirty="0"/>
              <a:t>메이지 유신 </a:t>
            </a:r>
            <a:r>
              <a:rPr lang="en-US" altLang="ko-KR" sz="2200" dirty="0"/>
              <a:t>1</a:t>
            </a:r>
            <a:r>
              <a:rPr lang="ko-KR" altLang="en-US" sz="2200" dirty="0"/>
              <a:t>차 완료</a:t>
            </a:r>
            <a:endParaRPr lang="en-US" altLang="ko-KR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B0C685-6314-CE96-EDF9-74834456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932" y="1122680"/>
            <a:ext cx="502920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E6A62-9414-E64C-D41C-BB76A2F0F525}"/>
              </a:ext>
            </a:extLst>
          </p:cNvPr>
          <p:cNvSpPr txBox="1"/>
          <p:nvPr/>
        </p:nvSpPr>
        <p:spPr>
          <a:xfrm>
            <a:off x="6313932" y="5660136"/>
            <a:ext cx="5029200" cy="55778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900" dirty="0">
                <a:solidFill>
                  <a:srgbClr val="FFFFFF"/>
                </a:solidFill>
              </a:rPr>
              <a:t>&lt;</a:t>
            </a:r>
            <a:r>
              <a:rPr lang="ko-KR" altLang="en-US" sz="1900" dirty="0">
                <a:solidFill>
                  <a:srgbClr val="FFFFFF"/>
                </a:solidFill>
              </a:rPr>
              <a:t>왕정복고</a:t>
            </a:r>
            <a:r>
              <a:rPr lang="en-US" altLang="ko-KR" sz="1900" dirty="0">
                <a:solidFill>
                  <a:srgbClr val="FFFFFF"/>
                </a:solidFill>
              </a:rPr>
              <a:t>&gt;</a:t>
            </a:r>
            <a:endParaRPr lang="ko-KR" alt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7D7E8-A3E1-4791-B677-CF77B9D0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보신</a:t>
            </a:r>
            <a:r>
              <a:rPr lang="en-US" altLang="ko-KR" dirty="0"/>
              <a:t>[</a:t>
            </a:r>
            <a:r>
              <a:rPr lang="ko-KR" altLang="en-US" dirty="0"/>
              <a:t>戊辰</a:t>
            </a:r>
            <a:r>
              <a:rPr lang="en-US" altLang="ko-KR" dirty="0"/>
              <a:t>(</a:t>
            </a:r>
            <a:r>
              <a:rPr lang="ko-KR" altLang="en-US" dirty="0"/>
              <a:t>무진</a:t>
            </a:r>
            <a:r>
              <a:rPr lang="en-US" altLang="ko-KR" dirty="0"/>
              <a:t>)]</a:t>
            </a:r>
            <a:r>
              <a:rPr lang="ko-KR" altLang="en-US" dirty="0"/>
              <a:t> 전쟁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F1761-09DD-4973-8F6C-44A62B66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1868 ~ 1689</a:t>
            </a:r>
            <a:r>
              <a:rPr lang="ko-KR" altLang="en-US" dirty="0"/>
              <a:t>년 일어난 전쟁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에도 막부와 메이지 정부 내전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에도 막부 정치 권력 반환 요구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메이지 정부 승리</a:t>
            </a:r>
            <a:r>
              <a:rPr lang="en-US" altLang="ko-KR" dirty="0"/>
              <a:t>, </a:t>
            </a:r>
            <a:r>
              <a:rPr lang="ko-KR" altLang="en-US" dirty="0"/>
              <a:t>봉건질서 해제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근대적 국민 국가 수립 계기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854616-E5C8-8160-2706-E272557D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25625"/>
            <a:ext cx="4548324" cy="39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5F6C7E-8D57-46E4-A68C-BDBB348E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5089291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일본내</a:t>
            </a:r>
            <a:br>
              <a:rPr lang="en-US" altLang="ko-K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정한론</a:t>
            </a:r>
            <a:r>
              <a:rPr lang="en-US" altLang="ko-KR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등장</a:t>
            </a:r>
            <a:endParaRPr lang="en-US" altLang="ko-KR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FB160-F8AB-4194-9689-1AB929F7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3000" dirty="0"/>
              <a:t>국서</a:t>
            </a:r>
            <a:r>
              <a:rPr lang="en-US" altLang="ko-KR" sz="3000" dirty="0"/>
              <a:t>(</a:t>
            </a:r>
            <a:r>
              <a:rPr lang="ko-KR" altLang="en-US" sz="3000" dirty="0"/>
              <a:t>서계</a:t>
            </a:r>
            <a:r>
              <a:rPr lang="en-US" altLang="ko-KR" sz="3000" dirty="0"/>
              <a:t>)</a:t>
            </a:r>
            <a:r>
              <a:rPr lang="ko-KR" altLang="en-US" sz="3000" dirty="0"/>
              <a:t>의 발신자 쇼군 </a:t>
            </a:r>
            <a:endParaRPr lang="en-US" altLang="ko-KR" sz="3000" dirty="0"/>
          </a:p>
          <a:p>
            <a:pPr marL="0" indent="0" latinLnBrk="0">
              <a:buNone/>
            </a:pPr>
            <a:r>
              <a:rPr lang="en-US" altLang="ko-KR" sz="3000" dirty="0"/>
              <a:t>   -&gt; </a:t>
            </a:r>
            <a:r>
              <a:rPr lang="ko-KR" altLang="en-US" sz="3000" dirty="0"/>
              <a:t>천황</a:t>
            </a:r>
            <a:endParaRPr lang="en-US" altLang="ko-KR" sz="3000" dirty="0"/>
          </a:p>
          <a:p>
            <a:pPr latinLnBrk="0"/>
            <a:endParaRPr lang="en-US" altLang="ko-KR" sz="3000" dirty="0"/>
          </a:p>
          <a:p>
            <a:pPr latinLnBrk="0"/>
            <a:r>
              <a:rPr lang="ko-KR" altLang="en-US" sz="3000" dirty="0"/>
              <a:t>조선</a:t>
            </a:r>
            <a:r>
              <a:rPr lang="en-US" altLang="ko-KR" sz="3000" dirty="0"/>
              <a:t>, </a:t>
            </a:r>
            <a:r>
              <a:rPr lang="ko-KR" altLang="en-US" sz="3000" dirty="0"/>
              <a:t>통상 수교 거부 </a:t>
            </a:r>
            <a:r>
              <a:rPr lang="en-US" altLang="ko-KR" sz="3000" dirty="0"/>
              <a:t>-&gt; </a:t>
            </a:r>
            <a:r>
              <a:rPr lang="ko-KR" altLang="en-US" sz="3000" dirty="0"/>
              <a:t>국서</a:t>
            </a:r>
            <a:r>
              <a:rPr lang="en-US" altLang="ko-KR" sz="3000" dirty="0"/>
              <a:t>(</a:t>
            </a:r>
            <a:r>
              <a:rPr lang="ko-KR" altLang="en-US" sz="3000" dirty="0"/>
              <a:t>서계</a:t>
            </a:r>
            <a:r>
              <a:rPr lang="en-US" altLang="ko-KR" sz="3000" dirty="0"/>
              <a:t>) </a:t>
            </a:r>
            <a:r>
              <a:rPr lang="ko-KR" altLang="en-US" sz="3000" dirty="0"/>
              <a:t>접수 반환</a:t>
            </a:r>
            <a:r>
              <a:rPr lang="en-US" altLang="ko-KR" sz="3000" dirty="0"/>
              <a:t>, </a:t>
            </a:r>
            <a:r>
              <a:rPr lang="ko-KR" altLang="en-US" sz="3000" dirty="0"/>
              <a:t>거부</a:t>
            </a:r>
            <a:endParaRPr lang="en-US" altLang="ko-KR" sz="3000" dirty="0"/>
          </a:p>
          <a:p>
            <a:pPr latinLnBrk="0"/>
            <a:endParaRPr lang="en-US" altLang="ko-KR" sz="3000" dirty="0"/>
          </a:p>
          <a:p>
            <a:pPr latinLnBrk="0"/>
            <a:r>
              <a:rPr lang="en-US" altLang="ko-KR" sz="3000" dirty="0"/>
              <a:t>1868</a:t>
            </a:r>
            <a:r>
              <a:rPr lang="ko-KR" altLang="en-US" sz="3000" dirty="0"/>
              <a:t>년 서계 거부 사건 </a:t>
            </a:r>
            <a:r>
              <a:rPr lang="en-US" altLang="ko-KR" sz="3000" dirty="0"/>
              <a:t>, </a:t>
            </a:r>
            <a:r>
              <a:rPr lang="ko-KR" altLang="en-US" sz="3000" dirty="0"/>
              <a:t>일본 조약 요청</a:t>
            </a:r>
            <a:r>
              <a:rPr lang="en-US" altLang="ko-KR" sz="3000" dirty="0"/>
              <a:t>-&gt; </a:t>
            </a:r>
            <a:r>
              <a:rPr lang="ko-KR" altLang="en-US" sz="3000" dirty="0"/>
              <a:t>조선 거절</a:t>
            </a:r>
            <a:endParaRPr lang="en-US" altLang="ko-KR" sz="3000" b="0" i="0" dirty="0">
              <a:effectLst/>
            </a:endParaRPr>
          </a:p>
          <a:p>
            <a:pPr latinLnBrk="0"/>
            <a:endParaRPr lang="en-US" altLang="ko-KR" sz="3000" dirty="0"/>
          </a:p>
          <a:p>
            <a:pPr latinLnBrk="0"/>
            <a:r>
              <a:rPr lang="en-US" altLang="ko-KR" sz="3000" dirty="0"/>
              <a:t>1872</a:t>
            </a:r>
            <a:r>
              <a:rPr lang="ko-KR" altLang="en-US" sz="3000" dirty="0"/>
              <a:t>년 정식 국교 단절</a:t>
            </a:r>
            <a:endParaRPr lang="en-US" altLang="ko-KR" sz="30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6810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F6C7E-8D57-46E4-A68C-BDBB348E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일본내 </a:t>
            </a:r>
            <a:r>
              <a:rPr lang="ko-KR" altLang="en-US" dirty="0" err="1"/>
              <a:t>정한론</a:t>
            </a:r>
            <a:r>
              <a:rPr lang="ko-KR" altLang="en-US" dirty="0"/>
              <a:t> 등장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FB160-F8AB-4194-9689-1AB929F7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ko-KR" altLang="en-US" dirty="0" err="1"/>
              <a:t>정한론</a:t>
            </a:r>
            <a:r>
              <a:rPr lang="ko-KR" altLang="en-US" dirty="0"/>
              <a:t> 추진</a:t>
            </a:r>
            <a:r>
              <a:rPr lang="en-US" altLang="ko-KR" dirty="0"/>
              <a:t>, </a:t>
            </a:r>
            <a:r>
              <a:rPr lang="ko-KR" altLang="en-US" dirty="0"/>
              <a:t>흥선 대원군 실각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조선</a:t>
            </a:r>
            <a:r>
              <a:rPr lang="en-US" altLang="ko-KR" dirty="0"/>
              <a:t>,</a:t>
            </a:r>
            <a:r>
              <a:rPr lang="ko-KR" altLang="en-US" dirty="0"/>
              <a:t> 일본 협상 </a:t>
            </a:r>
            <a:r>
              <a:rPr lang="en-US" altLang="ko-KR" dirty="0"/>
              <a:t>-&gt; </a:t>
            </a:r>
            <a:r>
              <a:rPr lang="ko-KR" altLang="en-US" dirty="0"/>
              <a:t>협상 결렬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1875</a:t>
            </a:r>
            <a:r>
              <a:rPr lang="ko-KR" altLang="en-US" dirty="0"/>
              <a:t>년 </a:t>
            </a:r>
            <a:r>
              <a:rPr lang="ko-KR" altLang="en-US" dirty="0" err="1"/>
              <a:t>운요호</a:t>
            </a:r>
            <a:r>
              <a:rPr lang="ko-KR" altLang="en-US" dirty="0"/>
              <a:t> 사건</a:t>
            </a:r>
            <a:r>
              <a:rPr lang="en-US" altLang="ko-KR" dirty="0"/>
              <a:t>, </a:t>
            </a:r>
            <a:r>
              <a:rPr lang="ko-KR" altLang="en-US" dirty="0"/>
              <a:t>일본</a:t>
            </a:r>
            <a:r>
              <a:rPr lang="en-US" altLang="ko-KR" dirty="0"/>
              <a:t>, </a:t>
            </a:r>
            <a:r>
              <a:rPr lang="ko-KR" altLang="en-US" dirty="0"/>
              <a:t>조선 대립</a:t>
            </a:r>
            <a:endParaRPr lang="en-US" altLang="ko-KR" dirty="0"/>
          </a:p>
          <a:p>
            <a:endParaRPr lang="en-US" altLang="ko-KR" dirty="0">
              <a:solidFill>
                <a:srgbClr val="2565D0"/>
              </a:solidFill>
              <a:latin typeface="arial" panose="020B0604020202020204" pitchFamily="34" charset="0"/>
            </a:endParaRPr>
          </a:p>
          <a:p>
            <a:r>
              <a:rPr lang="ko-KR" altLang="en-US" dirty="0"/>
              <a:t>악감정 영향 </a:t>
            </a:r>
            <a:r>
              <a:rPr lang="en-US" altLang="ko-KR" dirty="0"/>
              <a:t>‘</a:t>
            </a:r>
            <a:r>
              <a:rPr lang="ko-KR" altLang="en-US" dirty="0"/>
              <a:t>일본은 상국</a:t>
            </a:r>
            <a:r>
              <a:rPr lang="en-US" altLang="ko-KR" dirty="0"/>
              <a:t>, </a:t>
            </a:r>
            <a:r>
              <a:rPr lang="ko-KR" altLang="en-US" dirty="0"/>
              <a:t>조선은 </a:t>
            </a:r>
            <a:r>
              <a:rPr lang="ko-KR" altLang="en-US" dirty="0" err="1"/>
              <a:t>하국</a:t>
            </a:r>
            <a:r>
              <a:rPr lang="en-US" altLang="ko-KR" dirty="0"/>
              <a:t>’ </a:t>
            </a:r>
            <a:r>
              <a:rPr lang="ko-KR" altLang="en-US" dirty="0"/>
              <a:t>인식</a:t>
            </a:r>
            <a:endParaRPr lang="en-US" altLang="ko-KR" dirty="0">
              <a:solidFill>
                <a:srgbClr val="2565D0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565D0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565D0"/>
              </a:solidFill>
              <a:latin typeface="arial" panose="020B0604020202020204" pitchFamily="34" charset="0"/>
            </a:endParaRP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9327F4-C3C0-C84E-71A5-175411D8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1411673"/>
            <a:ext cx="3505200" cy="4034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2A917-4622-F9E3-BBC7-96F21279142F}"/>
              </a:ext>
            </a:extLst>
          </p:cNvPr>
          <p:cNvSpPr txBox="1"/>
          <p:nvPr/>
        </p:nvSpPr>
        <p:spPr>
          <a:xfrm>
            <a:off x="8490857" y="563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흥선대원군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0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686</Words>
  <Application>Microsoft Office PowerPoint</Application>
  <PresentationFormat>와이드스크린</PresentationFormat>
  <Paragraphs>171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arial</vt:lpstr>
      <vt:lpstr>Office 테마</vt:lpstr>
      <vt:lpstr>&lt;일본국가의 과거와 현재&gt; 메이지 유신</vt:lpstr>
      <vt:lpstr>목차</vt:lpstr>
      <vt:lpstr>메이지 유신이란</vt:lpstr>
      <vt:lpstr>&lt;메이지 유신 추진 과정&gt;</vt:lpstr>
      <vt:lpstr>&lt;메이지 유신을 이끈 인물&gt;</vt:lpstr>
      <vt:lpstr>&lt;메이지 유신 초기&gt;</vt:lpstr>
      <vt:lpstr>&lt;보신[戊辰(무진)] 전쟁&gt;</vt:lpstr>
      <vt:lpstr>일본내 정한론 등장</vt:lpstr>
      <vt:lpstr>&lt;일본내 정한론 등장&gt;</vt:lpstr>
      <vt:lpstr>&lt;다이묘 영지제도 폐지&gt;</vt:lpstr>
      <vt:lpstr>&lt;이와쿠라 사절단 파견&gt;</vt:lpstr>
      <vt:lpstr>&lt;지조 개정&gt;</vt:lpstr>
      <vt:lpstr>&lt;세이난 전쟁&gt;</vt:lpstr>
      <vt:lpstr>&lt;메이지 유신의 영향&gt;</vt:lpstr>
      <vt:lpstr>메이지 유신의 영향</vt:lpstr>
      <vt:lpstr>메이지 유신 중앙 행정</vt:lpstr>
      <vt:lpstr>메이지 유신의  종교 정책</vt:lpstr>
      <vt:lpstr>메이지 유신의 종교 정책</vt:lpstr>
      <vt:lpstr>개혁의 비판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세현 안</dc:creator>
  <cp:lastModifiedBy>김경수</cp:lastModifiedBy>
  <cp:revision>25</cp:revision>
  <dcterms:created xsi:type="dcterms:W3CDTF">2023-09-26T14:49:09Z</dcterms:created>
  <dcterms:modified xsi:type="dcterms:W3CDTF">2023-09-28T18:33:39Z</dcterms:modified>
</cp:coreProperties>
</file>