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70" r:id="rId6"/>
    <p:sldId id="273" r:id="rId7"/>
    <p:sldId id="271" r:id="rId8"/>
    <p:sldId id="261" r:id="rId9"/>
    <p:sldId id="259" r:id="rId10"/>
    <p:sldId id="272" r:id="rId11"/>
    <p:sldId id="275" r:id="rId12"/>
    <p:sldId id="277" r:id="rId13"/>
    <p:sldId id="278" r:id="rId14"/>
    <p:sldId id="262" r:id="rId15"/>
    <p:sldId id="263" r:id="rId16"/>
    <p:sldId id="279" r:id="rId17"/>
    <p:sldId id="280" r:id="rId18"/>
    <p:sldId id="281" r:id="rId19"/>
    <p:sldId id="264" r:id="rId20"/>
    <p:sldId id="265" r:id="rId21"/>
    <p:sldId id="282" r:id="rId22"/>
    <p:sldId id="283" r:id="rId23"/>
    <p:sldId id="285" r:id="rId24"/>
    <p:sldId id="284" r:id="rId25"/>
    <p:sldId id="286" r:id="rId26"/>
    <p:sldId id="287" r:id="rId27"/>
    <p:sldId id="288" r:id="rId28"/>
    <p:sldId id="266" r:id="rId29"/>
    <p:sldId id="267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8" r:id="rId39"/>
    <p:sldId id="299" r:id="rId40"/>
    <p:sldId id="268" r:id="rId41"/>
  </p:sldIdLst>
  <p:sldSz cx="1152048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타이틀" id="{C21981D1-A502-4AAC-A89E-F2FC0691A342}">
          <p14:sldIdLst>
            <p14:sldId id="256"/>
          </p14:sldIdLst>
        </p14:section>
        <p14:section name="목차" id="{6E7F6C8C-E3A2-4CC6-96D6-E745A1A42702}">
          <p14:sldIdLst>
            <p14:sldId id="257"/>
          </p14:sldIdLst>
        </p14:section>
        <p14:section name="1,쇼와문화" id="{674B6764-19AF-4B64-9BAC-3F21E9C1B484}">
          <p14:sldIdLst>
            <p14:sldId id="260"/>
            <p14:sldId id="258"/>
            <p14:sldId id="270"/>
            <p14:sldId id="273"/>
            <p14:sldId id="271"/>
          </p14:sldIdLst>
        </p14:section>
        <p14:section name="2.금융공황" id="{EEC636BF-9853-4C8C-BD9B-EE762D605727}">
          <p14:sldIdLst>
            <p14:sldId id="261"/>
            <p14:sldId id="259"/>
            <p14:sldId id="272"/>
            <p14:sldId id="275"/>
            <p14:sldId id="277"/>
            <p14:sldId id="278"/>
          </p14:sldIdLst>
        </p14:section>
        <p14:section name="3.황도파사건" id="{B8757EAB-2E78-49EC-B0CB-D462D7959891}">
          <p14:sldIdLst>
            <p14:sldId id="262"/>
            <p14:sldId id="263"/>
            <p14:sldId id="279"/>
            <p14:sldId id="280"/>
            <p14:sldId id="281"/>
          </p14:sldIdLst>
        </p14:section>
        <p14:section name="4.중일전쟁" id="{3D5D89F8-7F9D-49F3-A24E-B347581CED69}">
          <p14:sldIdLst>
            <p14:sldId id="264"/>
            <p14:sldId id="265"/>
            <p14:sldId id="282"/>
            <p14:sldId id="283"/>
            <p14:sldId id="285"/>
            <p14:sldId id="284"/>
            <p14:sldId id="286"/>
            <p14:sldId id="287"/>
            <p14:sldId id="288"/>
          </p14:sldIdLst>
        </p14:section>
        <p14:section name="5.태평양전쟁" id="{F948A8E7-47D8-4705-8FFA-AB62E699FD68}">
          <p14:sldIdLst>
            <p14:sldId id="266"/>
            <p14:sldId id="267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8"/>
            <p14:sldId id="299"/>
          </p14:sldIdLst>
        </p14:section>
        <p14:section name="FIN" id="{4651B9D7-4E47-4FB8-BB42-62A3F7BA5AE9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2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810" userDrawn="1">
          <p15:clr>
            <a:srgbClr val="A4A3A4"/>
          </p15:clr>
        </p15:guide>
        <p15:guide id="4" pos="6917" userDrawn="1">
          <p15:clr>
            <a:srgbClr val="A4A3A4"/>
          </p15:clr>
        </p15:guide>
        <p15:guide id="5" orient="horz" pos="748" userDrawn="1">
          <p15:clr>
            <a:srgbClr val="A4A3A4"/>
          </p15:clr>
        </p15:guide>
        <p15:guide id="6" orient="horz" pos="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630" y="108"/>
      </p:cViewPr>
      <p:guideLst>
        <p:guide orient="horz" pos="272"/>
        <p:guide pos="340"/>
        <p:guide orient="horz" pos="3810"/>
        <p:guide pos="6917"/>
        <p:guide orient="horz" pos="748"/>
        <p:guide orient="horz" pos="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38E-9FD7-4F0F-8B7B-F2B2EE152B9B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666-6100-4A76-A811-E4CA6D381C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94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38E-9FD7-4F0F-8B7B-F2B2EE152B9B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666-6100-4A76-A811-E4CA6D381C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32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38E-9FD7-4F0F-8B7B-F2B2EE152B9B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666-6100-4A76-A811-E4CA6D381C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90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38E-9FD7-4F0F-8B7B-F2B2EE152B9B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666-6100-4A76-A811-E4CA6D381C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86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38E-9FD7-4F0F-8B7B-F2B2EE152B9B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666-6100-4A76-A811-E4CA6D381C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7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38E-9FD7-4F0F-8B7B-F2B2EE152B9B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666-6100-4A76-A811-E4CA6D381C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219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38E-9FD7-4F0F-8B7B-F2B2EE152B9B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666-6100-4A76-A811-E4CA6D381C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1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38E-9FD7-4F0F-8B7B-F2B2EE152B9B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666-6100-4A76-A811-E4CA6D381C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3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38E-9FD7-4F0F-8B7B-F2B2EE152B9B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666-6100-4A76-A811-E4CA6D381C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45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38E-9FD7-4F0F-8B7B-F2B2EE152B9B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666-6100-4A76-A811-E4CA6D381C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96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38E-9FD7-4F0F-8B7B-F2B2EE152B9B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666-6100-4A76-A811-E4CA6D381C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83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8038E-9FD7-4F0F-8B7B-F2B2EE152B9B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5C666-6100-4A76-A811-E4CA6D381C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12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623" y="-3"/>
            <a:ext cx="9720263" cy="6480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B974BB-627E-EC28-4342-B75B19865CC5}"/>
              </a:ext>
            </a:extLst>
          </p:cNvPr>
          <p:cNvSpPr txBox="1"/>
          <p:nvPr/>
        </p:nvSpPr>
        <p:spPr>
          <a:xfrm>
            <a:off x="2078930" y="1793534"/>
            <a:ext cx="3492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ea typeface="문체부 쓰기 정체" panose="02030609000101010101" pitchFamily="17" charset="-127"/>
              </a:defRPr>
            </a:lvl1pPr>
          </a:lstStyle>
          <a:p>
            <a:pPr algn="l"/>
            <a:r>
              <a:rPr lang="ko-KR" altLang="en-US" b="1" dirty="0">
                <a:solidFill>
                  <a:schemeClr val="bg1"/>
                </a:solidFill>
              </a:rPr>
              <a:t>일본의 근대</a:t>
            </a:r>
          </a:p>
          <a:p>
            <a:pPr algn="l"/>
            <a:r>
              <a:rPr lang="ko-KR" altLang="en-US" b="1" dirty="0">
                <a:solidFill>
                  <a:schemeClr val="bg1"/>
                </a:solidFill>
              </a:rPr>
              <a:t>쇼와 시대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86729" y="4632603"/>
            <a:ext cx="17899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ea typeface="문체부 쓰기 정체" panose="02030609000101010101" pitchFamily="17" charset="-127"/>
              </a:rPr>
              <a:t>22202050 </a:t>
            </a:r>
            <a:r>
              <a:rPr lang="ko-KR" altLang="en-US" sz="1400" dirty="0" err="1">
                <a:ea typeface="문체부 쓰기 정체" panose="02030609000101010101" pitchFamily="17" charset="-127"/>
              </a:rPr>
              <a:t>김연하</a:t>
            </a:r>
            <a:endParaRPr lang="en-US" altLang="ko-KR" sz="1400" dirty="0">
              <a:ea typeface="문체부 쓰기 정체" panose="02030609000101010101" pitchFamily="17" charset="-127"/>
            </a:endParaRPr>
          </a:p>
          <a:p>
            <a:pPr algn="r"/>
            <a:r>
              <a:rPr lang="en-US" altLang="ko-KR" sz="1400" dirty="0">
                <a:ea typeface="문체부 쓰기 정체" panose="02030609000101010101" pitchFamily="17" charset="-127"/>
              </a:rPr>
              <a:t>22202034 </a:t>
            </a:r>
            <a:r>
              <a:rPr lang="ko-KR" altLang="en-US" sz="1400" dirty="0" err="1">
                <a:ea typeface="문체부 쓰기 정체" panose="02030609000101010101" pitchFamily="17" charset="-127"/>
              </a:rPr>
              <a:t>김채현</a:t>
            </a:r>
            <a:endParaRPr lang="en-US" altLang="ko-KR" sz="1400" dirty="0">
              <a:ea typeface="문체부 쓰기 정체" panose="02030609000101010101" pitchFamily="17" charset="-127"/>
            </a:endParaRPr>
          </a:p>
          <a:p>
            <a:pPr algn="r"/>
            <a:r>
              <a:rPr lang="en-US" altLang="ko-KR" sz="1400" dirty="0">
                <a:ea typeface="문체부 쓰기 정체" panose="02030609000101010101" pitchFamily="17" charset="-127"/>
              </a:rPr>
              <a:t>22200544 </a:t>
            </a:r>
            <a:r>
              <a:rPr lang="ko-KR" altLang="en-US" sz="1400" dirty="0">
                <a:ea typeface="문체부 쓰기 정체" panose="02030609000101010101" pitchFamily="17" charset="-127"/>
              </a:rPr>
              <a:t>우수진</a:t>
            </a:r>
            <a:endParaRPr lang="en-US" altLang="ko-KR" sz="1400" dirty="0">
              <a:ea typeface="문체부 쓰기 정체" panose="02030609000101010101" pitchFamily="17" charset="-127"/>
            </a:endParaRPr>
          </a:p>
          <a:p>
            <a:pPr algn="r"/>
            <a:r>
              <a:rPr lang="en-US" altLang="ko-KR" sz="1400" dirty="0">
                <a:ea typeface="문체부 쓰기 정체" panose="02030609000101010101" pitchFamily="17" charset="-127"/>
              </a:rPr>
              <a:t>22237261 </a:t>
            </a:r>
            <a:r>
              <a:rPr lang="ko-KR" altLang="en-US" sz="1400" dirty="0">
                <a:ea typeface="문체부 쓰기 정체" panose="02030609000101010101" pitchFamily="17" charset="-127"/>
              </a:rPr>
              <a:t>윤</a:t>
            </a:r>
            <a:r>
              <a:rPr lang="ko-KR" altLang="en-US" sz="1600" dirty="0">
                <a:ea typeface="문체부 쓰기 정체" panose="02030609000101010101" pitchFamily="17" charset="-127"/>
              </a:rPr>
              <a:t>    </a:t>
            </a:r>
            <a:r>
              <a:rPr lang="ko-KR" altLang="en-US" sz="1400" dirty="0">
                <a:ea typeface="문체부 쓰기 정체" panose="02030609000101010101" pitchFamily="17" charset="-127"/>
              </a:rPr>
              <a:t>정</a:t>
            </a:r>
            <a:endParaRPr lang="en-US" altLang="ko-KR" sz="1400" dirty="0">
              <a:ea typeface="문체부 쓰기 정체" panose="02030609000101010101" pitchFamily="17" charset="-127"/>
            </a:endParaRPr>
          </a:p>
          <a:p>
            <a:pPr algn="r"/>
            <a:r>
              <a:rPr lang="en-US" altLang="ko-KR" sz="1400" dirty="0">
                <a:ea typeface="문체부 쓰기 정체" panose="02030609000101010101" pitchFamily="17" charset="-127"/>
              </a:rPr>
              <a:t>22202005 </a:t>
            </a:r>
            <a:r>
              <a:rPr lang="ko-KR" altLang="en-US" sz="1400" dirty="0">
                <a:ea typeface="문체부 쓰기 정체" panose="02030609000101010101" pitchFamily="17" charset="-127"/>
              </a:rPr>
              <a:t>이선우</a:t>
            </a:r>
            <a:endParaRPr lang="en-US" altLang="ko-KR" sz="1400" dirty="0">
              <a:ea typeface="문체부 쓰기 정체" panose="02030609000101010101" pitchFamily="17" charset="-127"/>
            </a:endParaRPr>
          </a:p>
          <a:p>
            <a:pPr algn="r"/>
            <a:r>
              <a:rPr lang="en-US" altLang="ko-KR" sz="1400" dirty="0">
                <a:ea typeface="문체부 쓰기 정체" panose="02030609000101010101" pitchFamily="17" charset="-127"/>
              </a:rPr>
              <a:t>21631143 </a:t>
            </a:r>
            <a:r>
              <a:rPr lang="ko-KR" altLang="en-US" sz="1400" dirty="0" err="1">
                <a:ea typeface="문체부 쓰기 정체" panose="02030609000101010101" pitchFamily="17" charset="-127"/>
              </a:rPr>
              <a:t>정지환</a:t>
            </a:r>
            <a:endParaRPr lang="ko-KR" altLang="en-US" sz="1400" dirty="0"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090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2752725" cy="630756"/>
            <a:chOff x="10986308" y="9169948"/>
            <a:chExt cx="2752725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쇼와 금융 공황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27527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어지러운 일본과 세계</a:t>
              </a:r>
            </a:p>
          </p:txBody>
        </p:sp>
      </p:grpSp>
      <p:sp>
        <p:nvSpPr>
          <p:cNvPr id="6" name="타원 5">
            <a:extLst>
              <a:ext uri="{FF2B5EF4-FFF2-40B4-BE49-F238E27FC236}">
                <a16:creationId xmlns:a16="http://schemas.microsoft.com/office/drawing/2014/main" id="{B9716DA5-B39E-0BEF-8521-2B74B5C4F2BA}"/>
              </a:ext>
            </a:extLst>
          </p:cNvPr>
          <p:cNvSpPr/>
          <p:nvPr/>
        </p:nvSpPr>
        <p:spPr>
          <a:xfrm>
            <a:off x="539750" y="431800"/>
            <a:ext cx="749300" cy="749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블랙, 어둠이(가) 표시된 사진&#10;&#10;자동 생성된 설명">
            <a:extLst>
              <a:ext uri="{FF2B5EF4-FFF2-40B4-BE49-F238E27FC236}">
                <a16:creationId xmlns:a16="http://schemas.microsoft.com/office/drawing/2014/main" id="{D832B296-3A64-94E8-0A62-E1B650C8F7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2" b="23537"/>
          <a:stretch/>
        </p:blipFill>
        <p:spPr>
          <a:xfrm>
            <a:off x="539750" y="431800"/>
            <a:ext cx="749300" cy="752475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18309" y="2348345"/>
            <a:ext cx="98194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일본 정부는 금융 위기에 대응하기 위해 다양한 정책을 실행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쇼와 금융 공황 초기에 정부는 금융 시스템을 개편하고 안정화하기 위해 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은행 구조 개편을 시행하여 부도 위험이 높은 은행은 정부의 지원을 받아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경영을 재정비하고 안정성을 회복하는데 도움을 받음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정부는 공공 사업을 촉진하여 일자리를 창출하고 노동 시장을 안정화 하려고 노력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도로 건설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다리 건설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수력 발전소 건설 등 다양한 분야에서 진행됨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금융기관과 부도 위험이 있는 기업에 재정적인 지원을 제공함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금융 시스템의 불안정성을 완화하는데 사용됨</a:t>
            </a:r>
            <a:endParaRPr lang="en-US" altLang="ko-KR" sz="2000" dirty="0">
              <a:ea typeface="문체부 쓰기 정체" panose="02030609000101010101" pitchFamily="17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309" y="172845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문체부 쓰기 정체" panose="02030609000101010101" pitchFamily="17" charset="-127"/>
              </a:rPr>
              <a:t>정부의 대응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22202005</a:t>
            </a:r>
            <a:r>
              <a:rPr lang="ko-KR" altLang="en-US" sz="1400" dirty="0"/>
              <a:t>이선우</a:t>
            </a:r>
          </a:p>
        </p:txBody>
      </p:sp>
    </p:spTree>
    <p:extLst>
      <p:ext uri="{BB962C8B-B14F-4D97-AF65-F5344CB8AC3E}">
        <p14:creationId xmlns:p14="http://schemas.microsoft.com/office/powerpoint/2010/main" val="306023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2752725" cy="630756"/>
            <a:chOff x="10986308" y="9169948"/>
            <a:chExt cx="2752725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쇼와 금융 공황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27527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어지러운 일본과 세계</a:t>
              </a:r>
            </a:p>
          </p:txBody>
        </p:sp>
      </p:grpSp>
      <p:sp>
        <p:nvSpPr>
          <p:cNvPr id="6" name="타원 5">
            <a:extLst>
              <a:ext uri="{FF2B5EF4-FFF2-40B4-BE49-F238E27FC236}">
                <a16:creationId xmlns:a16="http://schemas.microsoft.com/office/drawing/2014/main" id="{B9716DA5-B39E-0BEF-8521-2B74B5C4F2BA}"/>
              </a:ext>
            </a:extLst>
          </p:cNvPr>
          <p:cNvSpPr/>
          <p:nvPr/>
        </p:nvSpPr>
        <p:spPr>
          <a:xfrm>
            <a:off x="539750" y="431800"/>
            <a:ext cx="749300" cy="749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블랙, 어둠이(가) 표시된 사진&#10;&#10;자동 생성된 설명">
            <a:extLst>
              <a:ext uri="{FF2B5EF4-FFF2-40B4-BE49-F238E27FC236}">
                <a16:creationId xmlns:a16="http://schemas.microsoft.com/office/drawing/2014/main" id="{D832B296-3A64-94E8-0A62-E1B650C8F7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2" b="23537"/>
          <a:stretch/>
        </p:blipFill>
        <p:spPr>
          <a:xfrm>
            <a:off x="539750" y="431800"/>
            <a:ext cx="749300" cy="752475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14400" y="1711127"/>
            <a:ext cx="9819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금융 위기를 방지하고 유사한 위기를 예방하기 위해 은행과 금융 기관에 대한 규제가 강화되었으며 금융 시스템의 안정성을 높이는데 중점을 두고 금융 시장 규제 강화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일본의 수출을 확대하고 국제 무역 촉진으로 경제 회복에 노력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22202005</a:t>
            </a:r>
            <a:r>
              <a:rPr lang="ko-KR" altLang="en-US" sz="1400" dirty="0"/>
              <a:t>이선우</a:t>
            </a:r>
          </a:p>
        </p:txBody>
      </p:sp>
    </p:spTree>
    <p:extLst>
      <p:ext uri="{BB962C8B-B14F-4D97-AF65-F5344CB8AC3E}">
        <p14:creationId xmlns:p14="http://schemas.microsoft.com/office/powerpoint/2010/main" val="5607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2752725" cy="630756"/>
            <a:chOff x="10986308" y="9169948"/>
            <a:chExt cx="2752725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쇼와 금융 공황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27527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어지러운 일본과 세계</a:t>
              </a:r>
            </a:p>
          </p:txBody>
        </p:sp>
      </p:grpSp>
      <p:sp>
        <p:nvSpPr>
          <p:cNvPr id="6" name="타원 5">
            <a:extLst>
              <a:ext uri="{FF2B5EF4-FFF2-40B4-BE49-F238E27FC236}">
                <a16:creationId xmlns:a16="http://schemas.microsoft.com/office/drawing/2014/main" id="{B9716DA5-B39E-0BEF-8521-2B74B5C4F2BA}"/>
              </a:ext>
            </a:extLst>
          </p:cNvPr>
          <p:cNvSpPr/>
          <p:nvPr/>
        </p:nvSpPr>
        <p:spPr>
          <a:xfrm>
            <a:off x="539750" y="431800"/>
            <a:ext cx="749300" cy="749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블랙, 어둠이(가) 표시된 사진&#10;&#10;자동 생성된 설명">
            <a:extLst>
              <a:ext uri="{FF2B5EF4-FFF2-40B4-BE49-F238E27FC236}">
                <a16:creationId xmlns:a16="http://schemas.microsoft.com/office/drawing/2014/main" id="{D832B296-3A64-94E8-0A62-E1B650C8F7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2" b="23537"/>
          <a:stretch/>
        </p:blipFill>
        <p:spPr>
          <a:xfrm>
            <a:off x="539750" y="431800"/>
            <a:ext cx="749300" cy="752475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18309" y="2348345"/>
            <a:ext cx="98194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전 세계 무역이 감소하고 일본도 영향을 받음 다른 국가들의 수요가 줄어든 만큼 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일본의 수출도 크게 축소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이로 인해 수출 업체와 일본 경제에 큰 타격을 입음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국제 환율 시장에서 엔화의 가치가 상승하면서 일본 수출 기업들은 가격 경쟁력을 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잃고 엔화의 강세는 다른 국가들과 무역에서 일본을 불리하게 만듦</a:t>
            </a:r>
            <a:endParaRPr lang="en-US" altLang="ko-KR" sz="2000" dirty="0">
              <a:ea typeface="문체부 쓰기 정체" panose="02030609000101010101" pitchFamily="17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309" y="172845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문체부 쓰기 정체" panose="02030609000101010101" pitchFamily="17" charset="-127"/>
              </a:rPr>
              <a:t>국제적 영향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22202005</a:t>
            </a:r>
            <a:r>
              <a:rPr lang="ko-KR" altLang="en-US" sz="1400" dirty="0"/>
              <a:t>이선우</a:t>
            </a:r>
          </a:p>
        </p:txBody>
      </p:sp>
    </p:spTree>
    <p:extLst>
      <p:ext uri="{BB962C8B-B14F-4D97-AF65-F5344CB8AC3E}">
        <p14:creationId xmlns:p14="http://schemas.microsoft.com/office/powerpoint/2010/main" val="390280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2752725" cy="630756"/>
            <a:chOff x="10986308" y="9169948"/>
            <a:chExt cx="2752725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쇼와 금융 공황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27527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어지러운 일본과 세계</a:t>
              </a:r>
            </a:p>
          </p:txBody>
        </p:sp>
      </p:grpSp>
      <p:sp>
        <p:nvSpPr>
          <p:cNvPr id="6" name="타원 5">
            <a:extLst>
              <a:ext uri="{FF2B5EF4-FFF2-40B4-BE49-F238E27FC236}">
                <a16:creationId xmlns:a16="http://schemas.microsoft.com/office/drawing/2014/main" id="{B9716DA5-B39E-0BEF-8521-2B74B5C4F2BA}"/>
              </a:ext>
            </a:extLst>
          </p:cNvPr>
          <p:cNvSpPr/>
          <p:nvPr/>
        </p:nvSpPr>
        <p:spPr>
          <a:xfrm>
            <a:off x="539750" y="431800"/>
            <a:ext cx="749300" cy="749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블랙, 어둠이(가) 표시된 사진&#10;&#10;자동 생성된 설명">
            <a:extLst>
              <a:ext uri="{FF2B5EF4-FFF2-40B4-BE49-F238E27FC236}">
                <a16:creationId xmlns:a16="http://schemas.microsoft.com/office/drawing/2014/main" id="{D832B296-3A64-94E8-0A62-E1B650C8F7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2" b="23537"/>
          <a:stretch/>
        </p:blipFill>
        <p:spPr>
          <a:xfrm>
            <a:off x="539750" y="431800"/>
            <a:ext cx="749300" cy="752475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18309" y="2348345"/>
            <a:ext cx="9819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일본 경제와 금융 시스템에 대한 구조적인 문제를 드러내는 계기가 됨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경제체제의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재구축과</a:t>
            </a:r>
            <a:r>
              <a:rPr lang="ko-KR" altLang="en-US" sz="2000" dirty="0">
                <a:ea typeface="문체부 쓰기 정체" panose="02030609000101010101" pitchFamily="17" charset="-127"/>
              </a:rPr>
              <a:t> 개혁을 통해 문제에 대처하려 노력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이러한 노력은 쇼와 시대 후반 및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헤이세이시대에서</a:t>
            </a:r>
            <a:r>
              <a:rPr lang="ko-KR" altLang="en-US" sz="2000" dirty="0">
                <a:ea typeface="문체부 쓰기 정체" panose="02030609000101010101" pitchFamily="17" charset="-127"/>
              </a:rPr>
              <a:t> 지속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일본 경제의 변화와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성장을 모색하는 과정에서 중요한 역할이 됨</a:t>
            </a:r>
            <a:endParaRPr lang="en-US" altLang="ko-KR" sz="2000" dirty="0">
              <a:ea typeface="문체부 쓰기 정체" panose="02030609000101010101" pitchFamily="17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309" y="172845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문체부 쓰기 정체" panose="02030609000101010101" pitchFamily="17" charset="-127"/>
              </a:rPr>
              <a:t>쇼와 금융 공황의 결말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22202005</a:t>
            </a:r>
            <a:r>
              <a:rPr lang="ko-KR" altLang="en-US" sz="1400" dirty="0"/>
              <a:t>이선우</a:t>
            </a:r>
          </a:p>
        </p:txBody>
      </p:sp>
    </p:spTree>
    <p:extLst>
      <p:ext uri="{BB962C8B-B14F-4D97-AF65-F5344CB8AC3E}">
        <p14:creationId xmlns:p14="http://schemas.microsoft.com/office/powerpoint/2010/main" val="336669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 descr="하늘, 야외, 폭발, 항공기이(가) 표시된 사진&#10;&#10;자동 생성된 설명">
            <a:extLst>
              <a:ext uri="{FF2B5EF4-FFF2-40B4-BE49-F238E27FC236}">
                <a16:creationId xmlns:a16="http://schemas.microsoft.com/office/drawing/2014/main" id="{9A2AA9F1-A7A9-9D8F-086B-9D0730FB8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9" r="1824" b="4967"/>
          <a:stretch/>
        </p:blipFill>
        <p:spPr>
          <a:xfrm>
            <a:off x="8820735" y="1502951"/>
            <a:ext cx="1800003" cy="32228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9" name="그림 38" descr="무기, 텍스트, 그림, 포스터이(가) 표시된 사진&#10;&#10;자동 생성된 설명">
            <a:extLst>
              <a:ext uri="{FF2B5EF4-FFF2-40B4-BE49-F238E27FC236}">
                <a16:creationId xmlns:a16="http://schemas.microsoft.com/office/drawing/2014/main" id="{44EB308B-680D-F33C-908E-EB144CA7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2229" r="21951" b="1648"/>
          <a:stretch/>
        </p:blipFill>
        <p:spPr>
          <a:xfrm>
            <a:off x="6840490" y="1502952"/>
            <a:ext cx="1800000" cy="322281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4C60C68-B14A-F379-80B7-92E0001EB125}"/>
              </a:ext>
            </a:extLst>
          </p:cNvPr>
          <p:cNvSpPr/>
          <p:nvPr/>
        </p:nvSpPr>
        <p:spPr>
          <a:xfrm>
            <a:off x="899750" y="1502952"/>
            <a:ext cx="1800000" cy="3229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738C91D-E729-1584-E211-94B8A8A06F45}"/>
              </a:ext>
            </a:extLst>
          </p:cNvPr>
          <p:cNvSpPr/>
          <p:nvPr/>
        </p:nvSpPr>
        <p:spPr>
          <a:xfrm>
            <a:off x="8820738" y="4729167"/>
            <a:ext cx="1799999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2C4EA69-2FC7-15B1-A70F-E8F2A45C9BA3}"/>
              </a:ext>
            </a:extLst>
          </p:cNvPr>
          <p:cNvSpPr/>
          <p:nvPr/>
        </p:nvSpPr>
        <p:spPr>
          <a:xfrm>
            <a:off x="6840491" y="4729167"/>
            <a:ext cx="1799999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4F5BDDD-5117-C5A5-D428-615656C1970E}"/>
              </a:ext>
            </a:extLst>
          </p:cNvPr>
          <p:cNvSpPr/>
          <p:nvPr/>
        </p:nvSpPr>
        <p:spPr>
          <a:xfrm>
            <a:off x="4860244" y="4729167"/>
            <a:ext cx="1799999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FE06118-5765-FDFE-4493-7A3CA8D06547}"/>
              </a:ext>
            </a:extLst>
          </p:cNvPr>
          <p:cNvSpPr/>
          <p:nvPr/>
        </p:nvSpPr>
        <p:spPr>
          <a:xfrm>
            <a:off x="2857090" y="4729167"/>
            <a:ext cx="180000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20B18BE-2DBE-9D86-2ABE-895D31D1E263}"/>
              </a:ext>
            </a:extLst>
          </p:cNvPr>
          <p:cNvSpPr/>
          <p:nvPr/>
        </p:nvSpPr>
        <p:spPr>
          <a:xfrm>
            <a:off x="899750" y="4732571"/>
            <a:ext cx="180000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9CC16-D414-7DAF-3C05-C06ACADDD3C4}"/>
              </a:ext>
            </a:extLst>
          </p:cNvPr>
          <p:cNvSpPr txBox="1"/>
          <p:nvPr/>
        </p:nvSpPr>
        <p:spPr>
          <a:xfrm>
            <a:off x="899750" y="654259"/>
            <a:ext cx="323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ea typeface="문체부 쓰기 정체" panose="02030609000101010101" pitchFamily="17" charset="-127"/>
              </a:defRPr>
            </a:lvl1pPr>
          </a:lstStyle>
          <a:p>
            <a:pPr algn="l"/>
            <a:r>
              <a:rPr lang="ko-KR" altLang="en-US" sz="3200" b="1" dirty="0"/>
              <a:t>목차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9D7C458-845B-D136-4946-8F9AB19E708A}"/>
              </a:ext>
            </a:extLst>
          </p:cNvPr>
          <p:cNvSpPr/>
          <p:nvPr/>
        </p:nvSpPr>
        <p:spPr>
          <a:xfrm>
            <a:off x="2857091" y="1502952"/>
            <a:ext cx="1800000" cy="3229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50C88A2-29DA-AC21-7982-A65FAA614FD1}"/>
              </a:ext>
            </a:extLst>
          </p:cNvPr>
          <p:cNvSpPr/>
          <p:nvPr/>
        </p:nvSpPr>
        <p:spPr>
          <a:xfrm>
            <a:off x="4860244" y="1502952"/>
            <a:ext cx="1800000" cy="3229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CCD2E5-1FE9-8F3B-20C4-748904C27A64}"/>
              </a:ext>
            </a:extLst>
          </p:cNvPr>
          <p:cNvSpPr txBox="1"/>
          <p:nvPr/>
        </p:nvSpPr>
        <p:spPr>
          <a:xfrm>
            <a:off x="899750" y="4732571"/>
            <a:ext cx="1789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쇼와 문화</a:t>
            </a:r>
            <a:endParaRPr lang="en-US" altLang="ko-KR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  <a:p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1926~1945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 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,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일본 제국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6BF1A2-E8DE-3E34-10F9-2CE0DBA3AE2F}"/>
              </a:ext>
            </a:extLst>
          </p:cNvPr>
          <p:cNvSpPr txBox="1"/>
          <p:nvPr/>
        </p:nvSpPr>
        <p:spPr>
          <a:xfrm>
            <a:off x="2857091" y="4732571"/>
            <a:ext cx="1789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쇼와 금융 공황</a:t>
            </a: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어지러운 일본과 세계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34C69-3335-06A3-A0E3-DCE645FC8940}"/>
              </a:ext>
            </a:extLst>
          </p:cNvPr>
          <p:cNvSpPr txBox="1"/>
          <p:nvPr/>
        </p:nvSpPr>
        <p:spPr>
          <a:xfrm>
            <a:off x="4860244" y="4732571"/>
            <a:ext cx="17892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2.26 </a:t>
            </a:r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사건</a:t>
            </a: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일본 내부의 군사반란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5C04FE-50E7-5F41-1CB4-3F1C7293EF32}"/>
              </a:ext>
            </a:extLst>
          </p:cNvPr>
          <p:cNvSpPr txBox="1"/>
          <p:nvPr/>
        </p:nvSpPr>
        <p:spPr>
          <a:xfrm>
            <a:off x="6840491" y="4732571"/>
            <a:ext cx="17892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ea typeface="문체부 쓰기 정체" panose="02030609000101010101" pitchFamily="17" charset="-127"/>
              </a:rPr>
              <a:t>난징대학살</a:t>
            </a:r>
            <a:endParaRPr lang="en-US" altLang="ko-KR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군국주의 전쟁의 시작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904F58-E50C-A4EE-F60F-4B5B79F11A8D}"/>
              </a:ext>
            </a:extLst>
          </p:cNvPr>
          <p:cNvSpPr txBox="1"/>
          <p:nvPr/>
        </p:nvSpPr>
        <p:spPr>
          <a:xfrm>
            <a:off x="8820738" y="4732571"/>
            <a:ext cx="17892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태평양 전쟁</a:t>
            </a:r>
            <a:endParaRPr lang="en-US" altLang="ko-KR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패망의 길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365B2DB3-446E-9390-C2A1-C42A9D33CCF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0" r="22300"/>
          <a:stretch/>
        </p:blipFill>
        <p:spPr>
          <a:xfrm>
            <a:off x="899749" y="1837509"/>
            <a:ext cx="1789224" cy="2891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그림 33" descr="블랙, 어둠이(가) 표시된 사진&#10;&#10;자동 생성된 설명">
            <a:extLst>
              <a:ext uri="{FF2B5EF4-FFF2-40B4-BE49-F238E27FC236}">
                <a16:creationId xmlns:a16="http://schemas.microsoft.com/office/drawing/2014/main" id="{C29C4BE0-FB3E-8565-BE4C-11964F1297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5"/>
          <a:stretch/>
        </p:blipFill>
        <p:spPr>
          <a:xfrm>
            <a:off x="2855582" y="2045605"/>
            <a:ext cx="1789223" cy="2388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그림 35" descr="국기, 흑백이(가) 표시된 사진&#10;&#10;자동 생성된 설명">
            <a:extLst>
              <a:ext uri="{FF2B5EF4-FFF2-40B4-BE49-F238E27FC236}">
                <a16:creationId xmlns:a16="http://schemas.microsoft.com/office/drawing/2014/main" id="{3F931FDE-29ED-D1C3-FE3D-ADE2FD35DC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r="10049"/>
          <a:stretch/>
        </p:blipFill>
        <p:spPr>
          <a:xfrm>
            <a:off x="4860243" y="1502952"/>
            <a:ext cx="1789224" cy="3222811"/>
          </a:xfrm>
          <a:prstGeom prst="rect">
            <a:avLst/>
          </a:prstGeom>
        </p:spPr>
      </p:pic>
      <p:sp>
        <p:nvSpPr>
          <p:cNvPr id="37" name="AutoShape 4" descr="Japan: Imperialism, 1937. /N'Piece By Piece.' American Cartoon On Japan'S  Expansionism In Asia, Which Began">
            <a:extLst>
              <a:ext uri="{FF2B5EF4-FFF2-40B4-BE49-F238E27FC236}">
                <a16:creationId xmlns:a16="http://schemas.microsoft.com/office/drawing/2014/main" id="{FC2772AC-7CF7-2CF8-48A7-52C0E99718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07050" y="3087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5B29A6-0F4B-1DDD-27AC-25390E85070F}"/>
              </a:ext>
            </a:extLst>
          </p:cNvPr>
          <p:cNvSpPr/>
          <p:nvPr/>
        </p:nvSpPr>
        <p:spPr>
          <a:xfrm>
            <a:off x="899750" y="1509758"/>
            <a:ext cx="1789223" cy="393410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D3BA8E7-6F11-3DF6-B310-F0C255487059}"/>
              </a:ext>
            </a:extLst>
          </p:cNvPr>
          <p:cNvSpPr/>
          <p:nvPr/>
        </p:nvSpPr>
        <p:spPr>
          <a:xfrm>
            <a:off x="2868620" y="1509758"/>
            <a:ext cx="1789267" cy="393410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09C8AAA-AC0C-F9CD-125F-860E547FE5B1}"/>
              </a:ext>
            </a:extLst>
          </p:cNvPr>
          <p:cNvSpPr/>
          <p:nvPr/>
        </p:nvSpPr>
        <p:spPr>
          <a:xfrm>
            <a:off x="6851267" y="1502951"/>
            <a:ext cx="1789223" cy="393410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2B5E5E-441D-14B0-3FBC-5363393DB4C9}"/>
              </a:ext>
            </a:extLst>
          </p:cNvPr>
          <p:cNvSpPr/>
          <p:nvPr/>
        </p:nvSpPr>
        <p:spPr>
          <a:xfrm>
            <a:off x="8820738" y="1509758"/>
            <a:ext cx="1789223" cy="393410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666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2752725" cy="599979"/>
            <a:chOff x="10986308" y="9169948"/>
            <a:chExt cx="2752725" cy="59997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2.26 </a:t>
              </a:r>
              <a:r>
                <a:rPr lang="ko-KR" altLang="en-US" sz="24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사건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27527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4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일본 내부의 군사반란</a:t>
              </a:r>
            </a:p>
          </p:txBody>
        </p:sp>
      </p:grpSp>
      <p:sp>
        <p:nvSpPr>
          <p:cNvPr id="6" name="타원 5">
            <a:extLst>
              <a:ext uri="{FF2B5EF4-FFF2-40B4-BE49-F238E27FC236}">
                <a16:creationId xmlns:a16="http://schemas.microsoft.com/office/drawing/2014/main" id="{55E99141-03D8-900A-20D4-4D47BFC86DE3}"/>
              </a:ext>
            </a:extLst>
          </p:cNvPr>
          <p:cNvSpPr/>
          <p:nvPr/>
        </p:nvSpPr>
        <p:spPr>
          <a:xfrm>
            <a:off x="539750" y="431800"/>
            <a:ext cx="749300" cy="749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 descr="국기, 흑백이(가) 표시된 사진&#10;&#10;자동 생성된 설명">
            <a:extLst>
              <a:ext uri="{FF2B5EF4-FFF2-40B4-BE49-F238E27FC236}">
                <a16:creationId xmlns:a16="http://schemas.microsoft.com/office/drawing/2014/main" id="{33F3D748-5CAD-76A8-0491-1597FBF6E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45035" r="10049"/>
          <a:stretch/>
        </p:blipFill>
        <p:spPr>
          <a:xfrm>
            <a:off x="539751" y="431801"/>
            <a:ext cx="749300" cy="749300"/>
          </a:xfrm>
          <a:prstGeom prst="ellipse">
            <a:avLst/>
          </a:prstGeom>
          <a:effectLst/>
        </p:spPr>
      </p:pic>
      <p:sp>
        <p:nvSpPr>
          <p:cNvPr id="12" name="TextBox 11"/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22237261 </a:t>
            </a:r>
            <a:r>
              <a:rPr lang="ko-KR" altLang="en-US" sz="1400" dirty="0"/>
              <a:t>윤    정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8309" y="172845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ea typeface="문체부 쓰기 정체" panose="02030609000101010101" pitchFamily="17" charset="-127"/>
              </a:rPr>
              <a:t>2.26 </a:t>
            </a:r>
            <a:r>
              <a:rPr lang="ko-KR" altLang="en-US" sz="2400" dirty="0">
                <a:ea typeface="문체부 쓰기 정체" panose="02030609000101010101" pitchFamily="17" charset="-127"/>
              </a:rPr>
              <a:t>사건이란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8309" y="2348345"/>
            <a:ext cx="98194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ea typeface="문체부 쓰기 정체" panose="02030609000101010101" pitchFamily="17" charset="-127"/>
              </a:rPr>
              <a:t>1936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2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월 </a:t>
            </a:r>
            <a:r>
              <a:rPr lang="en-US" altLang="ko-KR" sz="2000" dirty="0">
                <a:ea typeface="문체부 쓰기 정체" panose="02030609000101010101" pitchFamily="17" charset="-127"/>
              </a:rPr>
              <a:t>26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 </a:t>
            </a:r>
            <a:r>
              <a:rPr lang="en-US" altLang="ko-KR" sz="2000" dirty="0">
                <a:ea typeface="문체부 쓰기 정체" panose="02030609000101010101" pitchFamily="17" charset="-127"/>
              </a:rPr>
              <a:t>~ 2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월 </a:t>
            </a:r>
            <a:r>
              <a:rPr lang="en-US" altLang="ko-KR" sz="2000" dirty="0">
                <a:ea typeface="문체부 쓰기 정체" panose="02030609000101010101" pitchFamily="17" charset="-127"/>
              </a:rPr>
              <a:t>29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 일본 군국주의 강화로 인한 일본군 내 청년 장교</a:t>
            </a:r>
            <a:r>
              <a:rPr lang="en-US" altLang="ko-KR" sz="2000" dirty="0">
                <a:ea typeface="문체부 쓰기 정체" panose="02030609000101010101" pitchFamily="17" charset="-127"/>
              </a:rPr>
              <a:t>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세력인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황도파가</a:t>
            </a:r>
            <a:r>
              <a:rPr lang="ko-KR" altLang="en-US" sz="2000" dirty="0">
                <a:ea typeface="문체부 쓰기 정체" panose="02030609000101010101" pitchFamily="17" charset="-127"/>
              </a:rPr>
              <a:t> 일으킨 쿠데타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일본을 군 중심이 아닌 천황 중심의 국가로 만들기 위함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97005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2752725" cy="599979"/>
            <a:chOff x="10986308" y="9169948"/>
            <a:chExt cx="2752725" cy="59997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2.26 </a:t>
              </a:r>
              <a:r>
                <a:rPr lang="ko-KR" altLang="en-US" sz="24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사건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27527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4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일본 내부의 군사반란</a:t>
              </a:r>
            </a:p>
          </p:txBody>
        </p:sp>
      </p:grpSp>
      <p:sp>
        <p:nvSpPr>
          <p:cNvPr id="6" name="타원 5">
            <a:extLst>
              <a:ext uri="{FF2B5EF4-FFF2-40B4-BE49-F238E27FC236}">
                <a16:creationId xmlns:a16="http://schemas.microsoft.com/office/drawing/2014/main" id="{55E99141-03D8-900A-20D4-4D47BFC86DE3}"/>
              </a:ext>
            </a:extLst>
          </p:cNvPr>
          <p:cNvSpPr/>
          <p:nvPr/>
        </p:nvSpPr>
        <p:spPr>
          <a:xfrm>
            <a:off x="539750" y="431800"/>
            <a:ext cx="749300" cy="749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 descr="국기, 흑백이(가) 표시된 사진&#10;&#10;자동 생성된 설명">
            <a:extLst>
              <a:ext uri="{FF2B5EF4-FFF2-40B4-BE49-F238E27FC236}">
                <a16:creationId xmlns:a16="http://schemas.microsoft.com/office/drawing/2014/main" id="{33F3D748-5CAD-76A8-0491-1597FBF6E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45035" r="10049"/>
          <a:stretch/>
        </p:blipFill>
        <p:spPr>
          <a:xfrm>
            <a:off x="539751" y="431801"/>
            <a:ext cx="749300" cy="749300"/>
          </a:xfrm>
          <a:prstGeom prst="ellipse">
            <a:avLst/>
          </a:prstGeom>
          <a:effectLst/>
        </p:spPr>
      </p:pic>
      <p:sp>
        <p:nvSpPr>
          <p:cNvPr id="12" name="TextBox 11"/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22237261 </a:t>
            </a:r>
            <a:r>
              <a:rPr lang="ko-KR" altLang="en-US" sz="1400" dirty="0"/>
              <a:t>윤    정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8309" y="172845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ea typeface="문체부 쓰기 정체" panose="02030609000101010101" pitchFamily="17" charset="-127"/>
              </a:rPr>
              <a:t>황도파</a:t>
            </a:r>
            <a:endParaRPr lang="ko-KR" altLang="en-US" sz="2400" dirty="0">
              <a:ea typeface="문체부 쓰기 정체" panose="02030609000101010101" pitchFamily="17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8309" y="2348345"/>
            <a:ext cx="98194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일본 군부의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파벌중</a:t>
            </a:r>
            <a:r>
              <a:rPr lang="ko-KR" altLang="en-US" sz="2000" dirty="0">
                <a:ea typeface="문체부 쓰기 정체" panose="02030609000101010101" pitchFamily="17" charset="-127"/>
              </a:rPr>
              <a:t> 하나 </a:t>
            </a:r>
            <a:r>
              <a:rPr lang="en-US" altLang="ko-KR" sz="2000" dirty="0">
                <a:ea typeface="문체부 쓰기 정체" panose="02030609000101010101" pitchFamily="17" charset="-127"/>
              </a:rPr>
              <a:t>(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황도파</a:t>
            </a:r>
            <a:r>
              <a:rPr lang="ko-KR" altLang="en-US" sz="2000" dirty="0">
                <a:ea typeface="문체부 쓰기 정체" panose="02030609000101010101" pitchFamily="17" charset="-127"/>
              </a:rPr>
              <a:t> </a:t>
            </a:r>
            <a:r>
              <a:rPr lang="en-US" altLang="ko-KR" sz="2000" dirty="0">
                <a:ea typeface="문체부 쓰기 정체" panose="02030609000101010101" pitchFamily="17" charset="-127"/>
              </a:rPr>
              <a:t>/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통제파</a:t>
            </a:r>
            <a:r>
              <a:rPr lang="en-US" altLang="ko-KR" sz="2000" dirty="0">
                <a:ea typeface="문체부 쓰기 정체" panose="02030609000101010101" pitchFamily="17" charset="-127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 err="1">
                <a:ea typeface="문체부 쓰기 정체" panose="02030609000101010101" pitchFamily="17" charset="-127"/>
              </a:rPr>
              <a:t>황도파는</a:t>
            </a:r>
            <a:r>
              <a:rPr lang="ko-KR" altLang="en-US" sz="2000" dirty="0">
                <a:ea typeface="문체부 쓰기 정체" panose="02030609000101010101" pitchFamily="17" charset="-127"/>
              </a:rPr>
              <a:t>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통제파와</a:t>
            </a:r>
            <a:r>
              <a:rPr lang="ko-KR" altLang="en-US" sz="2000" dirty="0">
                <a:ea typeface="문체부 쓰기 정체" panose="02030609000101010101" pitchFamily="17" charset="-127"/>
              </a:rPr>
              <a:t> 대립관계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 err="1">
                <a:ea typeface="문체부 쓰기 정체" panose="02030609000101010101" pitchFamily="17" charset="-127"/>
              </a:rPr>
              <a:t>황도파</a:t>
            </a:r>
            <a:r>
              <a:rPr lang="ko-KR" altLang="en-US" sz="2000" dirty="0">
                <a:ea typeface="문체부 쓰기 정체" panose="02030609000101010101" pitchFamily="17" charset="-127"/>
              </a:rPr>
              <a:t> </a:t>
            </a:r>
            <a:r>
              <a:rPr lang="en-US" altLang="ko-KR" sz="2000" dirty="0">
                <a:ea typeface="문체부 쓰기 정체" panose="02030609000101010101" pitchFamily="17" charset="-127"/>
              </a:rPr>
              <a:t>-&gt;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반소련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천황 친정 추구</a:t>
            </a:r>
            <a:r>
              <a:rPr lang="en-US" altLang="ko-KR" sz="2000" dirty="0">
                <a:ea typeface="문체부 쓰기 정체" panose="02030609000101010101" pitchFamily="17" charset="-127"/>
              </a:rPr>
              <a:t>(</a:t>
            </a:r>
            <a:r>
              <a:rPr lang="ko-KR" altLang="en-US" sz="2000" dirty="0">
                <a:ea typeface="문체부 쓰기 정체" panose="02030609000101010101" pitchFamily="17" charset="-127"/>
              </a:rPr>
              <a:t>천황 통치</a:t>
            </a:r>
            <a:r>
              <a:rPr lang="en-US" altLang="ko-KR" sz="2000" dirty="0">
                <a:ea typeface="문체부 쓰기 정체" panose="02030609000101010101" pitchFamily="17" charset="-127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 err="1">
                <a:ea typeface="문체부 쓰기 정체" panose="02030609000101010101" pitchFamily="17" charset="-127"/>
              </a:rPr>
              <a:t>통제파</a:t>
            </a:r>
            <a:r>
              <a:rPr lang="ko-KR" altLang="en-US" sz="2000" dirty="0">
                <a:ea typeface="문체부 쓰기 정체" panose="02030609000101010101" pitchFamily="17" charset="-127"/>
              </a:rPr>
              <a:t> </a:t>
            </a:r>
            <a:r>
              <a:rPr lang="en-US" altLang="ko-KR" sz="2000" dirty="0">
                <a:ea typeface="문체부 쓰기 정체" panose="02030609000101010101" pitchFamily="17" charset="-127"/>
              </a:rPr>
              <a:t>-&gt; </a:t>
            </a:r>
            <a:r>
              <a:rPr lang="ko-KR" altLang="en-US" sz="2000" dirty="0">
                <a:ea typeface="문체부 쓰기 정체" panose="02030609000101010101" pitchFamily="17" charset="-127"/>
              </a:rPr>
              <a:t>반영미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의회 내각 추구</a:t>
            </a:r>
            <a:r>
              <a:rPr lang="en-US" altLang="ko-KR" sz="2000" dirty="0">
                <a:ea typeface="문체부 쓰기 정체" panose="02030609000101010101" pitchFamily="17" charset="-127"/>
              </a:rPr>
              <a:t>(</a:t>
            </a:r>
            <a:r>
              <a:rPr lang="ko-KR" altLang="en-US" sz="2000" dirty="0">
                <a:ea typeface="문체부 쓰기 정체" panose="02030609000101010101" pitchFamily="17" charset="-127"/>
              </a:rPr>
              <a:t>군부 법치</a:t>
            </a:r>
            <a:r>
              <a:rPr lang="en-US" altLang="ko-KR" sz="2000" dirty="0">
                <a:ea typeface="문체부 쓰기 정체" panose="02030609000101010101" pitchFamily="17" charset="-127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가족들의 가난과 굶주림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군부 내 계급 적체현상으로 인한 진급 누락으로 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내각과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통제파에</a:t>
            </a:r>
            <a:r>
              <a:rPr lang="ko-KR" altLang="en-US" sz="2000" dirty="0">
                <a:ea typeface="문체부 쓰기 정체" panose="02030609000101010101" pitchFamily="17" charset="-127"/>
              </a:rPr>
              <a:t> 대해 적대적 대상 인식 강화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9385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2752725" cy="599979"/>
            <a:chOff x="10986308" y="9169948"/>
            <a:chExt cx="2752725" cy="59997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2.26 </a:t>
              </a:r>
              <a:r>
                <a:rPr lang="ko-KR" altLang="en-US" sz="24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사건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27527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4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일본 내부의 군사반란</a:t>
              </a:r>
            </a:p>
          </p:txBody>
        </p:sp>
      </p:grpSp>
      <p:sp>
        <p:nvSpPr>
          <p:cNvPr id="6" name="타원 5">
            <a:extLst>
              <a:ext uri="{FF2B5EF4-FFF2-40B4-BE49-F238E27FC236}">
                <a16:creationId xmlns:a16="http://schemas.microsoft.com/office/drawing/2014/main" id="{55E99141-03D8-900A-20D4-4D47BFC86DE3}"/>
              </a:ext>
            </a:extLst>
          </p:cNvPr>
          <p:cNvSpPr/>
          <p:nvPr/>
        </p:nvSpPr>
        <p:spPr>
          <a:xfrm>
            <a:off x="539750" y="431800"/>
            <a:ext cx="749300" cy="749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 descr="국기, 흑백이(가) 표시된 사진&#10;&#10;자동 생성된 설명">
            <a:extLst>
              <a:ext uri="{FF2B5EF4-FFF2-40B4-BE49-F238E27FC236}">
                <a16:creationId xmlns:a16="http://schemas.microsoft.com/office/drawing/2014/main" id="{33F3D748-5CAD-76A8-0491-1597FBF6E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45035" r="10049"/>
          <a:stretch/>
        </p:blipFill>
        <p:spPr>
          <a:xfrm>
            <a:off x="539751" y="431801"/>
            <a:ext cx="749300" cy="749300"/>
          </a:xfrm>
          <a:prstGeom prst="ellipse">
            <a:avLst/>
          </a:prstGeom>
          <a:effectLst/>
        </p:spPr>
      </p:pic>
      <p:sp>
        <p:nvSpPr>
          <p:cNvPr id="12" name="TextBox 11"/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22237261 </a:t>
            </a:r>
            <a:r>
              <a:rPr lang="ko-KR" altLang="en-US" sz="1400" dirty="0"/>
              <a:t>윤    정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8309" y="172845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ea typeface="문체부 쓰기 정체" panose="02030609000101010101" pitchFamily="17" charset="-127"/>
              </a:rPr>
              <a:t>2.26 </a:t>
            </a:r>
            <a:r>
              <a:rPr lang="ko-KR" altLang="en-US" sz="2400" dirty="0">
                <a:ea typeface="문체부 쓰기 정체" panose="02030609000101010101" pitchFamily="17" charset="-127"/>
              </a:rPr>
              <a:t>사건의 결말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8309" y="2348345"/>
            <a:ext cx="98194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믿고 있었던 천황이 되려 분노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반란군으로 규정되어 전투 및 회유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주모자 대부분은 자살 또는 처형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 err="1">
                <a:ea typeface="문체부 쓰기 정체" panose="02030609000101010101" pitchFamily="17" charset="-127"/>
              </a:rPr>
              <a:t>통제파의</a:t>
            </a:r>
            <a:r>
              <a:rPr lang="ko-KR" altLang="en-US" sz="2000" dirty="0">
                <a:ea typeface="문체부 쓰기 정체" panose="02030609000101010101" pitchFamily="17" charset="-127"/>
              </a:rPr>
              <a:t> 일본 군부 및 내각 장악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추후 진주만 공격을 시작으로 태평양 전쟁으로 이어짐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ea typeface="문체부 쓰기 정체" panose="02030609000101010101" pitchFamily="17" charset="-127"/>
              </a:rPr>
              <a:t>1930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년대 이후 일본이 군국주의로 가고 있었음을 의미</a:t>
            </a:r>
            <a:endParaRPr lang="en-US" altLang="ko-KR" sz="2000" dirty="0"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434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658959" cy="39952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149" y="-13336"/>
            <a:ext cx="4008340" cy="6493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0397" y="695464"/>
            <a:ext cx="203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◁시내를 행군하는 </a:t>
            </a:r>
            <a:r>
              <a:rPr lang="ko-KR" altLang="en-US" sz="2000" b="1" dirty="0" err="1">
                <a:solidFill>
                  <a:schemeClr val="bg1"/>
                </a:solidFill>
                <a:ea typeface="문체부 쓰기 정체" panose="02030609000101010101" pitchFamily="17" charset="-127"/>
              </a:rPr>
              <a:t>황도파</a:t>
            </a:r>
            <a:endParaRPr lang="ko-KR" altLang="en-US" sz="2000" b="1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6118" y="4891052"/>
            <a:ext cx="507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>
                <a:solidFill>
                  <a:schemeClr val="bg1"/>
                </a:solidFill>
                <a:ea typeface="문체부 쓰기 정체" panose="02030609000101010101" pitchFamily="17" charset="-127"/>
              </a:rPr>
              <a:t>투항회유를</a:t>
            </a:r>
            <a:r>
              <a:rPr lang="ko-KR" altLang="en-US" sz="2000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 적은 애드벌룬 ▷</a:t>
            </a:r>
          </a:p>
        </p:txBody>
      </p:sp>
    </p:spTree>
    <p:extLst>
      <p:ext uri="{BB962C8B-B14F-4D97-AF65-F5344CB8AC3E}">
        <p14:creationId xmlns:p14="http://schemas.microsoft.com/office/powerpoint/2010/main" val="215956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 descr="하늘, 야외, 폭발, 항공기이(가) 표시된 사진&#10;&#10;자동 생성된 설명">
            <a:extLst>
              <a:ext uri="{FF2B5EF4-FFF2-40B4-BE49-F238E27FC236}">
                <a16:creationId xmlns:a16="http://schemas.microsoft.com/office/drawing/2014/main" id="{9A2AA9F1-A7A9-9D8F-086B-9D0730FB8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9" r="1824" b="4967"/>
          <a:stretch/>
        </p:blipFill>
        <p:spPr>
          <a:xfrm>
            <a:off x="8820735" y="1502951"/>
            <a:ext cx="1800003" cy="32228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9" name="그림 38" descr="무기, 텍스트, 그림, 포스터이(가) 표시된 사진&#10;&#10;자동 생성된 설명">
            <a:extLst>
              <a:ext uri="{FF2B5EF4-FFF2-40B4-BE49-F238E27FC236}">
                <a16:creationId xmlns:a16="http://schemas.microsoft.com/office/drawing/2014/main" id="{44EB308B-680D-F33C-908E-EB144CA7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2229" r="21951" b="1648"/>
          <a:stretch/>
        </p:blipFill>
        <p:spPr>
          <a:xfrm>
            <a:off x="6840490" y="1502952"/>
            <a:ext cx="1800000" cy="322281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4C60C68-B14A-F379-80B7-92E0001EB125}"/>
              </a:ext>
            </a:extLst>
          </p:cNvPr>
          <p:cNvSpPr/>
          <p:nvPr/>
        </p:nvSpPr>
        <p:spPr>
          <a:xfrm>
            <a:off x="899750" y="1502952"/>
            <a:ext cx="1800000" cy="3229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738C91D-E729-1584-E211-94B8A8A06F45}"/>
              </a:ext>
            </a:extLst>
          </p:cNvPr>
          <p:cNvSpPr/>
          <p:nvPr/>
        </p:nvSpPr>
        <p:spPr>
          <a:xfrm>
            <a:off x="8820738" y="4729167"/>
            <a:ext cx="1799999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2C4EA69-2FC7-15B1-A70F-E8F2A45C9BA3}"/>
              </a:ext>
            </a:extLst>
          </p:cNvPr>
          <p:cNvSpPr/>
          <p:nvPr/>
        </p:nvSpPr>
        <p:spPr>
          <a:xfrm>
            <a:off x="6840491" y="4729167"/>
            <a:ext cx="1799999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4F5BDDD-5117-C5A5-D428-615656C1970E}"/>
              </a:ext>
            </a:extLst>
          </p:cNvPr>
          <p:cNvSpPr/>
          <p:nvPr/>
        </p:nvSpPr>
        <p:spPr>
          <a:xfrm>
            <a:off x="4860244" y="4729167"/>
            <a:ext cx="1799999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FE06118-5765-FDFE-4493-7A3CA8D06547}"/>
              </a:ext>
            </a:extLst>
          </p:cNvPr>
          <p:cNvSpPr/>
          <p:nvPr/>
        </p:nvSpPr>
        <p:spPr>
          <a:xfrm>
            <a:off x="2857090" y="4729167"/>
            <a:ext cx="180000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20B18BE-2DBE-9D86-2ABE-895D31D1E263}"/>
              </a:ext>
            </a:extLst>
          </p:cNvPr>
          <p:cNvSpPr/>
          <p:nvPr/>
        </p:nvSpPr>
        <p:spPr>
          <a:xfrm>
            <a:off x="899750" y="4732571"/>
            <a:ext cx="180000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9CC16-D414-7DAF-3C05-C06ACADDD3C4}"/>
              </a:ext>
            </a:extLst>
          </p:cNvPr>
          <p:cNvSpPr txBox="1"/>
          <p:nvPr/>
        </p:nvSpPr>
        <p:spPr>
          <a:xfrm>
            <a:off x="899750" y="654259"/>
            <a:ext cx="323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ea typeface="문체부 쓰기 정체" panose="02030609000101010101" pitchFamily="17" charset="-127"/>
              </a:defRPr>
            </a:lvl1pPr>
          </a:lstStyle>
          <a:p>
            <a:pPr algn="l"/>
            <a:r>
              <a:rPr lang="ko-KR" altLang="en-US" sz="3200" b="1" dirty="0"/>
              <a:t>목차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9D7C458-845B-D136-4946-8F9AB19E708A}"/>
              </a:ext>
            </a:extLst>
          </p:cNvPr>
          <p:cNvSpPr/>
          <p:nvPr/>
        </p:nvSpPr>
        <p:spPr>
          <a:xfrm>
            <a:off x="2857091" y="1502952"/>
            <a:ext cx="1800000" cy="3229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50C88A2-29DA-AC21-7982-A65FAA614FD1}"/>
              </a:ext>
            </a:extLst>
          </p:cNvPr>
          <p:cNvSpPr/>
          <p:nvPr/>
        </p:nvSpPr>
        <p:spPr>
          <a:xfrm>
            <a:off x="4860244" y="1502952"/>
            <a:ext cx="1800000" cy="3229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CCD2E5-1FE9-8F3B-20C4-748904C27A64}"/>
              </a:ext>
            </a:extLst>
          </p:cNvPr>
          <p:cNvSpPr txBox="1"/>
          <p:nvPr/>
        </p:nvSpPr>
        <p:spPr>
          <a:xfrm>
            <a:off x="899750" y="4732571"/>
            <a:ext cx="1789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쇼와 문화</a:t>
            </a:r>
            <a:endParaRPr lang="en-US" altLang="ko-KR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  <a:p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1926~1945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 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,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일본 제국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6BF1A2-E8DE-3E34-10F9-2CE0DBA3AE2F}"/>
              </a:ext>
            </a:extLst>
          </p:cNvPr>
          <p:cNvSpPr txBox="1"/>
          <p:nvPr/>
        </p:nvSpPr>
        <p:spPr>
          <a:xfrm>
            <a:off x="2857091" y="4732571"/>
            <a:ext cx="1789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쇼와 금융 공황</a:t>
            </a: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어지러운 일본과 세계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34C69-3335-06A3-A0E3-DCE645FC8940}"/>
              </a:ext>
            </a:extLst>
          </p:cNvPr>
          <p:cNvSpPr txBox="1"/>
          <p:nvPr/>
        </p:nvSpPr>
        <p:spPr>
          <a:xfrm>
            <a:off x="4860244" y="4732571"/>
            <a:ext cx="17892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2.26 </a:t>
            </a:r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사건</a:t>
            </a: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일본 내부의 군사반란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5C04FE-50E7-5F41-1CB4-3F1C7293EF32}"/>
              </a:ext>
            </a:extLst>
          </p:cNvPr>
          <p:cNvSpPr txBox="1"/>
          <p:nvPr/>
        </p:nvSpPr>
        <p:spPr>
          <a:xfrm>
            <a:off x="6840491" y="4732571"/>
            <a:ext cx="17892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ea typeface="문체부 쓰기 정체" panose="02030609000101010101" pitchFamily="17" charset="-127"/>
              </a:rPr>
              <a:t>난징대학살</a:t>
            </a:r>
            <a:endParaRPr lang="en-US" altLang="ko-KR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군국주의 전쟁의 시작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904F58-E50C-A4EE-F60F-4B5B79F11A8D}"/>
              </a:ext>
            </a:extLst>
          </p:cNvPr>
          <p:cNvSpPr txBox="1"/>
          <p:nvPr/>
        </p:nvSpPr>
        <p:spPr>
          <a:xfrm>
            <a:off x="8820738" y="4732571"/>
            <a:ext cx="17892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태평양 전쟁</a:t>
            </a:r>
            <a:endParaRPr lang="en-US" altLang="ko-KR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패망의 길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365B2DB3-446E-9390-C2A1-C42A9D33CCF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0" r="22300"/>
          <a:stretch/>
        </p:blipFill>
        <p:spPr>
          <a:xfrm>
            <a:off x="899749" y="1837509"/>
            <a:ext cx="1789224" cy="2891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그림 33" descr="블랙, 어둠이(가) 표시된 사진&#10;&#10;자동 생성된 설명">
            <a:extLst>
              <a:ext uri="{FF2B5EF4-FFF2-40B4-BE49-F238E27FC236}">
                <a16:creationId xmlns:a16="http://schemas.microsoft.com/office/drawing/2014/main" id="{C29C4BE0-FB3E-8565-BE4C-11964F1297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5"/>
          <a:stretch/>
        </p:blipFill>
        <p:spPr>
          <a:xfrm>
            <a:off x="2855582" y="2045605"/>
            <a:ext cx="1789223" cy="2388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그림 35" descr="국기, 흑백이(가) 표시된 사진&#10;&#10;자동 생성된 설명">
            <a:extLst>
              <a:ext uri="{FF2B5EF4-FFF2-40B4-BE49-F238E27FC236}">
                <a16:creationId xmlns:a16="http://schemas.microsoft.com/office/drawing/2014/main" id="{3F931FDE-29ED-D1C3-FE3D-ADE2FD35DC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r="10049"/>
          <a:stretch/>
        </p:blipFill>
        <p:spPr>
          <a:xfrm>
            <a:off x="4860243" y="1502952"/>
            <a:ext cx="1789224" cy="3222811"/>
          </a:xfrm>
          <a:prstGeom prst="rect">
            <a:avLst/>
          </a:prstGeom>
        </p:spPr>
      </p:pic>
      <p:sp>
        <p:nvSpPr>
          <p:cNvPr id="37" name="AutoShape 4" descr="Japan: Imperialism, 1937. /N'Piece By Piece.' American Cartoon On Japan'S  Expansionism In Asia, Which Began">
            <a:extLst>
              <a:ext uri="{FF2B5EF4-FFF2-40B4-BE49-F238E27FC236}">
                <a16:creationId xmlns:a16="http://schemas.microsoft.com/office/drawing/2014/main" id="{FC2772AC-7CF7-2CF8-48A7-52C0E99718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07050" y="3087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5B29A6-0F4B-1DDD-27AC-25390E85070F}"/>
              </a:ext>
            </a:extLst>
          </p:cNvPr>
          <p:cNvSpPr/>
          <p:nvPr/>
        </p:nvSpPr>
        <p:spPr>
          <a:xfrm>
            <a:off x="896844" y="1502950"/>
            <a:ext cx="1789223" cy="393410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D3BA8E7-6F11-3DF6-B310-F0C255487059}"/>
              </a:ext>
            </a:extLst>
          </p:cNvPr>
          <p:cNvSpPr/>
          <p:nvPr/>
        </p:nvSpPr>
        <p:spPr>
          <a:xfrm>
            <a:off x="2855577" y="1502948"/>
            <a:ext cx="1789267" cy="393410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09C8AAA-AC0C-F9CD-125F-860E547FE5B1}"/>
              </a:ext>
            </a:extLst>
          </p:cNvPr>
          <p:cNvSpPr/>
          <p:nvPr/>
        </p:nvSpPr>
        <p:spPr>
          <a:xfrm>
            <a:off x="4871019" y="1502949"/>
            <a:ext cx="1789223" cy="393410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2B5E5E-441D-14B0-3FBC-5363393DB4C9}"/>
              </a:ext>
            </a:extLst>
          </p:cNvPr>
          <p:cNvSpPr/>
          <p:nvPr/>
        </p:nvSpPr>
        <p:spPr>
          <a:xfrm>
            <a:off x="8820733" y="1502949"/>
            <a:ext cx="1789223" cy="393410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33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 descr="하늘, 야외, 폭발, 항공기이(가) 표시된 사진&#10;&#10;자동 생성된 설명">
            <a:extLst>
              <a:ext uri="{FF2B5EF4-FFF2-40B4-BE49-F238E27FC236}">
                <a16:creationId xmlns:a16="http://schemas.microsoft.com/office/drawing/2014/main" id="{9A2AA9F1-A7A9-9D8F-086B-9D0730FB8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9" r="1824" b="4967"/>
          <a:stretch/>
        </p:blipFill>
        <p:spPr>
          <a:xfrm>
            <a:off x="8820735" y="1502951"/>
            <a:ext cx="1800003" cy="32228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9" name="그림 38" descr="무기, 텍스트, 그림, 포스터이(가) 표시된 사진&#10;&#10;자동 생성된 설명">
            <a:extLst>
              <a:ext uri="{FF2B5EF4-FFF2-40B4-BE49-F238E27FC236}">
                <a16:creationId xmlns:a16="http://schemas.microsoft.com/office/drawing/2014/main" id="{44EB308B-680D-F33C-908E-EB144CA7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2229" r="21951" b="1648"/>
          <a:stretch/>
        </p:blipFill>
        <p:spPr>
          <a:xfrm>
            <a:off x="6840490" y="1502952"/>
            <a:ext cx="1800000" cy="322281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4C60C68-B14A-F379-80B7-92E0001EB125}"/>
              </a:ext>
            </a:extLst>
          </p:cNvPr>
          <p:cNvSpPr/>
          <p:nvPr/>
        </p:nvSpPr>
        <p:spPr>
          <a:xfrm>
            <a:off x="899750" y="1502952"/>
            <a:ext cx="1800000" cy="3229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738C91D-E729-1584-E211-94B8A8A06F45}"/>
              </a:ext>
            </a:extLst>
          </p:cNvPr>
          <p:cNvSpPr/>
          <p:nvPr/>
        </p:nvSpPr>
        <p:spPr>
          <a:xfrm>
            <a:off x="8820738" y="4729167"/>
            <a:ext cx="1799999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2C4EA69-2FC7-15B1-A70F-E8F2A45C9BA3}"/>
              </a:ext>
            </a:extLst>
          </p:cNvPr>
          <p:cNvSpPr/>
          <p:nvPr/>
        </p:nvSpPr>
        <p:spPr>
          <a:xfrm>
            <a:off x="6840491" y="4729167"/>
            <a:ext cx="1799999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4F5BDDD-5117-C5A5-D428-615656C1970E}"/>
              </a:ext>
            </a:extLst>
          </p:cNvPr>
          <p:cNvSpPr/>
          <p:nvPr/>
        </p:nvSpPr>
        <p:spPr>
          <a:xfrm>
            <a:off x="4860244" y="4729167"/>
            <a:ext cx="1799999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FE06118-5765-FDFE-4493-7A3CA8D06547}"/>
              </a:ext>
            </a:extLst>
          </p:cNvPr>
          <p:cNvSpPr/>
          <p:nvPr/>
        </p:nvSpPr>
        <p:spPr>
          <a:xfrm>
            <a:off x="2857090" y="4729167"/>
            <a:ext cx="180000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20B18BE-2DBE-9D86-2ABE-895D31D1E263}"/>
              </a:ext>
            </a:extLst>
          </p:cNvPr>
          <p:cNvSpPr/>
          <p:nvPr/>
        </p:nvSpPr>
        <p:spPr>
          <a:xfrm>
            <a:off x="899750" y="4732571"/>
            <a:ext cx="180000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9CC16-D414-7DAF-3C05-C06ACADDD3C4}"/>
              </a:ext>
            </a:extLst>
          </p:cNvPr>
          <p:cNvSpPr txBox="1"/>
          <p:nvPr/>
        </p:nvSpPr>
        <p:spPr>
          <a:xfrm>
            <a:off x="899750" y="654259"/>
            <a:ext cx="323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ea typeface="문체부 쓰기 정체" panose="02030609000101010101" pitchFamily="17" charset="-127"/>
              </a:defRPr>
            </a:lvl1pPr>
          </a:lstStyle>
          <a:p>
            <a:pPr algn="l"/>
            <a:r>
              <a:rPr lang="ko-KR" altLang="en-US" sz="3200" b="1" dirty="0"/>
              <a:t>목차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9D7C458-845B-D136-4946-8F9AB19E708A}"/>
              </a:ext>
            </a:extLst>
          </p:cNvPr>
          <p:cNvSpPr/>
          <p:nvPr/>
        </p:nvSpPr>
        <p:spPr>
          <a:xfrm>
            <a:off x="2857091" y="1502952"/>
            <a:ext cx="1800000" cy="3229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50C88A2-29DA-AC21-7982-A65FAA614FD1}"/>
              </a:ext>
            </a:extLst>
          </p:cNvPr>
          <p:cNvSpPr/>
          <p:nvPr/>
        </p:nvSpPr>
        <p:spPr>
          <a:xfrm>
            <a:off x="4860244" y="1502952"/>
            <a:ext cx="1800000" cy="3229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CCD2E5-1FE9-8F3B-20C4-748904C27A64}"/>
              </a:ext>
            </a:extLst>
          </p:cNvPr>
          <p:cNvSpPr txBox="1"/>
          <p:nvPr/>
        </p:nvSpPr>
        <p:spPr>
          <a:xfrm>
            <a:off x="899750" y="4732571"/>
            <a:ext cx="1789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쇼와 문화</a:t>
            </a:r>
            <a:endParaRPr lang="en-US" altLang="ko-KR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  <a:p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1926~1945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 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,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일본 제국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6BF1A2-E8DE-3E34-10F9-2CE0DBA3AE2F}"/>
              </a:ext>
            </a:extLst>
          </p:cNvPr>
          <p:cNvSpPr txBox="1"/>
          <p:nvPr/>
        </p:nvSpPr>
        <p:spPr>
          <a:xfrm>
            <a:off x="2857091" y="4732571"/>
            <a:ext cx="1789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쇼와 금융 공황</a:t>
            </a: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어지러운 일본과 세계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34C69-3335-06A3-A0E3-DCE645FC8940}"/>
              </a:ext>
            </a:extLst>
          </p:cNvPr>
          <p:cNvSpPr txBox="1"/>
          <p:nvPr/>
        </p:nvSpPr>
        <p:spPr>
          <a:xfrm>
            <a:off x="4860244" y="4732571"/>
            <a:ext cx="17892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2.26 </a:t>
            </a:r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사건</a:t>
            </a: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일본 내부의 군사반란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5C04FE-50E7-5F41-1CB4-3F1C7293EF32}"/>
              </a:ext>
            </a:extLst>
          </p:cNvPr>
          <p:cNvSpPr txBox="1"/>
          <p:nvPr/>
        </p:nvSpPr>
        <p:spPr>
          <a:xfrm>
            <a:off x="6840491" y="4732571"/>
            <a:ext cx="17892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ea typeface="문체부 쓰기 정체" panose="02030609000101010101" pitchFamily="17" charset="-127"/>
              </a:rPr>
              <a:t>난징대학살</a:t>
            </a:r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 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군국주의 전쟁의 시작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904F58-E50C-A4EE-F60F-4B5B79F11A8D}"/>
              </a:ext>
            </a:extLst>
          </p:cNvPr>
          <p:cNvSpPr txBox="1"/>
          <p:nvPr/>
        </p:nvSpPr>
        <p:spPr>
          <a:xfrm>
            <a:off x="8820738" y="4732571"/>
            <a:ext cx="17892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태평양 전쟁</a:t>
            </a:r>
            <a:endParaRPr lang="en-US" altLang="ko-KR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패망의 길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365B2DB3-446E-9390-C2A1-C42A9D33CCF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0" r="22300"/>
          <a:stretch/>
        </p:blipFill>
        <p:spPr>
          <a:xfrm>
            <a:off x="899749" y="1837509"/>
            <a:ext cx="1789224" cy="2891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그림 33" descr="블랙, 어둠이(가) 표시된 사진&#10;&#10;자동 생성된 설명">
            <a:extLst>
              <a:ext uri="{FF2B5EF4-FFF2-40B4-BE49-F238E27FC236}">
                <a16:creationId xmlns:a16="http://schemas.microsoft.com/office/drawing/2014/main" id="{C29C4BE0-FB3E-8565-BE4C-11964F1297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5"/>
          <a:stretch/>
        </p:blipFill>
        <p:spPr>
          <a:xfrm>
            <a:off x="2855582" y="2045605"/>
            <a:ext cx="1789223" cy="2388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그림 35" descr="국기, 흑백이(가) 표시된 사진&#10;&#10;자동 생성된 설명">
            <a:extLst>
              <a:ext uri="{FF2B5EF4-FFF2-40B4-BE49-F238E27FC236}">
                <a16:creationId xmlns:a16="http://schemas.microsoft.com/office/drawing/2014/main" id="{3F931FDE-29ED-D1C3-FE3D-ADE2FD35DC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r="10049"/>
          <a:stretch/>
        </p:blipFill>
        <p:spPr>
          <a:xfrm>
            <a:off x="4860243" y="1502952"/>
            <a:ext cx="1789224" cy="3222811"/>
          </a:xfrm>
          <a:prstGeom prst="rect">
            <a:avLst/>
          </a:prstGeom>
        </p:spPr>
      </p:pic>
      <p:sp>
        <p:nvSpPr>
          <p:cNvPr id="37" name="AutoShape 4" descr="Japan: Imperialism, 1937. /N'Piece By Piece.' American Cartoon On Japan'S  Expansionism In Asia, Which Began">
            <a:extLst>
              <a:ext uri="{FF2B5EF4-FFF2-40B4-BE49-F238E27FC236}">
                <a16:creationId xmlns:a16="http://schemas.microsoft.com/office/drawing/2014/main" id="{FC2772AC-7CF7-2CF8-48A7-52C0E99718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07050" y="3087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3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30" grpId="0" animBg="1"/>
      <p:bldP spid="28" grpId="0" animBg="1"/>
      <p:bldP spid="27" grpId="0" animBg="1"/>
      <p:bldP spid="26" grpId="0" animBg="1"/>
      <p:bldP spid="5" grpId="0"/>
      <p:bldP spid="7" grpId="0" animBg="1"/>
      <p:bldP spid="9" grpId="0" animBg="1"/>
      <p:bldP spid="14" grpId="0"/>
      <p:bldP spid="16" grpId="0"/>
      <p:bldP spid="17" grpId="0"/>
      <p:bldP spid="19" grpId="0"/>
      <p:bldP spid="22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2895908" cy="630756"/>
            <a:chOff x="10986308" y="9169948"/>
            <a:chExt cx="2895908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난징 대학살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28959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군국주의 전쟁의 시작</a:t>
              </a:r>
            </a:p>
          </p:txBody>
        </p:sp>
      </p:grpSp>
      <p:pic>
        <p:nvPicPr>
          <p:cNvPr id="6" name="그림 5" descr="무기, 텍스트, 그림, 포스터이(가) 표시된 사진&#10;&#10;자동 생성된 설명">
            <a:extLst>
              <a:ext uri="{FF2B5EF4-FFF2-40B4-BE49-F238E27FC236}">
                <a16:creationId xmlns:a16="http://schemas.microsoft.com/office/drawing/2014/main" id="{D45F6A86-EF52-933F-2294-C2BF34041E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3581" r="-1282" b="8685"/>
          <a:stretch/>
        </p:blipFill>
        <p:spPr>
          <a:xfrm>
            <a:off x="539750" y="431801"/>
            <a:ext cx="749300" cy="749300"/>
          </a:xfrm>
          <a:prstGeom prst="flowChartConnector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018309" y="172845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문체부 쓰기 정체" panose="02030609000101010101" pitchFamily="17" charset="-127"/>
              </a:rPr>
              <a:t>중일 전쟁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22200544 </a:t>
            </a:r>
            <a:r>
              <a:rPr lang="ko-KR" altLang="en-US" sz="1400" dirty="0"/>
              <a:t>우수진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8309" y="2348345"/>
            <a:ext cx="98194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ea typeface="문체부 쓰기 정체" panose="02030609000101010101" pitchFamily="17" charset="-127"/>
              </a:rPr>
              <a:t>1937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7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월 </a:t>
            </a:r>
            <a:r>
              <a:rPr lang="en-US" altLang="ko-KR" sz="2000" dirty="0">
                <a:ea typeface="문체부 쓰기 정체" panose="02030609000101010101" pitchFamily="17" charset="-127"/>
              </a:rPr>
              <a:t>7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 </a:t>
            </a:r>
            <a:r>
              <a:rPr lang="en-US" altLang="ko-KR" sz="2000" dirty="0">
                <a:ea typeface="문체부 쓰기 정체" panose="02030609000101010101" pitchFamily="17" charset="-127"/>
              </a:rPr>
              <a:t>~ 1945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9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월 </a:t>
            </a:r>
            <a:r>
              <a:rPr lang="en-US" altLang="ko-KR" sz="2000" dirty="0">
                <a:ea typeface="문체부 쓰기 정체" panose="02030609000101010101" pitchFamily="17" charset="-127"/>
              </a:rPr>
              <a:t>2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 진행된 중화민국 국민정부와 일본제국의 전쟁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북경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난징을 포함한 중국의 북동부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중국의 남부가 함락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태평양 전쟁으로 이어지면서 영국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미국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소련 등 강대국이 중국을 지원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ea typeface="문체부 쓰기 정체" panose="02030609000101010101" pitchFamily="17" charset="-127"/>
              </a:rPr>
              <a:t>1945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 중국의 전쟁 승리와 일본의 무조건 항복선언으로 종전 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02765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2895908" cy="630756"/>
            <a:chOff x="10986308" y="9169948"/>
            <a:chExt cx="2895908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난징 대학살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28959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군국주의 전쟁의 시작</a:t>
              </a:r>
            </a:p>
          </p:txBody>
        </p:sp>
      </p:grpSp>
      <p:pic>
        <p:nvPicPr>
          <p:cNvPr id="6" name="그림 5" descr="무기, 텍스트, 그림, 포스터이(가) 표시된 사진&#10;&#10;자동 생성된 설명">
            <a:extLst>
              <a:ext uri="{FF2B5EF4-FFF2-40B4-BE49-F238E27FC236}">
                <a16:creationId xmlns:a16="http://schemas.microsoft.com/office/drawing/2014/main" id="{D45F6A86-EF52-933F-2294-C2BF34041E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3581" r="-1282" b="8685"/>
          <a:stretch/>
        </p:blipFill>
        <p:spPr>
          <a:xfrm>
            <a:off x="539750" y="431801"/>
            <a:ext cx="749300" cy="749300"/>
          </a:xfrm>
          <a:prstGeom prst="flowChartConnector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018309" y="172845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문체부 쓰기 정체" panose="02030609000101010101" pitchFamily="17" charset="-127"/>
              </a:rPr>
              <a:t>난징 대학살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22200544 </a:t>
            </a:r>
            <a:r>
              <a:rPr lang="ko-KR" altLang="en-US" sz="1400" dirty="0"/>
              <a:t>우수진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8309" y="2348345"/>
            <a:ext cx="98194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ea typeface="문체부 쓰기 정체" panose="02030609000101010101" pitchFamily="17" charset="-127"/>
              </a:rPr>
              <a:t>1937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12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월 </a:t>
            </a:r>
            <a:r>
              <a:rPr lang="en-US" altLang="ko-KR" sz="2000" dirty="0">
                <a:ea typeface="문체부 쓰기 정체" panose="02030609000101010101" pitchFamily="17" charset="-127"/>
              </a:rPr>
              <a:t>13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일부터 </a:t>
            </a:r>
            <a:r>
              <a:rPr lang="en-US" altLang="ko-KR" sz="2000" dirty="0">
                <a:ea typeface="문체부 쓰기 정체" panose="02030609000101010101" pitchFamily="17" charset="-127"/>
              </a:rPr>
              <a:t>1938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2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월 까지 </a:t>
            </a:r>
            <a:r>
              <a:rPr lang="en-US" altLang="ko-KR" sz="2000" dirty="0">
                <a:ea typeface="문체부 쓰기 정체" panose="02030609000101010101" pitchFamily="17" charset="-127"/>
              </a:rPr>
              <a:t>6</a:t>
            </a:r>
            <a:r>
              <a:rPr lang="ko-KR" altLang="en-US" sz="2000" dirty="0">
                <a:ea typeface="문체부 쓰기 정체" panose="02030609000101010101" pitchFamily="17" charset="-127"/>
              </a:rPr>
              <a:t>주간 중국군과 민간인들을 대상으로 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자행된 무차별 대학살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난징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대도살이라고도</a:t>
            </a:r>
            <a:r>
              <a:rPr lang="ko-KR" altLang="en-US" sz="2000" dirty="0">
                <a:ea typeface="문체부 쓰기 정체" panose="02030609000101010101" pitchFamily="17" charset="-127"/>
              </a:rPr>
              <a:t> 불림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일본에서는 난징 사건으로 축소하여 부름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ea typeface="문체부 쓰기 정체" panose="02030609000101010101" pitchFamily="17" charset="-127"/>
              </a:rPr>
              <a:t>6</a:t>
            </a:r>
            <a:r>
              <a:rPr lang="ko-KR" altLang="en-US" sz="2000" dirty="0">
                <a:ea typeface="문체부 쓰기 정체" panose="02030609000101010101" pitchFamily="17" charset="-127"/>
              </a:rPr>
              <a:t>주라는 단기간동안 사상자 수가 </a:t>
            </a:r>
            <a:r>
              <a:rPr lang="en-US" altLang="ko-KR" sz="2000" dirty="0">
                <a:ea typeface="문체부 쓰기 정체" panose="02030609000101010101" pitchFamily="17" charset="-127"/>
              </a:rPr>
              <a:t>30</a:t>
            </a:r>
            <a:r>
              <a:rPr lang="ko-KR" altLang="en-US" sz="2000" dirty="0">
                <a:ea typeface="문체부 쓰기 정체" panose="02030609000101010101" pitchFamily="17" charset="-127"/>
              </a:rPr>
              <a:t>만명에 달함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중국군과 민간인 가릴 것 없이 총검술 훈련용으로 학살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생매장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강간을 일삼음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05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2895908" cy="630756"/>
            <a:chOff x="10986308" y="9169948"/>
            <a:chExt cx="2895908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난징 대학살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28959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군국주의 전쟁의 시작</a:t>
              </a:r>
            </a:p>
          </p:txBody>
        </p:sp>
      </p:grpSp>
      <p:pic>
        <p:nvPicPr>
          <p:cNvPr id="6" name="그림 5" descr="무기, 텍스트, 그림, 포스터이(가) 표시된 사진&#10;&#10;자동 생성된 설명">
            <a:extLst>
              <a:ext uri="{FF2B5EF4-FFF2-40B4-BE49-F238E27FC236}">
                <a16:creationId xmlns:a16="http://schemas.microsoft.com/office/drawing/2014/main" id="{D45F6A86-EF52-933F-2294-C2BF34041E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3581" r="-1282" b="8685"/>
          <a:stretch/>
        </p:blipFill>
        <p:spPr>
          <a:xfrm>
            <a:off x="539750" y="431801"/>
            <a:ext cx="749300" cy="749300"/>
          </a:xfrm>
          <a:prstGeom prst="flowChartConnector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018309" y="172845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문체부 쓰기 정체" panose="02030609000101010101" pitchFamily="17" charset="-127"/>
              </a:rPr>
              <a:t>난징 대학살의 피해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22200544 </a:t>
            </a:r>
            <a:r>
              <a:rPr lang="ko-KR" altLang="en-US" sz="1400" dirty="0"/>
              <a:t>우수진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8309" y="2348345"/>
            <a:ext cx="98194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숨어있는 중국군을 찾기 위해 포로 약 </a:t>
            </a:r>
            <a:r>
              <a:rPr lang="en-US" altLang="ko-KR" sz="2000" dirty="0">
                <a:ea typeface="문체부 쓰기 정체" panose="02030609000101010101" pitchFamily="17" charset="-127"/>
              </a:rPr>
              <a:t>2</a:t>
            </a:r>
            <a:r>
              <a:rPr lang="ko-KR" altLang="en-US" sz="2000" dirty="0">
                <a:ea typeface="문체부 쓰기 정체" panose="02030609000101010101" pitchFamily="17" charset="-127"/>
              </a:rPr>
              <a:t>만명 학살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피난가지 못한 민간인 </a:t>
            </a:r>
            <a:r>
              <a:rPr lang="en-US" altLang="ko-KR" sz="2000" dirty="0">
                <a:ea typeface="문체부 쓰기 정체" panose="02030609000101010101" pitchFamily="17" charset="-127"/>
              </a:rPr>
              <a:t>20 ~ 30</a:t>
            </a:r>
            <a:r>
              <a:rPr lang="ko-KR" altLang="en-US" sz="2000" dirty="0">
                <a:ea typeface="문체부 쓰기 정체" panose="02030609000101010101" pitchFamily="17" charset="-127"/>
              </a:rPr>
              <a:t>만명 학살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여러 연령대의 여성들을 강간 및 학살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점령한 아시아 국가에서 위안부 여성들을 끌어들임</a:t>
            </a:r>
            <a:endParaRPr lang="en-US" altLang="ko-KR" sz="2000" dirty="0"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7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2895908" cy="630756"/>
            <a:chOff x="10986308" y="9169948"/>
            <a:chExt cx="2895908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난징 대학살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28959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군국주의 전쟁의 시작</a:t>
              </a:r>
            </a:p>
          </p:txBody>
        </p:sp>
      </p:grpSp>
      <p:pic>
        <p:nvPicPr>
          <p:cNvPr id="6" name="그림 5" descr="무기, 텍스트, 그림, 포스터이(가) 표시된 사진&#10;&#10;자동 생성된 설명">
            <a:extLst>
              <a:ext uri="{FF2B5EF4-FFF2-40B4-BE49-F238E27FC236}">
                <a16:creationId xmlns:a16="http://schemas.microsoft.com/office/drawing/2014/main" id="{D45F6A86-EF52-933F-2294-C2BF34041E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3581" r="-1282" b="8685"/>
          <a:stretch/>
        </p:blipFill>
        <p:spPr>
          <a:xfrm>
            <a:off x="539750" y="431801"/>
            <a:ext cx="749300" cy="749300"/>
          </a:xfrm>
          <a:prstGeom prst="flowChartConnector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018309" y="172845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문체부 쓰기 정체" panose="02030609000101010101" pitchFamily="17" charset="-127"/>
              </a:rPr>
              <a:t>난징 대학살의 피해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22200544 </a:t>
            </a:r>
            <a:r>
              <a:rPr lang="ko-KR" altLang="en-US" sz="1400" dirty="0"/>
              <a:t>우수진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8309" y="2348345"/>
            <a:ext cx="98194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ea typeface="문체부 쓰기 정체" panose="02030609000101010101" pitchFamily="17" charset="-127"/>
              </a:rPr>
              <a:t>1945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 이후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난징시</a:t>
            </a:r>
            <a:r>
              <a:rPr lang="ko-KR" altLang="en-US" sz="2000" dirty="0">
                <a:ea typeface="문체부 쓰기 정체" panose="02030609000101010101" pitchFamily="17" charset="-127"/>
              </a:rPr>
              <a:t> 총 사망자 </a:t>
            </a:r>
            <a:r>
              <a:rPr lang="en-US" altLang="ko-KR" sz="2000" dirty="0">
                <a:ea typeface="문체부 쓰기 정체" panose="02030609000101010101" pitchFamily="17" charset="-127"/>
              </a:rPr>
              <a:t>295,525</a:t>
            </a:r>
            <a:r>
              <a:rPr lang="ko-KR" altLang="en-US" sz="2000" dirty="0">
                <a:ea typeface="문체부 쓰기 정체" panose="02030609000101010101" pitchFamily="17" charset="-127"/>
              </a:rPr>
              <a:t>명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en-US" altLang="ko-KR" sz="2000" dirty="0">
                <a:ea typeface="문체부 쓰기 정체" panose="02030609000101010101" pitchFamily="17" charset="-127"/>
              </a:rPr>
              <a:t>-</a:t>
            </a:r>
            <a:r>
              <a:rPr lang="ko-KR" altLang="en-US" sz="2000" dirty="0">
                <a:ea typeface="문체부 쓰기 정체" panose="02030609000101010101" pitchFamily="17" charset="-127"/>
              </a:rPr>
              <a:t>남성 </a:t>
            </a:r>
            <a:r>
              <a:rPr lang="en-US" altLang="ko-KR" sz="2000" dirty="0">
                <a:ea typeface="문체부 쓰기 정체" panose="02030609000101010101" pitchFamily="17" charset="-127"/>
              </a:rPr>
              <a:t>224,333</a:t>
            </a:r>
            <a:r>
              <a:rPr lang="ko-KR" altLang="en-US" sz="2000" dirty="0">
                <a:ea typeface="문체부 쓰기 정체" panose="02030609000101010101" pitchFamily="17" charset="-127"/>
              </a:rPr>
              <a:t>명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en-US" altLang="ko-KR" sz="2000" dirty="0">
                <a:ea typeface="문체부 쓰기 정체" panose="02030609000101010101" pitchFamily="17" charset="-127"/>
              </a:rPr>
              <a:t>-</a:t>
            </a:r>
            <a:r>
              <a:rPr lang="ko-KR" altLang="en-US" sz="2000" dirty="0">
                <a:ea typeface="문체부 쓰기 정체" panose="02030609000101010101" pitchFamily="17" charset="-127"/>
              </a:rPr>
              <a:t>여성   </a:t>
            </a:r>
            <a:r>
              <a:rPr lang="en-US" altLang="ko-KR" sz="2000" dirty="0">
                <a:ea typeface="문체부 쓰기 정체" panose="02030609000101010101" pitchFamily="17" charset="-127"/>
              </a:rPr>
              <a:t>65,902</a:t>
            </a:r>
            <a:r>
              <a:rPr lang="ko-KR" altLang="en-US" sz="2000" dirty="0">
                <a:ea typeface="문체부 쓰기 정체" panose="02030609000101010101" pitchFamily="17" charset="-127"/>
              </a:rPr>
              <a:t>명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en-US" altLang="ko-KR" sz="2000" dirty="0">
                <a:ea typeface="문체부 쓰기 정체" panose="02030609000101010101" pitchFamily="17" charset="-127"/>
              </a:rPr>
              <a:t>-</a:t>
            </a:r>
            <a:r>
              <a:rPr lang="ko-KR" altLang="en-US" sz="2000" dirty="0">
                <a:ea typeface="문체부 쓰기 정체" panose="02030609000101010101" pitchFamily="17" charset="-127"/>
              </a:rPr>
              <a:t>아동     </a:t>
            </a:r>
            <a:r>
              <a:rPr lang="en-US" altLang="ko-KR" sz="2000" dirty="0">
                <a:ea typeface="문체부 쓰기 정체" panose="02030609000101010101" pitchFamily="17" charset="-127"/>
              </a:rPr>
              <a:t>5,290</a:t>
            </a:r>
            <a:r>
              <a:rPr lang="ko-KR" altLang="en-US" sz="2000" dirty="0">
                <a:ea typeface="문체부 쓰기 정체" panose="02030609000101010101" pitchFamily="17" charset="-127"/>
              </a:rPr>
              <a:t>명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사실 집계되지 않은 인구나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실종자등</a:t>
            </a:r>
            <a:r>
              <a:rPr lang="ko-KR" altLang="en-US" sz="2000" dirty="0">
                <a:ea typeface="문체부 쓰기 정체" panose="02030609000101010101" pitchFamily="17" charset="-127"/>
              </a:rPr>
              <a:t> 더 많은 사람들이 피해</a:t>
            </a:r>
            <a:endParaRPr lang="en-US" altLang="ko-KR" sz="2000" dirty="0"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614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2895908" cy="630756"/>
            <a:chOff x="10986308" y="9169948"/>
            <a:chExt cx="2895908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난징 대학살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28959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군국주의 전쟁의 시작</a:t>
              </a:r>
            </a:p>
          </p:txBody>
        </p:sp>
      </p:grpSp>
      <p:pic>
        <p:nvPicPr>
          <p:cNvPr id="6" name="그림 5" descr="무기, 텍스트, 그림, 포스터이(가) 표시된 사진&#10;&#10;자동 생성된 설명">
            <a:extLst>
              <a:ext uri="{FF2B5EF4-FFF2-40B4-BE49-F238E27FC236}">
                <a16:creationId xmlns:a16="http://schemas.microsoft.com/office/drawing/2014/main" id="{D45F6A86-EF52-933F-2294-C2BF34041E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3581" r="-1282" b="8685"/>
          <a:stretch/>
        </p:blipFill>
        <p:spPr>
          <a:xfrm>
            <a:off x="539750" y="431801"/>
            <a:ext cx="749300" cy="749300"/>
          </a:xfrm>
          <a:prstGeom prst="flowChartConnector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018309" y="172845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ea typeface="문체부 쓰기 정체" panose="02030609000101010101" pitchFamily="17" charset="-127"/>
              </a:rPr>
              <a:t>100</a:t>
            </a:r>
            <a:r>
              <a:rPr lang="ko-KR" altLang="en-US" sz="2400" dirty="0">
                <a:ea typeface="문체부 쓰기 정체" panose="02030609000101010101" pitchFamily="17" charset="-127"/>
              </a:rPr>
              <a:t>인 참수 경쟁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22200544 </a:t>
            </a:r>
            <a:r>
              <a:rPr lang="ko-KR" altLang="en-US" sz="1400" dirty="0"/>
              <a:t>우수진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8309" y="2348345"/>
            <a:ext cx="98194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일본군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무카이</a:t>
            </a:r>
            <a:r>
              <a:rPr lang="ko-KR" altLang="en-US" sz="2000" dirty="0">
                <a:ea typeface="문체부 쓰기 정체" panose="02030609000101010101" pitchFamily="17" charset="-127"/>
              </a:rPr>
              <a:t>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도시아키와</a:t>
            </a:r>
            <a:r>
              <a:rPr lang="ko-KR" altLang="en-US" sz="2000" dirty="0">
                <a:ea typeface="문체부 쓰기 정체" panose="02030609000101010101" pitchFamily="17" charset="-127"/>
              </a:rPr>
              <a:t> 노다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츠요시</a:t>
            </a:r>
            <a:r>
              <a:rPr lang="ko-KR" altLang="en-US" sz="2000" dirty="0">
                <a:ea typeface="문체부 쓰기 정체" panose="02030609000101010101" pitchFamily="17" charset="-127"/>
              </a:rPr>
              <a:t> 소위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100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인 참수 경쟁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일본 신문 기사로 쓰이기도 함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오른쪽 사진은 기사에 실린 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일본군 소위 노다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츠요시</a:t>
            </a:r>
            <a:r>
              <a:rPr lang="en-US" altLang="ko-KR" sz="2000" dirty="0">
                <a:ea typeface="문체부 쓰기 정체" panose="02030609000101010101" pitchFamily="17" charset="-127"/>
              </a:rPr>
              <a:t>(</a:t>
            </a:r>
            <a:r>
              <a:rPr lang="ko-KR" altLang="en-US" sz="2000" dirty="0">
                <a:ea typeface="문체부 쓰기 정체" panose="02030609000101010101" pitchFamily="17" charset="-127"/>
              </a:rPr>
              <a:t>왼쪽</a:t>
            </a:r>
            <a:r>
              <a:rPr lang="en-US" altLang="ko-KR" sz="2000" dirty="0">
                <a:ea typeface="문체부 쓰기 정체" panose="02030609000101010101" pitchFamily="17" charset="-127"/>
              </a:rPr>
              <a:t>)</a:t>
            </a:r>
            <a:r>
              <a:rPr lang="ko-KR" altLang="en-US" sz="2000" dirty="0">
                <a:ea typeface="문체부 쓰기 정체" panose="02030609000101010101" pitchFamily="17" charset="-127"/>
              </a:rPr>
              <a:t> 와     ▷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무카이</a:t>
            </a:r>
            <a:r>
              <a:rPr lang="ko-KR" altLang="en-US" sz="2000" dirty="0">
                <a:ea typeface="문체부 쓰기 정체" panose="02030609000101010101" pitchFamily="17" charset="-127"/>
              </a:rPr>
              <a:t>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도시아키</a:t>
            </a:r>
            <a:r>
              <a:rPr lang="en-US" altLang="ko-KR" sz="2000" dirty="0">
                <a:ea typeface="문체부 쓰기 정체" panose="02030609000101010101" pitchFamily="17" charset="-127"/>
              </a:rPr>
              <a:t>(</a:t>
            </a:r>
            <a:r>
              <a:rPr lang="ko-KR" altLang="en-US" sz="2000" dirty="0">
                <a:ea typeface="문체부 쓰기 정체" panose="02030609000101010101" pitchFamily="17" charset="-127"/>
              </a:rPr>
              <a:t>오른쪽</a:t>
            </a:r>
            <a:r>
              <a:rPr lang="en-US" altLang="ko-KR" sz="2000" dirty="0">
                <a:ea typeface="문체부 쓰기 정체" panose="02030609000101010101" pitchFamily="17" charset="-127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이 둘은 패전 후 난징 재판에서 사형을 선고받고 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en-US" altLang="ko-KR" sz="2000" dirty="0">
                <a:ea typeface="문체부 쓰기 정체" panose="02030609000101010101" pitchFamily="17" charset="-127"/>
              </a:rPr>
              <a:t>1948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1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월 </a:t>
            </a:r>
            <a:r>
              <a:rPr lang="en-US" altLang="ko-KR" sz="2000" dirty="0">
                <a:ea typeface="문체부 쓰기 정체" panose="02030609000101010101" pitchFamily="17" charset="-127"/>
              </a:rPr>
              <a:t>28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 처형</a:t>
            </a:r>
            <a:endParaRPr lang="en-US" altLang="ko-KR" sz="2000" dirty="0">
              <a:ea typeface="문체부 쓰기 정체" panose="02030609000101010101" pitchFamily="17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C57C7E7-C31A-A07F-CC0D-521E95C20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692" y="2729538"/>
            <a:ext cx="3840771" cy="339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2895908" cy="630756"/>
            <a:chOff x="10986308" y="9169948"/>
            <a:chExt cx="2895908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난징 대학살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28959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군국주의 전쟁의 시작</a:t>
              </a:r>
            </a:p>
          </p:txBody>
        </p:sp>
      </p:grpSp>
      <p:pic>
        <p:nvPicPr>
          <p:cNvPr id="6" name="그림 5" descr="무기, 텍스트, 그림, 포스터이(가) 표시된 사진&#10;&#10;자동 생성된 설명">
            <a:extLst>
              <a:ext uri="{FF2B5EF4-FFF2-40B4-BE49-F238E27FC236}">
                <a16:creationId xmlns:a16="http://schemas.microsoft.com/office/drawing/2014/main" id="{D45F6A86-EF52-933F-2294-C2BF34041E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3581" r="-1282" b="8685"/>
          <a:stretch/>
        </p:blipFill>
        <p:spPr>
          <a:xfrm>
            <a:off x="539750" y="431801"/>
            <a:ext cx="749300" cy="749300"/>
          </a:xfrm>
          <a:prstGeom prst="flowChartConnector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018309" y="172845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문체부 쓰기 정체" panose="02030609000101010101" pitchFamily="17" charset="-127"/>
              </a:rPr>
              <a:t>난징 안전지대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22200544 </a:t>
            </a:r>
            <a:r>
              <a:rPr lang="ko-KR" altLang="en-US" sz="1400" dirty="0"/>
              <a:t>우수진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8309" y="2348345"/>
            <a:ext cx="9819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독일 나치 당원이자 지멘스의 직원인 </a:t>
            </a:r>
            <a:r>
              <a:rPr lang="en-US" altLang="ko-KR" sz="2000" dirty="0">
                <a:ea typeface="문체부 쓰기 정체" panose="02030609000101010101" pitchFamily="17" charset="-127"/>
              </a:rPr>
              <a:t>‘</a:t>
            </a:r>
            <a:r>
              <a:rPr lang="ko-KR" altLang="en-US" sz="2000" dirty="0">
                <a:ea typeface="문체부 쓰기 정체" panose="02030609000101010101" pitchFamily="17" charset="-127"/>
              </a:rPr>
              <a:t>욘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라베</a:t>
            </a:r>
            <a:r>
              <a:rPr lang="en-US" altLang="ko-KR" sz="2000" dirty="0">
                <a:ea typeface="문체부 쓰기 정체" panose="02030609000101010101" pitchFamily="17" charset="-127"/>
              </a:rPr>
              <a:t>’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의 주도로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외교관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사업가 등 난징에 있던 외국인들과 함께 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en-US" altLang="ko-KR" sz="2000" dirty="0">
                <a:ea typeface="문체부 쓰기 정체" panose="02030609000101010101" pitchFamily="17" charset="-127"/>
              </a:rPr>
              <a:t>‘</a:t>
            </a:r>
            <a:r>
              <a:rPr lang="ko-KR" altLang="en-US" sz="2000" dirty="0">
                <a:ea typeface="문체부 쓰기 정체" panose="02030609000101010101" pitchFamily="17" charset="-127"/>
              </a:rPr>
              <a:t>국제위원회</a:t>
            </a:r>
            <a:r>
              <a:rPr lang="en-US" altLang="ko-KR" sz="2000" dirty="0">
                <a:ea typeface="문체부 쓰기 정체" panose="02030609000101010101" pitchFamily="17" charset="-127"/>
              </a:rPr>
              <a:t>’</a:t>
            </a:r>
            <a:r>
              <a:rPr lang="ko-KR" altLang="en-US" sz="2000" dirty="0">
                <a:ea typeface="문체부 쓰기 정체" panose="02030609000101010101" pitchFamily="17" charset="-127"/>
              </a:rPr>
              <a:t>를 조직하고 일본군이 들어올 수 없도록 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en-US" altLang="ko-KR" sz="2000" dirty="0">
                <a:ea typeface="문체부 쓰기 정체" panose="02030609000101010101" pitchFamily="17" charset="-127"/>
              </a:rPr>
              <a:t>‘</a:t>
            </a:r>
            <a:r>
              <a:rPr lang="ko-KR" altLang="en-US" sz="2000" dirty="0">
                <a:ea typeface="문체부 쓰기 정체" panose="02030609000101010101" pitchFamily="17" charset="-127"/>
              </a:rPr>
              <a:t>국제안전지구</a:t>
            </a:r>
            <a:r>
              <a:rPr lang="en-US" altLang="ko-KR" sz="2000" dirty="0">
                <a:ea typeface="문체부 쓰기 정체" panose="02030609000101010101" pitchFamily="17" charset="-127"/>
              </a:rPr>
              <a:t>’</a:t>
            </a:r>
            <a:r>
              <a:rPr lang="ko-KR" altLang="en-US" sz="2000" dirty="0">
                <a:ea typeface="문체부 쓰기 정체" panose="02030609000101010101" pitchFamily="17" charset="-127"/>
              </a:rPr>
              <a:t>를 설정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피난민들을  보호하고  음식과  머물 곳을  제공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약 </a:t>
            </a:r>
            <a:r>
              <a:rPr lang="en-US" altLang="ko-KR" sz="2000" dirty="0">
                <a:ea typeface="문체부 쓰기 정체" panose="02030609000101010101" pitchFamily="17" charset="-127"/>
              </a:rPr>
              <a:t>20</a:t>
            </a:r>
            <a:r>
              <a:rPr lang="ko-KR" altLang="en-US" sz="2000" dirty="0">
                <a:ea typeface="문체부 쓰기 정체" panose="02030609000101010101" pitchFamily="17" charset="-127"/>
              </a:rPr>
              <a:t>만명이  넘는  중국인들이  대피와  은신처와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음식을  제공받음 </a:t>
            </a:r>
            <a:endParaRPr lang="en-US" altLang="ko-KR" sz="2000" dirty="0">
              <a:ea typeface="문체부 쓰기 정체" panose="02030609000101010101" pitchFamily="17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87B6980-8BBE-7766-6F24-CDAECE176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889" y="1545169"/>
            <a:ext cx="2875829" cy="43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4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2895908" cy="630756"/>
            <a:chOff x="10986308" y="9169948"/>
            <a:chExt cx="2895908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난징 대학살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28959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군국주의 전쟁의 시작</a:t>
              </a:r>
            </a:p>
          </p:txBody>
        </p:sp>
      </p:grpSp>
      <p:pic>
        <p:nvPicPr>
          <p:cNvPr id="6" name="그림 5" descr="무기, 텍스트, 그림, 포스터이(가) 표시된 사진&#10;&#10;자동 생성된 설명">
            <a:extLst>
              <a:ext uri="{FF2B5EF4-FFF2-40B4-BE49-F238E27FC236}">
                <a16:creationId xmlns:a16="http://schemas.microsoft.com/office/drawing/2014/main" id="{D45F6A86-EF52-933F-2294-C2BF34041E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3581" r="-1282" b="8685"/>
          <a:stretch/>
        </p:blipFill>
        <p:spPr>
          <a:xfrm>
            <a:off x="539750" y="431801"/>
            <a:ext cx="749300" cy="749300"/>
          </a:xfrm>
          <a:prstGeom prst="flowChartConnector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018309" y="172845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문체부 쓰기 정체" panose="02030609000101010101" pitchFamily="17" charset="-127"/>
              </a:rPr>
              <a:t>난징 대학살 이후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22200544 </a:t>
            </a:r>
            <a:r>
              <a:rPr lang="ko-KR" altLang="en-US" sz="1400" dirty="0"/>
              <a:t>우수진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8309" y="2348345"/>
            <a:ext cx="98194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ea typeface="문체부 쓰기 정체" panose="02030609000101010101" pitchFamily="17" charset="-127"/>
              </a:rPr>
              <a:t>1946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년에서 </a:t>
            </a:r>
            <a:r>
              <a:rPr lang="en-US" altLang="ko-KR" sz="2000" dirty="0">
                <a:ea typeface="문체부 쓰기 정체" panose="02030609000101010101" pitchFamily="17" charset="-127"/>
              </a:rPr>
              <a:t>1947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년까지 난징 전범재판과 극동 국제군사재판이 열림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ea typeface="문체부 쓰기 정체" panose="02030609000101010101" pitchFamily="17" charset="-127"/>
              </a:rPr>
              <a:t>60</a:t>
            </a:r>
            <a:r>
              <a:rPr lang="ko-KR" altLang="en-US" sz="2000" dirty="0">
                <a:ea typeface="문체부 쓰기 정체" panose="02030609000101010101" pitchFamily="17" charset="-127"/>
              </a:rPr>
              <a:t>명 이상의 전쟁 범죄 용의자 중 </a:t>
            </a:r>
            <a:r>
              <a:rPr lang="en-US" altLang="ko-KR" sz="2000" dirty="0">
                <a:ea typeface="문체부 쓰기 정체" panose="02030609000101010101" pitchFamily="17" charset="-127"/>
              </a:rPr>
              <a:t>28</a:t>
            </a:r>
            <a:r>
              <a:rPr lang="ko-KR" altLang="en-US" sz="2000" dirty="0">
                <a:ea typeface="문체부 쓰기 정체" panose="02030609000101010101" pitchFamily="17" charset="-127"/>
              </a:rPr>
              <a:t>명 처벌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난징 대학살 당시 책임자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마츠이</a:t>
            </a:r>
            <a:r>
              <a:rPr lang="ko-KR" altLang="en-US" sz="2000" dirty="0">
                <a:ea typeface="문체부 쓰기 정체" panose="02030609000101010101" pitchFamily="17" charset="-127"/>
              </a:rPr>
              <a:t>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이와네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일본 외무성 장관이었던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히로타</a:t>
            </a:r>
            <a:r>
              <a:rPr lang="ko-KR" altLang="en-US" sz="2000" dirty="0">
                <a:ea typeface="문체부 쓰기 정체" panose="02030609000101010101" pitchFamily="17" charset="-127"/>
              </a:rPr>
              <a:t>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고키는</a:t>
            </a:r>
            <a:r>
              <a:rPr lang="ko-KR" altLang="en-US" sz="2000" dirty="0">
                <a:ea typeface="문체부 쓰기 정체" panose="02030609000101010101" pitchFamily="17" charset="-127"/>
              </a:rPr>
              <a:t> 사형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ea typeface="문체부 쓰기 정체" panose="02030609000101010101" pitchFamily="17" charset="-127"/>
              </a:rPr>
              <a:t>6</a:t>
            </a:r>
            <a:r>
              <a:rPr lang="ko-KR" altLang="en-US" sz="2000" dirty="0">
                <a:ea typeface="문체부 쓰기 정체" panose="02030609000101010101" pitchFamily="17" charset="-127"/>
              </a:rPr>
              <a:t>사단 육군 중장 다니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히사오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100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인 참수경쟁의 주범 노다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츠요시</a:t>
            </a:r>
            <a:r>
              <a:rPr lang="en-US" altLang="ko-KR" sz="2000" dirty="0">
                <a:ea typeface="문체부 쓰기 정체" panose="02030609000101010101" pitchFamily="17" charset="-127"/>
              </a:rPr>
              <a:t>,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 err="1">
                <a:ea typeface="문체부 쓰기 정체" panose="02030609000101010101" pitchFamily="17" charset="-127"/>
              </a:rPr>
              <a:t>무카이</a:t>
            </a:r>
            <a:r>
              <a:rPr lang="ko-KR" altLang="en-US" sz="2000" dirty="0">
                <a:ea typeface="문체부 쓰기 정체" panose="02030609000101010101" pitchFamily="17" charset="-127"/>
              </a:rPr>
              <a:t>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도시아키</a:t>
            </a:r>
            <a:r>
              <a:rPr lang="ko-KR" altLang="en-US" sz="2000" dirty="0">
                <a:ea typeface="문체부 쓰기 정체" panose="02030609000101010101" pitchFamily="17" charset="-127"/>
              </a:rPr>
              <a:t> 또한 사형</a:t>
            </a:r>
            <a:endParaRPr lang="en-US" altLang="ko-KR" sz="2000" dirty="0"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7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7945F2D-98FD-7318-4B4B-E8924C533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760244" cy="416224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B91CECC-44BF-BE62-925F-CEA6D9EB2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261" y="-31080"/>
            <a:ext cx="4868228" cy="65112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74BB36-B7B7-5766-853A-26262C336001}"/>
              </a:ext>
            </a:extLst>
          </p:cNvPr>
          <p:cNvSpPr txBox="1"/>
          <p:nvPr/>
        </p:nvSpPr>
        <p:spPr>
          <a:xfrm>
            <a:off x="4071510" y="5766798"/>
            <a:ext cx="4080294" cy="37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난징대학살의 참상 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DEE25-A608-F529-EF37-056483501D0A}"/>
              </a:ext>
            </a:extLst>
          </p:cNvPr>
          <p:cNvSpPr txBox="1"/>
          <p:nvPr/>
        </p:nvSpPr>
        <p:spPr>
          <a:xfrm>
            <a:off x="1249960" y="4647501"/>
            <a:ext cx="495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△ 난징으로 입성하는 일본군 </a:t>
            </a:r>
            <a:r>
              <a:rPr lang="en-US" altLang="ko-KR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(1937. 12. 17.)</a:t>
            </a:r>
            <a:endParaRPr lang="ko-KR" altLang="en-US" b="1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7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 descr="하늘, 야외, 폭발, 항공기이(가) 표시된 사진&#10;&#10;자동 생성된 설명">
            <a:extLst>
              <a:ext uri="{FF2B5EF4-FFF2-40B4-BE49-F238E27FC236}">
                <a16:creationId xmlns:a16="http://schemas.microsoft.com/office/drawing/2014/main" id="{9A2AA9F1-A7A9-9D8F-086B-9D0730FB8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9" r="1824" b="4967"/>
          <a:stretch/>
        </p:blipFill>
        <p:spPr>
          <a:xfrm>
            <a:off x="8820735" y="1502951"/>
            <a:ext cx="1800003" cy="3229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9" name="그림 38" descr="무기, 텍스트, 그림, 포스터이(가) 표시된 사진&#10;&#10;자동 생성된 설명">
            <a:extLst>
              <a:ext uri="{FF2B5EF4-FFF2-40B4-BE49-F238E27FC236}">
                <a16:creationId xmlns:a16="http://schemas.microsoft.com/office/drawing/2014/main" id="{44EB308B-680D-F33C-908E-EB144CA7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2229" r="21951" b="1648"/>
          <a:stretch/>
        </p:blipFill>
        <p:spPr>
          <a:xfrm>
            <a:off x="6840490" y="1502952"/>
            <a:ext cx="1800000" cy="322281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4C60C68-B14A-F379-80B7-92E0001EB125}"/>
              </a:ext>
            </a:extLst>
          </p:cNvPr>
          <p:cNvSpPr/>
          <p:nvPr/>
        </p:nvSpPr>
        <p:spPr>
          <a:xfrm>
            <a:off x="899750" y="1502952"/>
            <a:ext cx="1800000" cy="3229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738C91D-E729-1584-E211-94B8A8A06F45}"/>
              </a:ext>
            </a:extLst>
          </p:cNvPr>
          <p:cNvSpPr/>
          <p:nvPr/>
        </p:nvSpPr>
        <p:spPr>
          <a:xfrm>
            <a:off x="8820738" y="4729167"/>
            <a:ext cx="1799999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2C4EA69-2FC7-15B1-A70F-E8F2A45C9BA3}"/>
              </a:ext>
            </a:extLst>
          </p:cNvPr>
          <p:cNvSpPr/>
          <p:nvPr/>
        </p:nvSpPr>
        <p:spPr>
          <a:xfrm>
            <a:off x="6840491" y="4729167"/>
            <a:ext cx="1799999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4F5BDDD-5117-C5A5-D428-615656C1970E}"/>
              </a:ext>
            </a:extLst>
          </p:cNvPr>
          <p:cNvSpPr/>
          <p:nvPr/>
        </p:nvSpPr>
        <p:spPr>
          <a:xfrm>
            <a:off x="4860244" y="4729167"/>
            <a:ext cx="1799999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FE06118-5765-FDFE-4493-7A3CA8D06547}"/>
              </a:ext>
            </a:extLst>
          </p:cNvPr>
          <p:cNvSpPr/>
          <p:nvPr/>
        </p:nvSpPr>
        <p:spPr>
          <a:xfrm>
            <a:off x="2857090" y="4729167"/>
            <a:ext cx="180000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20B18BE-2DBE-9D86-2ABE-895D31D1E263}"/>
              </a:ext>
            </a:extLst>
          </p:cNvPr>
          <p:cNvSpPr/>
          <p:nvPr/>
        </p:nvSpPr>
        <p:spPr>
          <a:xfrm>
            <a:off x="899750" y="4732571"/>
            <a:ext cx="180000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9CC16-D414-7DAF-3C05-C06ACADDD3C4}"/>
              </a:ext>
            </a:extLst>
          </p:cNvPr>
          <p:cNvSpPr txBox="1"/>
          <p:nvPr/>
        </p:nvSpPr>
        <p:spPr>
          <a:xfrm>
            <a:off x="899750" y="654259"/>
            <a:ext cx="323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ea typeface="문체부 쓰기 정체" panose="02030609000101010101" pitchFamily="17" charset="-127"/>
              </a:defRPr>
            </a:lvl1pPr>
          </a:lstStyle>
          <a:p>
            <a:pPr algn="l"/>
            <a:r>
              <a:rPr lang="ko-KR" altLang="en-US" sz="3200" b="1" dirty="0"/>
              <a:t>목차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9D7C458-845B-D136-4946-8F9AB19E708A}"/>
              </a:ext>
            </a:extLst>
          </p:cNvPr>
          <p:cNvSpPr/>
          <p:nvPr/>
        </p:nvSpPr>
        <p:spPr>
          <a:xfrm>
            <a:off x="2857091" y="1502952"/>
            <a:ext cx="1800000" cy="3229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50C88A2-29DA-AC21-7982-A65FAA614FD1}"/>
              </a:ext>
            </a:extLst>
          </p:cNvPr>
          <p:cNvSpPr/>
          <p:nvPr/>
        </p:nvSpPr>
        <p:spPr>
          <a:xfrm>
            <a:off x="4860244" y="1502952"/>
            <a:ext cx="1800000" cy="3229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CCD2E5-1FE9-8F3B-20C4-748904C27A64}"/>
              </a:ext>
            </a:extLst>
          </p:cNvPr>
          <p:cNvSpPr txBox="1"/>
          <p:nvPr/>
        </p:nvSpPr>
        <p:spPr>
          <a:xfrm>
            <a:off x="899750" y="4732571"/>
            <a:ext cx="1789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쇼와 문화</a:t>
            </a:r>
            <a:endParaRPr lang="en-US" altLang="ko-KR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  <a:p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1926~1945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 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,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일본 제국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6BF1A2-E8DE-3E34-10F9-2CE0DBA3AE2F}"/>
              </a:ext>
            </a:extLst>
          </p:cNvPr>
          <p:cNvSpPr txBox="1"/>
          <p:nvPr/>
        </p:nvSpPr>
        <p:spPr>
          <a:xfrm>
            <a:off x="2857091" y="4732571"/>
            <a:ext cx="1789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쇼와 금융 공황</a:t>
            </a: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어지러운 일본과 세계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34C69-3335-06A3-A0E3-DCE645FC8940}"/>
              </a:ext>
            </a:extLst>
          </p:cNvPr>
          <p:cNvSpPr txBox="1"/>
          <p:nvPr/>
        </p:nvSpPr>
        <p:spPr>
          <a:xfrm>
            <a:off x="4860244" y="4732571"/>
            <a:ext cx="17892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2.26 </a:t>
            </a:r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사건</a:t>
            </a: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일본 내부의 군사반란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5C04FE-50E7-5F41-1CB4-3F1C7293EF32}"/>
              </a:ext>
            </a:extLst>
          </p:cNvPr>
          <p:cNvSpPr txBox="1"/>
          <p:nvPr/>
        </p:nvSpPr>
        <p:spPr>
          <a:xfrm>
            <a:off x="6840491" y="4732571"/>
            <a:ext cx="17892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ea typeface="문체부 쓰기 정체" panose="02030609000101010101" pitchFamily="17" charset="-127"/>
              </a:rPr>
              <a:t>난징대학살</a:t>
            </a:r>
            <a:endParaRPr lang="en-US" altLang="ko-KR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군국주의 전쟁의 시작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904F58-E50C-A4EE-F60F-4B5B79F11A8D}"/>
              </a:ext>
            </a:extLst>
          </p:cNvPr>
          <p:cNvSpPr txBox="1"/>
          <p:nvPr/>
        </p:nvSpPr>
        <p:spPr>
          <a:xfrm>
            <a:off x="8820738" y="4732571"/>
            <a:ext cx="17892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태평양 전쟁</a:t>
            </a:r>
            <a:endParaRPr lang="en-US" altLang="ko-KR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패망의 길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365B2DB3-446E-9390-C2A1-C42A9D33CCF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0" r="22300"/>
          <a:stretch/>
        </p:blipFill>
        <p:spPr>
          <a:xfrm>
            <a:off x="899749" y="1837509"/>
            <a:ext cx="1789224" cy="2891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그림 33" descr="블랙, 어둠이(가) 표시된 사진&#10;&#10;자동 생성된 설명">
            <a:extLst>
              <a:ext uri="{FF2B5EF4-FFF2-40B4-BE49-F238E27FC236}">
                <a16:creationId xmlns:a16="http://schemas.microsoft.com/office/drawing/2014/main" id="{C29C4BE0-FB3E-8565-BE4C-11964F1297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5"/>
          <a:stretch/>
        </p:blipFill>
        <p:spPr>
          <a:xfrm>
            <a:off x="2855582" y="2045605"/>
            <a:ext cx="1789223" cy="2388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그림 35" descr="국기, 흑백이(가) 표시된 사진&#10;&#10;자동 생성된 설명">
            <a:extLst>
              <a:ext uri="{FF2B5EF4-FFF2-40B4-BE49-F238E27FC236}">
                <a16:creationId xmlns:a16="http://schemas.microsoft.com/office/drawing/2014/main" id="{3F931FDE-29ED-D1C3-FE3D-ADE2FD35DC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r="10049"/>
          <a:stretch/>
        </p:blipFill>
        <p:spPr>
          <a:xfrm>
            <a:off x="4860243" y="1502952"/>
            <a:ext cx="1789224" cy="3222811"/>
          </a:xfrm>
          <a:prstGeom prst="rect">
            <a:avLst/>
          </a:prstGeom>
        </p:spPr>
      </p:pic>
      <p:sp>
        <p:nvSpPr>
          <p:cNvPr id="37" name="AutoShape 4" descr="Japan: Imperialism, 1937. /N'Piece By Piece.' American Cartoon On Japan'S  Expansionism In Asia, Which Began">
            <a:extLst>
              <a:ext uri="{FF2B5EF4-FFF2-40B4-BE49-F238E27FC236}">
                <a16:creationId xmlns:a16="http://schemas.microsoft.com/office/drawing/2014/main" id="{FC2772AC-7CF7-2CF8-48A7-52C0E99718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07050" y="3087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5B29A6-0F4B-1DDD-27AC-25390E85070F}"/>
              </a:ext>
            </a:extLst>
          </p:cNvPr>
          <p:cNvSpPr/>
          <p:nvPr/>
        </p:nvSpPr>
        <p:spPr>
          <a:xfrm>
            <a:off x="896844" y="1502950"/>
            <a:ext cx="1789223" cy="393410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D3BA8E7-6F11-3DF6-B310-F0C255487059}"/>
              </a:ext>
            </a:extLst>
          </p:cNvPr>
          <p:cNvSpPr/>
          <p:nvPr/>
        </p:nvSpPr>
        <p:spPr>
          <a:xfrm>
            <a:off x="2855538" y="1502950"/>
            <a:ext cx="1789267" cy="393410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09C8AAA-AC0C-F9CD-125F-860E547FE5B1}"/>
              </a:ext>
            </a:extLst>
          </p:cNvPr>
          <p:cNvSpPr/>
          <p:nvPr/>
        </p:nvSpPr>
        <p:spPr>
          <a:xfrm>
            <a:off x="4854150" y="1500231"/>
            <a:ext cx="1789223" cy="393410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2B5E5E-441D-14B0-3FBC-5363393DB4C9}"/>
              </a:ext>
            </a:extLst>
          </p:cNvPr>
          <p:cNvSpPr/>
          <p:nvPr/>
        </p:nvSpPr>
        <p:spPr>
          <a:xfrm>
            <a:off x="6845855" y="1500230"/>
            <a:ext cx="1789267" cy="393410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33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3586952" cy="630756"/>
            <a:chOff x="10986308" y="9169948"/>
            <a:chExt cx="3586952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태평양 전쟁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35869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패망의 길</a:t>
              </a:r>
            </a:p>
          </p:txBody>
        </p:sp>
      </p:grpSp>
      <p:pic>
        <p:nvPicPr>
          <p:cNvPr id="3" name="그림 2" descr="하늘, 야외, 폭발, 항공기이(가) 표시된 사진&#10;&#10;자동 생성된 설명">
            <a:extLst>
              <a:ext uri="{FF2B5EF4-FFF2-40B4-BE49-F238E27FC236}">
                <a16:creationId xmlns:a16="http://schemas.microsoft.com/office/drawing/2014/main" id="{6812CF4F-566B-4722-BF07-6D4BB4E59E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1" r="3821" b="6536"/>
          <a:stretch/>
        </p:blipFill>
        <p:spPr>
          <a:xfrm>
            <a:off x="539750" y="431801"/>
            <a:ext cx="749302" cy="7493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1A720-8CA0-A925-05E7-D6606DECEF77}"/>
              </a:ext>
            </a:extLst>
          </p:cNvPr>
          <p:cNvSpPr txBox="1"/>
          <p:nvPr/>
        </p:nvSpPr>
        <p:spPr>
          <a:xfrm>
            <a:off x="1013351" y="1778466"/>
            <a:ext cx="4322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문체부 쓰기 정체" panose="02030609000101010101" pitchFamily="17" charset="-127"/>
              </a:rPr>
              <a:t>태평양 전쟁이란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6AAAA-8C48-E489-A92F-DCEA3A35EA3F}"/>
              </a:ext>
            </a:extLst>
          </p:cNvPr>
          <p:cNvSpPr txBox="1"/>
          <p:nvPr/>
        </p:nvSpPr>
        <p:spPr>
          <a:xfrm>
            <a:off x="1239169" y="2328004"/>
            <a:ext cx="89498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진주만 공습이 시작된 </a:t>
            </a:r>
            <a:r>
              <a:rPr lang="en-US" altLang="ko-KR" sz="2000" dirty="0">
                <a:ea typeface="문체부 쓰기 정체" panose="02030609000101010101" pitchFamily="17" charset="-127"/>
              </a:rPr>
              <a:t>1941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12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월 </a:t>
            </a:r>
            <a:r>
              <a:rPr lang="en-US" altLang="ko-KR" sz="2000" dirty="0">
                <a:ea typeface="문체부 쓰기 정체" panose="02030609000101010101" pitchFamily="17" charset="-127"/>
              </a:rPr>
              <a:t>7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 부터 </a:t>
            </a:r>
            <a:r>
              <a:rPr lang="en-US" altLang="ko-KR" sz="2000" dirty="0">
                <a:ea typeface="문체부 쓰기 정체" panose="02030609000101010101" pitchFamily="17" charset="-127"/>
              </a:rPr>
              <a:t>1945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9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월 </a:t>
            </a:r>
            <a:r>
              <a:rPr lang="en-US" altLang="ko-KR" sz="2000" dirty="0">
                <a:ea typeface="문체부 쓰기 정체" panose="02030609000101010101" pitchFamily="17" charset="-127"/>
              </a:rPr>
              <a:t>2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 까지 발생한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en-US" altLang="ko-KR" sz="2000" dirty="0">
                <a:ea typeface="문체부 쓰기 정체" panose="02030609000101010101" pitchFamily="17" charset="-127"/>
              </a:rPr>
              <a:t>2</a:t>
            </a:r>
            <a:r>
              <a:rPr lang="ko-KR" altLang="en-US" sz="2000" dirty="0">
                <a:ea typeface="문체부 쓰기 정체" panose="02030609000101010101" pitchFamily="17" charset="-127"/>
              </a:rPr>
              <a:t>차 세계대전의 주요 전쟁 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동아시아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남아시아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동남아시아 및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오세아니아등</a:t>
            </a:r>
            <a:r>
              <a:rPr lang="ko-KR" altLang="en-US" sz="2000" dirty="0">
                <a:ea typeface="문체부 쓰기 정체" panose="02030609000101010101" pitchFamily="17" charset="-127"/>
              </a:rPr>
              <a:t> 태평양 인근에서 발발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연합국과 추축국간의 전쟁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대표적으로 시작이었던 진주만 공습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미드웨이 해전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일본 본토 공습 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DCB8F-95FD-364A-8F31-C631442CB876}"/>
              </a:ext>
            </a:extLst>
          </p:cNvPr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22202050 </a:t>
            </a:r>
            <a:r>
              <a:rPr lang="ko-KR" altLang="en-US" sz="1400" dirty="0" err="1"/>
              <a:t>김연하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5058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 descr="하늘, 야외, 폭발, 항공기이(가) 표시된 사진&#10;&#10;자동 생성된 설명">
            <a:extLst>
              <a:ext uri="{FF2B5EF4-FFF2-40B4-BE49-F238E27FC236}">
                <a16:creationId xmlns:a16="http://schemas.microsoft.com/office/drawing/2014/main" id="{9A2AA9F1-A7A9-9D8F-086B-9D0730FB8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9" r="1824" b="4967"/>
          <a:stretch/>
        </p:blipFill>
        <p:spPr>
          <a:xfrm>
            <a:off x="8820735" y="1502951"/>
            <a:ext cx="1800003" cy="32228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9" name="그림 38" descr="무기, 텍스트, 그림, 포스터이(가) 표시된 사진&#10;&#10;자동 생성된 설명">
            <a:extLst>
              <a:ext uri="{FF2B5EF4-FFF2-40B4-BE49-F238E27FC236}">
                <a16:creationId xmlns:a16="http://schemas.microsoft.com/office/drawing/2014/main" id="{44EB308B-680D-F33C-908E-EB144CA7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2229" r="21951" b="1648"/>
          <a:stretch/>
        </p:blipFill>
        <p:spPr>
          <a:xfrm>
            <a:off x="6840490" y="1502952"/>
            <a:ext cx="1800000" cy="322281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4C60C68-B14A-F379-80B7-92E0001EB125}"/>
              </a:ext>
            </a:extLst>
          </p:cNvPr>
          <p:cNvSpPr/>
          <p:nvPr/>
        </p:nvSpPr>
        <p:spPr>
          <a:xfrm>
            <a:off x="899750" y="1502952"/>
            <a:ext cx="1800000" cy="3229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738C91D-E729-1584-E211-94B8A8A06F45}"/>
              </a:ext>
            </a:extLst>
          </p:cNvPr>
          <p:cNvSpPr/>
          <p:nvPr/>
        </p:nvSpPr>
        <p:spPr>
          <a:xfrm>
            <a:off x="8820738" y="4729167"/>
            <a:ext cx="1799999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2C4EA69-2FC7-15B1-A70F-E8F2A45C9BA3}"/>
              </a:ext>
            </a:extLst>
          </p:cNvPr>
          <p:cNvSpPr/>
          <p:nvPr/>
        </p:nvSpPr>
        <p:spPr>
          <a:xfrm>
            <a:off x="6840491" y="4729167"/>
            <a:ext cx="1799999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4F5BDDD-5117-C5A5-D428-615656C1970E}"/>
              </a:ext>
            </a:extLst>
          </p:cNvPr>
          <p:cNvSpPr/>
          <p:nvPr/>
        </p:nvSpPr>
        <p:spPr>
          <a:xfrm>
            <a:off x="4860244" y="4729167"/>
            <a:ext cx="1799999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FE06118-5765-FDFE-4493-7A3CA8D06547}"/>
              </a:ext>
            </a:extLst>
          </p:cNvPr>
          <p:cNvSpPr/>
          <p:nvPr/>
        </p:nvSpPr>
        <p:spPr>
          <a:xfrm>
            <a:off x="2857090" y="4729167"/>
            <a:ext cx="180000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20B18BE-2DBE-9D86-2ABE-895D31D1E263}"/>
              </a:ext>
            </a:extLst>
          </p:cNvPr>
          <p:cNvSpPr/>
          <p:nvPr/>
        </p:nvSpPr>
        <p:spPr>
          <a:xfrm>
            <a:off x="899750" y="4732571"/>
            <a:ext cx="180000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9CC16-D414-7DAF-3C05-C06ACADDD3C4}"/>
              </a:ext>
            </a:extLst>
          </p:cNvPr>
          <p:cNvSpPr txBox="1"/>
          <p:nvPr/>
        </p:nvSpPr>
        <p:spPr>
          <a:xfrm>
            <a:off x="899750" y="654259"/>
            <a:ext cx="323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ea typeface="문체부 쓰기 정체" panose="02030609000101010101" pitchFamily="17" charset="-127"/>
              </a:defRPr>
            </a:lvl1pPr>
          </a:lstStyle>
          <a:p>
            <a:pPr algn="l"/>
            <a:r>
              <a:rPr lang="ko-KR" altLang="en-US" sz="3200" b="1" dirty="0"/>
              <a:t>목차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9D7C458-845B-D136-4946-8F9AB19E708A}"/>
              </a:ext>
            </a:extLst>
          </p:cNvPr>
          <p:cNvSpPr/>
          <p:nvPr/>
        </p:nvSpPr>
        <p:spPr>
          <a:xfrm>
            <a:off x="2857091" y="1502952"/>
            <a:ext cx="1800000" cy="3229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50C88A2-29DA-AC21-7982-A65FAA614FD1}"/>
              </a:ext>
            </a:extLst>
          </p:cNvPr>
          <p:cNvSpPr/>
          <p:nvPr/>
        </p:nvSpPr>
        <p:spPr>
          <a:xfrm>
            <a:off x="4860244" y="1502952"/>
            <a:ext cx="1800000" cy="3229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CCD2E5-1FE9-8F3B-20C4-748904C27A64}"/>
              </a:ext>
            </a:extLst>
          </p:cNvPr>
          <p:cNvSpPr txBox="1"/>
          <p:nvPr/>
        </p:nvSpPr>
        <p:spPr>
          <a:xfrm>
            <a:off x="899750" y="4732571"/>
            <a:ext cx="1789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쇼와 문화</a:t>
            </a:r>
            <a:endParaRPr lang="en-US" altLang="ko-KR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  <a:p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1926~1945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 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,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일본 제국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6BF1A2-E8DE-3E34-10F9-2CE0DBA3AE2F}"/>
              </a:ext>
            </a:extLst>
          </p:cNvPr>
          <p:cNvSpPr txBox="1"/>
          <p:nvPr/>
        </p:nvSpPr>
        <p:spPr>
          <a:xfrm>
            <a:off x="2857091" y="4732571"/>
            <a:ext cx="1789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쇼와 금융 공황</a:t>
            </a: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어지러운 일본과 세계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34C69-3335-06A3-A0E3-DCE645FC8940}"/>
              </a:ext>
            </a:extLst>
          </p:cNvPr>
          <p:cNvSpPr txBox="1"/>
          <p:nvPr/>
        </p:nvSpPr>
        <p:spPr>
          <a:xfrm>
            <a:off x="4860244" y="4732571"/>
            <a:ext cx="17892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2.26 </a:t>
            </a:r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사건</a:t>
            </a: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일본 내부의 군사반란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5C04FE-50E7-5F41-1CB4-3F1C7293EF32}"/>
              </a:ext>
            </a:extLst>
          </p:cNvPr>
          <p:cNvSpPr txBox="1"/>
          <p:nvPr/>
        </p:nvSpPr>
        <p:spPr>
          <a:xfrm>
            <a:off x="6840491" y="4732571"/>
            <a:ext cx="17892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ea typeface="문체부 쓰기 정체" panose="02030609000101010101" pitchFamily="17" charset="-127"/>
              </a:rPr>
              <a:t>난징대학살</a:t>
            </a:r>
            <a:endParaRPr lang="en-US" altLang="ko-KR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군국주의 전쟁의 시작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904F58-E50C-A4EE-F60F-4B5B79F11A8D}"/>
              </a:ext>
            </a:extLst>
          </p:cNvPr>
          <p:cNvSpPr txBox="1"/>
          <p:nvPr/>
        </p:nvSpPr>
        <p:spPr>
          <a:xfrm>
            <a:off x="8820738" y="4732571"/>
            <a:ext cx="17892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태평양 전쟁</a:t>
            </a:r>
            <a:endParaRPr lang="en-US" altLang="ko-KR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패망의 길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365B2DB3-446E-9390-C2A1-C42A9D33CCF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0" r="22300"/>
          <a:stretch/>
        </p:blipFill>
        <p:spPr>
          <a:xfrm>
            <a:off x="899749" y="1837509"/>
            <a:ext cx="1789224" cy="2891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그림 33" descr="블랙, 어둠이(가) 표시된 사진&#10;&#10;자동 생성된 설명">
            <a:extLst>
              <a:ext uri="{FF2B5EF4-FFF2-40B4-BE49-F238E27FC236}">
                <a16:creationId xmlns:a16="http://schemas.microsoft.com/office/drawing/2014/main" id="{C29C4BE0-FB3E-8565-BE4C-11964F1297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5"/>
          <a:stretch/>
        </p:blipFill>
        <p:spPr>
          <a:xfrm>
            <a:off x="2855582" y="2045605"/>
            <a:ext cx="1789223" cy="2388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그림 35" descr="국기, 흑백이(가) 표시된 사진&#10;&#10;자동 생성된 설명">
            <a:extLst>
              <a:ext uri="{FF2B5EF4-FFF2-40B4-BE49-F238E27FC236}">
                <a16:creationId xmlns:a16="http://schemas.microsoft.com/office/drawing/2014/main" id="{3F931FDE-29ED-D1C3-FE3D-ADE2FD35DC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r="10049"/>
          <a:stretch/>
        </p:blipFill>
        <p:spPr>
          <a:xfrm>
            <a:off x="4860243" y="1502952"/>
            <a:ext cx="1789224" cy="3222811"/>
          </a:xfrm>
          <a:prstGeom prst="rect">
            <a:avLst/>
          </a:prstGeom>
        </p:spPr>
      </p:pic>
      <p:sp>
        <p:nvSpPr>
          <p:cNvPr id="37" name="AutoShape 4" descr="Japan: Imperialism, 1937. /N'Piece By Piece.' American Cartoon On Japan'S  Expansionism In Asia, Which Began">
            <a:extLst>
              <a:ext uri="{FF2B5EF4-FFF2-40B4-BE49-F238E27FC236}">
                <a16:creationId xmlns:a16="http://schemas.microsoft.com/office/drawing/2014/main" id="{FC2772AC-7CF7-2CF8-48A7-52C0E99718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07050" y="3087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5B29A6-0F4B-1DDD-27AC-25390E85070F}"/>
              </a:ext>
            </a:extLst>
          </p:cNvPr>
          <p:cNvSpPr/>
          <p:nvPr/>
        </p:nvSpPr>
        <p:spPr>
          <a:xfrm>
            <a:off x="2862478" y="1509758"/>
            <a:ext cx="1789223" cy="393410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D3BA8E7-6F11-3DF6-B310-F0C255487059}"/>
              </a:ext>
            </a:extLst>
          </p:cNvPr>
          <p:cNvSpPr/>
          <p:nvPr/>
        </p:nvSpPr>
        <p:spPr>
          <a:xfrm>
            <a:off x="4860243" y="1509758"/>
            <a:ext cx="1799999" cy="393410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09C8AAA-AC0C-F9CD-125F-860E547FE5B1}"/>
              </a:ext>
            </a:extLst>
          </p:cNvPr>
          <p:cNvSpPr/>
          <p:nvPr/>
        </p:nvSpPr>
        <p:spPr>
          <a:xfrm>
            <a:off x="6851267" y="1509758"/>
            <a:ext cx="1789223" cy="393410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2B5E5E-441D-14B0-3FBC-5363393DB4C9}"/>
              </a:ext>
            </a:extLst>
          </p:cNvPr>
          <p:cNvSpPr/>
          <p:nvPr/>
        </p:nvSpPr>
        <p:spPr>
          <a:xfrm>
            <a:off x="8820733" y="1502950"/>
            <a:ext cx="1789223" cy="393410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611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3586952" cy="630756"/>
            <a:chOff x="10986308" y="9169948"/>
            <a:chExt cx="3586952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태평양 전쟁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35869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패망의 길</a:t>
              </a:r>
            </a:p>
          </p:txBody>
        </p:sp>
      </p:grpSp>
      <p:pic>
        <p:nvPicPr>
          <p:cNvPr id="3" name="그림 2" descr="하늘, 야외, 폭발, 항공기이(가) 표시된 사진&#10;&#10;자동 생성된 설명">
            <a:extLst>
              <a:ext uri="{FF2B5EF4-FFF2-40B4-BE49-F238E27FC236}">
                <a16:creationId xmlns:a16="http://schemas.microsoft.com/office/drawing/2014/main" id="{6812CF4F-566B-4722-BF07-6D4BB4E59E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1" r="3821" b="6536"/>
          <a:stretch/>
        </p:blipFill>
        <p:spPr>
          <a:xfrm>
            <a:off x="539750" y="431801"/>
            <a:ext cx="749302" cy="7493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1A720-8CA0-A925-05E7-D6606DECEF77}"/>
              </a:ext>
            </a:extLst>
          </p:cNvPr>
          <p:cNvSpPr txBox="1"/>
          <p:nvPr/>
        </p:nvSpPr>
        <p:spPr>
          <a:xfrm>
            <a:off x="1013351" y="1778466"/>
            <a:ext cx="4322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문체부 쓰기 정체" panose="02030609000101010101" pitchFamily="17" charset="-127"/>
              </a:rPr>
              <a:t>태평양 전쟁의 발발 원인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6AAAA-8C48-E489-A92F-DCEA3A35EA3F}"/>
              </a:ext>
            </a:extLst>
          </p:cNvPr>
          <p:cNvSpPr txBox="1"/>
          <p:nvPr/>
        </p:nvSpPr>
        <p:spPr>
          <a:xfrm>
            <a:off x="1239169" y="2328004"/>
            <a:ext cx="8949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중일 전쟁 이후 일본의 확장 정책에 대한 미국의 석유 수출 제재로 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일본 제국 해군이 보복으로 하와이 진주만에 위치한 미 해군 태평양기지를 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기습 공격한 것으로 시작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선전 포고 없이 진행된 공격으로 인한 미국의 분노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중립적 태도였던 미국의 연합국 동맹과 참전선언으로 시작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sz="2000" dirty="0">
              <a:ea typeface="문체부 쓰기 정체" panose="02030609000101010101" pitchFamily="17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07594-9A11-4B31-2314-5265AA5C9041}"/>
              </a:ext>
            </a:extLst>
          </p:cNvPr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22202050 </a:t>
            </a:r>
            <a:r>
              <a:rPr lang="ko-KR" altLang="en-US" sz="1400" dirty="0" err="1"/>
              <a:t>김연하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0753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3586952" cy="630756"/>
            <a:chOff x="10986308" y="9169948"/>
            <a:chExt cx="3586952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태평양 전쟁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35869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패망의 길</a:t>
              </a:r>
            </a:p>
          </p:txBody>
        </p:sp>
      </p:grpSp>
      <p:pic>
        <p:nvPicPr>
          <p:cNvPr id="3" name="그림 2" descr="하늘, 야외, 폭발, 항공기이(가) 표시된 사진&#10;&#10;자동 생성된 설명">
            <a:extLst>
              <a:ext uri="{FF2B5EF4-FFF2-40B4-BE49-F238E27FC236}">
                <a16:creationId xmlns:a16="http://schemas.microsoft.com/office/drawing/2014/main" id="{6812CF4F-566B-4722-BF07-6D4BB4E59E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1" r="3821" b="6536"/>
          <a:stretch/>
        </p:blipFill>
        <p:spPr>
          <a:xfrm>
            <a:off x="539750" y="431801"/>
            <a:ext cx="749302" cy="7493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1A720-8CA0-A925-05E7-D6606DECEF77}"/>
              </a:ext>
            </a:extLst>
          </p:cNvPr>
          <p:cNvSpPr txBox="1"/>
          <p:nvPr/>
        </p:nvSpPr>
        <p:spPr>
          <a:xfrm>
            <a:off x="1013351" y="1778466"/>
            <a:ext cx="4322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문체부 쓰기 정체" panose="02030609000101010101" pitchFamily="17" charset="-127"/>
              </a:rPr>
              <a:t>태평양 전쟁 주요 사건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6AAAA-8C48-E489-A92F-DCEA3A35EA3F}"/>
              </a:ext>
            </a:extLst>
          </p:cNvPr>
          <p:cNvSpPr txBox="1"/>
          <p:nvPr/>
        </p:nvSpPr>
        <p:spPr>
          <a:xfrm>
            <a:off x="1239169" y="2328004"/>
            <a:ext cx="89498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진주만 공습 </a:t>
            </a:r>
            <a:r>
              <a:rPr lang="en-US" altLang="ko-KR" sz="2000" dirty="0">
                <a:ea typeface="문체부 쓰기 정체" panose="02030609000101010101" pitchFamily="17" charset="-127"/>
              </a:rPr>
              <a:t>: 1941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12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월 </a:t>
            </a:r>
            <a:r>
              <a:rPr lang="en-US" altLang="ko-KR" sz="2000" dirty="0">
                <a:ea typeface="문체부 쓰기 정체" panose="02030609000101010101" pitchFamily="17" charset="-127"/>
              </a:rPr>
              <a:t>7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 일본이 미국 하와이 진주만을 선전 포고 없이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기습 공격</a:t>
            </a:r>
            <a:r>
              <a:rPr lang="en-US" altLang="ko-KR" sz="2000" dirty="0">
                <a:ea typeface="문체부 쓰기 정체" panose="02030609000101010101" pitchFamily="17" charset="-127"/>
              </a:rPr>
              <a:t>. </a:t>
            </a:r>
            <a:r>
              <a:rPr lang="ko-KR" altLang="en-US" sz="2000" dirty="0">
                <a:ea typeface="문체부 쓰기 정체" panose="02030609000101010101" pitchFamily="17" charset="-127"/>
              </a:rPr>
              <a:t>대비하지 못한 미군은 속절없이 당함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남방 작전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:</a:t>
            </a:r>
            <a:r>
              <a:rPr lang="ko-KR" altLang="en-US" sz="2000" dirty="0">
                <a:ea typeface="문체부 쓰기 정체" panose="02030609000101010101" pitchFamily="17" charset="-127"/>
              </a:rPr>
              <a:t> </a:t>
            </a:r>
            <a:r>
              <a:rPr lang="en-US" altLang="ko-KR" sz="2000" dirty="0">
                <a:ea typeface="문체부 쓰기 정체" panose="02030609000101010101" pitchFamily="17" charset="-127"/>
              </a:rPr>
              <a:t>1941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12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월 </a:t>
            </a:r>
            <a:r>
              <a:rPr lang="en-US" altLang="ko-KR" sz="2000" dirty="0">
                <a:ea typeface="문체부 쓰기 정체" panose="02030609000101010101" pitchFamily="17" charset="-127"/>
              </a:rPr>
              <a:t>8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 부터 </a:t>
            </a:r>
            <a:r>
              <a:rPr lang="en-US" altLang="ko-KR" sz="2000" dirty="0">
                <a:ea typeface="문체부 쓰기 정체" panose="02030609000101010101" pitchFamily="17" charset="-127"/>
              </a:rPr>
              <a:t>1942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2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월 </a:t>
            </a:r>
            <a:r>
              <a:rPr lang="en-US" altLang="ko-KR" sz="2000" dirty="0">
                <a:ea typeface="문체부 쓰기 정체" panose="02030609000101010101" pitchFamily="17" charset="-127"/>
              </a:rPr>
              <a:t>15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 일본군의 동남아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점령전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석유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고무와 같은 핵심 자원 확보를 위해 서구의 식민지였던 동남아를 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획득하기 위한 연합국과 일본간 전투 </a:t>
            </a:r>
            <a:r>
              <a:rPr lang="en-US" altLang="ko-KR" sz="2000" dirty="0">
                <a:ea typeface="문체부 쓰기 정체" panose="02030609000101010101" pitchFamily="17" charset="-127"/>
              </a:rPr>
              <a:t>,</a:t>
            </a:r>
            <a:r>
              <a:rPr lang="ko-KR" altLang="en-US" sz="2000" dirty="0">
                <a:ea typeface="문체부 쓰기 정체" panose="02030609000101010101" pitchFamily="17" charset="-127"/>
              </a:rPr>
              <a:t> 일본의 승리 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미드웨이 해전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: 1942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6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월 </a:t>
            </a:r>
            <a:r>
              <a:rPr lang="en-US" altLang="ko-KR" sz="2000" dirty="0">
                <a:ea typeface="문체부 쓰기 정체" panose="02030609000101010101" pitchFamily="17" charset="-127"/>
              </a:rPr>
              <a:t>4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일부터 </a:t>
            </a:r>
            <a:r>
              <a:rPr lang="en-US" altLang="ko-KR" sz="2000" dirty="0">
                <a:ea typeface="문체부 쓰기 정체" panose="02030609000101010101" pitchFamily="17" charset="-127"/>
              </a:rPr>
              <a:t>6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월 </a:t>
            </a:r>
            <a:r>
              <a:rPr lang="en-US" altLang="ko-KR" sz="2000" dirty="0">
                <a:ea typeface="문체부 쓰기 정체" panose="02030609000101010101" pitchFamily="17" charset="-127"/>
              </a:rPr>
              <a:t>7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 미드웨이 제도 주변에서 벌어진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미국과 일본의 해전</a:t>
            </a:r>
            <a:r>
              <a:rPr lang="en-US" altLang="ko-KR" sz="2000" dirty="0">
                <a:ea typeface="문체부 쓰기 정체" panose="02030609000101010101" pitchFamily="17" charset="-127"/>
              </a:rPr>
              <a:t>.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상승세였던 일본의 판도가 완전히 뒤집힌 전투</a:t>
            </a:r>
            <a:r>
              <a:rPr lang="en-US" altLang="ko-KR" sz="2000" dirty="0">
                <a:ea typeface="문체부 쓰기 정체" panose="02030609000101010101" pitchFamily="17" charset="-127"/>
              </a:rPr>
              <a:t>.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미국의 압도적인 승리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sz="2000" dirty="0">
              <a:ea typeface="문체부 쓰기 정체" panose="02030609000101010101" pitchFamily="17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BC233-EB9B-D1B2-8E8A-A13A26DBEA8C}"/>
              </a:ext>
            </a:extLst>
          </p:cNvPr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22202050 </a:t>
            </a:r>
            <a:r>
              <a:rPr lang="ko-KR" altLang="en-US" sz="1400" dirty="0" err="1"/>
              <a:t>김연하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1278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3586952" cy="630756"/>
            <a:chOff x="10986308" y="9169948"/>
            <a:chExt cx="3586952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태평양 전쟁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35869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패망의 길</a:t>
              </a:r>
            </a:p>
          </p:txBody>
        </p:sp>
      </p:grpSp>
      <p:pic>
        <p:nvPicPr>
          <p:cNvPr id="3" name="그림 2" descr="하늘, 야외, 폭발, 항공기이(가) 표시된 사진&#10;&#10;자동 생성된 설명">
            <a:extLst>
              <a:ext uri="{FF2B5EF4-FFF2-40B4-BE49-F238E27FC236}">
                <a16:creationId xmlns:a16="http://schemas.microsoft.com/office/drawing/2014/main" id="{6812CF4F-566B-4722-BF07-6D4BB4E59E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1" r="3821" b="6536"/>
          <a:stretch/>
        </p:blipFill>
        <p:spPr>
          <a:xfrm>
            <a:off x="539750" y="431801"/>
            <a:ext cx="749302" cy="7493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1A720-8CA0-A925-05E7-D6606DECEF77}"/>
              </a:ext>
            </a:extLst>
          </p:cNvPr>
          <p:cNvSpPr txBox="1"/>
          <p:nvPr/>
        </p:nvSpPr>
        <p:spPr>
          <a:xfrm>
            <a:off x="1013351" y="1778466"/>
            <a:ext cx="4322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문체부 쓰기 정체" panose="02030609000101010101" pitchFamily="17" charset="-127"/>
              </a:rPr>
              <a:t>태평양 전쟁 주요 사건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6AAAA-8C48-E489-A92F-DCEA3A35EA3F}"/>
              </a:ext>
            </a:extLst>
          </p:cNvPr>
          <p:cNvSpPr txBox="1"/>
          <p:nvPr/>
        </p:nvSpPr>
        <p:spPr>
          <a:xfrm>
            <a:off x="1239169" y="2328004"/>
            <a:ext cx="8949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도쿄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대공습</a:t>
            </a:r>
            <a:r>
              <a:rPr lang="ko-KR" altLang="en-US" sz="2000" dirty="0">
                <a:ea typeface="문체부 쓰기 정체" panose="02030609000101010101" pitchFamily="17" charset="-127"/>
              </a:rPr>
              <a:t> </a:t>
            </a:r>
            <a:r>
              <a:rPr lang="en-US" altLang="ko-KR" sz="2000" dirty="0">
                <a:ea typeface="문체부 쓰기 정체" panose="02030609000101010101" pitchFamily="17" charset="-127"/>
              </a:rPr>
              <a:t>: 1945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3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월 </a:t>
            </a:r>
            <a:r>
              <a:rPr lang="en-US" altLang="ko-KR" sz="2000" dirty="0">
                <a:ea typeface="문체부 쓰기 정체" panose="02030609000101010101" pitchFamily="17" charset="-127"/>
              </a:rPr>
              <a:t>9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일부터 </a:t>
            </a:r>
            <a:r>
              <a:rPr lang="en-US" altLang="ko-KR" sz="2000" dirty="0">
                <a:ea typeface="문체부 쓰기 정체" panose="02030609000101010101" pitchFamily="17" charset="-127"/>
              </a:rPr>
              <a:t>10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일까지 대량의 소이탄인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네이팜탄을</a:t>
            </a:r>
            <a:r>
              <a:rPr lang="ko-KR" altLang="en-US" sz="2000" dirty="0">
                <a:ea typeface="문체부 쓰기 정체" panose="02030609000101010101" pitchFamily="17" charset="-127"/>
              </a:rPr>
              <a:t> 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도쿄로 폭격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도쿄 중심으로부터 </a:t>
            </a:r>
            <a:r>
              <a:rPr lang="en-US" altLang="ko-KR" sz="2000" dirty="0">
                <a:ea typeface="문체부 쓰기 정체" panose="02030609000101010101" pitchFamily="17" charset="-127"/>
              </a:rPr>
              <a:t>41</a:t>
            </a:r>
            <a:r>
              <a:rPr lang="ko-KR" altLang="en-US" sz="2000" dirty="0">
                <a:ea typeface="문체부 쓰기 정체" panose="02030609000101010101" pitchFamily="17" charset="-127"/>
              </a:rPr>
              <a:t>㎢에 달하는 지역이 파괴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약 </a:t>
            </a:r>
            <a:r>
              <a:rPr lang="en-US" altLang="ko-KR" sz="2000" dirty="0">
                <a:ea typeface="문체부 쓰기 정체" panose="02030609000101010101" pitchFamily="17" charset="-127"/>
              </a:rPr>
              <a:t>10</a:t>
            </a:r>
            <a:r>
              <a:rPr lang="ko-KR" altLang="en-US" sz="2000" dirty="0">
                <a:ea typeface="문체부 쓰기 정체" panose="02030609000101010101" pitchFamily="17" charset="-127"/>
              </a:rPr>
              <a:t>만여명의 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민간인이 사망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100</a:t>
            </a:r>
            <a:r>
              <a:rPr lang="ko-KR" altLang="en-US" sz="2000" dirty="0">
                <a:ea typeface="문체부 쓰기 정체" panose="02030609000101010101" pitchFamily="17" charset="-127"/>
              </a:rPr>
              <a:t>만 이상의 이재민 발생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히로시마 </a:t>
            </a:r>
            <a:r>
              <a:rPr lang="en-US" altLang="ko-KR" sz="2000" dirty="0">
                <a:ea typeface="문체부 쓰기 정체" panose="02030609000101010101" pitchFamily="17" charset="-127"/>
              </a:rPr>
              <a:t>–</a:t>
            </a:r>
            <a:r>
              <a:rPr lang="ko-KR" altLang="en-US" sz="2000" dirty="0">
                <a:ea typeface="문체부 쓰기 정체" panose="02030609000101010101" pitchFamily="17" charset="-127"/>
              </a:rPr>
              <a:t> 나가사키 원자폭탄 투하 </a:t>
            </a:r>
            <a:r>
              <a:rPr lang="en-US" altLang="ko-KR" sz="2000" dirty="0">
                <a:ea typeface="문체부 쓰기 정체" panose="02030609000101010101" pitchFamily="17" charset="-127"/>
              </a:rPr>
              <a:t>: 1945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8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월 </a:t>
            </a:r>
            <a:r>
              <a:rPr lang="en-US" altLang="ko-KR" sz="2000" dirty="0">
                <a:ea typeface="문체부 쓰기 정체" panose="02030609000101010101" pitchFamily="17" charset="-127"/>
              </a:rPr>
              <a:t>6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 히로시마 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1945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8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월 </a:t>
            </a:r>
            <a:r>
              <a:rPr lang="en-US" altLang="ko-KR" sz="2000" dirty="0">
                <a:ea typeface="문체부 쓰기 정체" panose="02030609000101010101" pitchFamily="17" charset="-127"/>
              </a:rPr>
              <a:t>9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 나가사키에 당시 최신 폭탄인 원자폭탄을 투하한 사건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77CEAB-A49B-89B9-8CD2-2F40E0D63A63}"/>
              </a:ext>
            </a:extLst>
          </p:cNvPr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22202050 </a:t>
            </a:r>
            <a:r>
              <a:rPr lang="ko-KR" altLang="en-US" sz="1400" dirty="0" err="1"/>
              <a:t>김연하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212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3586952" cy="630756"/>
            <a:chOff x="10986308" y="9169948"/>
            <a:chExt cx="3586952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태평양 전쟁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35869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패망의 길</a:t>
              </a:r>
            </a:p>
          </p:txBody>
        </p:sp>
      </p:grpSp>
      <p:pic>
        <p:nvPicPr>
          <p:cNvPr id="3" name="그림 2" descr="하늘, 야외, 폭발, 항공기이(가) 표시된 사진&#10;&#10;자동 생성된 설명">
            <a:extLst>
              <a:ext uri="{FF2B5EF4-FFF2-40B4-BE49-F238E27FC236}">
                <a16:creationId xmlns:a16="http://schemas.microsoft.com/office/drawing/2014/main" id="{6812CF4F-566B-4722-BF07-6D4BB4E59E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1" r="3821" b="6536"/>
          <a:stretch/>
        </p:blipFill>
        <p:spPr>
          <a:xfrm>
            <a:off x="539750" y="431801"/>
            <a:ext cx="749302" cy="7493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1A720-8CA0-A925-05E7-D6606DECEF77}"/>
              </a:ext>
            </a:extLst>
          </p:cNvPr>
          <p:cNvSpPr txBox="1"/>
          <p:nvPr/>
        </p:nvSpPr>
        <p:spPr>
          <a:xfrm>
            <a:off x="1013351" y="1778466"/>
            <a:ext cx="4746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문체부 쓰기 정체" panose="02030609000101010101" pitchFamily="17" charset="-127"/>
              </a:rPr>
              <a:t>히로시마</a:t>
            </a:r>
            <a:r>
              <a:rPr lang="en-US" altLang="ko-KR" sz="2400" dirty="0">
                <a:ea typeface="문체부 쓰기 정체" panose="02030609000101010101" pitchFamily="17" charset="-127"/>
              </a:rPr>
              <a:t>-</a:t>
            </a:r>
            <a:r>
              <a:rPr lang="ko-KR" altLang="en-US" sz="2400" dirty="0">
                <a:ea typeface="문체부 쓰기 정체" panose="02030609000101010101" pitchFamily="17" charset="-127"/>
              </a:rPr>
              <a:t>나가사키 원자폭탄 투하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6AAAA-8C48-E489-A92F-DCEA3A35EA3F}"/>
              </a:ext>
            </a:extLst>
          </p:cNvPr>
          <p:cNvSpPr txBox="1"/>
          <p:nvPr/>
        </p:nvSpPr>
        <p:spPr>
          <a:xfrm>
            <a:off x="1239169" y="2328004"/>
            <a:ext cx="9153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원자폭탄 투하의 이유 </a:t>
            </a:r>
            <a:r>
              <a:rPr lang="en-US" altLang="ko-KR" sz="2000" dirty="0">
                <a:ea typeface="문체부 쓰기 정체" panose="02030609000101010101" pitchFamily="17" charset="-127"/>
              </a:rPr>
              <a:t>: 2</a:t>
            </a:r>
            <a:r>
              <a:rPr lang="ko-KR" altLang="en-US" sz="2000" dirty="0">
                <a:ea typeface="문체부 쓰기 정체" panose="02030609000101010101" pitchFamily="17" charset="-127"/>
              </a:rPr>
              <a:t>차 세계대전 유럽전선인 독일은 항복하였으나 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en-US" altLang="ko-KR" sz="2000" dirty="0">
                <a:ea typeface="문체부 쓰기 정체" panose="02030609000101010101" pitchFamily="17" charset="-127"/>
              </a:rPr>
              <a:t>                                           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일본은 항복하지 않음</a:t>
            </a:r>
            <a:r>
              <a:rPr lang="en-US" altLang="ko-KR" sz="2000" dirty="0">
                <a:ea typeface="문체부 쓰기 정체" panose="02030609000101010101" pitchFamily="17" charset="-127"/>
              </a:rPr>
              <a:t>. </a:t>
            </a:r>
            <a:r>
              <a:rPr lang="ko-KR" altLang="en-US" sz="2000" dirty="0">
                <a:ea typeface="문체부 쓰기 정체" panose="02030609000101010101" pitchFamily="17" charset="-127"/>
              </a:rPr>
              <a:t>미국은 종전을 위해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en-US" altLang="ko-KR" sz="2000" dirty="0">
                <a:ea typeface="문체부 쓰기 정체" panose="02030609000101010101" pitchFamily="17" charset="-127"/>
              </a:rPr>
              <a:t>                                            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새로이 개발한 원자폭탄을 투하하기로 결정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투하한 폭탄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: </a:t>
            </a:r>
            <a:r>
              <a:rPr lang="ko-KR" altLang="en-US" sz="2000" dirty="0">
                <a:ea typeface="문체부 쓰기 정체" panose="02030609000101010101" pitchFamily="17" charset="-127"/>
              </a:rPr>
              <a:t>히로시마에는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리틀보이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나가사키에는 팻 맨이라는 이름을 가진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en-US" altLang="ko-KR" sz="2000" dirty="0">
                <a:ea typeface="문체부 쓰기 정체" panose="02030609000101010101" pitchFamily="17" charset="-127"/>
              </a:rPr>
              <a:t>                         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원자폭탄을 사용</a:t>
            </a:r>
            <a:endParaRPr lang="en-US" altLang="ko-KR" sz="2000" dirty="0">
              <a:ea typeface="문체부 쓰기 정체" panose="02030609000101010101" pitchFamily="17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60A0B-F72E-BE0C-159F-F83DBC401C15}"/>
              </a:ext>
            </a:extLst>
          </p:cNvPr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22202034 </a:t>
            </a:r>
            <a:r>
              <a:rPr lang="ko-KR" altLang="en-US" sz="1400" dirty="0" err="1"/>
              <a:t>김채현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8462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3586952" cy="630756"/>
            <a:chOff x="10986308" y="9169948"/>
            <a:chExt cx="3586952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태평양 전쟁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35869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패망의 길</a:t>
              </a:r>
            </a:p>
          </p:txBody>
        </p:sp>
      </p:grpSp>
      <p:pic>
        <p:nvPicPr>
          <p:cNvPr id="3" name="그림 2" descr="하늘, 야외, 폭발, 항공기이(가) 표시된 사진&#10;&#10;자동 생성된 설명">
            <a:extLst>
              <a:ext uri="{FF2B5EF4-FFF2-40B4-BE49-F238E27FC236}">
                <a16:creationId xmlns:a16="http://schemas.microsoft.com/office/drawing/2014/main" id="{6812CF4F-566B-4722-BF07-6D4BB4E59E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1" r="3821" b="6536"/>
          <a:stretch/>
        </p:blipFill>
        <p:spPr>
          <a:xfrm>
            <a:off x="539750" y="431801"/>
            <a:ext cx="749302" cy="7493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1A720-8CA0-A925-05E7-D6606DECEF77}"/>
              </a:ext>
            </a:extLst>
          </p:cNvPr>
          <p:cNvSpPr txBox="1"/>
          <p:nvPr/>
        </p:nvSpPr>
        <p:spPr>
          <a:xfrm>
            <a:off x="1013351" y="1778466"/>
            <a:ext cx="4746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문체부 쓰기 정체" panose="02030609000101010101" pitchFamily="17" charset="-127"/>
              </a:rPr>
              <a:t>히로시마</a:t>
            </a:r>
            <a:r>
              <a:rPr lang="en-US" altLang="ko-KR" sz="2400" dirty="0">
                <a:ea typeface="문체부 쓰기 정체" panose="02030609000101010101" pitchFamily="17" charset="-127"/>
              </a:rPr>
              <a:t>, </a:t>
            </a:r>
            <a:r>
              <a:rPr lang="ko-KR" altLang="en-US" sz="2400" dirty="0">
                <a:ea typeface="문체부 쓰기 정체" panose="02030609000101010101" pitchFamily="17" charset="-127"/>
              </a:rPr>
              <a:t>나가사키로 결정한 이유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6AAAA-8C48-E489-A92F-DCEA3A35EA3F}"/>
              </a:ext>
            </a:extLst>
          </p:cNvPr>
          <p:cNvSpPr txBox="1"/>
          <p:nvPr/>
        </p:nvSpPr>
        <p:spPr>
          <a:xfrm>
            <a:off x="1239168" y="2328004"/>
            <a:ext cx="91240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당시 미 대통령 트루먼은 처음에는 교토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고쿠라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히로시마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니가타를 선정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r>
              <a:rPr lang="en-US" altLang="ko-KR" sz="2000" dirty="0">
                <a:ea typeface="문체부 쓰기 정체" panose="02030609000101010101" pitchFamily="17" charset="-127"/>
              </a:rPr>
              <a:t>      -</a:t>
            </a:r>
            <a:r>
              <a:rPr lang="ko-KR" altLang="en-US" sz="2000" dirty="0">
                <a:ea typeface="문체부 쓰기 정체" panose="02030609000101010101" pitchFamily="17" charset="-127"/>
              </a:rPr>
              <a:t>교토 </a:t>
            </a:r>
            <a:r>
              <a:rPr lang="en-US" altLang="ko-KR" sz="2000" dirty="0">
                <a:ea typeface="문체부 쓰기 정체" panose="02030609000101010101" pitchFamily="17" charset="-127"/>
              </a:rPr>
              <a:t>: 100</a:t>
            </a:r>
            <a:r>
              <a:rPr lang="ko-KR" altLang="en-US" sz="2000" dirty="0">
                <a:ea typeface="문체부 쓰기 정체" panose="02030609000101010101" pitchFamily="17" charset="-127"/>
              </a:rPr>
              <a:t>만이 넘는 대도시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>
                <a:ea typeface="문체부 쓰기 정체" panose="02030609000101010101" pitchFamily="17" charset="-127"/>
              </a:rPr>
              <a:t>군수 공장이 많은 도시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en-US" altLang="ko-KR" sz="2000" dirty="0">
                <a:ea typeface="문체부 쓰기 정체" panose="02030609000101010101" pitchFamily="17" charset="-127"/>
              </a:rPr>
              <a:t>      -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고쿠라</a:t>
            </a:r>
            <a:r>
              <a:rPr lang="ko-KR" altLang="en-US" sz="2000" dirty="0">
                <a:ea typeface="문체부 쓰기 정체" panose="02030609000101010101" pitchFamily="17" charset="-127"/>
              </a:rPr>
              <a:t> </a:t>
            </a:r>
            <a:r>
              <a:rPr lang="en-US" altLang="ko-KR" sz="2000" dirty="0">
                <a:ea typeface="문체부 쓰기 정체" panose="02030609000101010101" pitchFamily="17" charset="-127"/>
              </a:rPr>
              <a:t>: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어느정도 큰 도시이자 군수산업 발달 도시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r>
              <a:rPr lang="en-US" altLang="ko-KR" sz="2000" dirty="0">
                <a:ea typeface="문체부 쓰기 정체" panose="02030609000101010101" pitchFamily="17" charset="-127"/>
              </a:rPr>
              <a:t>      -</a:t>
            </a:r>
            <a:r>
              <a:rPr lang="ko-KR" altLang="en-US" sz="2000" dirty="0">
                <a:ea typeface="문체부 쓰기 정체" panose="02030609000101010101" pitchFamily="17" charset="-127"/>
              </a:rPr>
              <a:t>히로시마 </a:t>
            </a:r>
            <a:r>
              <a:rPr lang="en-US" altLang="ko-KR" sz="2000" dirty="0">
                <a:ea typeface="문체부 쓰기 정체" panose="02030609000101010101" pitchFamily="17" charset="-127"/>
              </a:rPr>
              <a:t>: </a:t>
            </a:r>
            <a:r>
              <a:rPr lang="ko-KR" altLang="en-US" sz="2000" dirty="0">
                <a:ea typeface="문체부 쓰기 정체" panose="02030609000101010101" pitchFamily="17" charset="-127"/>
              </a:rPr>
              <a:t>군 창고 및 주요 군함이 있는 항구 보유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r>
              <a:rPr lang="en-US" altLang="ko-KR" sz="2000" dirty="0">
                <a:ea typeface="문체부 쓰기 정체" panose="02030609000101010101" pitchFamily="17" charset="-127"/>
              </a:rPr>
              <a:t>      -</a:t>
            </a:r>
            <a:r>
              <a:rPr lang="ko-KR" altLang="en-US" sz="2000" dirty="0">
                <a:ea typeface="문체부 쓰기 정체" panose="02030609000101010101" pitchFamily="17" charset="-127"/>
              </a:rPr>
              <a:t>니가타 </a:t>
            </a:r>
            <a:r>
              <a:rPr lang="en-US" altLang="ko-KR" sz="2000" dirty="0">
                <a:ea typeface="문체부 쓰기 정체" panose="02030609000101010101" pitchFamily="17" charset="-127"/>
              </a:rPr>
              <a:t>: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제철 알루미늄 시설 등 공업거점과 항구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이후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2</a:t>
            </a:r>
            <a:r>
              <a:rPr lang="ko-KR" altLang="en-US" sz="2000" dirty="0">
                <a:ea typeface="문체부 쓰기 정체" panose="02030609000101010101" pitchFamily="17" charset="-127"/>
              </a:rPr>
              <a:t>번째 폭격 예정일이었던 </a:t>
            </a:r>
            <a:r>
              <a:rPr lang="en-US" altLang="ko-KR" sz="2000" dirty="0">
                <a:ea typeface="문체부 쓰기 정체" panose="02030609000101010101" pitchFamily="17" charset="-127"/>
              </a:rPr>
              <a:t>8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월 </a:t>
            </a:r>
            <a:r>
              <a:rPr lang="en-US" altLang="ko-KR" sz="2000" dirty="0">
                <a:ea typeface="문체부 쓰기 정체" panose="02030609000101010101" pitchFamily="17" charset="-127"/>
              </a:rPr>
              <a:t>11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일에는 </a:t>
            </a:r>
            <a:r>
              <a:rPr lang="en-US" altLang="ko-KR" sz="2000" dirty="0">
                <a:ea typeface="문체부 쓰기 정체" panose="02030609000101010101" pitchFamily="17" charset="-127"/>
              </a:rPr>
              <a:t>10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 부터 기상이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안좋을</a:t>
            </a:r>
            <a:r>
              <a:rPr lang="ko-KR" altLang="en-US" sz="2000" dirty="0">
                <a:ea typeface="문체부 쓰기 정체" panose="02030609000101010101" pitchFamily="17" charset="-127"/>
              </a:rPr>
              <a:t> 것이라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예보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9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일까지 당겨 진행</a:t>
            </a:r>
            <a:r>
              <a:rPr lang="en-US" altLang="ko-KR" sz="2000" dirty="0">
                <a:ea typeface="문체부 쓰기 정체" panose="02030609000101010101" pitchFamily="17" charset="-127"/>
              </a:rPr>
              <a:t>.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진행 당일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고쿠라</a:t>
            </a:r>
            <a:r>
              <a:rPr lang="en-US" altLang="ko-KR" sz="2000" dirty="0">
                <a:ea typeface="문체부 쓰기 정체" panose="02030609000101010101" pitchFamily="17" charset="-127"/>
              </a:rPr>
              <a:t>(</a:t>
            </a:r>
            <a:r>
              <a:rPr lang="ko-KR" altLang="en-US" sz="2000" dirty="0">
                <a:ea typeface="문체부 쓰기 정체" panose="02030609000101010101" pitchFamily="17" charset="-127"/>
              </a:rPr>
              <a:t>현 기타큐슈</a:t>
            </a:r>
            <a:r>
              <a:rPr lang="en-US" altLang="ko-KR" sz="2000" dirty="0">
                <a:ea typeface="문체부 쓰기 정체" panose="02030609000101010101" pitchFamily="17" charset="-127"/>
              </a:rPr>
              <a:t>)</a:t>
            </a:r>
            <a:r>
              <a:rPr lang="ko-KR" altLang="en-US" sz="2000" dirty="0">
                <a:ea typeface="문체부 쓰기 정체" panose="02030609000101010101" pitchFamily="17" charset="-127"/>
              </a:rPr>
              <a:t>는 안개가 끼여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목표확인 불가</a:t>
            </a:r>
            <a:r>
              <a:rPr lang="en-US" altLang="ko-KR" sz="2000" dirty="0">
                <a:ea typeface="문체부 쓰기 정체" panose="02030609000101010101" pitchFamily="17" charset="-127"/>
              </a:rPr>
              <a:t>. 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이어 예비 장소인 나가사키로 변경 </a:t>
            </a:r>
            <a:endParaRPr lang="en-US" altLang="ko-KR" sz="2000" dirty="0">
              <a:ea typeface="문체부 쓰기 정체" panose="02030609000101010101" pitchFamily="17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60A0B-F72E-BE0C-159F-F83DBC401C15}"/>
              </a:ext>
            </a:extLst>
          </p:cNvPr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22202034 </a:t>
            </a:r>
            <a:r>
              <a:rPr lang="ko-KR" altLang="en-US" sz="1400" dirty="0" err="1"/>
              <a:t>김채현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554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3586952" cy="630756"/>
            <a:chOff x="10986308" y="9169948"/>
            <a:chExt cx="3586952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태평양 전쟁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35869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패망의 길</a:t>
              </a:r>
            </a:p>
          </p:txBody>
        </p:sp>
      </p:grpSp>
      <p:pic>
        <p:nvPicPr>
          <p:cNvPr id="3" name="그림 2" descr="하늘, 야외, 폭발, 항공기이(가) 표시된 사진&#10;&#10;자동 생성된 설명">
            <a:extLst>
              <a:ext uri="{FF2B5EF4-FFF2-40B4-BE49-F238E27FC236}">
                <a16:creationId xmlns:a16="http://schemas.microsoft.com/office/drawing/2014/main" id="{6812CF4F-566B-4722-BF07-6D4BB4E59E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1" r="3821" b="6536"/>
          <a:stretch/>
        </p:blipFill>
        <p:spPr>
          <a:xfrm>
            <a:off x="539750" y="431801"/>
            <a:ext cx="749302" cy="7493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1A720-8CA0-A925-05E7-D6606DECEF77}"/>
              </a:ext>
            </a:extLst>
          </p:cNvPr>
          <p:cNvSpPr txBox="1"/>
          <p:nvPr/>
        </p:nvSpPr>
        <p:spPr>
          <a:xfrm>
            <a:off x="1013351" y="1778466"/>
            <a:ext cx="4746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문체부 쓰기 정체" panose="02030609000101010101" pitchFamily="17" charset="-127"/>
              </a:rPr>
              <a:t>원폭 피해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6AAAA-8C48-E489-A92F-DCEA3A35EA3F}"/>
              </a:ext>
            </a:extLst>
          </p:cNvPr>
          <p:cNvSpPr txBox="1"/>
          <p:nvPr/>
        </p:nvSpPr>
        <p:spPr>
          <a:xfrm>
            <a:off x="1239168" y="2328004"/>
            <a:ext cx="9559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히로시마현 피해자는 히로시마 시 인구 </a:t>
            </a:r>
            <a:r>
              <a:rPr lang="en-US" altLang="ko-KR" sz="2000" dirty="0">
                <a:ea typeface="문체부 쓰기 정체" panose="02030609000101010101" pitchFamily="17" charset="-127"/>
              </a:rPr>
              <a:t>33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만명중</a:t>
            </a:r>
            <a:r>
              <a:rPr lang="ko-KR" altLang="en-US" sz="2000" dirty="0">
                <a:ea typeface="문체부 쓰기 정체" panose="02030609000101010101" pitchFamily="17" charset="-127"/>
              </a:rPr>
              <a:t> </a:t>
            </a:r>
            <a:r>
              <a:rPr lang="en-US" altLang="ko-KR" sz="2000" dirty="0">
                <a:ea typeface="문체부 쓰기 정체" panose="02030609000101010101" pitchFamily="17" charset="-127"/>
              </a:rPr>
              <a:t>4</a:t>
            </a:r>
            <a:r>
              <a:rPr lang="ko-KR" altLang="en-US" sz="2000" dirty="0">
                <a:ea typeface="문체부 쓰기 정체" panose="02030609000101010101" pitchFamily="17" charset="-127"/>
              </a:rPr>
              <a:t>만여명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 err="1">
                <a:ea typeface="문체부 쓰기 정체" panose="02030609000101010101" pitchFamily="17" charset="-127"/>
              </a:rPr>
              <a:t>나가사키현</a:t>
            </a:r>
            <a:r>
              <a:rPr lang="ko-KR" altLang="en-US" sz="2000" dirty="0">
                <a:ea typeface="문체부 쓰기 정체" panose="02030609000101010101" pitchFamily="17" charset="-127"/>
              </a:rPr>
              <a:t> 피해자는 나가사키 시 인구 </a:t>
            </a:r>
            <a:r>
              <a:rPr lang="en-US" altLang="ko-KR" sz="2000" dirty="0">
                <a:ea typeface="문체부 쓰기 정체" panose="02030609000101010101" pitchFamily="17" charset="-127"/>
              </a:rPr>
              <a:t>27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만명중</a:t>
            </a:r>
            <a:r>
              <a:rPr lang="ko-KR" altLang="en-US" sz="2000" dirty="0">
                <a:ea typeface="문체부 쓰기 정체" panose="02030609000101010101" pitchFamily="17" charset="-127"/>
              </a:rPr>
              <a:t> </a:t>
            </a:r>
            <a:r>
              <a:rPr lang="en-US" altLang="ko-KR" sz="2000" dirty="0">
                <a:ea typeface="문체부 쓰기 정체" panose="02030609000101010101" pitchFamily="17" charset="-127"/>
              </a:rPr>
              <a:t>7</a:t>
            </a:r>
            <a:r>
              <a:rPr lang="ko-KR" altLang="en-US" sz="2000" dirty="0">
                <a:ea typeface="문체부 쓰기 정체" panose="02030609000101010101" pitchFamily="17" charset="-127"/>
              </a:rPr>
              <a:t>만여명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이중 한국인 피해자 </a:t>
            </a:r>
            <a:r>
              <a:rPr lang="en-US" altLang="ko-KR" sz="2000" dirty="0">
                <a:ea typeface="문체부 쓰기 정체" panose="02030609000101010101" pitchFamily="17" charset="-127"/>
              </a:rPr>
              <a:t>10</a:t>
            </a:r>
            <a:r>
              <a:rPr lang="ko-KR" altLang="en-US" sz="2000" dirty="0">
                <a:ea typeface="문체부 쓰기 정체" panose="02030609000101010101" pitchFamily="17" charset="-127"/>
              </a:rPr>
              <a:t>만명 피폭되었으며 이중 </a:t>
            </a:r>
            <a:r>
              <a:rPr lang="en-US" altLang="ko-KR" sz="2000" dirty="0">
                <a:ea typeface="문체부 쓰기 정체" panose="02030609000101010101" pitchFamily="17" charset="-127"/>
              </a:rPr>
              <a:t>5</a:t>
            </a:r>
            <a:r>
              <a:rPr lang="ko-KR" altLang="en-US" sz="2000" dirty="0">
                <a:ea typeface="문체부 쓰기 정체" panose="02030609000101010101" pitchFamily="17" charset="-127"/>
              </a:rPr>
              <a:t>만명이 사망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고종의 손자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의친왕의</a:t>
            </a:r>
            <a:r>
              <a:rPr lang="ko-KR" altLang="en-US" sz="2000" dirty="0">
                <a:ea typeface="문체부 쓰기 정체" panose="02030609000101010101" pitchFamily="17" charset="-127"/>
              </a:rPr>
              <a:t> 차남인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이우왕자가</a:t>
            </a:r>
            <a:r>
              <a:rPr lang="ko-KR" altLang="en-US" sz="2000" dirty="0">
                <a:ea typeface="문체부 쓰기 정체" panose="02030609000101010101" pitchFamily="17" charset="-127"/>
              </a:rPr>
              <a:t> 히로시마에서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출근중</a:t>
            </a:r>
            <a:r>
              <a:rPr lang="ko-KR" altLang="en-US" sz="2000" dirty="0">
                <a:ea typeface="문체부 쓰기 정체" panose="02030609000101010101" pitchFamily="17" charset="-127"/>
              </a:rPr>
              <a:t> 피폭으로 사망</a:t>
            </a:r>
            <a:endParaRPr lang="en-US" altLang="ko-KR" sz="2000" dirty="0">
              <a:ea typeface="문체부 쓰기 정체" panose="02030609000101010101" pitchFamily="17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60A0B-F72E-BE0C-159F-F83DBC401C15}"/>
              </a:ext>
            </a:extLst>
          </p:cNvPr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22202034 </a:t>
            </a:r>
            <a:r>
              <a:rPr lang="ko-KR" altLang="en-US" sz="1400" dirty="0" err="1"/>
              <a:t>김채현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5928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5">
            <a:extLst>
              <a:ext uri="{FF2B5EF4-FFF2-40B4-BE49-F238E27FC236}">
                <a16:creationId xmlns:a16="http://schemas.microsoft.com/office/drawing/2014/main" id="{2FD6EBDA-5BDC-74CC-9D74-E56D2B8F46C6}"/>
              </a:ext>
            </a:extLst>
          </p:cNvPr>
          <p:cNvGrpSpPr/>
          <p:nvPr/>
        </p:nvGrpSpPr>
        <p:grpSpPr>
          <a:xfrm>
            <a:off x="0" y="1306285"/>
            <a:ext cx="5760244" cy="5173889"/>
            <a:chOff x="1885435" y="3276140"/>
            <a:chExt cx="6600592" cy="5696898"/>
          </a:xfrm>
        </p:grpSpPr>
        <p:pic>
          <p:nvPicPr>
            <p:cNvPr id="5" name="Object 15">
              <a:extLst>
                <a:ext uri="{FF2B5EF4-FFF2-40B4-BE49-F238E27FC236}">
                  <a16:creationId xmlns:a16="http://schemas.microsoft.com/office/drawing/2014/main" id="{4E9336EC-88A4-D1BB-B184-D6EF9C985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5435" y="3276140"/>
              <a:ext cx="6600592" cy="5696898"/>
            </a:xfrm>
            <a:prstGeom prst="rect">
              <a:avLst/>
            </a:prstGeom>
          </p:spPr>
        </p:pic>
      </p:grpSp>
      <p:grpSp>
        <p:nvGrpSpPr>
          <p:cNvPr id="6" name="그룹 1004">
            <a:extLst>
              <a:ext uri="{FF2B5EF4-FFF2-40B4-BE49-F238E27FC236}">
                <a16:creationId xmlns:a16="http://schemas.microsoft.com/office/drawing/2014/main" id="{A4EB40D7-4830-AE23-0229-9912A35A946E}"/>
              </a:ext>
            </a:extLst>
          </p:cNvPr>
          <p:cNvGrpSpPr/>
          <p:nvPr/>
        </p:nvGrpSpPr>
        <p:grpSpPr>
          <a:xfrm>
            <a:off x="5760244" y="1295171"/>
            <a:ext cx="5760244" cy="5173890"/>
            <a:chOff x="9021849" y="3464404"/>
            <a:chExt cx="6533333" cy="5634608"/>
          </a:xfrm>
        </p:grpSpPr>
        <p:pic>
          <p:nvPicPr>
            <p:cNvPr id="7" name="Object 12">
              <a:extLst>
                <a:ext uri="{FF2B5EF4-FFF2-40B4-BE49-F238E27FC236}">
                  <a16:creationId xmlns:a16="http://schemas.microsoft.com/office/drawing/2014/main" id="{075ADB7D-BFF6-A2D0-A2AD-869576CB1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1849" y="3464404"/>
              <a:ext cx="6533333" cy="563460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F39C2B2-8EED-22BD-8B53-0CC6D986FEED}"/>
              </a:ext>
            </a:extLst>
          </p:cNvPr>
          <p:cNvSpPr txBox="1"/>
          <p:nvPr/>
        </p:nvSpPr>
        <p:spPr>
          <a:xfrm>
            <a:off x="580571" y="595086"/>
            <a:ext cx="780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당시 원폭 피해 사진 </a:t>
            </a:r>
          </a:p>
        </p:txBody>
      </p:sp>
    </p:spTree>
    <p:extLst>
      <p:ext uri="{BB962C8B-B14F-4D97-AF65-F5344CB8AC3E}">
        <p14:creationId xmlns:p14="http://schemas.microsoft.com/office/powerpoint/2010/main" val="262826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3586952" cy="630756"/>
            <a:chOff x="10986308" y="9169948"/>
            <a:chExt cx="3586952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태평양 전쟁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35869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패망의 길</a:t>
              </a:r>
            </a:p>
          </p:txBody>
        </p:sp>
      </p:grpSp>
      <p:pic>
        <p:nvPicPr>
          <p:cNvPr id="3" name="그림 2" descr="하늘, 야외, 폭발, 항공기이(가) 표시된 사진&#10;&#10;자동 생성된 설명">
            <a:extLst>
              <a:ext uri="{FF2B5EF4-FFF2-40B4-BE49-F238E27FC236}">
                <a16:creationId xmlns:a16="http://schemas.microsoft.com/office/drawing/2014/main" id="{6812CF4F-566B-4722-BF07-6D4BB4E59E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1" r="3821" b="6536"/>
          <a:stretch/>
        </p:blipFill>
        <p:spPr>
          <a:xfrm>
            <a:off x="539750" y="431801"/>
            <a:ext cx="749302" cy="7493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1A720-8CA0-A925-05E7-D6606DECEF77}"/>
              </a:ext>
            </a:extLst>
          </p:cNvPr>
          <p:cNvSpPr txBox="1"/>
          <p:nvPr/>
        </p:nvSpPr>
        <p:spPr>
          <a:xfrm>
            <a:off x="1013351" y="1778466"/>
            <a:ext cx="4322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문체부 쓰기 정체" panose="02030609000101010101" pitchFamily="17" charset="-127"/>
              </a:rPr>
              <a:t>태평양 전쟁 결말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6AAAA-8C48-E489-A92F-DCEA3A35EA3F}"/>
              </a:ext>
            </a:extLst>
          </p:cNvPr>
          <p:cNvSpPr txBox="1"/>
          <p:nvPr/>
        </p:nvSpPr>
        <p:spPr>
          <a:xfrm>
            <a:off x="1239169" y="2328004"/>
            <a:ext cx="91675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원자폭탄 투하 이후 전의를 상실한 일본은 무조건 항복 선언 </a:t>
            </a:r>
            <a:r>
              <a:rPr lang="en-US" altLang="ko-KR" sz="2000" dirty="0">
                <a:ea typeface="문체부 쓰기 정체" panose="02030609000101010101" pitchFamily="17" charset="-127"/>
              </a:rPr>
              <a:t>(1945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8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월 </a:t>
            </a:r>
            <a:r>
              <a:rPr lang="en-US" altLang="ko-KR" sz="2000" dirty="0">
                <a:ea typeface="문체부 쓰기 정체" panose="02030609000101010101" pitchFamily="17" charset="-127"/>
              </a:rPr>
              <a:t>15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</a:t>
            </a:r>
            <a:r>
              <a:rPr lang="en-US" altLang="ko-KR" sz="2000" dirty="0">
                <a:ea typeface="문체부 쓰기 정체" panose="02030609000101010101" pitchFamily="17" charset="-127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ea typeface="문체부 쓰기 정체" panose="02030609000101010101" pitchFamily="17" charset="-127"/>
              </a:rPr>
              <a:t>1945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9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월 </a:t>
            </a:r>
            <a:r>
              <a:rPr lang="en-US" altLang="ko-KR" sz="2000" dirty="0">
                <a:ea typeface="문체부 쓰기 정체" panose="02030609000101010101" pitchFamily="17" charset="-127"/>
              </a:rPr>
              <a:t>2</a:t>
            </a:r>
            <a:r>
              <a:rPr lang="ko-KR" altLang="en-US" sz="2000" dirty="0">
                <a:ea typeface="문체부 쓰기 정체" panose="02030609000101010101" pitchFamily="17" charset="-127"/>
              </a:rPr>
              <a:t>일 포츠담 선언에서 일본의 항복 서명</a:t>
            </a:r>
            <a:r>
              <a:rPr lang="en-US" altLang="ko-KR" sz="2000" dirty="0">
                <a:ea typeface="문체부 쓰기 정체" panose="02030609000101010101" pitchFamily="17" charset="-127"/>
              </a:rPr>
              <a:t>, 2</a:t>
            </a:r>
            <a:r>
              <a:rPr lang="ko-KR" altLang="en-US" sz="2000" dirty="0">
                <a:ea typeface="문체부 쓰기 정체" panose="02030609000101010101" pitchFamily="17" charset="-127"/>
              </a:rPr>
              <a:t>차 세계대전 공식 종전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일본은 일본 제국에서 헌법을 기축으로 하는 일본국으로 바뀜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DCB8F-95FD-364A-8F31-C631442CB876}"/>
              </a:ext>
            </a:extLst>
          </p:cNvPr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22202050 </a:t>
            </a:r>
            <a:r>
              <a:rPr lang="ko-KR" altLang="en-US" sz="1400" dirty="0" err="1"/>
              <a:t>김연하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9051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7BC90AE-A046-77D3-5BE1-205FA8FC3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94378"/>
            <a:ext cx="5842641" cy="468579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F78FB97-65DC-B8CD-F8E7-D591316A6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540" y="1794378"/>
            <a:ext cx="5831952" cy="4886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929343-7631-90D0-DD8E-788F24C384A2}"/>
              </a:ext>
            </a:extLst>
          </p:cNvPr>
          <p:cNvSpPr txBox="1"/>
          <p:nvPr/>
        </p:nvSpPr>
        <p:spPr>
          <a:xfrm>
            <a:off x="508000" y="624114"/>
            <a:ext cx="1088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▽ 진주만 공습 당시 사진                                                  미드웨이 해전 당시 사진 ▽</a:t>
            </a:r>
          </a:p>
        </p:txBody>
      </p:sp>
    </p:spTree>
    <p:extLst>
      <p:ext uri="{BB962C8B-B14F-4D97-AF65-F5344CB8AC3E}">
        <p14:creationId xmlns:p14="http://schemas.microsoft.com/office/powerpoint/2010/main" val="173713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DF5DE59-785E-C061-A6D0-37DA80F35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759700" cy="461554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E423915-B30C-85F6-82CA-A006530A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674" y="2293257"/>
            <a:ext cx="5761814" cy="41869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B03827-9274-8F2E-71AF-0FF0CEA8AB90}"/>
              </a:ext>
            </a:extLst>
          </p:cNvPr>
          <p:cNvSpPr txBox="1"/>
          <p:nvPr/>
        </p:nvSpPr>
        <p:spPr>
          <a:xfrm>
            <a:off x="6342743" y="361798"/>
            <a:ext cx="5036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◁  </a:t>
            </a:r>
            <a:r>
              <a:rPr lang="en-US" altLang="ko-KR" sz="2400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9</a:t>
            </a:r>
            <a:r>
              <a:rPr lang="ko-KR" altLang="en-US" sz="2400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월 </a:t>
            </a:r>
            <a:r>
              <a:rPr lang="en-US" altLang="ko-KR" sz="2400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2</a:t>
            </a:r>
            <a:r>
              <a:rPr lang="ko-KR" altLang="en-US" sz="2400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일 </a:t>
            </a:r>
            <a:r>
              <a:rPr lang="en-US" altLang="ko-KR" sz="2400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USS</a:t>
            </a:r>
            <a:r>
              <a:rPr lang="ko-KR" altLang="en-US" sz="2400" dirty="0" err="1">
                <a:solidFill>
                  <a:schemeClr val="bg1"/>
                </a:solidFill>
                <a:ea typeface="문체부 쓰기 정체" panose="02030609000101010101" pitchFamily="17" charset="-127"/>
              </a:rPr>
              <a:t>미주리호에서</a:t>
            </a:r>
            <a:r>
              <a:rPr lang="ko-KR" altLang="en-US" sz="2400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 항복문서를 서명중인 일본 외무대신</a:t>
            </a:r>
            <a:endParaRPr lang="en-US" altLang="ko-KR" sz="2400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  <a:p>
            <a:r>
              <a:rPr lang="ko-KR" altLang="en-US" sz="2400" dirty="0" err="1">
                <a:solidFill>
                  <a:schemeClr val="bg1"/>
                </a:solidFill>
                <a:ea typeface="문체부 쓰기 정체" panose="02030609000101010101" pitchFamily="17" charset="-127"/>
              </a:rPr>
              <a:t>시게미츠</a:t>
            </a:r>
            <a:r>
              <a:rPr lang="ko-KR" altLang="en-US" sz="2400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 </a:t>
            </a:r>
            <a:r>
              <a:rPr lang="ko-KR" altLang="en-US" sz="2400" dirty="0" err="1">
                <a:solidFill>
                  <a:schemeClr val="bg1"/>
                </a:solidFill>
                <a:ea typeface="문체부 쓰기 정체" panose="02030609000101010101" pitchFamily="17" charset="-127"/>
              </a:rPr>
              <a:t>마모루</a:t>
            </a:r>
            <a:r>
              <a:rPr lang="ko-KR" altLang="en-US" sz="2400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6BCAF-7342-03C5-6D85-0102E67AE6CC}"/>
              </a:ext>
            </a:extLst>
          </p:cNvPr>
          <p:cNvSpPr txBox="1"/>
          <p:nvPr/>
        </p:nvSpPr>
        <p:spPr>
          <a:xfrm>
            <a:off x="522514" y="5123543"/>
            <a:ext cx="467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9</a:t>
            </a:r>
            <a:r>
              <a:rPr lang="ko-KR" altLang="en-US" sz="2400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월 </a:t>
            </a:r>
            <a:r>
              <a:rPr lang="en-US" altLang="ko-KR" sz="2400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9</a:t>
            </a:r>
            <a:r>
              <a:rPr lang="ko-KR" altLang="en-US" sz="2400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일 난징에서 중국군에게 항복문서를 전달하는 일본군 장교</a:t>
            </a:r>
          </a:p>
        </p:txBody>
      </p:sp>
    </p:spTree>
    <p:extLst>
      <p:ext uri="{BB962C8B-B14F-4D97-AF65-F5344CB8AC3E}">
        <p14:creationId xmlns:p14="http://schemas.microsoft.com/office/powerpoint/2010/main" val="373007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5" y="431801"/>
            <a:ext cx="4027621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7B61BDAE-2310-45E7-26D1-A6E390D8A94F}"/>
              </a:ext>
            </a:extLst>
          </p:cNvPr>
          <p:cNvSpPr/>
          <p:nvPr/>
        </p:nvSpPr>
        <p:spPr>
          <a:xfrm>
            <a:off x="539750" y="431800"/>
            <a:ext cx="749300" cy="749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2" y="506461"/>
            <a:ext cx="4174103" cy="630756"/>
            <a:chOff x="10986306" y="9169948"/>
            <a:chExt cx="4174103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6" y="9169948"/>
              <a:ext cx="4174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일본의 근대 쇼와 시대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310238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쇼와 문화 </a:t>
              </a:r>
              <a:r>
                <a:rPr lang="en-US" altLang="ko-KR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1926~1945</a:t>
              </a:r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 </a:t>
              </a:r>
              <a:r>
                <a:rPr lang="en-US" altLang="ko-KR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,</a:t>
              </a:r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일본 제국</a:t>
              </a:r>
              <a:endParaRPr lang="en-US" altLang="ko-KR" sz="1600" dirty="0">
                <a:solidFill>
                  <a:schemeClr val="bg1">
                    <a:lumMod val="95000"/>
                  </a:schemeClr>
                </a:solidFill>
                <a:ea typeface="문체부 쓰기 정체" panose="02030609000101010101" pitchFamily="17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88E81D8F-0413-6D6B-2C4F-B8E7419D14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0" t="9106" r="28362" b="35790"/>
          <a:stretch/>
        </p:blipFill>
        <p:spPr>
          <a:xfrm>
            <a:off x="539750" y="431800"/>
            <a:ext cx="749300" cy="7493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8675" y="1473302"/>
            <a:ext cx="9927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>
                <a:ea typeface="문체부 쓰기 정체" panose="02030609000101010101" pitchFamily="17" charset="-127"/>
              </a:rPr>
              <a:t>쇼와 천황</a:t>
            </a:r>
            <a:r>
              <a:rPr lang="en-US" altLang="ko-KR" sz="2400" dirty="0">
                <a:ea typeface="문체부 쓰기 정체" panose="02030609000101010101" pitchFamily="17" charset="-127"/>
              </a:rPr>
              <a:t> (</a:t>
            </a:r>
            <a:r>
              <a:rPr lang="ko-KR" altLang="en-US" sz="2400" dirty="0">
                <a:ea typeface="문체부 쓰기 정체" panose="02030609000101010101" pitchFamily="17" charset="-127"/>
              </a:rPr>
              <a:t>昭和 天皇</a:t>
            </a:r>
            <a:r>
              <a:rPr lang="en-US" altLang="ko-KR" sz="2400" dirty="0">
                <a:ea typeface="문체부 쓰기 정체" panose="02030609000101010101" pitchFamily="17" charset="-127"/>
              </a:rPr>
              <a:t>)</a:t>
            </a:r>
            <a:r>
              <a:rPr lang="ko-KR" altLang="en-US" sz="2400" dirty="0">
                <a:ea typeface="문체부 쓰기 정체" panose="02030609000101010101" pitchFamily="17" charset="-127"/>
              </a:rPr>
              <a:t> </a:t>
            </a:r>
            <a:r>
              <a:rPr lang="en-US" altLang="ko-KR" sz="2400" dirty="0">
                <a:ea typeface="문체부 쓰기 정체" panose="02030609000101010101" pitchFamily="17" charset="-127"/>
              </a:rPr>
              <a:t> </a:t>
            </a:r>
            <a:br>
              <a:rPr lang="en-US" altLang="ko-KR" dirty="0">
                <a:ea typeface="문체부 쓰기 정체" panose="02030609000101010101" pitchFamily="17" charset="-127"/>
              </a:rPr>
            </a:br>
            <a:r>
              <a:rPr lang="en-US" altLang="ko-KR" dirty="0">
                <a:ea typeface="문체부 쓰기 정체" panose="02030609000101010101" pitchFamily="17" charset="-127"/>
              </a:rPr>
              <a:t>-</a:t>
            </a:r>
            <a:r>
              <a:rPr lang="ko-KR" altLang="en-US" dirty="0">
                <a:ea typeface="문체부 쓰기 정체" panose="02030609000101010101" pitchFamily="17" charset="-127"/>
              </a:rPr>
              <a:t>일본의 제</a:t>
            </a:r>
            <a:r>
              <a:rPr lang="en-US" altLang="ko-KR" dirty="0">
                <a:ea typeface="문체부 쓰기 정체" panose="02030609000101010101" pitchFamily="17" charset="-127"/>
              </a:rPr>
              <a:t>124</a:t>
            </a:r>
            <a:r>
              <a:rPr lang="ko-KR" altLang="en-US" dirty="0">
                <a:ea typeface="문체부 쓰기 정체" panose="02030609000101010101" pitchFamily="17" charset="-127"/>
              </a:rPr>
              <a:t>대 천황</a:t>
            </a:r>
            <a:r>
              <a:rPr lang="en-US" altLang="ko-KR" dirty="0">
                <a:ea typeface="문체부 쓰기 정체" panose="02030609000101010101" pitchFamily="17" charset="-127"/>
              </a:rPr>
              <a:t>, </a:t>
            </a:r>
            <a:r>
              <a:rPr lang="ko-KR" altLang="en-US" dirty="0">
                <a:ea typeface="문체부 쓰기 정체" panose="02030609000101010101" pitchFamily="17" charset="-127"/>
              </a:rPr>
              <a:t>고훈 시대 이후 최장기간 재위 </a:t>
            </a:r>
            <a:r>
              <a:rPr lang="en-US" altLang="ko-KR" dirty="0">
                <a:ea typeface="문체부 쓰기 정체" panose="02030609000101010101" pitchFamily="17" charset="-127"/>
              </a:rPr>
              <a:t>(1926 ~ 1989) </a:t>
            </a:r>
            <a:br>
              <a:rPr lang="en-US" altLang="ko-KR" dirty="0">
                <a:ea typeface="문체부 쓰기 정체" panose="02030609000101010101" pitchFamily="17" charset="-127"/>
              </a:rPr>
            </a:br>
            <a:r>
              <a:rPr lang="en-US" altLang="ko-KR" dirty="0">
                <a:ea typeface="문체부 쓰기 정체" panose="02030609000101010101" pitchFamily="17" charset="-127"/>
              </a:rPr>
              <a:t>-</a:t>
            </a:r>
            <a:r>
              <a:rPr lang="ko-KR" altLang="en-US" dirty="0">
                <a:ea typeface="문체부 쓰기 정체" panose="02030609000101010101" pitchFamily="17" charset="-127"/>
              </a:rPr>
              <a:t>본명은 </a:t>
            </a:r>
            <a:r>
              <a:rPr lang="ko-KR" altLang="en-US" dirty="0" err="1">
                <a:ea typeface="문체부 쓰기 정체" panose="02030609000101010101" pitchFamily="17" charset="-127"/>
              </a:rPr>
              <a:t>미치노미야</a:t>
            </a:r>
            <a:r>
              <a:rPr lang="ko-KR" altLang="en-US" dirty="0">
                <a:ea typeface="문체부 쓰기 정체" panose="02030609000101010101" pitchFamily="17" charset="-127"/>
              </a:rPr>
              <a:t> </a:t>
            </a:r>
            <a:r>
              <a:rPr lang="ko-KR" altLang="en-US" dirty="0" err="1">
                <a:ea typeface="문체부 쓰기 정체" panose="02030609000101010101" pitchFamily="17" charset="-127"/>
              </a:rPr>
              <a:t>히로히토</a:t>
            </a:r>
            <a:r>
              <a:rPr lang="en-US" altLang="ko-KR" dirty="0">
                <a:ea typeface="문체부 쓰기 정체" panose="02030609000101010101" pitchFamily="17" charset="-127"/>
              </a:rPr>
              <a:t>(</a:t>
            </a:r>
            <a:r>
              <a:rPr lang="ko-KR" altLang="en-US" dirty="0">
                <a:ea typeface="문체부 쓰기 정체" panose="02030609000101010101" pitchFamily="17" charset="-127"/>
              </a:rPr>
              <a:t>迪宮 裕仁</a:t>
            </a:r>
            <a:r>
              <a:rPr lang="en-US" altLang="ko-KR" dirty="0">
                <a:ea typeface="문체부 쓰기 정체" panose="02030609000101010101" pitchFamily="17" charset="-127"/>
              </a:rPr>
              <a:t>).</a:t>
            </a:r>
            <a:br>
              <a:rPr lang="en-US" altLang="ko-KR" dirty="0">
                <a:ea typeface="문체부 쓰기 정체" panose="02030609000101010101" pitchFamily="17" charset="-127"/>
              </a:rPr>
            </a:br>
            <a:r>
              <a:rPr lang="en-US" altLang="ko-KR" dirty="0">
                <a:ea typeface="문체부 쓰기 정체" panose="02030609000101010101" pitchFamily="17" charset="-127"/>
              </a:rPr>
              <a:t>-1901</a:t>
            </a:r>
            <a:r>
              <a:rPr lang="ko-KR" altLang="en-US" dirty="0">
                <a:ea typeface="문체부 쓰기 정체" panose="02030609000101010101" pitchFamily="17" charset="-127"/>
              </a:rPr>
              <a:t>년 </a:t>
            </a:r>
            <a:r>
              <a:rPr lang="en-US" altLang="ko-KR" dirty="0">
                <a:ea typeface="문체부 쓰기 정체" panose="02030609000101010101" pitchFamily="17" charset="-127"/>
              </a:rPr>
              <a:t>4</a:t>
            </a:r>
            <a:r>
              <a:rPr lang="ko-KR" altLang="en-US" dirty="0">
                <a:ea typeface="문체부 쓰기 정체" panose="02030609000101010101" pitchFamily="17" charset="-127"/>
              </a:rPr>
              <a:t>월 </a:t>
            </a:r>
            <a:r>
              <a:rPr lang="en-US" altLang="ko-KR" dirty="0">
                <a:ea typeface="문체부 쓰기 정체" panose="02030609000101010101" pitchFamily="17" charset="-127"/>
              </a:rPr>
              <a:t>29</a:t>
            </a:r>
            <a:r>
              <a:rPr lang="ko-KR" altLang="en-US" dirty="0">
                <a:ea typeface="문체부 쓰기 정체" panose="02030609000101010101" pitchFamily="17" charset="-127"/>
              </a:rPr>
              <a:t>일 출생 </a:t>
            </a:r>
            <a:r>
              <a:rPr lang="en-US" altLang="ko-KR" dirty="0">
                <a:ea typeface="문체부 쓰기 정체" panose="02030609000101010101" pitchFamily="17" charset="-127"/>
              </a:rPr>
              <a:t>1989</a:t>
            </a:r>
            <a:r>
              <a:rPr lang="ko-KR" altLang="en-US" dirty="0">
                <a:ea typeface="문체부 쓰기 정체" panose="02030609000101010101" pitchFamily="17" charset="-127"/>
              </a:rPr>
              <a:t>년 </a:t>
            </a:r>
            <a:r>
              <a:rPr lang="en-US" altLang="ko-KR" dirty="0">
                <a:ea typeface="문체부 쓰기 정체" panose="02030609000101010101" pitchFamily="17" charset="-127"/>
              </a:rPr>
              <a:t>1</a:t>
            </a:r>
            <a:r>
              <a:rPr lang="ko-KR" altLang="en-US" dirty="0">
                <a:ea typeface="문체부 쓰기 정체" panose="02030609000101010101" pitchFamily="17" charset="-127"/>
              </a:rPr>
              <a:t>월 </a:t>
            </a:r>
            <a:r>
              <a:rPr lang="en-US" altLang="ko-KR" dirty="0">
                <a:ea typeface="문체부 쓰기 정체" panose="02030609000101010101" pitchFamily="17" charset="-127"/>
              </a:rPr>
              <a:t>7</a:t>
            </a:r>
            <a:r>
              <a:rPr lang="ko-KR" altLang="en-US" dirty="0">
                <a:ea typeface="문체부 쓰기 정체" panose="02030609000101010101" pitchFamily="17" charset="-127"/>
              </a:rPr>
              <a:t>일 사망</a:t>
            </a:r>
            <a:endParaRPr lang="en-US" altLang="ko-KR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>
                <a:ea typeface="문체부 쓰기 정체" panose="02030609000101010101" pitchFamily="17" charset="-127"/>
              </a:rPr>
              <a:t>쇼와 시대의 개막 </a:t>
            </a:r>
            <a:br>
              <a:rPr lang="en-US" altLang="ko-KR" dirty="0">
                <a:ea typeface="문체부 쓰기 정체" panose="02030609000101010101" pitchFamily="17" charset="-127"/>
              </a:rPr>
            </a:br>
            <a:r>
              <a:rPr lang="en-US" altLang="ko-KR" dirty="0">
                <a:ea typeface="문체부 쓰기 정체" panose="02030609000101010101" pitchFamily="17" charset="-127"/>
              </a:rPr>
              <a:t>-1926</a:t>
            </a:r>
            <a:r>
              <a:rPr lang="ko-KR" altLang="en-US" dirty="0">
                <a:ea typeface="문체부 쓰기 정체" panose="02030609000101010101" pitchFamily="17" charset="-127"/>
              </a:rPr>
              <a:t>년 </a:t>
            </a:r>
            <a:r>
              <a:rPr lang="en-US" altLang="ko-KR" dirty="0">
                <a:ea typeface="문체부 쓰기 정체" panose="02030609000101010101" pitchFamily="17" charset="-127"/>
              </a:rPr>
              <a:t>12</a:t>
            </a:r>
            <a:r>
              <a:rPr lang="ko-KR" altLang="en-US" dirty="0">
                <a:ea typeface="문체부 쓰기 정체" panose="02030609000101010101" pitchFamily="17" charset="-127"/>
              </a:rPr>
              <a:t>월 </a:t>
            </a:r>
            <a:r>
              <a:rPr lang="en-US" altLang="ko-KR" dirty="0">
                <a:ea typeface="문체부 쓰기 정체" panose="02030609000101010101" pitchFamily="17" charset="-127"/>
              </a:rPr>
              <a:t>25</a:t>
            </a:r>
            <a:r>
              <a:rPr lang="ko-KR" altLang="en-US" dirty="0">
                <a:ea typeface="문체부 쓰기 정체" panose="02030609000101010101" pitchFamily="17" charset="-127"/>
              </a:rPr>
              <a:t>일 새벽 </a:t>
            </a:r>
            <a:r>
              <a:rPr lang="ko-KR" altLang="en-US" dirty="0" err="1">
                <a:ea typeface="문체부 쓰기 정체" panose="02030609000101010101" pitchFamily="17" charset="-127"/>
              </a:rPr>
              <a:t>가나가와</a:t>
            </a:r>
            <a:r>
              <a:rPr lang="ko-KR" altLang="en-US" dirty="0">
                <a:ea typeface="문체부 쓰기 정체" panose="02030609000101010101" pitchFamily="17" charset="-127"/>
              </a:rPr>
              <a:t> 현에서 </a:t>
            </a:r>
            <a:r>
              <a:rPr lang="ko-KR" altLang="en-US" dirty="0" err="1">
                <a:ea typeface="문체부 쓰기 정체" panose="02030609000101010101" pitchFamily="17" charset="-127"/>
              </a:rPr>
              <a:t>요시히토</a:t>
            </a:r>
            <a:r>
              <a:rPr lang="ko-KR" altLang="en-US" dirty="0">
                <a:ea typeface="문체부 쓰기 정체" panose="02030609000101010101" pitchFamily="17" charset="-127"/>
              </a:rPr>
              <a:t> 천황 사망</a:t>
            </a:r>
            <a:br>
              <a:rPr lang="en-US" altLang="ko-KR" dirty="0">
                <a:ea typeface="문체부 쓰기 정체" panose="02030609000101010101" pitchFamily="17" charset="-127"/>
              </a:rPr>
            </a:br>
            <a:r>
              <a:rPr lang="en-US" altLang="ko-KR" dirty="0">
                <a:ea typeface="문체부 쓰기 정체" panose="02030609000101010101" pitchFamily="17" charset="-127"/>
              </a:rPr>
              <a:t>-</a:t>
            </a:r>
            <a:r>
              <a:rPr lang="ko-KR" altLang="en-US" dirty="0" err="1">
                <a:ea typeface="문체부 쓰기 정체" panose="02030609000101010101" pitchFamily="17" charset="-127"/>
              </a:rPr>
              <a:t>요시히토</a:t>
            </a:r>
            <a:r>
              <a:rPr lang="ko-KR" altLang="en-US" dirty="0">
                <a:ea typeface="문체부 쓰기 정체" panose="02030609000101010101" pitchFamily="17" charset="-127"/>
              </a:rPr>
              <a:t> 천황 사후 </a:t>
            </a:r>
            <a:r>
              <a:rPr lang="en-US" altLang="ko-KR" dirty="0">
                <a:ea typeface="문체부 쓰기 정체" panose="02030609000101010101" pitchFamily="17" charset="-127"/>
              </a:rPr>
              <a:t>1</a:t>
            </a:r>
            <a:r>
              <a:rPr lang="ko-KR" altLang="en-US" dirty="0" err="1">
                <a:ea typeface="문체부 쓰기 정체" panose="02030609000101010101" pitchFamily="17" charset="-127"/>
              </a:rPr>
              <a:t>일후</a:t>
            </a:r>
            <a:r>
              <a:rPr lang="ko-KR" altLang="en-US" dirty="0">
                <a:ea typeface="문체부 쓰기 정체" panose="02030609000101010101" pitchFamily="17" charset="-127"/>
              </a:rPr>
              <a:t> </a:t>
            </a:r>
            <a:r>
              <a:rPr lang="ko-KR" altLang="en-US" dirty="0" err="1">
                <a:ea typeface="문체부 쓰기 정체" panose="02030609000101010101" pitchFamily="17" charset="-127"/>
              </a:rPr>
              <a:t>다이쇼</a:t>
            </a:r>
            <a:r>
              <a:rPr lang="en-US" altLang="ko-KR" dirty="0">
                <a:ea typeface="문체부 쓰기 정체" panose="02030609000101010101" pitchFamily="17" charset="-127"/>
              </a:rPr>
              <a:t>(</a:t>
            </a:r>
            <a:r>
              <a:rPr lang="ko-KR" altLang="en-US" dirty="0">
                <a:ea typeface="문체부 쓰기 정체" panose="02030609000101010101" pitchFamily="17" charset="-127"/>
              </a:rPr>
              <a:t>大正</a:t>
            </a:r>
            <a:r>
              <a:rPr lang="en-US" altLang="ko-KR" dirty="0">
                <a:ea typeface="문체부 쓰기 정체" panose="02030609000101010101" pitchFamily="17" charset="-127"/>
              </a:rPr>
              <a:t>)</a:t>
            </a:r>
            <a:r>
              <a:rPr lang="ko-KR" altLang="en-US" dirty="0">
                <a:ea typeface="문체부 쓰기 정체" panose="02030609000101010101" pitchFamily="17" charset="-127"/>
              </a:rPr>
              <a:t>에서 쇼와</a:t>
            </a:r>
            <a:r>
              <a:rPr lang="en-US" altLang="ko-KR" dirty="0">
                <a:ea typeface="문체부 쓰기 정체" panose="02030609000101010101" pitchFamily="17" charset="-127"/>
              </a:rPr>
              <a:t>(</a:t>
            </a:r>
            <a:r>
              <a:rPr lang="ko-KR" altLang="en-US" dirty="0">
                <a:ea typeface="문체부 쓰기 정체" panose="02030609000101010101" pitchFamily="17" charset="-127"/>
              </a:rPr>
              <a:t>昭和</a:t>
            </a:r>
            <a:r>
              <a:rPr lang="en-US" altLang="ko-KR" dirty="0">
                <a:ea typeface="문체부 쓰기 정체" panose="02030609000101010101" pitchFamily="17" charset="-127"/>
              </a:rPr>
              <a:t>)</a:t>
            </a:r>
            <a:r>
              <a:rPr lang="ko-KR" altLang="en-US" dirty="0">
                <a:ea typeface="문체부 쓰기 정체" panose="02030609000101010101" pitchFamily="17" charset="-127"/>
              </a:rPr>
              <a:t>로 </a:t>
            </a:r>
            <a:r>
              <a:rPr lang="ko-KR" altLang="en-US" dirty="0" err="1">
                <a:ea typeface="문체부 쓰기 정체" panose="02030609000101010101" pitchFamily="17" charset="-127"/>
              </a:rPr>
              <a:t>연호교체를</a:t>
            </a:r>
            <a:r>
              <a:rPr lang="en-US" altLang="ko-KR" dirty="0">
                <a:ea typeface="문체부 쓰기 정체" panose="02030609000101010101" pitchFamily="17" charset="-127"/>
              </a:rPr>
              <a:t> </a:t>
            </a:r>
            <a:r>
              <a:rPr lang="ko-KR" altLang="en-US" dirty="0">
                <a:ea typeface="문체부 쓰기 정체" panose="02030609000101010101" pitchFamily="17" charset="-127"/>
              </a:rPr>
              <a:t>발표하고 </a:t>
            </a:r>
            <a:br>
              <a:rPr lang="en-US" altLang="ko-KR" dirty="0">
                <a:ea typeface="문체부 쓰기 정체" panose="02030609000101010101" pitchFamily="17" charset="-127"/>
              </a:rPr>
            </a:br>
            <a:r>
              <a:rPr lang="en-US" altLang="ko-KR" dirty="0">
                <a:ea typeface="문체부 쓰기 정체" panose="02030609000101010101" pitchFamily="17" charset="-127"/>
              </a:rPr>
              <a:t> </a:t>
            </a:r>
            <a:r>
              <a:rPr lang="ko-KR" altLang="en-US" dirty="0">
                <a:ea typeface="문체부 쓰기 정체" panose="02030609000101010101" pitchFamily="17" charset="-127"/>
              </a:rPr>
              <a:t>그의 장남인 </a:t>
            </a:r>
            <a:r>
              <a:rPr lang="ko-KR" altLang="en-US" dirty="0" err="1">
                <a:ea typeface="문체부 쓰기 정체" panose="02030609000101010101" pitchFamily="17" charset="-127"/>
              </a:rPr>
              <a:t>히로히토가</a:t>
            </a:r>
            <a:r>
              <a:rPr lang="ko-KR" altLang="en-US" dirty="0">
                <a:ea typeface="문체부 쓰기 정체" panose="02030609000101010101" pitchFamily="17" charset="-127"/>
              </a:rPr>
              <a:t> 새로운 천황으로 즉위</a:t>
            </a:r>
            <a:r>
              <a:rPr lang="en-US" altLang="ko-KR" dirty="0">
                <a:ea typeface="문체부 쓰기 정체" panose="02030609000101010101" pitchFamily="17" charset="-127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>
                <a:ea typeface="문체부 쓰기 정체" panose="02030609000101010101" pitchFamily="17" charset="-127"/>
              </a:rPr>
              <a:t>쇼와 시대의 문화 </a:t>
            </a:r>
            <a:br>
              <a:rPr lang="en-US" altLang="ko-KR" dirty="0">
                <a:ea typeface="문체부 쓰기 정체" panose="02030609000101010101" pitchFamily="17" charset="-127"/>
              </a:rPr>
            </a:br>
            <a:r>
              <a:rPr lang="en-US" altLang="ko-KR" dirty="0">
                <a:ea typeface="문체부 쓰기 정체" panose="02030609000101010101" pitchFamily="17" charset="-127"/>
              </a:rPr>
              <a:t>-</a:t>
            </a:r>
            <a:r>
              <a:rPr lang="ko-KR" altLang="en-US" dirty="0">
                <a:ea typeface="문체부 쓰기 정체" panose="02030609000101010101" pitchFamily="17" charset="-127"/>
              </a:rPr>
              <a:t>당시 일본은 개화 전후의 모습이 공존</a:t>
            </a:r>
            <a:r>
              <a:rPr lang="en-US" altLang="ko-KR" dirty="0">
                <a:ea typeface="문체부 쓰기 정체" panose="02030609000101010101" pitchFamily="17" charset="-127"/>
              </a:rPr>
              <a:t> </a:t>
            </a:r>
            <a:br>
              <a:rPr lang="en-US" altLang="ko-KR" dirty="0">
                <a:ea typeface="문체부 쓰기 정체" panose="02030609000101010101" pitchFamily="17" charset="-127"/>
              </a:rPr>
            </a:br>
            <a:r>
              <a:rPr lang="en-US" altLang="ko-KR" dirty="0">
                <a:ea typeface="문체부 쓰기 정체" panose="02030609000101010101" pitchFamily="17" charset="-127"/>
              </a:rPr>
              <a:t> 1923</a:t>
            </a:r>
            <a:r>
              <a:rPr lang="ko-KR" altLang="en-US" dirty="0">
                <a:ea typeface="문체부 쓰기 정체" panose="02030609000101010101" pitchFamily="17" charset="-127"/>
              </a:rPr>
              <a:t>년 관동 대지진 이전보다는 아니었으나 나름 호황기</a:t>
            </a:r>
            <a:br>
              <a:rPr lang="en-US" altLang="ko-KR" dirty="0">
                <a:ea typeface="문체부 쓰기 정체" panose="02030609000101010101" pitchFamily="17" charset="-127"/>
              </a:rPr>
            </a:br>
            <a:br>
              <a:rPr lang="en-US" altLang="ko-KR" dirty="0">
                <a:ea typeface="문체부 쓰기 정체" panose="02030609000101010101" pitchFamily="17" charset="-127"/>
              </a:rPr>
            </a:br>
            <a:r>
              <a:rPr lang="en-US" altLang="ko-KR" dirty="0">
                <a:ea typeface="문체부 쓰기 정체" panose="02030609000101010101" pitchFamily="17" charset="-127"/>
              </a:rPr>
              <a:t>-1929</a:t>
            </a:r>
            <a:r>
              <a:rPr lang="ko-KR" altLang="en-US" dirty="0">
                <a:ea typeface="문체부 쓰기 정체" panose="02030609000101010101" pitchFamily="17" charset="-127"/>
              </a:rPr>
              <a:t>년 세계적으로 </a:t>
            </a:r>
            <a:r>
              <a:rPr lang="ko-KR" altLang="en-US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경제대공황</a:t>
            </a:r>
            <a:r>
              <a:rPr lang="ko-KR" altLang="en-US" dirty="0">
                <a:ea typeface="문체부 쓰기 정체" panose="02030609000101010101" pitchFamily="17" charset="-127"/>
              </a:rPr>
              <a:t>으로 정치</a:t>
            </a:r>
            <a:r>
              <a:rPr lang="en-US" altLang="ko-KR" dirty="0">
                <a:ea typeface="문체부 쓰기 정체" panose="02030609000101010101" pitchFamily="17" charset="-127"/>
              </a:rPr>
              <a:t>, </a:t>
            </a:r>
            <a:r>
              <a:rPr lang="ko-KR" altLang="en-US" dirty="0">
                <a:ea typeface="문체부 쓰기 정체" panose="02030609000101010101" pitchFamily="17" charset="-127"/>
              </a:rPr>
              <a:t>경제의 불황이 심화</a:t>
            </a:r>
            <a:endParaRPr lang="en-US" altLang="ko-KR" dirty="0">
              <a:ea typeface="문체부 쓰기 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21631143</a:t>
            </a:r>
            <a:r>
              <a:rPr lang="ko-KR" altLang="en-US" sz="1400" dirty="0" err="1"/>
              <a:t>정지환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2771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야외, 하늘, 불, 연기이(가) 표시된 사진&#10;&#10;자동 생성된 설명">
            <a:extLst>
              <a:ext uri="{FF2B5EF4-FFF2-40B4-BE49-F238E27FC236}">
                <a16:creationId xmlns:a16="http://schemas.microsoft.com/office/drawing/2014/main" id="{F4A17FFB-90CA-F799-1D6E-378906497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r="10060"/>
          <a:stretch/>
        </p:blipFill>
        <p:spPr>
          <a:xfrm>
            <a:off x="0" y="0"/>
            <a:ext cx="8513852" cy="6480174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119D65BE-CFEA-5546-2463-E3521F9BFDF8}"/>
              </a:ext>
            </a:extLst>
          </p:cNvPr>
          <p:cNvSpPr/>
          <p:nvPr/>
        </p:nvSpPr>
        <p:spPr>
          <a:xfrm>
            <a:off x="5760244" y="-1"/>
            <a:ext cx="5760244" cy="6480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974BB-627E-EC28-4342-B75B19865CC5}"/>
              </a:ext>
            </a:extLst>
          </p:cNvPr>
          <p:cNvSpPr txBox="1"/>
          <p:nvPr/>
        </p:nvSpPr>
        <p:spPr>
          <a:xfrm>
            <a:off x="6878366" y="4873542"/>
            <a:ext cx="2995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ea typeface="문체부 쓰기 정체" panose="02030609000101010101" pitchFamily="17" charset="-127"/>
              </a:defRPr>
            </a:lvl1pPr>
          </a:lstStyle>
          <a:p>
            <a:r>
              <a:rPr lang="ko-KR" altLang="en-US" sz="1600" dirty="0"/>
              <a:t>일본의 근대 </a:t>
            </a:r>
            <a:r>
              <a:rPr lang="en-US" altLang="ko-KR" sz="1600" dirty="0"/>
              <a:t>- </a:t>
            </a:r>
            <a:r>
              <a:rPr lang="ko-KR" altLang="en-US" sz="1600" dirty="0"/>
              <a:t>쇼와 시대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66F524-F732-B1E9-06F4-4C85E52C0921}"/>
              </a:ext>
            </a:extLst>
          </p:cNvPr>
          <p:cNvSpPr txBox="1"/>
          <p:nvPr/>
        </p:nvSpPr>
        <p:spPr>
          <a:xfrm>
            <a:off x="6589661" y="4981540"/>
            <a:ext cx="3573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dirty="0">
                <a:solidFill>
                  <a:srgbClr val="000000"/>
                </a:solidFill>
                <a:latin typeface="Corbel Light" panose="020B0303020204020204" pitchFamily="34" charset="0"/>
              </a:rPr>
              <a:t>FINISH</a:t>
            </a:r>
            <a:endParaRPr lang="ko-KR" altLang="en-US" sz="8000" dirty="0">
              <a:latin typeface="Corbel Light" panose="020B0303020204020204" pitchFamily="34" charset="0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029F1E0-E4DF-2D50-DB30-953CDA175709}"/>
              </a:ext>
            </a:extLst>
          </p:cNvPr>
          <p:cNvCxnSpPr>
            <a:cxnSpLocks/>
          </p:cNvCxnSpPr>
          <p:nvPr/>
        </p:nvCxnSpPr>
        <p:spPr>
          <a:xfrm>
            <a:off x="5760244" y="6048375"/>
            <a:ext cx="523203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40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5" y="431801"/>
            <a:ext cx="4027621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7B61BDAE-2310-45E7-26D1-A6E390D8A94F}"/>
              </a:ext>
            </a:extLst>
          </p:cNvPr>
          <p:cNvSpPr/>
          <p:nvPr/>
        </p:nvSpPr>
        <p:spPr>
          <a:xfrm>
            <a:off x="539750" y="431800"/>
            <a:ext cx="749300" cy="749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2" y="506461"/>
            <a:ext cx="4174103" cy="630756"/>
            <a:chOff x="10986306" y="9169948"/>
            <a:chExt cx="4174103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6" y="9169948"/>
              <a:ext cx="4174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일본의 근대 쇼와 시대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310238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쇼와 문화 </a:t>
              </a:r>
              <a:r>
                <a:rPr lang="en-US" altLang="ko-KR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1926~1945</a:t>
              </a:r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 </a:t>
              </a:r>
              <a:r>
                <a:rPr lang="en-US" altLang="ko-KR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,</a:t>
              </a:r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일본 제국</a:t>
              </a:r>
              <a:endParaRPr lang="en-US" altLang="ko-KR" sz="1600" dirty="0">
                <a:solidFill>
                  <a:schemeClr val="bg1">
                    <a:lumMod val="95000"/>
                  </a:schemeClr>
                </a:solidFill>
                <a:ea typeface="문체부 쓰기 정체" panose="02030609000101010101" pitchFamily="17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88E81D8F-0413-6D6B-2C4F-B8E7419D14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0" t="9106" r="28362" b="35790"/>
          <a:stretch/>
        </p:blipFill>
        <p:spPr>
          <a:xfrm>
            <a:off x="539750" y="431800"/>
            <a:ext cx="749300" cy="7493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8675" y="1473302"/>
            <a:ext cx="9927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ea typeface="문체부 쓰기 정체" panose="02030609000101010101" pitchFamily="17" charset="-127"/>
              </a:rPr>
              <a:t>-</a:t>
            </a:r>
            <a:r>
              <a:rPr lang="ko-KR" altLang="en-US" dirty="0">
                <a:ea typeface="문체부 쓰기 정체" panose="02030609000101010101" pitchFamily="17" charset="-127"/>
              </a:rPr>
              <a:t>불황을 탈출하기 위해 </a:t>
            </a:r>
            <a:r>
              <a:rPr lang="en-US" altLang="ko-KR" dirty="0">
                <a:ea typeface="문체부 쓰기 정체" panose="02030609000101010101" pitchFamily="17" charset="-127"/>
              </a:rPr>
              <a:t>1931</a:t>
            </a:r>
            <a:r>
              <a:rPr lang="ko-KR" altLang="en-US" dirty="0">
                <a:ea typeface="문체부 쓰기 정체" panose="02030609000101010101" pitchFamily="17" charset="-127"/>
              </a:rPr>
              <a:t>년 만주를 공격</a:t>
            </a:r>
            <a:r>
              <a:rPr lang="en-US" altLang="ko-KR" dirty="0">
                <a:ea typeface="문체부 쓰기 정체" panose="02030609000101010101" pitchFamily="17" charset="-127"/>
              </a:rPr>
              <a:t>, </a:t>
            </a:r>
            <a:r>
              <a:rPr lang="ko-KR" altLang="en-US" dirty="0">
                <a:ea typeface="문체부 쓰기 정체" panose="02030609000101010101" pitchFamily="17" charset="-127"/>
              </a:rPr>
              <a:t>점령하고 </a:t>
            </a:r>
            <a:r>
              <a:rPr lang="ko-KR" altLang="en-US" dirty="0" err="1">
                <a:ea typeface="문체부 쓰기 정체" panose="02030609000101010101" pitchFamily="17" charset="-127"/>
              </a:rPr>
              <a:t>괴뢰국인</a:t>
            </a:r>
            <a:r>
              <a:rPr lang="ko-KR" altLang="en-US" dirty="0">
                <a:ea typeface="문체부 쓰기 정체" panose="02030609000101010101" pitchFamily="17" charset="-127"/>
              </a:rPr>
              <a:t> </a:t>
            </a:r>
            <a:r>
              <a:rPr lang="ko-KR" altLang="en-US" dirty="0" err="1">
                <a:ea typeface="문체부 쓰기 정체" panose="02030609000101010101" pitchFamily="17" charset="-127"/>
              </a:rPr>
              <a:t>만주국을</a:t>
            </a:r>
            <a:r>
              <a:rPr lang="ko-KR" altLang="en-US" dirty="0">
                <a:ea typeface="문체부 쓰기 정체" panose="02030609000101010101" pitchFamily="17" charset="-127"/>
              </a:rPr>
              <a:t> 건국</a:t>
            </a:r>
            <a:r>
              <a:rPr lang="en-US" altLang="ko-KR" dirty="0">
                <a:ea typeface="문체부 쓰기 정체" panose="02030609000101010101" pitchFamily="17" charset="-127"/>
              </a:rPr>
              <a:t>. </a:t>
            </a:r>
          </a:p>
          <a:p>
            <a:r>
              <a:rPr lang="ko-KR" altLang="en-US" dirty="0">
                <a:ea typeface="문체부 쓰기 정체" panose="02030609000101010101" pitchFamily="17" charset="-127"/>
              </a:rPr>
              <a:t> 이후 실업률도 줄어들고 실질 수입이 증가함으로 </a:t>
            </a:r>
            <a:r>
              <a:rPr lang="ko-KR" altLang="en-US" dirty="0" err="1">
                <a:ea typeface="문체부 쓰기 정체" panose="02030609000101010101" pitchFamily="17" charset="-127"/>
              </a:rPr>
              <a:t>소비율</a:t>
            </a:r>
            <a:r>
              <a:rPr lang="ko-KR" altLang="en-US" dirty="0">
                <a:ea typeface="문체부 쓰기 정체" panose="02030609000101010101" pitchFamily="17" charset="-127"/>
              </a:rPr>
              <a:t> 상승</a:t>
            </a:r>
            <a:r>
              <a:rPr lang="en-US" altLang="ko-KR" dirty="0">
                <a:ea typeface="문체부 쓰기 정체" panose="02030609000101010101" pitchFamily="17" charset="-127"/>
              </a:rPr>
              <a:t>.</a:t>
            </a:r>
          </a:p>
          <a:p>
            <a:r>
              <a:rPr lang="ko-KR" altLang="en-US" dirty="0">
                <a:ea typeface="문체부 쓰기 정체" panose="02030609000101010101" pitchFamily="17" charset="-127"/>
              </a:rPr>
              <a:t> 수입에 의존했던 </a:t>
            </a:r>
            <a:r>
              <a:rPr lang="ko-KR" altLang="en-US" dirty="0" err="1">
                <a:ea typeface="문체부 쓰기 정체" panose="02030609000101010101" pitchFamily="17" charset="-127"/>
              </a:rPr>
              <a:t>공업제품도</a:t>
            </a:r>
            <a:r>
              <a:rPr lang="ko-KR" altLang="en-US" dirty="0">
                <a:ea typeface="문체부 쓰기 정체" panose="02030609000101010101" pitchFamily="17" charset="-127"/>
              </a:rPr>
              <a:t> 생산</a:t>
            </a:r>
            <a:r>
              <a:rPr lang="en-US" altLang="ko-KR" dirty="0">
                <a:ea typeface="문체부 쓰기 정체" panose="02030609000101010101" pitchFamily="17" charset="-127"/>
              </a:rPr>
              <a:t>/</a:t>
            </a:r>
            <a:r>
              <a:rPr lang="ko-KR" altLang="en-US" dirty="0">
                <a:ea typeface="문체부 쓰기 정체" panose="02030609000101010101" pitchFamily="17" charset="-127"/>
              </a:rPr>
              <a:t>수출하면서 수출 규모 세계 </a:t>
            </a:r>
            <a:r>
              <a:rPr lang="en-US" altLang="ko-KR" dirty="0">
                <a:ea typeface="문체부 쓰기 정체" panose="02030609000101010101" pitchFamily="17" charset="-127"/>
              </a:rPr>
              <a:t>5</a:t>
            </a:r>
            <a:r>
              <a:rPr lang="ko-KR" altLang="en-US" dirty="0">
                <a:ea typeface="문체부 쓰기 정체" panose="02030609000101010101" pitchFamily="17" charset="-127"/>
              </a:rPr>
              <a:t>위권에 진입하는 등 크게 성장</a:t>
            </a:r>
            <a:r>
              <a:rPr lang="en-US" altLang="ko-KR" dirty="0">
                <a:ea typeface="문체부 쓰기 정체" panose="02030609000101010101" pitchFamily="17" charset="-127"/>
              </a:rPr>
              <a:t>.</a:t>
            </a:r>
          </a:p>
          <a:p>
            <a:endParaRPr lang="en-US" altLang="ko-KR" dirty="0">
              <a:ea typeface="문체부 쓰기 정체" panose="02030609000101010101" pitchFamily="17" charset="-127"/>
            </a:endParaRPr>
          </a:p>
          <a:p>
            <a:r>
              <a:rPr lang="en-US" altLang="ko-KR" dirty="0">
                <a:ea typeface="문체부 쓰기 정체" panose="02030609000101010101" pitchFamily="17" charset="-127"/>
              </a:rPr>
              <a:t>-</a:t>
            </a:r>
            <a:r>
              <a:rPr lang="ko-KR" altLang="en-US" dirty="0">
                <a:ea typeface="문체부 쓰기 정체" panose="02030609000101010101" pitchFamily="17" charset="-127"/>
              </a:rPr>
              <a:t>만주사변으로 국제사회적으로 </a:t>
            </a:r>
            <a:r>
              <a:rPr lang="ko-KR" altLang="en-US" dirty="0" err="1">
                <a:ea typeface="문체부 쓰기 정체" panose="02030609000101010101" pitchFamily="17" charset="-127"/>
              </a:rPr>
              <a:t>고립시기였으나</a:t>
            </a:r>
            <a:r>
              <a:rPr lang="ko-KR" altLang="en-US" dirty="0">
                <a:ea typeface="문체부 쓰기 정체" panose="02030609000101010101" pitchFamily="17" charset="-127"/>
              </a:rPr>
              <a:t> 일본국내적으로는 크게</a:t>
            </a:r>
            <a:br>
              <a:rPr lang="en-US" altLang="ko-KR" dirty="0">
                <a:ea typeface="문체부 쓰기 정체" panose="02030609000101010101" pitchFamily="17" charset="-127"/>
              </a:rPr>
            </a:br>
            <a:r>
              <a:rPr lang="en-US" altLang="ko-KR" dirty="0">
                <a:ea typeface="문체부 쓰기 정체" panose="02030609000101010101" pitchFamily="17" charset="-127"/>
              </a:rPr>
              <a:t> </a:t>
            </a:r>
            <a:r>
              <a:rPr lang="ko-KR" altLang="en-US" dirty="0">
                <a:ea typeface="문체부 쓰기 정체" panose="02030609000101010101" pitchFamily="17" charset="-127"/>
              </a:rPr>
              <a:t>성장한 국가의 국민으로서 극우적 국가주의가 열풍</a:t>
            </a:r>
            <a:endParaRPr lang="en-US" altLang="ko-KR" dirty="0">
              <a:ea typeface="문체부 쓰기 정체" panose="02030609000101010101" pitchFamily="17" charset="-127"/>
            </a:endParaRPr>
          </a:p>
          <a:p>
            <a:r>
              <a:rPr lang="ko-KR" altLang="en-US" dirty="0">
                <a:ea typeface="문체부 쓰기 정체" panose="02030609000101010101" pitchFamily="17" charset="-127"/>
              </a:rPr>
              <a:t> 일왕을 신격화 하여 스스로 신민</a:t>
            </a:r>
            <a:r>
              <a:rPr lang="en-US" altLang="ko-KR" dirty="0">
                <a:ea typeface="문체부 쓰기 정체" panose="02030609000101010101" pitchFamily="17" charset="-127"/>
              </a:rPr>
              <a:t>(</a:t>
            </a:r>
            <a:r>
              <a:rPr lang="ko-KR" altLang="en-US" dirty="0">
                <a:ea typeface="문체부 쓰기 정체" panose="02030609000101010101" pitchFamily="17" charset="-127"/>
              </a:rPr>
              <a:t>臣民</a:t>
            </a:r>
            <a:r>
              <a:rPr lang="en-US" altLang="ko-KR" dirty="0">
                <a:ea typeface="문체부 쓰기 정체" panose="02030609000101010101" pitchFamily="17" charset="-127"/>
              </a:rPr>
              <a:t>)</a:t>
            </a:r>
            <a:r>
              <a:rPr lang="ko-KR" altLang="en-US" dirty="0">
                <a:ea typeface="문체부 쓰기 정체" panose="02030609000101010101" pitchFamily="17" charset="-127"/>
              </a:rPr>
              <a:t>이라 자칭</a:t>
            </a:r>
            <a:r>
              <a:rPr lang="en-US" altLang="ko-KR" dirty="0">
                <a:ea typeface="문체부 쓰기 정체" panose="02030609000101010101" pitchFamily="17" charset="-127"/>
              </a:rPr>
              <a:t>, </a:t>
            </a:r>
            <a:r>
              <a:rPr lang="ko-KR" altLang="en-US" dirty="0">
                <a:ea typeface="문체부 쓰기 정체" panose="02030609000101010101" pitchFamily="17" charset="-127"/>
              </a:rPr>
              <a:t>이후 </a:t>
            </a:r>
            <a:r>
              <a:rPr lang="en-US" altLang="ko-KR" dirty="0">
                <a:ea typeface="문체부 쓰기 정체" panose="02030609000101010101" pitchFamily="17" charset="-127"/>
              </a:rPr>
              <a:t>1937</a:t>
            </a:r>
            <a:r>
              <a:rPr lang="ko-KR" altLang="en-US" dirty="0">
                <a:ea typeface="문체부 쓰기 정체" panose="02030609000101010101" pitchFamily="17" charset="-127"/>
              </a:rPr>
              <a:t>년 </a:t>
            </a:r>
            <a:r>
              <a:rPr lang="ko-KR" altLang="en-US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중일 전쟁 </a:t>
            </a:r>
            <a:r>
              <a:rPr lang="ko-KR" altLang="en-US" dirty="0">
                <a:ea typeface="문체부 쓰기 정체" panose="02030609000101010101" pitchFamily="17" charset="-127"/>
              </a:rPr>
              <a:t>발발</a:t>
            </a:r>
            <a:r>
              <a:rPr lang="en-US" altLang="ko-KR" dirty="0">
                <a:ea typeface="문체부 쓰기 정체" panose="02030609000101010101" pitchFamily="17" charset="-127"/>
              </a:rPr>
              <a:t>.</a:t>
            </a:r>
          </a:p>
          <a:p>
            <a:r>
              <a:rPr lang="en-US" altLang="ko-KR" dirty="0">
                <a:ea typeface="문체부 쓰기 정체" panose="02030609000101010101" pitchFamily="17" charset="-127"/>
              </a:rPr>
              <a:t> </a:t>
            </a:r>
            <a:r>
              <a:rPr lang="ko-KR" altLang="en-US" dirty="0">
                <a:ea typeface="문체부 쓰기 정체" panose="02030609000101010101" pitchFamily="17" charset="-127"/>
              </a:rPr>
              <a:t>전쟁에</a:t>
            </a:r>
            <a:r>
              <a:rPr lang="en-US" altLang="ko-KR" dirty="0">
                <a:ea typeface="문체부 쓰기 정체" panose="02030609000101010101" pitchFamily="17" charset="-127"/>
              </a:rPr>
              <a:t> </a:t>
            </a:r>
            <a:r>
              <a:rPr lang="ko-KR" altLang="en-US" dirty="0">
                <a:ea typeface="문체부 쓰기 정체" panose="02030609000101010101" pitchFamily="17" charset="-127"/>
              </a:rPr>
              <a:t>필요한 보급을 충당하기 위해 </a:t>
            </a:r>
            <a:r>
              <a:rPr lang="en-US" altLang="ko-KR" dirty="0">
                <a:ea typeface="문체부 쓰기 정체" panose="02030609000101010101" pitchFamily="17" charset="-127"/>
              </a:rPr>
              <a:t>1938</a:t>
            </a:r>
            <a:r>
              <a:rPr lang="ko-KR" altLang="en-US" dirty="0">
                <a:ea typeface="문체부 쓰기 정체" panose="02030609000101010101" pitchFamily="17" charset="-127"/>
              </a:rPr>
              <a:t>년 국가 </a:t>
            </a:r>
            <a:r>
              <a:rPr lang="ko-KR" altLang="en-US" dirty="0" err="1">
                <a:ea typeface="문체부 쓰기 정체" panose="02030609000101010101" pitchFamily="17" charset="-127"/>
              </a:rPr>
              <a:t>총동원법</a:t>
            </a:r>
            <a:r>
              <a:rPr lang="ko-KR" altLang="en-US" dirty="0">
                <a:ea typeface="문체부 쓰기 정체" panose="02030609000101010101" pitchFamily="17" charset="-127"/>
              </a:rPr>
              <a:t> 공표</a:t>
            </a:r>
            <a:br>
              <a:rPr lang="en-US" altLang="ko-KR" dirty="0">
                <a:ea typeface="문체부 쓰기 정체" panose="02030609000101010101" pitchFamily="17" charset="-127"/>
              </a:rPr>
            </a:br>
            <a:br>
              <a:rPr lang="en-US" altLang="ko-KR" dirty="0">
                <a:ea typeface="문체부 쓰기 정체" panose="02030609000101010101" pitchFamily="17" charset="-127"/>
              </a:rPr>
            </a:br>
            <a:r>
              <a:rPr lang="en-US" altLang="ko-KR" dirty="0">
                <a:ea typeface="문체부 쓰기 정체" panose="02030609000101010101" pitchFamily="17" charset="-127"/>
              </a:rPr>
              <a:t>-</a:t>
            </a:r>
            <a:r>
              <a:rPr lang="ko-KR" altLang="en-US" dirty="0">
                <a:ea typeface="문체부 쓰기 정체" panose="02030609000101010101" pitchFamily="17" charset="-127"/>
              </a:rPr>
              <a:t>이후 </a:t>
            </a:r>
            <a:r>
              <a:rPr lang="en-US" altLang="ko-KR" dirty="0">
                <a:ea typeface="문체부 쓰기 정체" panose="02030609000101010101" pitchFamily="17" charset="-127"/>
              </a:rPr>
              <a:t>1940</a:t>
            </a:r>
            <a:r>
              <a:rPr lang="ko-KR" altLang="en-US" dirty="0">
                <a:ea typeface="문체부 쓰기 정체" panose="02030609000101010101" pitchFamily="17" charset="-127"/>
              </a:rPr>
              <a:t>년 일본은 남진 정책에 의해 동남아시아를 공격</a:t>
            </a:r>
            <a:r>
              <a:rPr lang="en-US" altLang="ko-KR" dirty="0">
                <a:ea typeface="문체부 쓰기 정체" panose="02030609000101010101" pitchFamily="17" charset="-127"/>
              </a:rPr>
              <a:t>.</a:t>
            </a:r>
            <a:br>
              <a:rPr lang="en-US" altLang="ko-KR" dirty="0">
                <a:ea typeface="문체부 쓰기 정체" panose="02030609000101010101" pitchFamily="17" charset="-127"/>
              </a:rPr>
            </a:br>
            <a:r>
              <a:rPr lang="en-US" altLang="ko-KR" dirty="0">
                <a:ea typeface="문체부 쓰기 정체" panose="02030609000101010101" pitchFamily="17" charset="-127"/>
              </a:rPr>
              <a:t> </a:t>
            </a:r>
            <a:r>
              <a:rPr lang="ko-KR" altLang="en-US" dirty="0">
                <a:ea typeface="문체부 쓰기 정체" panose="02030609000101010101" pitchFamily="17" charset="-127"/>
              </a:rPr>
              <a:t>미국은 일본에게 석유 수출을 제재</a:t>
            </a:r>
            <a:r>
              <a:rPr lang="en-US" altLang="ko-KR" dirty="0">
                <a:ea typeface="문체부 쓰기 정체" panose="02030609000101010101" pitchFamily="17" charset="-127"/>
              </a:rPr>
              <a:t>. </a:t>
            </a:r>
          </a:p>
          <a:p>
            <a:r>
              <a:rPr lang="ko-KR" altLang="en-US" dirty="0">
                <a:ea typeface="문체부 쓰기 정체" panose="02030609000101010101" pitchFamily="17" charset="-127"/>
              </a:rPr>
              <a:t> 그의 보복으로 </a:t>
            </a:r>
            <a:r>
              <a:rPr lang="en-US" altLang="ko-KR" dirty="0">
                <a:ea typeface="문체부 쓰기 정체" panose="02030609000101010101" pitchFamily="17" charset="-127"/>
              </a:rPr>
              <a:t>1941</a:t>
            </a:r>
            <a:r>
              <a:rPr lang="ko-KR" altLang="en-US" dirty="0">
                <a:ea typeface="문체부 쓰기 정체" panose="02030609000101010101" pitchFamily="17" charset="-127"/>
              </a:rPr>
              <a:t>년 미국의 하와이 진주만 공습을 강행</a:t>
            </a:r>
            <a:r>
              <a:rPr lang="en-US" altLang="ko-KR" dirty="0">
                <a:ea typeface="문체부 쓰기 정체" panose="02030609000101010101" pitchFamily="17" charset="-127"/>
              </a:rPr>
              <a:t>,</a:t>
            </a:r>
            <a:r>
              <a:rPr lang="ko-KR" altLang="en-US" dirty="0">
                <a:ea typeface="문체부 쓰기 정체" panose="02030609000101010101" pitchFamily="17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태평양 전쟁</a:t>
            </a:r>
            <a:r>
              <a:rPr lang="ko-KR" altLang="en-US" dirty="0">
                <a:ea typeface="문체부 쓰기 정체" panose="02030609000101010101" pitchFamily="17" charset="-127"/>
              </a:rPr>
              <a:t> 시작</a:t>
            </a:r>
            <a:endParaRPr lang="en-US" altLang="ko-KR" dirty="0">
              <a:ea typeface="문체부 쓰기 정체" panose="02030609000101010101" pitchFamily="17" charset="-127"/>
            </a:endParaRPr>
          </a:p>
          <a:p>
            <a:r>
              <a:rPr lang="ko-KR" altLang="en-US" dirty="0">
                <a:ea typeface="문체부 쓰기 정체" panose="02030609000101010101" pitchFamily="17" charset="-127"/>
              </a:rPr>
              <a:t> 수많은 전투와 </a:t>
            </a:r>
            <a:r>
              <a:rPr lang="en-US" altLang="ko-KR" dirty="0">
                <a:ea typeface="문체부 쓰기 정체" panose="02030609000101010101" pitchFamily="17" charset="-127"/>
              </a:rPr>
              <a:t>1945</a:t>
            </a:r>
            <a:r>
              <a:rPr lang="ko-KR" altLang="en-US" dirty="0">
                <a:ea typeface="문체부 쓰기 정체" panose="02030609000101010101" pitchFamily="17" charset="-127"/>
              </a:rPr>
              <a:t>년</a:t>
            </a:r>
            <a:r>
              <a:rPr lang="en-US" altLang="ko-KR" dirty="0">
                <a:ea typeface="문체부 쓰기 정체" panose="02030609000101010101" pitchFamily="17" charset="-127"/>
              </a:rPr>
              <a:t> </a:t>
            </a:r>
            <a:r>
              <a:rPr lang="ko-KR" altLang="en-US" dirty="0">
                <a:ea typeface="문체부 쓰기 정체" panose="02030609000101010101" pitchFamily="17" charset="-127"/>
              </a:rPr>
              <a:t>도쿄대공습과 히로시마</a:t>
            </a:r>
            <a:r>
              <a:rPr lang="en-US" altLang="ko-KR" dirty="0">
                <a:ea typeface="문체부 쓰기 정체" panose="02030609000101010101" pitchFamily="17" charset="-127"/>
              </a:rPr>
              <a:t>-</a:t>
            </a:r>
            <a:r>
              <a:rPr lang="ko-KR" altLang="en-US" dirty="0">
                <a:ea typeface="문체부 쓰기 정체" panose="02030609000101010101" pitchFamily="17" charset="-127"/>
              </a:rPr>
              <a:t>나가사키 원자폭탄 투하로 인해 많은 국민들의 </a:t>
            </a:r>
            <a:br>
              <a:rPr lang="en-US" altLang="ko-KR" dirty="0">
                <a:ea typeface="문체부 쓰기 정체" panose="02030609000101010101" pitchFamily="17" charset="-127"/>
              </a:rPr>
            </a:br>
            <a:r>
              <a:rPr lang="en-US" altLang="ko-KR" dirty="0">
                <a:ea typeface="문체부 쓰기 정체" panose="02030609000101010101" pitchFamily="17" charset="-127"/>
              </a:rPr>
              <a:t> </a:t>
            </a:r>
            <a:r>
              <a:rPr lang="ko-KR" altLang="en-US" dirty="0">
                <a:ea typeface="문체부 쓰기 정체" panose="02030609000101010101" pitchFamily="17" charset="-127"/>
              </a:rPr>
              <a:t>경제</a:t>
            </a:r>
            <a:r>
              <a:rPr lang="en-US" altLang="ko-KR" dirty="0">
                <a:ea typeface="문체부 쓰기 정체" panose="02030609000101010101" pitchFamily="17" charset="-127"/>
              </a:rPr>
              <a:t>, </a:t>
            </a:r>
            <a:r>
              <a:rPr lang="ko-KR" altLang="en-US" dirty="0">
                <a:ea typeface="문체부 쓰기 정체" panose="02030609000101010101" pitchFamily="17" charset="-127"/>
              </a:rPr>
              <a:t>인명 피해를 입고 일본 제국의 무조건 항복</a:t>
            </a:r>
            <a:r>
              <a:rPr lang="en-US" altLang="ko-KR" dirty="0">
                <a:ea typeface="문체부 쓰기 정체" panose="02030609000101010101" pitchFamily="17" charset="-127"/>
              </a:rPr>
              <a:t>. </a:t>
            </a:r>
            <a:br>
              <a:rPr lang="en-US" altLang="ko-KR" dirty="0">
                <a:ea typeface="문체부 쓰기 정체" panose="02030609000101010101" pitchFamily="17" charset="-127"/>
              </a:rPr>
            </a:br>
            <a:r>
              <a:rPr lang="en-US" altLang="ko-KR" dirty="0">
                <a:ea typeface="문체부 쓰기 정체" panose="02030609000101010101" pitchFamily="17" charset="-127"/>
              </a:rPr>
              <a:t> </a:t>
            </a:r>
          </a:p>
          <a:p>
            <a:r>
              <a:rPr lang="en-US" altLang="ko-KR" dirty="0">
                <a:ea typeface="문체부 쓰기 정체" panose="02030609000101010101" pitchFamily="17" charset="-127"/>
              </a:rPr>
              <a:t>-</a:t>
            </a:r>
            <a:r>
              <a:rPr lang="ko-KR" altLang="en-US" dirty="0">
                <a:ea typeface="문체부 쓰기 정체" panose="02030609000101010101" pitchFamily="17" charset="-127"/>
              </a:rPr>
              <a:t>쇼와 시대의 일본 제국은 막을 내리고 쇼와 시대의 </a:t>
            </a:r>
            <a:r>
              <a:rPr lang="ko-KR" altLang="en-US" dirty="0" err="1">
                <a:ea typeface="문체부 쓰기 정체" panose="02030609000101010101" pitchFamily="17" charset="-127"/>
              </a:rPr>
              <a:t>일본국이</a:t>
            </a:r>
            <a:r>
              <a:rPr lang="ko-KR" altLang="en-US" dirty="0">
                <a:ea typeface="문체부 쓰기 정체" panose="02030609000101010101" pitchFamily="17" charset="-127"/>
              </a:rPr>
              <a:t> 시작</a:t>
            </a:r>
            <a:endParaRPr lang="en-US" altLang="ko-KR" dirty="0">
              <a:ea typeface="문체부 쓰기 정체" panose="02030609000101010101" pitchFamily="17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21631143</a:t>
            </a:r>
            <a:r>
              <a:rPr lang="ko-KR" altLang="en-US" sz="1400" dirty="0" err="1"/>
              <a:t>정지환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554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655298" cy="6480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7911" y="1883094"/>
            <a:ext cx="188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>
                <a:solidFill>
                  <a:schemeClr val="bg1"/>
                </a:solidFill>
                <a:ea typeface="문체부 쓰기 정체" panose="02030609000101010101" pitchFamily="17" charset="-127"/>
              </a:rPr>
              <a:t>쇼와천황</a:t>
            </a:r>
            <a:endParaRPr lang="en-US" altLang="ko-KR" sz="3200" b="1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  <a:p>
            <a:r>
              <a:rPr lang="en-US" altLang="ko-KR" sz="2800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(</a:t>
            </a:r>
            <a:r>
              <a:rPr lang="ko-KR" altLang="en-US" sz="2800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昭和天皇</a:t>
            </a:r>
            <a:r>
              <a:rPr lang="en-US" altLang="ko-KR" sz="2800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)</a:t>
            </a:r>
          </a:p>
          <a:p>
            <a:endParaRPr lang="en-US" altLang="ko-KR" sz="2800" b="1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 1901 ~ 1989</a:t>
            </a:r>
          </a:p>
        </p:txBody>
      </p:sp>
    </p:spTree>
    <p:extLst>
      <p:ext uri="{BB962C8B-B14F-4D97-AF65-F5344CB8AC3E}">
        <p14:creationId xmlns:p14="http://schemas.microsoft.com/office/powerpoint/2010/main" val="40568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-1" r="147" b="5249"/>
          <a:stretch/>
        </p:blipFill>
        <p:spPr>
          <a:xfrm>
            <a:off x="0" y="1"/>
            <a:ext cx="5995555" cy="37511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554" y="2228699"/>
            <a:ext cx="5524933" cy="4475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1809" y="431800"/>
            <a:ext cx="481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◁</a:t>
            </a:r>
            <a:r>
              <a:rPr lang="ko-KR" altLang="en-US" sz="2400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쇼와 </a:t>
            </a:r>
            <a:r>
              <a:rPr lang="en-US" altLang="ko-KR" sz="2400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8</a:t>
            </a:r>
            <a:r>
              <a:rPr lang="ko-KR" altLang="en-US" sz="2400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년 </a:t>
            </a:r>
            <a:r>
              <a:rPr lang="en-US" altLang="ko-KR" sz="2400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10</a:t>
            </a:r>
            <a:r>
              <a:rPr lang="ko-KR" altLang="en-US" sz="2400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월 일본의 도시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1809" y="1644726"/>
            <a:ext cx="4021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▽쇼와 </a:t>
            </a:r>
            <a:r>
              <a:rPr lang="en-US" altLang="ko-KR" sz="2400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12</a:t>
            </a:r>
            <a:r>
              <a:rPr lang="ko-KR" altLang="en-US" sz="2400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년 </a:t>
            </a:r>
            <a:r>
              <a:rPr lang="en-US" altLang="ko-KR" sz="2400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2</a:t>
            </a:r>
            <a:r>
              <a:rPr lang="ko-KR" altLang="en-US" sz="2400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월 일본의 도시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455" y="4000500"/>
            <a:ext cx="5122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사진으로 보아 당시 일본은 </a:t>
            </a:r>
            <a:endParaRPr lang="en-US" altLang="ko-KR" sz="2400" b="1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  <a:p>
            <a:pPr algn="ctr"/>
            <a:br>
              <a:rPr lang="en-US" altLang="ko-KR" sz="2400" b="1" dirty="0">
                <a:solidFill>
                  <a:schemeClr val="bg1"/>
                </a:solidFill>
                <a:ea typeface="문체부 쓰기 정체" panose="02030609000101010101" pitchFamily="17" charset="-127"/>
              </a:rPr>
            </a:br>
            <a:r>
              <a:rPr lang="ko-KR" altLang="en-US" sz="2400" b="1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상당한 호황기인것으로 보임</a:t>
            </a:r>
          </a:p>
        </p:txBody>
      </p:sp>
    </p:spTree>
    <p:extLst>
      <p:ext uri="{BB962C8B-B14F-4D97-AF65-F5344CB8AC3E}">
        <p14:creationId xmlns:p14="http://schemas.microsoft.com/office/powerpoint/2010/main" val="38759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 descr="하늘, 야외, 폭발, 항공기이(가) 표시된 사진&#10;&#10;자동 생성된 설명">
            <a:extLst>
              <a:ext uri="{FF2B5EF4-FFF2-40B4-BE49-F238E27FC236}">
                <a16:creationId xmlns:a16="http://schemas.microsoft.com/office/drawing/2014/main" id="{9A2AA9F1-A7A9-9D8F-086B-9D0730FB8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9" r="1824" b="4967"/>
          <a:stretch/>
        </p:blipFill>
        <p:spPr>
          <a:xfrm>
            <a:off x="8820735" y="1502951"/>
            <a:ext cx="1800003" cy="32228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9" name="그림 38" descr="무기, 텍스트, 그림, 포스터이(가) 표시된 사진&#10;&#10;자동 생성된 설명">
            <a:extLst>
              <a:ext uri="{FF2B5EF4-FFF2-40B4-BE49-F238E27FC236}">
                <a16:creationId xmlns:a16="http://schemas.microsoft.com/office/drawing/2014/main" id="{44EB308B-680D-F33C-908E-EB144CA7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2229" r="21951" b="1648"/>
          <a:stretch/>
        </p:blipFill>
        <p:spPr>
          <a:xfrm>
            <a:off x="6840490" y="1502952"/>
            <a:ext cx="1800000" cy="322281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4C60C68-B14A-F379-80B7-92E0001EB125}"/>
              </a:ext>
            </a:extLst>
          </p:cNvPr>
          <p:cNvSpPr/>
          <p:nvPr/>
        </p:nvSpPr>
        <p:spPr>
          <a:xfrm>
            <a:off x="899750" y="1502952"/>
            <a:ext cx="1800000" cy="3229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738C91D-E729-1584-E211-94B8A8A06F45}"/>
              </a:ext>
            </a:extLst>
          </p:cNvPr>
          <p:cNvSpPr/>
          <p:nvPr/>
        </p:nvSpPr>
        <p:spPr>
          <a:xfrm>
            <a:off x="8820738" y="4729167"/>
            <a:ext cx="1799999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2C4EA69-2FC7-15B1-A70F-E8F2A45C9BA3}"/>
              </a:ext>
            </a:extLst>
          </p:cNvPr>
          <p:cNvSpPr/>
          <p:nvPr/>
        </p:nvSpPr>
        <p:spPr>
          <a:xfrm>
            <a:off x="6840491" y="4729167"/>
            <a:ext cx="1799999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4F5BDDD-5117-C5A5-D428-615656C1970E}"/>
              </a:ext>
            </a:extLst>
          </p:cNvPr>
          <p:cNvSpPr/>
          <p:nvPr/>
        </p:nvSpPr>
        <p:spPr>
          <a:xfrm>
            <a:off x="4860244" y="4729167"/>
            <a:ext cx="1799999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FE06118-5765-FDFE-4493-7A3CA8D06547}"/>
              </a:ext>
            </a:extLst>
          </p:cNvPr>
          <p:cNvSpPr/>
          <p:nvPr/>
        </p:nvSpPr>
        <p:spPr>
          <a:xfrm>
            <a:off x="2857090" y="4729167"/>
            <a:ext cx="180000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20B18BE-2DBE-9D86-2ABE-895D31D1E263}"/>
              </a:ext>
            </a:extLst>
          </p:cNvPr>
          <p:cNvSpPr/>
          <p:nvPr/>
        </p:nvSpPr>
        <p:spPr>
          <a:xfrm>
            <a:off x="899750" y="4732571"/>
            <a:ext cx="180000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9CC16-D414-7DAF-3C05-C06ACADDD3C4}"/>
              </a:ext>
            </a:extLst>
          </p:cNvPr>
          <p:cNvSpPr txBox="1"/>
          <p:nvPr/>
        </p:nvSpPr>
        <p:spPr>
          <a:xfrm>
            <a:off x="899750" y="654259"/>
            <a:ext cx="323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ea typeface="문체부 쓰기 정체" panose="02030609000101010101" pitchFamily="17" charset="-127"/>
              </a:defRPr>
            </a:lvl1pPr>
          </a:lstStyle>
          <a:p>
            <a:pPr algn="l"/>
            <a:r>
              <a:rPr lang="ko-KR" altLang="en-US" sz="3200" b="1" dirty="0"/>
              <a:t>목차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9D7C458-845B-D136-4946-8F9AB19E708A}"/>
              </a:ext>
            </a:extLst>
          </p:cNvPr>
          <p:cNvSpPr/>
          <p:nvPr/>
        </p:nvSpPr>
        <p:spPr>
          <a:xfrm>
            <a:off x="2857091" y="1502952"/>
            <a:ext cx="1800000" cy="3229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50C88A2-29DA-AC21-7982-A65FAA614FD1}"/>
              </a:ext>
            </a:extLst>
          </p:cNvPr>
          <p:cNvSpPr/>
          <p:nvPr/>
        </p:nvSpPr>
        <p:spPr>
          <a:xfrm>
            <a:off x="4860244" y="1502952"/>
            <a:ext cx="1800000" cy="3229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CCD2E5-1FE9-8F3B-20C4-748904C27A64}"/>
              </a:ext>
            </a:extLst>
          </p:cNvPr>
          <p:cNvSpPr txBox="1"/>
          <p:nvPr/>
        </p:nvSpPr>
        <p:spPr>
          <a:xfrm>
            <a:off x="899750" y="4732571"/>
            <a:ext cx="1789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쇼와 문화</a:t>
            </a:r>
            <a:endParaRPr lang="en-US" altLang="ko-KR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  <a:p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1926~1945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 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,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일본 제국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6BF1A2-E8DE-3E34-10F9-2CE0DBA3AE2F}"/>
              </a:ext>
            </a:extLst>
          </p:cNvPr>
          <p:cNvSpPr txBox="1"/>
          <p:nvPr/>
        </p:nvSpPr>
        <p:spPr>
          <a:xfrm>
            <a:off x="2857091" y="4732571"/>
            <a:ext cx="1789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쇼와 금융 공황</a:t>
            </a: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어지러운 일본과 세계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34C69-3335-06A3-A0E3-DCE645FC8940}"/>
              </a:ext>
            </a:extLst>
          </p:cNvPr>
          <p:cNvSpPr txBox="1"/>
          <p:nvPr/>
        </p:nvSpPr>
        <p:spPr>
          <a:xfrm>
            <a:off x="4860244" y="4732571"/>
            <a:ext cx="17892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2.26 </a:t>
            </a:r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사건</a:t>
            </a: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일본 내부의 군사반란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5C04FE-50E7-5F41-1CB4-3F1C7293EF32}"/>
              </a:ext>
            </a:extLst>
          </p:cNvPr>
          <p:cNvSpPr txBox="1"/>
          <p:nvPr/>
        </p:nvSpPr>
        <p:spPr>
          <a:xfrm>
            <a:off x="6840491" y="4732571"/>
            <a:ext cx="17892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ea typeface="문체부 쓰기 정체" panose="02030609000101010101" pitchFamily="17" charset="-127"/>
              </a:rPr>
              <a:t>난징대학살</a:t>
            </a:r>
            <a:endParaRPr lang="en-US" altLang="ko-KR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군국주의 전쟁의 시작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904F58-E50C-A4EE-F60F-4B5B79F11A8D}"/>
              </a:ext>
            </a:extLst>
          </p:cNvPr>
          <p:cNvSpPr txBox="1"/>
          <p:nvPr/>
        </p:nvSpPr>
        <p:spPr>
          <a:xfrm>
            <a:off x="8820738" y="4732571"/>
            <a:ext cx="17892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a typeface="문체부 쓰기 정체" panose="02030609000101010101" pitchFamily="17" charset="-127"/>
              </a:rPr>
              <a:t>태평양 전쟁</a:t>
            </a:r>
            <a:endParaRPr lang="en-US" altLang="ko-KR" dirty="0">
              <a:solidFill>
                <a:schemeClr val="bg1"/>
              </a:solidFill>
              <a:ea typeface="문체부 쓰기 정체" panose="02030609000101010101" pitchFamily="17" charset="-127"/>
            </a:endParaRP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a typeface="문체부 쓰기 정체" panose="02030609000101010101" pitchFamily="17" charset="-127"/>
              </a:rPr>
              <a:t>패망의 길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ea typeface="문체부 쓰기 정체" panose="02030609000101010101" pitchFamily="17" charset="-127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365B2DB3-446E-9390-C2A1-C42A9D33CCF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0" r="22300"/>
          <a:stretch/>
        </p:blipFill>
        <p:spPr>
          <a:xfrm>
            <a:off x="899749" y="1837509"/>
            <a:ext cx="1789224" cy="2891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그림 33" descr="블랙, 어둠이(가) 표시된 사진&#10;&#10;자동 생성된 설명">
            <a:extLst>
              <a:ext uri="{FF2B5EF4-FFF2-40B4-BE49-F238E27FC236}">
                <a16:creationId xmlns:a16="http://schemas.microsoft.com/office/drawing/2014/main" id="{C29C4BE0-FB3E-8565-BE4C-11964F1297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5"/>
          <a:stretch/>
        </p:blipFill>
        <p:spPr>
          <a:xfrm>
            <a:off x="2855582" y="2045605"/>
            <a:ext cx="1789223" cy="2388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그림 35" descr="국기, 흑백이(가) 표시된 사진&#10;&#10;자동 생성된 설명">
            <a:extLst>
              <a:ext uri="{FF2B5EF4-FFF2-40B4-BE49-F238E27FC236}">
                <a16:creationId xmlns:a16="http://schemas.microsoft.com/office/drawing/2014/main" id="{3F931FDE-29ED-D1C3-FE3D-ADE2FD35DC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r="10049"/>
          <a:stretch/>
        </p:blipFill>
        <p:spPr>
          <a:xfrm>
            <a:off x="4860243" y="1502952"/>
            <a:ext cx="1789224" cy="3222811"/>
          </a:xfrm>
          <a:prstGeom prst="rect">
            <a:avLst/>
          </a:prstGeom>
        </p:spPr>
      </p:pic>
      <p:sp>
        <p:nvSpPr>
          <p:cNvPr id="37" name="AutoShape 4" descr="Japan: Imperialism, 1937. /N'Piece By Piece.' American Cartoon On Japan'S  Expansionism In Asia, Which Began">
            <a:extLst>
              <a:ext uri="{FF2B5EF4-FFF2-40B4-BE49-F238E27FC236}">
                <a16:creationId xmlns:a16="http://schemas.microsoft.com/office/drawing/2014/main" id="{FC2772AC-7CF7-2CF8-48A7-52C0E99718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07050" y="3087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5B29A6-0F4B-1DDD-27AC-25390E85070F}"/>
              </a:ext>
            </a:extLst>
          </p:cNvPr>
          <p:cNvSpPr/>
          <p:nvPr/>
        </p:nvSpPr>
        <p:spPr>
          <a:xfrm>
            <a:off x="896844" y="1502950"/>
            <a:ext cx="1789223" cy="393410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D3BA8E7-6F11-3DF6-B310-F0C255487059}"/>
              </a:ext>
            </a:extLst>
          </p:cNvPr>
          <p:cNvSpPr/>
          <p:nvPr/>
        </p:nvSpPr>
        <p:spPr>
          <a:xfrm>
            <a:off x="4859469" y="1502948"/>
            <a:ext cx="1799999" cy="393410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09C8AAA-AC0C-F9CD-125F-860E547FE5B1}"/>
              </a:ext>
            </a:extLst>
          </p:cNvPr>
          <p:cNvSpPr/>
          <p:nvPr/>
        </p:nvSpPr>
        <p:spPr>
          <a:xfrm>
            <a:off x="6851267" y="1502947"/>
            <a:ext cx="1789223" cy="393410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2B5E5E-441D-14B0-3FBC-5363393DB4C9}"/>
              </a:ext>
            </a:extLst>
          </p:cNvPr>
          <p:cNvSpPr/>
          <p:nvPr/>
        </p:nvSpPr>
        <p:spPr>
          <a:xfrm>
            <a:off x="8831511" y="1502947"/>
            <a:ext cx="1789223" cy="393410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086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03350"/>
            <a:ext cx="10440988" cy="464339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6FD8D4-09AB-57F7-3AA6-90E7CABFE15C}"/>
              </a:ext>
            </a:extLst>
          </p:cNvPr>
          <p:cNvSpPr/>
          <p:nvPr/>
        </p:nvSpPr>
        <p:spPr>
          <a:xfrm>
            <a:off x="878676" y="431801"/>
            <a:ext cx="3750474" cy="74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49B557-D8D0-1516-DA12-AB212075C3E8}"/>
              </a:ext>
            </a:extLst>
          </p:cNvPr>
          <p:cNvGrpSpPr/>
          <p:nvPr/>
        </p:nvGrpSpPr>
        <p:grpSpPr>
          <a:xfrm>
            <a:off x="1381124" y="506461"/>
            <a:ext cx="2752725" cy="630756"/>
            <a:chOff x="10986308" y="9169948"/>
            <a:chExt cx="2752725" cy="630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93B940-34F0-4869-077B-53EDF96A5B9B}"/>
                </a:ext>
              </a:extLst>
            </p:cNvPr>
            <p:cNvSpPr txBox="1"/>
            <p:nvPr/>
          </p:nvSpPr>
          <p:spPr>
            <a:xfrm>
              <a:off x="10986308" y="9169948"/>
              <a:ext cx="264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문체부 쓰기 정체" panose="02030609000101010101" pitchFamily="17" charset="-127"/>
                  <a:cs typeface="KoPubWorld돋움체 Bold" panose="00000800000000000000" pitchFamily="2" charset="-127"/>
                </a:rPr>
                <a:t>쇼와 금융 공황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B670A7-6FBA-92A2-ECDD-E4C021230444}"/>
                </a:ext>
              </a:extLst>
            </p:cNvPr>
            <p:cNvSpPr/>
            <p:nvPr/>
          </p:nvSpPr>
          <p:spPr>
            <a:xfrm>
              <a:off x="10986308" y="9462150"/>
              <a:ext cx="27527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ea typeface="문체부 쓰기 정체" panose="02030609000101010101" pitchFamily="17" charset="-127"/>
                </a:rPr>
                <a:t>어지러운 일본과 세계</a:t>
              </a:r>
            </a:p>
          </p:txBody>
        </p:sp>
      </p:grpSp>
      <p:sp>
        <p:nvSpPr>
          <p:cNvPr id="6" name="타원 5">
            <a:extLst>
              <a:ext uri="{FF2B5EF4-FFF2-40B4-BE49-F238E27FC236}">
                <a16:creationId xmlns:a16="http://schemas.microsoft.com/office/drawing/2014/main" id="{B9716DA5-B39E-0BEF-8521-2B74B5C4F2BA}"/>
              </a:ext>
            </a:extLst>
          </p:cNvPr>
          <p:cNvSpPr/>
          <p:nvPr/>
        </p:nvSpPr>
        <p:spPr>
          <a:xfrm>
            <a:off x="539750" y="431800"/>
            <a:ext cx="749300" cy="749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블랙, 어둠이(가) 표시된 사진&#10;&#10;자동 생성된 설명">
            <a:extLst>
              <a:ext uri="{FF2B5EF4-FFF2-40B4-BE49-F238E27FC236}">
                <a16:creationId xmlns:a16="http://schemas.microsoft.com/office/drawing/2014/main" id="{D832B296-3A64-94E8-0A62-E1B650C8F7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2" b="23537"/>
          <a:stretch/>
        </p:blipFill>
        <p:spPr>
          <a:xfrm>
            <a:off x="539750" y="431800"/>
            <a:ext cx="749300" cy="752475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18309" y="2348345"/>
            <a:ext cx="98194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ea typeface="문체부 쓰기 정체" panose="02030609000101010101" pitchFamily="17" charset="-127"/>
              </a:rPr>
              <a:t>1927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 </a:t>
            </a:r>
            <a:r>
              <a:rPr lang="en-US" altLang="ko-KR" sz="2000" dirty="0">
                <a:ea typeface="문체부 쓰기 정체" panose="02030609000101010101" pitchFamily="17" charset="-127"/>
              </a:rPr>
              <a:t>3</a:t>
            </a:r>
            <a:r>
              <a:rPr lang="ko-KR" altLang="en-US" sz="2000" dirty="0">
                <a:ea typeface="문체부 쓰기 정체" panose="02030609000101010101" pitchFamily="17" charset="-127"/>
              </a:rPr>
              <a:t>월부터 발생한 경제 공황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미숙한 금융 시스템과 경제적 위기에 제대로 대처하지 못함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금융시스템 정비가 완전하지 못해 발생한 부실채권 처리가 제대로 이뤄지지 않아</a:t>
            </a:r>
            <a:br>
              <a:rPr lang="en-US" altLang="ko-KR" sz="2000" dirty="0">
                <a:ea typeface="문체부 쓰기 정체" panose="02030609000101010101" pitchFamily="17" charset="-127"/>
              </a:rPr>
            </a:br>
            <a:r>
              <a:rPr lang="ko-KR" altLang="en-US" sz="2000" dirty="0">
                <a:ea typeface="문체부 쓰기 정체" panose="02030609000101010101" pitchFamily="17" charset="-127"/>
              </a:rPr>
              <a:t>금융불안을 일으킴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ea typeface="문체부 쓰기 정체" panose="02030609000101010101" pitchFamily="17" charset="-127"/>
              </a:rPr>
              <a:t>1929</a:t>
            </a:r>
            <a:r>
              <a:rPr lang="ko-KR" altLang="en-US" sz="2000" dirty="0">
                <a:ea typeface="문체부 쓰기 정체" panose="02030609000101010101" pitchFamily="17" charset="-127"/>
              </a:rPr>
              <a:t>년 월가 대폭락과 이에 따르는 세계 대공황은 일본 경제에 큰 타격을 입힘</a:t>
            </a: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ea typeface="문체부 쓰기 정체" panose="02030609000101010101" pitchFamily="17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ea typeface="문체부 쓰기 정체" panose="02030609000101010101" pitchFamily="17" charset="-127"/>
              </a:rPr>
              <a:t>글로벌 수요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감소로인해</a:t>
            </a:r>
            <a:r>
              <a:rPr lang="ko-KR" altLang="en-US" sz="2000" dirty="0">
                <a:ea typeface="문체부 쓰기 정체" panose="02030609000101010101" pitchFamily="17" charset="-127"/>
              </a:rPr>
              <a:t> 일본의 수출이 감소하며 경제 위기 시작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309" y="172845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문체부 쓰기 정체" panose="02030609000101010101" pitchFamily="17" charset="-127"/>
              </a:rPr>
              <a:t>쇼와 금융 공황이란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1945" y="352572"/>
            <a:ext cx="27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22202005</a:t>
            </a:r>
            <a:r>
              <a:rPr lang="ko-KR" altLang="en-US" sz="1400" dirty="0"/>
              <a:t>이선우</a:t>
            </a:r>
          </a:p>
        </p:txBody>
      </p:sp>
    </p:spTree>
    <p:extLst>
      <p:ext uri="{BB962C8B-B14F-4D97-AF65-F5344CB8AC3E}">
        <p14:creationId xmlns:p14="http://schemas.microsoft.com/office/powerpoint/2010/main" val="176553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2" grpId="0"/>
      <p:bldP spid="3" grpId="0"/>
      <p:bldP spid="12" grpId="0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602</TotalTime>
  <Words>1965</Words>
  <Application>Microsoft Office PowerPoint</Application>
  <PresentationFormat>사용자 지정</PresentationFormat>
  <Paragraphs>333</Paragraphs>
  <Slides>40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6" baseType="lpstr">
      <vt:lpstr>KoPubWorld돋움체 Bold</vt:lpstr>
      <vt:lpstr>Arial</vt:lpstr>
      <vt:lpstr>Calibri</vt:lpstr>
      <vt:lpstr>Calibri Light</vt:lpstr>
      <vt:lpstr>Corbel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용민 이</dc:creator>
  <cp:lastModifiedBy>지환 정</cp:lastModifiedBy>
  <cp:revision>43</cp:revision>
  <dcterms:created xsi:type="dcterms:W3CDTF">2023-09-29T10:14:48Z</dcterms:created>
  <dcterms:modified xsi:type="dcterms:W3CDTF">2023-09-30T14:58:21Z</dcterms:modified>
</cp:coreProperties>
</file>