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 autoCompressPictures="0">
  <p:sldMasterIdLst>
    <p:sldMasterId id="2147483702" r:id="rId1"/>
    <p:sldMasterId id="2147483703" r:id="rId2"/>
  </p:sldMasterIdLst>
  <p:notesMasterIdLst>
    <p:notesMasterId r:id="rId3"/>
  </p:notesMasterIdLst>
  <p:handoutMasterIdLst>
    <p:handoutMasterId r:id="rId4"/>
  </p:handoutMasterIdLst>
  <p:sldIdLst>
    <p:sldId id="256" r:id="rId5"/>
    <p:sldId id="412" r:id="rId6"/>
    <p:sldId id="410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411" r:id="rId26"/>
    <p:sldId id="413" r:id="rId2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5" name="만든 이" initials="오전" lastIdx="0" clrIdx="4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72" autoAdjust="0"/>
    <p:restoredTop sz="95963" autoAdjust="0"/>
  </p:normalViewPr>
  <p:slideViewPr>
    <p:cSldViewPr snapToGrid="0">
      <p:cViewPr varScale="1">
        <p:scale>
          <a:sx n="100" d="100"/>
          <a:sy n="100" d="100"/>
        </p:scale>
        <p:origin x="474" y="84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84" y="84"/>
      </p:cViewPr>
    </p:cSldViewPr>
  </p:notes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slide" Target="slides/slide23.xml"  /><Relationship Id="rId28" Type="http://schemas.openxmlformats.org/officeDocument/2006/relationships/commentAuthors" Target="commentAuthors.xml"  /><Relationship Id="rId29" Type="http://schemas.openxmlformats.org/officeDocument/2006/relationships/presProps" Target="presProps.xml"  /><Relationship Id="rId3" Type="http://schemas.openxmlformats.org/officeDocument/2006/relationships/notesMaster" Target="notesMasters/notesMaster1.xml"  /><Relationship Id="rId30" Type="http://schemas.openxmlformats.org/officeDocument/2006/relationships/viewProps" Target="viewProps.xml"  /><Relationship Id="rId31" Type="http://schemas.openxmlformats.org/officeDocument/2006/relationships/theme" Target="theme/theme1.xml"  /><Relationship Id="rId32" Type="http://schemas.openxmlformats.org/officeDocument/2006/relationships/tableStyles" Target="tableStyles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rtl="0">
              <a:defRPr/>
            </a:pPr>
            <a:fld id="{A4A07683-26E7-404C-B1B5-1077B8650038}" type="datetime1">
              <a:rPr lang="ko-KR" altLang="en-US">
                <a:latin typeface="맑은 고딕"/>
                <a:ea typeface="맑은 고딕"/>
              </a:rPr>
              <a:pPr rtl="0">
                <a:defRPr/>
              </a:pPr>
              <a:t>2023-09-29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rtl="0">
              <a:defRPr/>
            </a:pPr>
            <a:fld id="{83436F7D-74B8-491D-9B56-3C7529DF59F4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2C848670-CE62-4826-B6ED-5E50B164C7DC}" type="datetime1">
              <a:rPr lang="ko-KR" altLang="en-US"/>
              <a:pPr lvl="0">
                <a:defRPr/>
              </a:pPr>
              <a:t>2023-09-29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-KR" altLang="en-US"/>
              <a:t>마스터 텍스트 스타일을 편집하려면 클릭하세요</a:t>
            </a:r>
            <a:r>
              <a:rPr lang="en-US" altLang="ko-KR"/>
              <a:t>.</a:t>
            </a:r>
            <a:endParaRPr lang="en-US" altLang="ko-KR"/>
          </a:p>
          <a:p>
            <a:pPr lvl="1" rt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 rt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 rt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 rtl="0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05EB07D3-876E-4CE3-BE97-1887ED6BB637}" type="slidenum">
              <a:rPr lang="en-US" altLang="ko-KR"/>
              <a:pPr lvl="0">
                <a:defRPr/>
              </a:p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B07D3-876E-4CE3-BE97-1887ED6BB63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3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7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22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506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3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5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44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0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762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5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381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145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0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43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05241741"/>
      </p:ext>
    </p:extLst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84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9769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https://kr.123rf.com/photo_19750477_%EC%97%94%ED%84%B0%ED%85%8C%EC%9D%B8%EB%A8%BC%ED%8A%B8-%EC%95%84%EC%9D%B4%EC%BD%98.html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24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832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https://ko.gofreedownload.net/free-vector/vector-logo/kawasaki-62708/</a:t>
            </a:r>
          </a:p>
          <a:p>
            <a:pPr lvl="0">
              <a:defRPr/>
            </a:pPr>
            <a:r>
              <a:rPr lang="ko-KR" altLang="en-US">
                <a:latin typeface="맑은 고딕"/>
                <a:ea typeface="맑은 고딕"/>
              </a:rPr>
              <a:t>가와사키 마사조 </a:t>
            </a:r>
            <a:r>
              <a:rPr lang="en-US" altLang="ko-KR">
                <a:latin typeface="맑은 고딕"/>
                <a:ea typeface="맑은 고딕"/>
              </a:rPr>
              <a:t>https://www.khi.co.jp/corporate/history/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25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058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https://namu.wiki/w/%ED%99%94%EC%84%A0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26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0446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27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1717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1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2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7803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1.jpe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2.jpe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3.jpeg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4.jpeg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5.jpeg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6.jpeg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.jpeg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jpeg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3.jpeg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6.jpeg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7.jpeg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8.jpeg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0.jpeg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1.jpeg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7.jpeg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2.jpeg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3.jpeg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4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5.jpeg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6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머리 기호 3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9" name="직선 연결선(S)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텍스트 개체 틀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34" name="직선 연결선(S)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날짜 개체 틀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6" name="바닥글 개체 틀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7" name="슬라이드 번호 개체 틀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noProof="0"/>
              <a:t>마스터 제목 스타일 편집</a:t>
            </a: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텍스트 개체 틀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9" name="텍스트 개체 틀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3" name="텍스트 개체 틀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4" name="텍스트 개체 틀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개체 틀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림 3" descr="야외, 하늘, 자연을 담은 그림&#10;&#10;자동 생성된 설명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그림 4" descr="야외, 하늘, 자연을 담은 그림&#10;&#10;자동 생성된 설명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날짜 개체 틀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0" name="바닥글 개체 틀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1" name="슬라이드 번호 개체 틀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5" name="텍스트 개체 틀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</a:t>
            </a:r>
            <a:r>
              <a:rPr lang="ko-KR" altLang="en-US" noProof="0"/>
              <a:t>월</a:t>
            </a:r>
          </a:p>
        </p:txBody>
      </p:sp>
      <p:sp>
        <p:nvSpPr>
          <p:cNvPr id="26" name="텍스트 개체 틀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2</a:t>
            </a:r>
            <a:r>
              <a:rPr lang="ko-KR" altLang="en-US" noProof="0"/>
              <a:t>월</a:t>
            </a:r>
          </a:p>
        </p:txBody>
      </p:sp>
      <p:sp>
        <p:nvSpPr>
          <p:cNvPr id="27" name="텍스트 개체 틀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3</a:t>
            </a:r>
            <a:r>
              <a:rPr lang="ko-KR" altLang="en-US" noProof="0"/>
              <a:t>월</a:t>
            </a:r>
          </a:p>
        </p:txBody>
      </p:sp>
      <p:sp>
        <p:nvSpPr>
          <p:cNvPr id="28" name="텍스트 개체 틀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4</a:t>
            </a:r>
            <a:r>
              <a:rPr lang="ko-KR" altLang="en-US" noProof="0"/>
              <a:t>월</a:t>
            </a:r>
          </a:p>
        </p:txBody>
      </p:sp>
      <p:sp>
        <p:nvSpPr>
          <p:cNvPr id="29" name="텍스트 개체 틀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6</a:t>
            </a:r>
            <a:r>
              <a:rPr lang="ko-KR" altLang="en-US" noProof="0"/>
              <a:t>월</a:t>
            </a:r>
          </a:p>
        </p:txBody>
      </p:sp>
      <p:sp>
        <p:nvSpPr>
          <p:cNvPr id="30" name="텍스트 개체 틀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5</a:t>
            </a:r>
            <a:r>
              <a:rPr lang="ko-KR" altLang="en-US" noProof="0"/>
              <a:t>월</a:t>
            </a: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개체 틀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7</a:t>
            </a:r>
            <a:r>
              <a:rPr lang="ko-KR" altLang="en-US" noProof="0"/>
              <a:t>월</a:t>
            </a:r>
          </a:p>
        </p:txBody>
      </p:sp>
      <p:sp>
        <p:nvSpPr>
          <p:cNvPr id="33" name="텍스트 개체 틀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8</a:t>
            </a:r>
            <a:r>
              <a:rPr lang="ko-KR" altLang="en-US" noProof="0"/>
              <a:t>월</a:t>
            </a:r>
          </a:p>
        </p:txBody>
      </p:sp>
      <p:sp>
        <p:nvSpPr>
          <p:cNvPr id="34" name="텍스트 개체 틀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9</a:t>
            </a:r>
            <a:r>
              <a:rPr lang="ko-KR" altLang="en-US" noProof="0"/>
              <a:t>월</a:t>
            </a:r>
          </a:p>
        </p:txBody>
      </p:sp>
      <p:sp>
        <p:nvSpPr>
          <p:cNvPr id="35" name="텍스트 개체 틀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10</a:t>
            </a:r>
            <a:r>
              <a:rPr lang="ko-KR" altLang="en-US" noProof="0"/>
              <a:t>월</a:t>
            </a:r>
          </a:p>
        </p:txBody>
      </p:sp>
      <p:sp>
        <p:nvSpPr>
          <p:cNvPr id="36" name="텍스트 개체 틀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12</a:t>
            </a:r>
            <a:r>
              <a:rPr lang="ko-KR" altLang="en-US" noProof="0"/>
              <a:t>월</a:t>
            </a:r>
          </a:p>
        </p:txBody>
      </p:sp>
      <p:sp>
        <p:nvSpPr>
          <p:cNvPr id="37" name="텍스트 개체 틀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11</a:t>
            </a:r>
            <a:r>
              <a:rPr lang="ko-KR" altLang="en-US" noProof="0"/>
              <a:t>월</a:t>
            </a:r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1" name="바닥글 개체 틀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42" name="슬라이드 번호 개체 틀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3" name="날짜 개체 틀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이 있는 두 개의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그림 13" descr="야외, 하늘, 자연을 담은 그림&#10;&#10;자동 생성된 설명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텍스트 개체 틀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16" name="바닥글 개체 틀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7" name="슬라이드 번호 개체 틀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8" name="날짜 개체 틀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야외, 하늘, 자연을 담은 그림&#10;&#10;자동 생성된 설명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1" name="차트 개체 틀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2" name="바닥글 개체 틀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3" name="슬라이드 번호 개체 틀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4" name="날짜 개체 틀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4개 콘텐츠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0" name="텍스트 개체 틀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4" name="텍스트 개체 틀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8개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26" name="그림 개체 틀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8" name="그림 개체 틀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9" name="그림 개체 틀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3" name="텍스트 개체 틀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9" name="텍스트 개체 틀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1" name="텍스트 개체 틀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3" name="텍스트 개체 틀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cxnSp>
        <p:nvCxnSpPr>
          <p:cNvPr id="46" name="직선 연결선(S)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(S)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(S)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(S)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(S)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(S)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(S)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바닥글 개체 틀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9" name="슬라이드 번호 개체 틀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0" name="날짜 개체 틀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3" name="텍스트 개체 틀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바닥글 개체 틀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7" name="슬라이드 번호 개체 틀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 dirty="0"/>
              <a:t>20XX/6/22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나무, 자연, 봄이 있는 그림&#10;&#10;자동 생성된 설명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나무, 자연, 봄이 있는 그림&#10;&#10;자동 생성된 설명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제목을 편집하려면 클릭하세요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59964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4253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무, 자연, 봄이 있는 그림&#10;&#10;자동 생성된 설명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490277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1" name="텍스트 개체 틀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5" name="내용 개체 틀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야외, 하늘, 자연을 담은 그림&#10;&#10;자동 생성된 설명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그림 35" descr="야외, 하늘, 자연을 담은 그림&#10;&#10;자동 생성된 설명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날짜 개체 틀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962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4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주변에 나무가 있는 물줄기&#10;&#10;보통 신뢰도로 자동으로 생성되는 설명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7" name="텍스트 개체 틀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2" name="날짜 개체 틀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3" name="바닥글 개체 틀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4" name="슬라이드 번호 개체 틀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28530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1.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2.</a:t>
            </a:r>
            <a:endParaRPr lang="ko-KR" altLang="en-US" noProof="0"/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3.</a:t>
            </a:r>
            <a:endParaRPr lang="ko-KR" altLang="en-US" noProof="0"/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9" name="바닥글 개체 틀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0" name="슬라이드 번호 개체 틀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13420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4285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바닥글 개체 틀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9" name="슬라이드 번호 개체 틀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1" name="날짜 개체 틀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4672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무, 자연, 봄이 있는 그림&#10;&#10;자동 생성된 설명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(그림 2개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6" name="그림 개체 틀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04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머리 기호 3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9" name="직선 연결선(S)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텍스트 개체 틀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34" name="직선 연결선(S)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날짜 개체 틀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6" name="바닥글 개체 틀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7" name="슬라이드 번호 개체 틀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60074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noProof="0"/>
              <a:t>마스터 제목 스타일 편집</a:t>
            </a: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텍스트 개체 틀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9" name="텍스트 개체 틀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3" name="텍스트 개체 틀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4" name="텍스트 개체 틀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41868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개체 틀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림 3" descr="야외, 하늘, 자연을 담은 그림&#10;&#10;자동 생성된 설명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그림 4" descr="야외, 하늘, 자연을 담은 그림&#10;&#10;자동 생성된 설명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날짜 개체 틀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0" name="바닥글 개체 틀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1" name="슬라이드 번호 개체 틀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670703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5" name="텍스트 개체 틀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</a:t>
            </a:r>
            <a:r>
              <a:rPr lang="ko-KR" altLang="en-US" noProof="0"/>
              <a:t>월</a:t>
            </a:r>
          </a:p>
        </p:txBody>
      </p:sp>
      <p:sp>
        <p:nvSpPr>
          <p:cNvPr id="26" name="텍스트 개체 틀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2</a:t>
            </a:r>
            <a:r>
              <a:rPr lang="ko-KR" altLang="en-US" noProof="0"/>
              <a:t>월</a:t>
            </a:r>
          </a:p>
        </p:txBody>
      </p:sp>
      <p:sp>
        <p:nvSpPr>
          <p:cNvPr id="27" name="텍스트 개체 틀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3</a:t>
            </a:r>
            <a:r>
              <a:rPr lang="ko-KR" altLang="en-US" noProof="0"/>
              <a:t>월</a:t>
            </a:r>
          </a:p>
        </p:txBody>
      </p:sp>
      <p:sp>
        <p:nvSpPr>
          <p:cNvPr id="28" name="텍스트 개체 틀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4</a:t>
            </a:r>
            <a:r>
              <a:rPr lang="ko-KR" altLang="en-US" noProof="0"/>
              <a:t>월</a:t>
            </a:r>
          </a:p>
        </p:txBody>
      </p:sp>
      <p:sp>
        <p:nvSpPr>
          <p:cNvPr id="29" name="텍스트 개체 틀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6</a:t>
            </a:r>
            <a:r>
              <a:rPr lang="ko-KR" altLang="en-US" noProof="0"/>
              <a:t>월</a:t>
            </a:r>
          </a:p>
        </p:txBody>
      </p:sp>
      <p:sp>
        <p:nvSpPr>
          <p:cNvPr id="30" name="텍스트 개체 틀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5</a:t>
            </a:r>
            <a:r>
              <a:rPr lang="ko-KR" altLang="en-US" noProof="0"/>
              <a:t>월</a:t>
            </a: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개체 틀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7</a:t>
            </a:r>
            <a:r>
              <a:rPr lang="ko-KR" altLang="en-US" noProof="0"/>
              <a:t>월</a:t>
            </a:r>
          </a:p>
        </p:txBody>
      </p:sp>
      <p:sp>
        <p:nvSpPr>
          <p:cNvPr id="33" name="텍스트 개체 틀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8</a:t>
            </a:r>
            <a:r>
              <a:rPr lang="ko-KR" altLang="en-US" noProof="0"/>
              <a:t>월</a:t>
            </a:r>
          </a:p>
        </p:txBody>
      </p:sp>
      <p:sp>
        <p:nvSpPr>
          <p:cNvPr id="34" name="텍스트 개체 틀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9</a:t>
            </a:r>
            <a:r>
              <a:rPr lang="ko-KR" altLang="en-US" noProof="0"/>
              <a:t>월</a:t>
            </a:r>
          </a:p>
        </p:txBody>
      </p:sp>
      <p:sp>
        <p:nvSpPr>
          <p:cNvPr id="35" name="텍스트 개체 틀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10</a:t>
            </a:r>
            <a:r>
              <a:rPr lang="ko-KR" altLang="en-US" noProof="0"/>
              <a:t>월</a:t>
            </a:r>
          </a:p>
        </p:txBody>
      </p:sp>
      <p:sp>
        <p:nvSpPr>
          <p:cNvPr id="36" name="텍스트 개체 틀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12</a:t>
            </a:r>
            <a:r>
              <a:rPr lang="ko-KR" altLang="en-US" noProof="0"/>
              <a:t>월</a:t>
            </a:r>
          </a:p>
        </p:txBody>
      </p:sp>
      <p:sp>
        <p:nvSpPr>
          <p:cNvPr id="37" name="텍스트 개체 틀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11</a:t>
            </a:r>
            <a:r>
              <a:rPr lang="ko-KR" altLang="en-US" noProof="0"/>
              <a:t>월</a:t>
            </a:r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1" name="바닥글 개체 틀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42" name="슬라이드 번호 개체 틀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3" name="날짜 개체 틀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7633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이 있는 두 개의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그림 13" descr="야외, 하늘, 자연을 담은 그림&#10;&#10;자동 생성된 설명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텍스트 개체 틀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16" name="바닥글 개체 틀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7" name="슬라이드 번호 개체 틀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8" name="날짜 개체 틀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9569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야외, 하늘, 자연을 담은 그림&#10;&#10;자동 생성된 설명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</p:spTree>
    <p:extLst>
      <p:ext uri="{BB962C8B-B14F-4D97-AF65-F5344CB8AC3E}">
        <p14:creationId xmlns:p14="http://schemas.microsoft.com/office/powerpoint/2010/main" val="372162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1" name="차트 개체 틀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2" name="바닥글 개체 틀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3" name="슬라이드 번호 개체 틀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4" name="날짜 개체 틀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1404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4개 콘텐츠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0" name="텍스트 개체 틀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4" name="텍스트 개체 틀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35062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8개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26" name="그림 개체 틀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8" name="그림 개체 틀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9" name="그림 개체 틀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3" name="텍스트 개체 틀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9" name="텍스트 개체 틀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1" name="텍스트 개체 틀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3" name="텍스트 개체 틀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cxnSp>
        <p:nvCxnSpPr>
          <p:cNvPr id="46" name="직선 연결선(S)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(S)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(S)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(S)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(S)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(S)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(S)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바닥글 개체 틀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9" name="슬라이드 번호 개체 틀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0" name="날짜 개체 틀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1055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1" name="텍스트 개체 틀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5" name="내용 개체 틀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야외, 하늘, 자연을 담은 그림&#10;&#10;자동 생성된 설명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그림 35" descr="야외, 하늘, 자연을 담은 그림&#10;&#10;자동 생성된 설명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날짜 개체 틀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3" name="텍스트 개체 틀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바닥글 개체 틀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7" name="슬라이드 번호 개체 틀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26973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 dirty="0"/>
              <a:t>20XX/6/22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나무, 자연, 봄이 있는 그림&#10;&#10;자동 생성된 설명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083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나무, 자연, 봄이 있는 그림&#10;&#10;자동 생성된 설명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제목을 편집하려면 클릭하세요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8635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4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주변에 나무가 있는 물줄기&#10;&#10;보통 신뢰도로 자동으로 생성되는 설명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7" name="텍스트 개체 틀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2" name="날짜 개체 틀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3" name="바닥글 개체 틀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4" name="슬라이드 번호 개체 틀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1.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2.</a:t>
            </a:r>
            <a:endParaRPr lang="ko-KR" altLang="en-US" noProof="0"/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3.</a:t>
            </a:r>
            <a:endParaRPr lang="ko-KR" altLang="en-US" noProof="0"/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9" name="바닥글 개체 틀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0" name="슬라이드 번호 개체 틀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바닥글 개체 틀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9" name="슬라이드 번호 개체 틀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1" name="날짜 개체 틀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(그림 2개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6" name="그림 개체 틀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slideLayout" Target="../slideLayouts/slideLayout21.xml"  /><Relationship Id="rId22" Type="http://schemas.openxmlformats.org/officeDocument/2006/relationships/theme" Target="../theme/theme1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2.xml"  /><Relationship Id="rId10" Type="http://schemas.openxmlformats.org/officeDocument/2006/relationships/slideLayout" Target="../slideLayouts/slideLayout31.xml"  /><Relationship Id="rId11" Type="http://schemas.openxmlformats.org/officeDocument/2006/relationships/slideLayout" Target="../slideLayouts/slideLayout32.xml"  /><Relationship Id="rId12" Type="http://schemas.openxmlformats.org/officeDocument/2006/relationships/slideLayout" Target="../slideLayouts/slideLayout33.xml"  /><Relationship Id="rId13" Type="http://schemas.openxmlformats.org/officeDocument/2006/relationships/slideLayout" Target="../slideLayouts/slideLayout34.xml"  /><Relationship Id="rId14" Type="http://schemas.openxmlformats.org/officeDocument/2006/relationships/slideLayout" Target="../slideLayouts/slideLayout35.xml"  /><Relationship Id="rId15" Type="http://schemas.openxmlformats.org/officeDocument/2006/relationships/slideLayout" Target="../slideLayouts/slideLayout36.xml"  /><Relationship Id="rId16" Type="http://schemas.openxmlformats.org/officeDocument/2006/relationships/slideLayout" Target="../slideLayouts/slideLayout37.xml"  /><Relationship Id="rId17" Type="http://schemas.openxmlformats.org/officeDocument/2006/relationships/slideLayout" Target="../slideLayouts/slideLayout38.xml"  /><Relationship Id="rId18" Type="http://schemas.openxmlformats.org/officeDocument/2006/relationships/slideLayout" Target="../slideLayouts/slideLayout39.xml"  /><Relationship Id="rId19" Type="http://schemas.openxmlformats.org/officeDocument/2006/relationships/slideLayout" Target="../slideLayouts/slideLayout40.xml"  /><Relationship Id="rId2" Type="http://schemas.openxmlformats.org/officeDocument/2006/relationships/slideLayout" Target="../slideLayouts/slideLayout23.xml"  /><Relationship Id="rId20" Type="http://schemas.openxmlformats.org/officeDocument/2006/relationships/slideLayout" Target="../slideLayouts/slideLayout41.xml"  /><Relationship Id="rId21" Type="http://schemas.openxmlformats.org/officeDocument/2006/relationships/slideLayout" Target="../slideLayouts/slideLayout42.xml"  /><Relationship Id="rId22" Type="http://schemas.openxmlformats.org/officeDocument/2006/relationships/theme" Target="../theme/theme2.xml"  /><Relationship Id="rId3" Type="http://schemas.openxmlformats.org/officeDocument/2006/relationships/slideLayout" Target="../slideLayouts/slideLayout24.xml"  /><Relationship Id="rId4" Type="http://schemas.openxmlformats.org/officeDocument/2006/relationships/slideLayout" Target="../slideLayouts/slideLayout25.xml"  /><Relationship Id="rId5" Type="http://schemas.openxmlformats.org/officeDocument/2006/relationships/slideLayout" Target="../slideLayouts/slideLayout26.xml"  /><Relationship Id="rId6" Type="http://schemas.openxmlformats.org/officeDocument/2006/relationships/slideLayout" Target="../slideLayouts/slideLayout27.xml"  /><Relationship Id="rId7" Type="http://schemas.openxmlformats.org/officeDocument/2006/relationships/slideLayout" Target="../slideLayouts/slideLayout28.xml"  /><Relationship Id="rId8" Type="http://schemas.openxmlformats.org/officeDocument/2006/relationships/slideLayout" Target="../slideLayouts/slideLayout29.xml"  /><Relationship Id="rId9" Type="http://schemas.openxmlformats.org/officeDocument/2006/relationships/slideLayout" Target="../slideLayouts/slideLayout3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2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7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3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3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35.jpeg"  /><Relationship Id="rId4" Type="http://schemas.openxmlformats.org/officeDocument/2006/relationships/image" Target="../media/image36.jpeg"  /><Relationship Id="rId5" Type="http://schemas.openxmlformats.org/officeDocument/2006/relationships/image" Target="../media/image37.png"  /><Relationship Id="rId6" Type="http://schemas.openxmlformats.org/officeDocument/2006/relationships/image" Target="../media/image38.jpeg"  /><Relationship Id="rId7" Type="http://schemas.openxmlformats.org/officeDocument/2006/relationships/image" Target="../media/image3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40.jpeg"  /><Relationship Id="rId4" Type="http://schemas.openxmlformats.org/officeDocument/2006/relationships/image" Target="../media/image41.jpeg"  /><Relationship Id="rId5" Type="http://schemas.openxmlformats.org/officeDocument/2006/relationships/image" Target="../media/image42.jpeg"  /><Relationship Id="rId6" Type="http://schemas.openxmlformats.org/officeDocument/2006/relationships/image" Target="../media/image43.jpeg"  /><Relationship Id="rId7" Type="http://schemas.openxmlformats.org/officeDocument/2006/relationships/image" Target="../media/image44.jpeg"  /><Relationship Id="rId8" Type="http://schemas.openxmlformats.org/officeDocument/2006/relationships/image" Target="../media/image4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46.png"  /><Relationship Id="rId4" Type="http://schemas.openxmlformats.org/officeDocument/2006/relationships/hyperlink" Target="https://www.youtube.com/watch?v=LIQMvvQ4Yvo" TargetMode="External"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5.xml"  /><Relationship Id="rId3" Type="http://schemas.openxmlformats.org/officeDocument/2006/relationships/hyperlink" Target="https://www.youtube.com/watch?v=E4LHa5vlUuI" TargetMode="External" /><Relationship Id="rId4" Type="http://schemas.openxmlformats.org/officeDocument/2006/relationships/image" Target="../media/image47.png"  /><Relationship Id="rId5" Type="http://schemas.openxmlformats.org/officeDocument/2006/relationships/hyperlink" Target="https://sumitomoelectric.com/jp/sites/japan/files/2022-04/download_documents/sd120.pdf" TargetMode="External" /><Relationship Id="rId6" Type="http://schemas.openxmlformats.org/officeDocument/2006/relationships/image" Target="../media/image4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7.xml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5.xml"  /><Relationship Id="rId3" Type="http://schemas.openxmlformats.org/officeDocument/2006/relationships/image" Target="../media/image18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4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4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4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21.jpeg"  /><Relationship Id="rId4" Type="http://schemas.openxmlformats.org/officeDocument/2006/relationships/image" Target="../media/image2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4.jpeg"  /><Relationship Id="rId4" Type="http://schemas.openxmlformats.org/officeDocument/2006/relationships/image" Target="../media/image2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6.jpeg"  /><Relationship Id="rId4" Type="http://schemas.openxmlformats.org/officeDocument/2006/relationships/image" Target="../media/image25.jpeg"  /><Relationship Id="rId5" Type="http://schemas.openxmlformats.org/officeDocument/2006/relationships/image" Target="../media/image2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9.xml"  /><Relationship Id="rId3" Type="http://schemas.openxmlformats.org/officeDocument/2006/relationships/image" Target="../media/image28.jpeg"  /><Relationship Id="rId4" Type="http://schemas.openxmlformats.org/officeDocument/2006/relationships/image" Target="../media/image29.jpeg"  /><Relationship Id="rId5" Type="http://schemas.openxmlformats.org/officeDocument/2006/relationships/image" Target="../media/image30.jpeg"  /><Relationship Id="rId6" Type="http://schemas.openxmlformats.org/officeDocument/2006/relationships/image" Target="../media/image31.jpeg"  /><Relationship Id="rId7" Type="http://schemas.openxmlformats.org/officeDocument/2006/relationships/image" Target="../media/image32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2144" y="0"/>
            <a:ext cx="1708784" cy="115633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3500" dirty="0"/>
              <a:t>조원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AEADC-546C-D528-3D0F-9D64D44D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60"/>
            <a:ext cx="8590816" cy="6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54"/>
            <a:ext cx="6904006" cy="2387600"/>
          </a:xfrm>
        </p:spPr>
        <p:txBody>
          <a:bodyPr rtlCol="0"/>
          <a:lstStyle/>
          <a:p>
            <a:pPr rtl="0"/>
            <a:r>
              <a:rPr lang="ko-KR" altLang="en-US" sz="6500" dirty="0">
                <a:solidFill>
                  <a:schemeClr val="bg1"/>
                </a:solidFill>
              </a:rPr>
              <a:t>일본정치와 경제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28DE792-ABD7-5913-1CF4-10DA14DE076D}"/>
              </a:ext>
            </a:extLst>
          </p:cNvPr>
          <p:cNvSpPr txBox="1">
            <a:spLocks/>
          </p:cNvSpPr>
          <p:nvPr/>
        </p:nvSpPr>
        <p:spPr>
          <a:xfrm>
            <a:off x="186289" y="1288738"/>
            <a:ext cx="577364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3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조 일본의 기업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850A07EC-7AB0-26B1-EEFE-EA7B3B2C904F}"/>
              </a:ext>
            </a:extLst>
          </p:cNvPr>
          <p:cNvSpPr txBox="1">
            <a:spLocks/>
          </p:cNvSpPr>
          <p:nvPr/>
        </p:nvSpPr>
        <p:spPr>
          <a:xfrm>
            <a:off x="8772144" y="824863"/>
            <a:ext cx="4532376" cy="483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이보현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이승혁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김민혁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이우준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대본 작성</a:t>
            </a:r>
            <a:r>
              <a:rPr kumimoji="0" lang="en-US" altLang="ko-KR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최종 검수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스미토모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45828" y="2469745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1897</a:t>
            </a:r>
            <a:r>
              <a:rPr lang="ko-KR" altLang="en-US" sz="3000"/>
              <a:t>년 </a:t>
            </a:r>
            <a:r>
              <a:rPr lang="en-US" altLang="ko-KR" sz="3000"/>
              <a:t>3</a:t>
            </a:r>
            <a:r>
              <a:rPr lang="ko-KR" altLang="en-US" sz="3000"/>
              <a:t>월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45828" y="3808799"/>
            <a:ext cx="4746172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설립자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스미토모 가문이 인수하면</a:t>
            </a:r>
          </a:p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서 시작</a:t>
            </a:r>
            <a:endParaRPr lang="en-US" altLang="ko-KR" sz="300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75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781381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ko-KR" altLang="en-US"/>
              <a:t>  이노우에 오사무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304954" y="1803413"/>
            <a:ext cx="5011285" cy="4566036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endParaRPr lang="en-US" altLang="ko-KR" sz="2000"/>
          </a:p>
          <a:p>
            <a:pPr rtl="0">
              <a:defRPr/>
            </a:pPr>
            <a:r>
              <a:rPr lang="en-US" altLang="ko-KR" sz="2000"/>
              <a:t>2017</a:t>
            </a:r>
            <a:r>
              <a:rPr lang="ko-KR" altLang="en-US" sz="2000"/>
              <a:t>년 </a:t>
            </a:r>
            <a:r>
              <a:rPr lang="en-US" altLang="ko-KR" sz="2000"/>
              <a:t>120</a:t>
            </a:r>
            <a:r>
              <a:rPr lang="ko-KR" altLang="en-US" sz="2000"/>
              <a:t>주년을 맞이한 스미토모</a:t>
            </a:r>
          </a:p>
          <a:p>
            <a:pPr rtl="0">
              <a:defRPr/>
            </a:pPr>
            <a:endParaRPr lang="ko-KR" altLang="en-US" sz="2000"/>
          </a:p>
          <a:p>
            <a:pPr rtl="0">
              <a:defRPr/>
            </a:pPr>
            <a:r>
              <a:rPr lang="ko-KR" altLang="en-US" sz="2000"/>
              <a:t>비즈니스 정신과 스미토모만의 전기 그룹</a:t>
            </a:r>
          </a:p>
          <a:p>
            <a:pPr rtl="0">
              <a:defRPr/>
            </a:pPr>
            <a:r>
              <a:rPr lang="ko-KR" altLang="en-US" sz="2000"/>
              <a:t>경영 철학을 바탕으로 공정한 기업 활동을</a:t>
            </a:r>
          </a:p>
          <a:p>
            <a:pPr rtl="0">
              <a:defRPr/>
            </a:pPr>
            <a:r>
              <a:rPr lang="ko-KR" altLang="en-US" sz="2000"/>
              <a:t>통해 사회에 공헌한다</a:t>
            </a:r>
            <a:r>
              <a:rPr lang="en-US" altLang="ko-KR" sz="2000"/>
              <a:t>.</a:t>
            </a:r>
            <a:r>
              <a:rPr lang="ko-KR" altLang="en-US" sz="2000"/>
              <a:t> </a:t>
            </a:r>
          </a:p>
          <a:p>
            <a:pPr rtl="0">
              <a:defRPr/>
            </a:pPr>
            <a:endParaRPr lang="ko-KR" altLang="en-US" sz="2000"/>
          </a:p>
          <a:p>
            <a:pPr rtl="0">
              <a:defRPr/>
            </a:pPr>
            <a:r>
              <a:rPr lang="ko-KR" altLang="en-US" sz="2000"/>
              <a:t>전선 및 케이블 제조 기술을 기반으로 계</a:t>
            </a:r>
          </a:p>
          <a:p>
            <a:pPr rtl="0">
              <a:defRPr/>
            </a:pPr>
            <a:r>
              <a:rPr lang="ko-KR" altLang="en-US" sz="2000"/>
              <a:t>속해서 새로운 사업에 도전함</a:t>
            </a:r>
          </a:p>
          <a:p>
            <a:pPr rtl="0">
              <a:defRPr/>
            </a:pPr>
            <a:endParaRPr lang="ko-KR" altLang="en-US" sz="2000"/>
          </a:p>
          <a:p>
            <a:pPr rtl="0">
              <a:defRPr/>
            </a:pPr>
            <a:r>
              <a:rPr lang="ko-KR" altLang="en-US" sz="2000"/>
              <a:t>자동차</a:t>
            </a:r>
            <a:r>
              <a:rPr lang="en-US" altLang="ko-KR" sz="2000"/>
              <a:t>,</a:t>
            </a:r>
            <a:r>
              <a:rPr lang="ko-KR" altLang="en-US" sz="2000"/>
              <a:t> 정보통신</a:t>
            </a:r>
            <a:r>
              <a:rPr lang="en-US" altLang="ko-KR" sz="2000"/>
              <a:t>,</a:t>
            </a:r>
            <a:r>
              <a:rPr lang="ko-KR" altLang="en-US" sz="2000"/>
              <a:t> 전자</a:t>
            </a:r>
            <a:r>
              <a:rPr lang="en-US" altLang="ko-KR" sz="2000"/>
              <a:t>,</a:t>
            </a:r>
            <a:r>
              <a:rPr lang="ko-KR" altLang="en-US" sz="2000"/>
              <a:t> 환경 및 에너지</a:t>
            </a:r>
            <a:r>
              <a:rPr lang="en-US" altLang="ko-KR" sz="2000"/>
              <a:t>,</a:t>
            </a:r>
            <a:r>
              <a:rPr lang="ko-KR" altLang="en-US" sz="2000"/>
              <a:t> </a:t>
            </a:r>
          </a:p>
          <a:p>
            <a:pPr rtl="0">
              <a:defRPr/>
            </a:pPr>
            <a:r>
              <a:rPr lang="ko-KR" altLang="en-US" sz="2000"/>
              <a:t>산업소재 등 사업 확대</a:t>
            </a:r>
          </a:p>
          <a:p>
            <a:pPr rtl="0">
              <a:defRPr/>
            </a:pPr>
            <a:endParaRPr lang="ko-KR" altLang="en-US" sz="2000"/>
          </a:p>
          <a:p>
            <a:pPr rtl="0">
              <a:defRPr/>
            </a:pPr>
            <a:endParaRPr lang="en-US" altLang="ko-KR" sz="2000"/>
          </a:p>
          <a:p>
            <a:pPr rtl="0">
              <a:defRPr/>
            </a:pPr>
            <a:endParaRPr lang="ko-KR" altLang="en-US" sz="200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56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8308" y="136455"/>
            <a:ext cx="3078027" cy="2060713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51245" y="136456"/>
            <a:ext cx="3371850" cy="225742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064774" y="105395"/>
            <a:ext cx="3371850" cy="2257425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436369" y="2431028"/>
            <a:ext cx="3347250" cy="3309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1897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Sumitomo Copper Mil</a:t>
            </a: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l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 오픈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412021" y="2655902"/>
            <a:ext cx="2746761" cy="3353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222222"/>
                </a:solidFill>
                <a:latin typeface="Arial"/>
                <a:ea typeface="&amp;quot"/>
              </a:rPr>
              <a:t>1914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222222"/>
                </a:solidFill>
                <a:latin typeface="Arial"/>
                <a:ea typeface="&amp;quot"/>
              </a:rPr>
              <a:t>년 트롤리 와이어 개발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8096747" y="2481800"/>
            <a:ext cx="3504624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1922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세계에서 가장 긴 해저 전력 케이블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제조 및 부설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(니하마 ~ 요사카지마 간 21km, 에히메 현)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38369" y="3087343"/>
            <a:ext cx="2706247" cy="3600486"/>
          </a:xfrm>
          <a:prstGeom prst="rect">
            <a:avLst/>
          </a:prstGeom>
        </p:spPr>
      </p:pic>
      <p:sp>
        <p:nvSpPr>
          <p:cNvPr id="72" name="직사각형 71"/>
          <p:cNvSpPr/>
          <p:nvPr/>
        </p:nvSpPr>
        <p:spPr>
          <a:xfrm>
            <a:off x="3344680" y="3429000"/>
            <a:ext cx="2596020" cy="5755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1957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년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TV 방송 안테나의 </a:t>
            </a:r>
          </a:p>
          <a:p>
            <a:pPr algn="l">
              <a:defRPr/>
            </a:pP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성공적인 국내 생산</a:t>
            </a: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300454" y="3822217"/>
            <a:ext cx="4036818" cy="2702615"/>
          </a:xfrm>
          <a:prstGeom prst="rect">
            <a:avLst/>
          </a:prstGeom>
        </p:spPr>
      </p:pic>
      <p:sp>
        <p:nvSpPr>
          <p:cNvPr id="76" name="직사각형 75"/>
          <p:cNvSpPr/>
          <p:nvPr/>
        </p:nvSpPr>
        <p:spPr>
          <a:xfrm>
            <a:off x="9435632" y="4539366"/>
            <a:ext cx="2483374" cy="1059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1970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오사카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Arial"/>
                <a:ea typeface="&amp;quot"/>
              </a:rPr>
              <a:t>엑스포에서 활약 보도 (강철 코드), 전원 케이블, 교통 게임 제어 시스템</a:t>
            </a:r>
          </a:p>
        </p:txBody>
      </p:sp>
    </p:spTree>
    <p:extLst>
      <p:ext uri="{BB962C8B-B14F-4D97-AF65-F5344CB8AC3E}">
        <p14:creationId xmlns:p14="http://schemas.microsoft.com/office/powerpoint/2010/main" val="17202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95835" y="157162"/>
            <a:ext cx="3371850" cy="2257425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4775" y="177869"/>
            <a:ext cx="3371850" cy="2257425"/>
          </a:xfrm>
          <a:prstGeom prst="rect">
            <a:avLst/>
          </a:prstGeom>
        </p:spPr>
      </p:pic>
      <p:sp>
        <p:nvSpPr>
          <p:cNvPr id="76" name="직사각형 75"/>
          <p:cNvSpPr/>
          <p:nvPr/>
        </p:nvSpPr>
        <p:spPr>
          <a:xfrm>
            <a:off x="326831" y="2584007"/>
            <a:ext cx="3907983" cy="5763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1973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일본 최초의 버스 위치 시스템 공동 실험</a:t>
            </a: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0075" y="167515"/>
            <a:ext cx="3433706" cy="2298837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4464823" y="2542595"/>
            <a:ext cx="3262353" cy="577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1980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병렬 와이어 생산이 시작됩니다.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8102545" y="2530171"/>
            <a:ext cx="3296312" cy="5755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1982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세계에서 가장 큰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1.2캐럿 다이아몬드의 성공적인 합성</a:t>
            </a: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44775" y="3429000"/>
            <a:ext cx="3371850" cy="2257425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623431" y="5959170"/>
            <a:ext cx="3070612" cy="329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1992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간사이 국제공항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개통</a:t>
            </a: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410075" y="3429000"/>
            <a:ext cx="3371850" cy="2257425"/>
          </a:xfrm>
          <a:prstGeom prst="rect">
            <a:avLst/>
          </a:prstGeom>
        </p:spPr>
      </p:pic>
      <p:sp>
        <p:nvSpPr>
          <p:cNvPr id="83" name="직사각형 82"/>
          <p:cNvSpPr/>
          <p:nvPr/>
        </p:nvSpPr>
        <p:spPr>
          <a:xfrm>
            <a:off x="4509962" y="5855638"/>
            <a:ext cx="3172075" cy="577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2006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 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세계 최초의 실용적인 송전선로, 초전도 케이블로 시작</a:t>
            </a: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8137247" y="3429000"/>
            <a:ext cx="3371850" cy="2257425"/>
          </a:xfrm>
          <a:prstGeom prst="rect">
            <a:avLst/>
          </a:prstGeom>
        </p:spPr>
      </p:pic>
      <p:sp>
        <p:nvSpPr>
          <p:cNvPr id="85" name="직사각형 84"/>
          <p:cNvSpPr/>
          <p:nvPr/>
        </p:nvSpPr>
        <p:spPr>
          <a:xfrm>
            <a:off x="8181848" y="5907404"/>
            <a:ext cx="3365471" cy="33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2017</a:t>
            </a:r>
            <a:r>
              <a:rPr lang="ko-KR" altLang="en-US"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년</a:t>
            </a:r>
            <a:r>
              <a:rPr sz="1600" b="0" i="0" strike="noStrike">
                <a:solidFill>
                  <a:srgbClr val="222222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영국과 벨기에의 송전 사업</a:t>
            </a:r>
          </a:p>
        </p:txBody>
      </p:sp>
    </p:spTree>
    <p:extLst>
      <p:ext uri="{BB962C8B-B14F-4D97-AF65-F5344CB8AC3E}">
        <p14:creationId xmlns:p14="http://schemas.microsoft.com/office/powerpoint/2010/main" val="13816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66527" cy="685800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6496629" y="664515"/>
            <a:ext cx="5871377" cy="10058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3000" b="0" i="0" strike="noStrike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Sumitomo Electric Industries</a:t>
            </a:r>
          </a:p>
          <a:p>
            <a:pPr algn="ctr">
              <a:defRPr/>
            </a:pPr>
            <a:r>
              <a:rPr sz="3000" b="0" i="0" strike="noStrike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연구 분야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430617" y="2424236"/>
            <a:ext cx="4360632" cy="1307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최고의 기술인 "연결과 지원"의 관점에서 미래 사회를 상상하고, 연구 분야를 </a:t>
            </a:r>
            <a:r>
              <a:rPr lang="ko-KR" altLang="en-US" sz="2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스미모토의</a:t>
            </a: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 비전으로 설정</a:t>
            </a:r>
            <a:endParaRPr lang="en-US" altLang="ko-KR" sz="2000" b="0" i="0" strike="noStrike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848140" y="5150168"/>
            <a:ext cx="5343860" cy="3629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https://www.youtube.com/watch?v=LIQMvvQ4Yvo</a:t>
            </a:r>
            <a:endParaRPr sz="1800" b="0" i="0" strike="noStrike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390159" y="4243429"/>
            <a:ext cx="4319630" cy="6923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rgbClr val="0F0F0F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『住友電工テクニカルレビュ</a:t>
            </a:r>
            <a:r>
              <a:rPr sz="2000" b="0" i="0" strike="noStrike">
                <a:solidFill>
                  <a:srgbClr val="0F0F0F">
                    <a:alpha val="100000"/>
                  </a:srgbClr>
                </a:solidFill>
                <a:latin typeface="맑은 고딕"/>
              </a:rPr>
              <a:t>ー</a:t>
            </a:r>
            <a:r>
              <a:rPr sz="2000" b="0" i="0" strike="noStrike">
                <a:solidFill>
                  <a:srgbClr val="0F0F0F">
                    <a:alpha val="100000"/>
                  </a:srgbClr>
                </a:solidFill>
                <a:latin typeface="맑은 고딕"/>
                <a:ea typeface="맑은 고딕"/>
                <a:cs typeface="맑은 고딕 Semilight"/>
              </a:rPr>
              <a:t>』執筆への思い</a:t>
            </a:r>
          </a:p>
        </p:txBody>
      </p:sp>
    </p:spTree>
    <p:extLst>
      <p:ext uri="{BB962C8B-B14F-4D97-AF65-F5344CB8AC3E}">
        <p14:creationId xmlns:p14="http://schemas.microsoft.com/office/powerpoint/2010/main" val="31955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직사각형 85"/>
          <p:cNvSpPr/>
          <p:nvPr/>
        </p:nvSpPr>
        <p:spPr>
          <a:xfrm>
            <a:off x="4906698" y="3721416"/>
            <a:ext cx="5515638" cy="363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sz="1800" b="0" i="0" u="none" strike="noStrike" kern="1200" cap="none" spc="0" normalizeH="0" baseline="0">
                <a:solidFill>
                  <a:srgbClr val="000000"/>
                </a:solidFill>
                <a:latin typeface="Arial"/>
                <a:ea typeface="굴림"/>
                <a:hlinkClick r:id="rId3"/>
              </a:rPr>
              <a:t>https://www.youtube.com/watch?v=E4LHa5vlUuI</a:t>
            </a: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Arial"/>
              <a:ea typeface="굴림"/>
            </a:endParaRPr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78604" y="178904"/>
            <a:ext cx="7630659" cy="325009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01950" y="5709531"/>
            <a:ext cx="5756415" cy="64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>
                <a:hlinkClick r:id="rId5"/>
              </a:rPr>
              <a:t>https://sumitomoelectric.com/jp/sites/japan/files/2022-04/download_documents/sd120.pdf</a:t>
            </a:r>
            <a:endParaRPr lang="en-US" altLang="en-US"/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15294" y="4389579"/>
            <a:ext cx="4993165" cy="1184819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380043" y="1647743"/>
            <a:ext cx="3625551" cy="394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스미토모의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120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 역사 영상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096000" y="4875061"/>
            <a:ext cx="4526284" cy="3936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just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스미토모의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120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 역사 참고자료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28244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81171" y="473869"/>
            <a:ext cx="5301621" cy="1226572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ko-KR" altLang="en-US"/>
              <a:t>주식회사 고베 제강소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45827" y="2070317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1905년 9월 1일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45826" y="3151959"/>
            <a:ext cx="3888921" cy="1573098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경영자</a:t>
            </a:r>
          </a:p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카와사키 히로야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	</a:t>
            </a:r>
            <a:endParaRPr lang="ko-KR" altLang="en-US" sz="3000"/>
          </a:p>
        </p:txBody>
      </p:sp>
      <p:sp>
        <p:nvSpPr>
          <p:cNvPr id="16" name="텍스트 개체 틀 5"/>
          <p:cNvSpPr txBox="1"/>
          <p:nvPr/>
        </p:nvSpPr>
        <p:spPr>
          <a:xfrm>
            <a:off x="7445828" y="4674530"/>
            <a:ext cx="4746172" cy="121920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/>
              <a:buNone/>
              <a:defRPr sz="1200" kern="1200" baseline="0">
                <a:solidFill>
                  <a:schemeClr val="accent3"/>
                </a:solidFill>
                <a:latin typeface="맑은 고딕"/>
                <a:ea typeface="맑은 고딕"/>
                <a:cs typeface="Malgun Gothic Semi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ko-KR" altLang="en-US" sz="3000"/>
              <a:t>철분 및 제강</a:t>
            </a:r>
            <a:r>
              <a:rPr lang="en-US" altLang="ko-KR" sz="3000"/>
              <a:t>,</a:t>
            </a:r>
            <a:r>
              <a:rPr lang="ko-KR" altLang="en-US" sz="3000"/>
              <a:t> 용접</a:t>
            </a:r>
            <a:r>
              <a:rPr lang="en-US" altLang="ko-KR" sz="3000"/>
              <a:t>,</a:t>
            </a:r>
            <a:r>
              <a:rPr lang="ko-KR" altLang="en-US" sz="3000"/>
              <a:t> 각종 </a:t>
            </a:r>
          </a:p>
          <a:p>
            <a:pPr lvl="0">
              <a:defRPr/>
            </a:pPr>
            <a:r>
              <a:rPr lang="ko-KR" altLang="en-US" sz="3000"/>
              <a:t>원자력 발전소 장비</a:t>
            </a:r>
          </a:p>
          <a:p>
            <a:pPr lvl="0">
              <a:defRPr/>
            </a:pPr>
            <a:r>
              <a:rPr lang="ko-KR" altLang="en-US" sz="3000"/>
              <a:t>엔지니어링 등 각종</a:t>
            </a:r>
          </a:p>
          <a:p>
            <a:pPr lvl="0">
              <a:defRPr/>
            </a:pPr>
            <a:r>
              <a:rPr lang="ko-KR" altLang="en-US" sz="3000"/>
              <a:t>분야에서 활약중</a:t>
            </a:r>
          </a:p>
          <a:p>
            <a:pPr lvl="0">
              <a:defRPr/>
            </a:pPr>
            <a:r>
              <a:rPr lang="en-US" altLang="ko-KR" sz="3000"/>
              <a:t>	</a:t>
            </a:r>
            <a:endParaRPr lang="ko-KR" altLang="en-US" sz="3000"/>
          </a:p>
        </p:txBody>
      </p:sp>
      <p:sp>
        <p:nvSpPr>
          <p:cNvPr id="17" name="그림 개체 틀 11"/>
          <p:cNvSpPr>
            <a:spLocks noGrp="1" noTextEdit="1"/>
          </p:cNvSpPr>
          <p:nvPr>
            <p:ph type="pic" sz="quarter" idx="1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7853" y="414"/>
            <a:ext cx="5206686" cy="68575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40111" y="173432"/>
            <a:ext cx="1904999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고베 제강소 기업 이념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84588" y="3873895"/>
            <a:ext cx="3915864" cy="2746828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10976" y="3740212"/>
            <a:ext cx="4224807" cy="2963539"/>
          </a:xfrm>
          <a:prstGeom prst="rect">
            <a:avLst/>
          </a:prstGeom>
        </p:spPr>
      </p:pic>
      <p:sp>
        <p:nvSpPr>
          <p:cNvPr id="53" name="텍스트 개체 틀 5"/>
          <p:cNvSpPr txBox="1"/>
          <p:nvPr/>
        </p:nvSpPr>
        <p:spPr>
          <a:xfrm>
            <a:off x="857060" y="1002649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3가지 기업이념을 ‘KOBELCO의 3가지 약속’으로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정하고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이러한 약속을 완수하기 위해 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행동규범으로 ‘KOBELCO의 6가지 맹세’를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정함</a:t>
            </a: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5856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고베 제강소 세가지 약속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28768" y="1238417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 sz="3000"/>
              <a:t>	</a:t>
            </a:r>
          </a:p>
          <a:p>
            <a:pPr rtl="0">
              <a:defRPr/>
            </a:pPr>
            <a:r>
              <a:rPr lang="en-US" altLang="ko-KR" sz="3000"/>
              <a:t>1. 신뢰할 수 있는 기술</a:t>
            </a:r>
            <a:r>
              <a:rPr lang="ko-KR" altLang="en-US" sz="3000"/>
              <a:t>과</a:t>
            </a:r>
            <a:r>
              <a:rPr lang="en-US" altLang="ko-KR" sz="3000"/>
              <a:t> 제품, 서비스를 제공</a:t>
            </a:r>
            <a:r>
              <a:rPr lang="ko-KR" altLang="en-US" sz="3000"/>
              <a:t>하겠습니다</a:t>
            </a:r>
            <a:r>
              <a:rPr lang="en-US" altLang="ko-KR" sz="3000"/>
              <a:t>.</a:t>
            </a:r>
          </a:p>
        </p:txBody>
      </p:sp>
      <p:sp>
        <p:nvSpPr>
          <p:cNvPr id="46" name="텍스트 개체 틀 5"/>
          <p:cNvSpPr txBox="1"/>
          <p:nvPr/>
        </p:nvSpPr>
        <p:spPr>
          <a:xfrm>
            <a:off x="858569" y="2754262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2.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직원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한사람 한사람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의 능력을 인정하여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 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그룹의 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개개인의 능력를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존중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하겠습니다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.</a:t>
            </a:r>
          </a:p>
        </p:txBody>
      </p:sp>
      <p:sp>
        <p:nvSpPr>
          <p:cNvPr id="47" name="텍스트 개체 틀 5"/>
          <p:cNvSpPr txBox="1"/>
          <p:nvPr/>
        </p:nvSpPr>
        <p:spPr>
          <a:xfrm>
            <a:off x="886861" y="4240040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3. 끊임없는 변화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를 통해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새로운 가치를 창조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하겠습니다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8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고베 제강소 여섯가지 맹세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57060" y="1002649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 sz="3000"/>
              <a:t>	</a:t>
            </a:r>
          </a:p>
          <a:p>
            <a:pPr rtl="0">
              <a:defRPr/>
            </a:pPr>
            <a:r>
              <a:rPr lang="en-US" altLang="ko-KR" sz="3000"/>
              <a:t>1. 높은 윤리관과 프로 의식의 철저</a:t>
            </a:r>
          </a:p>
        </p:txBody>
      </p:sp>
      <p:sp>
        <p:nvSpPr>
          <p:cNvPr id="46" name="텍스트 개체 틀 5"/>
          <p:cNvSpPr txBox="1"/>
          <p:nvPr/>
        </p:nvSpPr>
        <p:spPr>
          <a:xfrm>
            <a:off x="858568" y="1820624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2. 우수한 제품·서비스의 제공에 의한 사회에의 공헌</a:t>
            </a:r>
          </a:p>
        </p:txBody>
      </p:sp>
      <p:sp>
        <p:nvSpPr>
          <p:cNvPr id="47" name="텍스트 개체 틀 5"/>
          <p:cNvSpPr txBox="1"/>
          <p:nvPr/>
        </p:nvSpPr>
        <p:spPr>
          <a:xfrm>
            <a:off x="905722" y="2688248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3. 일하기 쉬운 직장 환경 실현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48" name="텍스트 개체 틀 5"/>
          <p:cNvSpPr txBox="1"/>
          <p:nvPr/>
        </p:nvSpPr>
        <p:spPr>
          <a:xfrm>
            <a:off x="860076" y="3429000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4. 지역사회와의 공생</a:t>
            </a:r>
          </a:p>
        </p:txBody>
      </p:sp>
      <p:sp>
        <p:nvSpPr>
          <p:cNvPr id="50" name="텍스트 개체 틀 5"/>
          <p:cNvSpPr txBox="1"/>
          <p:nvPr/>
        </p:nvSpPr>
        <p:spPr>
          <a:xfrm>
            <a:off x="871016" y="4269842"/>
            <a:ext cx="11083835" cy="811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5. 환경에 기여</a:t>
            </a:r>
          </a:p>
        </p:txBody>
      </p:sp>
      <p:sp>
        <p:nvSpPr>
          <p:cNvPr id="51" name="텍스트 개체 틀 5"/>
          <p:cNvSpPr txBox="1"/>
          <p:nvPr/>
        </p:nvSpPr>
        <p:spPr>
          <a:xfrm>
            <a:off x="844232" y="5138973"/>
            <a:ext cx="11083835" cy="9722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6. 이해관계자의 존중</a:t>
            </a:r>
          </a:p>
        </p:txBody>
      </p:sp>
    </p:spTree>
    <p:extLst>
      <p:ext uri="{BB962C8B-B14F-4D97-AF65-F5344CB8AC3E}">
        <p14:creationId xmlns:p14="http://schemas.microsoft.com/office/powerpoint/2010/main" val="292759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목 차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28131" y="2595734"/>
            <a:ext cx="11577307" cy="4871126"/>
          </a:xfrm>
          <a:prstGeom prst="rect">
            <a:avLst/>
          </a:prstGeom>
        </p:spPr>
      </p:pic>
      <p:sp>
        <p:nvSpPr>
          <p:cNvPr id="37" name=""/>
          <p:cNvSpPr txBox="1"/>
          <p:nvPr/>
        </p:nvSpPr>
        <p:spPr>
          <a:xfrm>
            <a:off x="5129609" y="1941751"/>
            <a:ext cx="4687094" cy="484823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이보현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1698623" y="1952862"/>
            <a:ext cx="6096000" cy="48958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이우준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-1125539" y="1936591"/>
            <a:ext cx="6096000" cy="48958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이승혁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7891860" y="1935401"/>
            <a:ext cx="4687094" cy="49077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김민혁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주식회사 고베 제강소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57060" y="1002649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 sz="3000"/>
              <a:t>	</a:t>
            </a:r>
          </a:p>
          <a:p>
            <a:pPr rtl="0">
              <a:defRPr/>
            </a:pPr>
            <a:r>
              <a:rPr lang="en-US" altLang="ko-KR" sz="3000"/>
              <a:t>1900</a:t>
            </a:r>
            <a:r>
              <a:rPr lang="ko-KR" altLang="en-US" sz="3000"/>
              <a:t>년대 </a:t>
            </a:r>
            <a:r>
              <a:rPr lang="en-US" altLang="ko-KR" sz="3000"/>
              <a:t>일본의 철강산업 확대를 위한 그룹의 창설과 사업 기반의 정비·구축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endParaRPr lang="en-US" altLang="ko-KR" sz="3000"/>
          </a:p>
        </p:txBody>
      </p:sp>
      <p:sp>
        <p:nvSpPr>
          <p:cNvPr id="46" name="텍스트 개체 틀 5"/>
          <p:cNvSpPr txBox="1"/>
          <p:nvPr/>
        </p:nvSpPr>
        <p:spPr>
          <a:xfrm>
            <a:off x="886860" y="2292158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1905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년대 창립 및 캐스팅 스틸 사업 시작</a:t>
            </a:r>
          </a:p>
        </p:txBody>
      </p:sp>
      <p:sp>
        <p:nvSpPr>
          <p:cNvPr id="47" name="텍스트 개체 틀 5"/>
          <p:cNvSpPr txBox="1"/>
          <p:nvPr/>
        </p:nvSpPr>
        <p:spPr>
          <a:xfrm>
            <a:off x="849138" y="3174371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1950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년대 재빨리 철강 생산을 재개하여 티타늄 산업화의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 선구자로서의 지위를 확립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48" name="텍스트 개체 틀 5"/>
          <p:cNvSpPr txBox="1"/>
          <p:nvPr/>
        </p:nvSpPr>
        <p:spPr>
          <a:xfrm>
            <a:off x="869508" y="4584318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1955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년대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철강·비철과 기계의 복합 경영의 기반을 구축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하여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KOBELCO 브랜드로서 해외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로 수출</a:t>
            </a:r>
          </a:p>
        </p:txBody>
      </p:sp>
    </p:spTree>
    <p:extLst>
      <p:ext uri="{BB962C8B-B14F-4D97-AF65-F5344CB8AC3E}">
        <p14:creationId xmlns:p14="http://schemas.microsoft.com/office/powerpoint/2010/main" val="166960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주식회사 고베 제강소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57060" y="1002649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 sz="3000"/>
              <a:t>	</a:t>
            </a:r>
          </a:p>
          <a:p>
            <a:pPr rtl="0">
              <a:defRPr/>
            </a:pPr>
            <a:r>
              <a:rPr lang="en-US" altLang="ko-KR" sz="3000"/>
              <a:t>1995</a:t>
            </a:r>
            <a:r>
              <a:rPr lang="ko-KR" altLang="en-US" sz="3000"/>
              <a:t>년대 </a:t>
            </a:r>
            <a:r>
              <a:rPr lang="en-US" altLang="ko-KR" sz="3000"/>
              <a:t>지진 재해 복구로부터 경쟁력 향상에</a:t>
            </a:r>
            <a:r>
              <a:rPr lang="ko-KR" altLang="en-US" sz="3000"/>
              <a:t> 도움을 주는</a:t>
            </a:r>
            <a:r>
              <a:rPr lang="en-US" altLang="ko-KR" sz="3000"/>
              <a:t> 도시형 발전소</a:t>
            </a:r>
            <a:r>
              <a:rPr lang="ko-KR" altLang="en-US" sz="3000"/>
              <a:t>라는</a:t>
            </a:r>
            <a:r>
              <a:rPr lang="en-US" altLang="ko-KR" sz="3000"/>
              <a:t> 새로운 스타일로 지역 사회의 부흥에 공헌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endParaRPr lang="en-US" altLang="ko-KR" sz="3000"/>
          </a:p>
        </p:txBody>
      </p:sp>
      <p:sp>
        <p:nvSpPr>
          <p:cNvPr id="47" name="텍스트 개체 틀 5"/>
          <p:cNvSpPr txBox="1"/>
          <p:nvPr/>
        </p:nvSpPr>
        <p:spPr>
          <a:xfrm>
            <a:off x="924583" y="2655683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2005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년대 다음 100 년을 향해 그룹 경영 · 사업 체제 강화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30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48" name="텍스트 개체 틀 5"/>
          <p:cNvSpPr txBox="1"/>
          <p:nvPr/>
        </p:nvSpPr>
        <p:spPr>
          <a:xfrm>
            <a:off x="916662" y="3895877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	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2020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년대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탄소 중립에 대한 도전 지속 가능한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 사업을 통해 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사회 실현</a:t>
            </a:r>
          </a:p>
        </p:txBody>
      </p:sp>
    </p:spTree>
    <p:extLst>
      <p:ext uri="{BB962C8B-B14F-4D97-AF65-F5344CB8AC3E}">
        <p14:creationId xmlns:p14="http://schemas.microsoft.com/office/powerpoint/2010/main" val="70388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출처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0755" y="1600334"/>
            <a:ext cx="10682912" cy="54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000"/>
              <a:t>스미토모 공식 홈페이지    </a:t>
            </a:r>
            <a:r>
              <a:rPr lang="en-US" altLang="ko-KR" sz="3000"/>
              <a:t>https://sumitomoelectric.com/jp/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9174" y="2724297"/>
            <a:ext cx="10473651" cy="54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000"/>
              <a:t>고베제강 공식 홈페이지  </a:t>
            </a:r>
            <a:r>
              <a:rPr lang="en-US" altLang="ko-KR" sz="3000"/>
              <a:t>https://www.kobelco.co.jp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9731" y="4123790"/>
            <a:ext cx="10822710" cy="100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000"/>
              <a:t>미스비시 공식 홈페이지 </a:t>
            </a:r>
            <a:r>
              <a:rPr lang="en-US" altLang="ko-KR" sz="3000"/>
              <a:t>https://www.mhi.com/jp/recruit/shinsotsu/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88038" y="5491376"/>
            <a:ext cx="10415924" cy="54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000"/>
              <a:t>가와사끼 공식 홈페이지   </a:t>
            </a:r>
            <a:r>
              <a:rPr lang="en-US" altLang="ko-KR" sz="3000"/>
              <a:t>https://www.khi.co.jp/</a:t>
            </a:r>
          </a:p>
        </p:txBody>
      </p:sp>
    </p:spTree>
    <p:extLst>
      <p:ext uri="{BB962C8B-B14F-4D97-AF65-F5344CB8AC3E}">
        <p14:creationId xmlns:p14="http://schemas.microsoft.com/office/powerpoint/2010/main" val="371208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en-US" altLang="ko-KR"/>
              <a:t>Q&amp;A</a:t>
            </a:r>
            <a:endParaRPr lang="en-US" altLang="ko-KR"/>
          </a:p>
        </p:txBody>
      </p:sp>
      <p:sp>
        <p:nvSpPr>
          <p:cNvPr id="37" name="텍스트 개체 틀 5"/>
          <p:cNvSpPr txBox="1"/>
          <p:nvPr/>
        </p:nvSpPr>
        <p:spPr>
          <a:xfrm>
            <a:off x="1111432" y="3034776"/>
            <a:ext cx="9969137" cy="2572972"/>
          </a:xfrm>
          <a:prstGeom prst="rect">
            <a:avLst/>
          </a:prstGeom>
        </p:spPr>
        <p:txBody>
          <a:bodyPr>
            <a:no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9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감사합니다</a:t>
            </a:r>
            <a:endParaRPr xmlns:mc="http://schemas.openxmlformats.org/markup-compatibility/2006" xmlns:hp="http://schemas.haansoft.com/office/presentation/8.0" kumimoji="0" lang="en-US" altLang="ko-KR" sz="96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2922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00250" y="0"/>
            <a:ext cx="4603750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일본의 중공업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5"/>
          </p:nvPr>
        </p:nvSpPr>
        <p:spPr>
          <a:xfrm>
            <a:off x="7004737" y="2421527"/>
            <a:ext cx="4298950" cy="3687468"/>
          </a:xfrm>
        </p:spPr>
        <p:txBody>
          <a:bodyPr>
            <a:noAutofit/>
          </a:bodyPr>
          <a:lstStyle/>
          <a:p>
            <a:pPr rtl="0">
              <a:defRPr/>
            </a:pPr>
            <a:endParaRPr lang="ko-KR" altLang="en-US" sz="3000" dirty="0"/>
          </a:p>
          <a:p>
            <a:pPr rtl="0">
              <a:defRPr/>
            </a:pPr>
            <a:r>
              <a:rPr lang="ko-KR" altLang="en-US" sz="3000" dirty="0"/>
              <a:t>주로 생산재를 만드는 공업이다</a:t>
            </a:r>
            <a:r>
              <a:rPr lang="en-US" altLang="ko-KR" sz="3000" dirty="0"/>
              <a:t>.</a:t>
            </a:r>
            <a:br>
              <a:rPr lang="ko-KR" altLang="en-US" sz="3000" dirty="0"/>
            </a:br>
            <a:br>
              <a:rPr lang="ko-KR" altLang="en-US" sz="3000" dirty="0"/>
            </a:br>
            <a:r>
              <a:rPr lang="ko-KR" altLang="en-US" sz="3000" dirty="0" err="1"/>
              <a:t>제철·기계·조선·차량</a:t>
            </a:r>
            <a:r>
              <a:rPr lang="ko-KR" altLang="en-US" sz="3000" dirty="0"/>
              <a:t> 제조업 등을 가리킴</a:t>
            </a:r>
          </a:p>
        </p:txBody>
      </p:sp>
      <p:sp>
        <p:nvSpPr>
          <p:cNvPr id="12" name="그림 개체 틀 11"/>
          <p:cNvSpPr>
            <a:spLocks noGrp="1" noTextEdit="1"/>
          </p:cNvSpPr>
          <p:nvPr>
            <p:ph type="pic" sz="quarter" idx="1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096000" cy="411206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258116"/>
            <a:ext cx="6096000" cy="35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45827" y="2070317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1896</a:t>
            </a:r>
            <a:r>
              <a:rPr lang="ko-KR" altLang="en-US" sz="3000"/>
              <a:t>년 </a:t>
            </a:r>
            <a:r>
              <a:rPr lang="en-US" altLang="ko-KR" sz="3000"/>
              <a:t>10</a:t>
            </a:r>
            <a:r>
              <a:rPr lang="ko-KR" altLang="en-US" sz="3000"/>
              <a:t>월 </a:t>
            </a:r>
            <a:r>
              <a:rPr lang="en-US" altLang="ko-KR" sz="3000"/>
              <a:t>9</a:t>
            </a:r>
            <a:r>
              <a:rPr lang="ko-KR" altLang="en-US" sz="3000"/>
              <a:t>일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45826" y="3151959"/>
            <a:ext cx="3888921" cy="1573098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설립자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가와사키 마사조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	</a:t>
            </a:r>
            <a:endParaRPr lang="ko-KR" altLang="en-US" sz="3000"/>
          </a:p>
        </p:txBody>
      </p:sp>
      <p:pic>
        <p:nvPicPr>
          <p:cNvPr id="12" name="그림 개체 틀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650" r="3650"/>
          <a:stretch>
            <a:fillRect/>
          </a:stretch>
        </p:blipFill>
        <p:spPr/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63373" y="964267"/>
            <a:ext cx="3431721" cy="4929464"/>
          </a:xfrm>
          <a:prstGeom prst="rect">
            <a:avLst/>
          </a:prstGeom>
        </p:spPr>
      </p:pic>
      <p:sp>
        <p:nvSpPr>
          <p:cNvPr id="16" name="텍스트 개체 틀 5"/>
          <p:cNvSpPr txBox="1"/>
          <p:nvPr/>
        </p:nvSpPr>
        <p:spPr>
          <a:xfrm>
            <a:off x="7445828" y="4674530"/>
            <a:ext cx="4746172" cy="121920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/>
              <a:buNone/>
              <a:defRPr sz="1200" kern="1200" baseline="0">
                <a:solidFill>
                  <a:schemeClr val="accent3"/>
                </a:solidFill>
                <a:latin typeface="맑은 고딕"/>
                <a:ea typeface="맑은 고딕"/>
                <a:cs typeface="Malgun Gothic Semi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맑은 고딕"/>
                <a:ea typeface="맑은 고딕"/>
                <a:cs typeface="Malgun Gothic Semilight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ko-KR" altLang="en-US" sz="3000"/>
              <a:t>오토바이</a:t>
            </a:r>
            <a:r>
              <a:rPr lang="en-US" altLang="ko-KR" sz="3000"/>
              <a:t>, </a:t>
            </a:r>
            <a:r>
              <a:rPr lang="ko-KR" altLang="en-US" sz="3000"/>
              <a:t>철도</a:t>
            </a:r>
            <a:r>
              <a:rPr lang="en-US" altLang="ko-KR" sz="3000"/>
              <a:t>, </a:t>
            </a:r>
            <a:r>
              <a:rPr lang="ko-KR" altLang="en-US" sz="3000"/>
              <a:t>항공기 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ko-KR" altLang="en-US" sz="3000"/>
              <a:t>부품 등 운송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ko-KR" altLang="en-US" sz="3000"/>
              <a:t>장비 제작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en-US" altLang="ko-KR" sz="3000"/>
              <a:t>	</a:t>
            </a:r>
            <a:endParaRPr lang="ko-KR" altLang="en-US" sz="3000"/>
          </a:p>
        </p:txBody>
      </p:sp>
    </p:spTree>
    <p:extLst>
      <p:ext uri="{BB962C8B-B14F-4D97-AF65-F5344CB8AC3E}">
        <p14:creationId xmlns:p14="http://schemas.microsoft.com/office/powerpoint/2010/main" val="52836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0139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38199" y="1295001"/>
            <a:ext cx="11083835" cy="2028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000"/>
              <a:t>1878</a:t>
            </a:r>
            <a:r>
              <a:rPr lang="ko-KR" altLang="en-US" sz="3000"/>
              <a:t>년 가와사키 마사조가 가와사키 츠키지 조선조</a:t>
            </a:r>
            <a:r>
              <a:rPr lang="en-US" altLang="ko-KR" sz="3000"/>
              <a:t>(</a:t>
            </a:r>
            <a:r>
              <a:rPr lang="ko-KR" altLang="en-US" sz="3000"/>
              <a:t>도쿄</a:t>
            </a:r>
            <a:r>
              <a:rPr lang="en-US" altLang="ko-KR" sz="3000"/>
              <a:t>)</a:t>
            </a:r>
            <a:r>
              <a:rPr lang="ko-KR" altLang="en-US" sz="3000"/>
              <a:t> 개설</a:t>
            </a:r>
          </a:p>
          <a:p>
            <a:pPr lvl="1">
              <a:defRPr/>
            </a:pPr>
            <a:endParaRPr lang="en-US" altLang="ko-KR" sz="1000"/>
          </a:p>
          <a:p>
            <a:pPr lvl="1">
              <a:defRPr/>
            </a:pPr>
            <a:r>
              <a:rPr lang="ko-KR" altLang="en-US" sz="3000"/>
              <a:t>일본국우편증기선회사 근무</a:t>
            </a:r>
            <a:r>
              <a:rPr lang="en-US" altLang="ko-KR" sz="3000"/>
              <a:t>, </a:t>
            </a:r>
            <a:r>
              <a:rPr lang="ko-KR" altLang="en-US" sz="3000"/>
              <a:t>많은 해난사고를 겪음</a:t>
            </a:r>
          </a:p>
          <a:p>
            <a:pPr lvl="1">
              <a:defRPr/>
            </a:pPr>
            <a:r>
              <a:rPr lang="ko-KR" altLang="en-US" sz="3000"/>
              <a:t>에도시대 전통 일본식 목선</a:t>
            </a:r>
            <a:r>
              <a:rPr lang="en-US" altLang="ko-KR" sz="3000"/>
              <a:t>(</a:t>
            </a:r>
            <a:r>
              <a:rPr lang="ko-KR" altLang="en-US" sz="3000" b="0" i="0">
                <a:solidFill>
                  <a:srgbClr val="000000"/>
                </a:solidFill>
                <a:effectLst/>
                <a:latin typeface="ヒラギノ角ゴ Pro W3"/>
              </a:rPr>
              <a:t>大和型船</a:t>
            </a:r>
            <a:r>
              <a:rPr lang="en-US" altLang="ko-KR" sz="3000"/>
              <a:t>)</a:t>
            </a:r>
            <a:r>
              <a:rPr lang="ko-KR" altLang="en-US" sz="3000"/>
              <a:t>보다 넓고 빠르며 안정적인 서양형 배에 관심 </a:t>
            </a:r>
            <a:endParaRPr lang="en-US" altLang="ko-KR" sz="30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endParaRPr lang="en-US" altLang="ko-KR" sz="3000"/>
          </a:p>
        </p:txBody>
      </p:sp>
      <p:sp>
        <p:nvSpPr>
          <p:cNvPr id="7" name="텍스트 개체 틀 5"/>
          <p:cNvSpPr txBox="1"/>
          <p:nvPr/>
        </p:nvSpPr>
        <p:spPr>
          <a:xfrm>
            <a:off x="841465" y="3780566"/>
            <a:ext cx="11080569" cy="25729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en-US" altLang="ko-KR" sz="3000"/>
              <a:t>1896</a:t>
            </a:r>
            <a:r>
              <a:rPr lang="ko-KR" altLang="en-US" sz="3000"/>
              <a:t>년 주식회사 가와사키 조선소</a:t>
            </a:r>
            <a:r>
              <a:rPr lang="en-US" altLang="ko-KR" sz="3000"/>
              <a:t>(</a:t>
            </a:r>
            <a:r>
              <a:rPr lang="ko-KR" altLang="en-US" sz="3000"/>
              <a:t>고베</a:t>
            </a:r>
            <a:r>
              <a:rPr lang="en-US" altLang="ko-KR" sz="3000"/>
              <a:t>) </a:t>
            </a:r>
            <a:r>
              <a:rPr lang="ko-KR" altLang="en-US" sz="3000"/>
              <a:t>창립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en-US" altLang="ko-KR" sz="3000"/>
              <a:t>1894</a:t>
            </a:r>
            <a:r>
              <a:rPr lang="ko-KR" altLang="en-US" sz="3000"/>
              <a:t>년</a:t>
            </a:r>
            <a:r>
              <a:rPr lang="en-US" altLang="ko-KR" sz="3000"/>
              <a:t>(</a:t>
            </a:r>
            <a:r>
              <a:rPr lang="ko-KR" altLang="en-US" sz="3000"/>
              <a:t>메이지 </a:t>
            </a:r>
            <a:r>
              <a:rPr lang="en-US" altLang="ko-KR" sz="3000"/>
              <a:t>27</a:t>
            </a:r>
            <a:r>
              <a:rPr lang="ko-KR" altLang="en-US" sz="3000"/>
              <a:t>년</a:t>
            </a:r>
            <a:r>
              <a:rPr lang="en-US" altLang="ko-KR" sz="3000"/>
              <a:t>) </a:t>
            </a:r>
            <a:r>
              <a:rPr lang="ko-KR" altLang="en-US" sz="3000"/>
              <a:t>청일전쟁 발발 → 조선업 번창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endParaRPr lang="en-US" altLang="ko-KR" sz="3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64480" y="1295001"/>
            <a:ext cx="5271951" cy="3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38199" y="1690688"/>
            <a:ext cx="9969137" cy="21184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/>
              <a:t>1897</a:t>
            </a:r>
            <a:r>
              <a:rPr lang="ko-KR" altLang="en-US" sz="3000"/>
              <a:t>년 이타마루</a:t>
            </a:r>
            <a:r>
              <a:rPr lang="en-US" altLang="ko-KR" sz="3000"/>
              <a:t>(</a:t>
            </a:r>
            <a:r>
              <a:rPr lang="ko-KR" altLang="en-US" sz="3000"/>
              <a:t>화객선</a:t>
            </a:r>
            <a:r>
              <a:rPr lang="en-US" altLang="ko-KR" sz="3000"/>
              <a:t>, 727t), </a:t>
            </a:r>
            <a:r>
              <a:rPr lang="ko-KR" altLang="en-US" sz="3000"/>
              <a:t>타마가와가루</a:t>
            </a:r>
            <a:r>
              <a:rPr lang="en-US" altLang="ko-KR" sz="3000"/>
              <a:t>(570t) </a:t>
            </a:r>
            <a:r>
              <a:rPr lang="ko-KR" altLang="en-US" sz="3000"/>
              <a:t>등 </a:t>
            </a:r>
            <a:r>
              <a:rPr lang="en-US" altLang="ko-KR" sz="3000"/>
              <a:t>80</a:t>
            </a:r>
            <a:r>
              <a:rPr lang="ko-KR" altLang="en-US" sz="3000"/>
              <a:t>척을 조선</a:t>
            </a:r>
          </a:p>
          <a:p>
            <a:pPr lvl="1">
              <a:defRPr/>
            </a:pPr>
            <a:r>
              <a:rPr lang="en-US" altLang="ko-KR" sz="3000"/>
              <a:t>1890</a:t>
            </a:r>
            <a:r>
              <a:rPr lang="ko-KR" altLang="en-US" sz="3000"/>
              <a:t>년 일본 최초 강철로 만든 배</a:t>
            </a:r>
            <a:r>
              <a:rPr lang="en-US" altLang="ko-KR" sz="3000"/>
              <a:t>(</a:t>
            </a:r>
            <a:r>
              <a:rPr lang="ko-KR" altLang="en-US" sz="3000"/>
              <a:t>鋼船</a:t>
            </a:r>
            <a:r>
              <a:rPr lang="en-US" altLang="ko-KR" sz="3000"/>
              <a:t>)</a:t>
            </a:r>
            <a:r>
              <a:rPr lang="ko-KR" altLang="en-US" sz="3000"/>
              <a:t> 준공</a:t>
            </a:r>
          </a:p>
          <a:p>
            <a:pPr lvl="1">
              <a:defRPr/>
            </a:pPr>
            <a:endParaRPr lang="en-US" altLang="ko-KR" sz="30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endParaRPr lang="en-US" altLang="ko-KR" sz="3000"/>
          </a:p>
        </p:txBody>
      </p:sp>
      <p:sp>
        <p:nvSpPr>
          <p:cNvPr id="6" name="텍스트 개체 틀 5"/>
          <p:cNvSpPr txBox="1"/>
          <p:nvPr/>
        </p:nvSpPr>
        <p:spPr>
          <a:xfrm>
            <a:off x="838198" y="3809126"/>
            <a:ext cx="9969137" cy="25729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/>
              <a:t>1902</a:t>
            </a:r>
            <a:r>
              <a:rPr lang="ko-KR" altLang="en-US" sz="3000"/>
              <a:t>년 건독</a:t>
            </a:r>
            <a:r>
              <a:rPr lang="en-US" altLang="ko-KR" sz="3000"/>
              <a:t>(</a:t>
            </a:r>
            <a:r>
              <a:rPr lang="ko-KR" altLang="en-US" sz="3000"/>
              <a:t>고베 공장 제</a:t>
            </a:r>
            <a:r>
              <a:rPr lang="en-US" altLang="ko-KR" sz="3000"/>
              <a:t>1 </a:t>
            </a:r>
            <a:r>
              <a:rPr lang="ko-KR" altLang="en-US" sz="3000"/>
              <a:t>도크</a:t>
            </a:r>
            <a:r>
              <a:rPr lang="en-US" altLang="ko-KR" sz="3000"/>
              <a:t>) </a:t>
            </a:r>
            <a:r>
              <a:rPr lang="ko-KR" altLang="en-US" sz="3000"/>
              <a:t>완성</a:t>
            </a:r>
          </a:p>
          <a:p>
            <a:pPr lvl="1">
              <a:defRPr/>
            </a:pPr>
            <a:r>
              <a:rPr lang="ko-KR" altLang="en-US" sz="3000"/>
              <a:t>수중 콘크리트 타설 신공법</a:t>
            </a:r>
          </a:p>
          <a:p>
            <a:pPr lvl="0">
              <a:defRPr/>
            </a:pPr>
            <a:endParaRPr lang="en-US" altLang="ko-KR" sz="3000"/>
          </a:p>
          <a:p>
            <a:pPr lvl="0">
              <a:defRPr/>
            </a:pPr>
            <a:r>
              <a:rPr lang="en-US" altLang="ko-KR" sz="3000"/>
              <a:t>1906</a:t>
            </a:r>
            <a:r>
              <a:rPr lang="ko-KR" altLang="en-US" sz="3000"/>
              <a:t>년 효고공장 개설</a:t>
            </a:r>
            <a:r>
              <a:rPr lang="en-US" altLang="ko-KR" sz="3000"/>
              <a:t> </a:t>
            </a:r>
          </a:p>
          <a:p>
            <a:pPr lvl="1">
              <a:defRPr/>
            </a:pPr>
            <a:r>
              <a:rPr lang="ko-KR" altLang="en-US" sz="3000"/>
              <a:t>기관차</a:t>
            </a:r>
            <a:r>
              <a:rPr lang="en-US" altLang="ko-KR" sz="3000"/>
              <a:t>, </a:t>
            </a:r>
            <a:r>
              <a:rPr lang="ko-KR" altLang="en-US" sz="3000"/>
              <a:t>화객차</a:t>
            </a:r>
            <a:r>
              <a:rPr lang="en-US" altLang="ko-KR" sz="3000"/>
              <a:t>, </a:t>
            </a:r>
            <a:r>
              <a:rPr lang="ko-KR" altLang="en-US" sz="3000"/>
              <a:t>증기 터빈 제조</a:t>
            </a:r>
          </a:p>
          <a:p>
            <a:pPr marL="0" indent="0">
              <a:buNone/>
              <a:defRPr/>
            </a:pPr>
            <a:r>
              <a:rPr lang="en-US" altLang="ko-KR" sz="3000"/>
              <a:t> </a:t>
            </a:r>
          </a:p>
          <a:p>
            <a:pPr rtl="0">
              <a:defRPr/>
            </a:pPr>
            <a:endParaRPr lang="en-US" altLang="ko-KR" sz="3200"/>
          </a:p>
        </p:txBody>
      </p:sp>
    </p:spTree>
    <p:extLst>
      <p:ext uri="{BB962C8B-B14F-4D97-AF65-F5344CB8AC3E}">
        <p14:creationId xmlns:p14="http://schemas.microsoft.com/office/powerpoint/2010/main" val="36776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138702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38198" y="1295264"/>
            <a:ext cx="10851778" cy="2240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000"/>
              <a:t>1906</a:t>
            </a:r>
            <a:r>
              <a:rPr lang="ko-KR" altLang="en-US" sz="3000"/>
              <a:t>년 일본 최초 잠수함 완성</a:t>
            </a:r>
          </a:p>
          <a:p>
            <a:pPr lvl="0">
              <a:defRPr/>
            </a:pPr>
            <a:endParaRPr lang="en-US" altLang="ko-KR" sz="1000"/>
          </a:p>
          <a:p>
            <a:pPr lvl="0">
              <a:defRPr/>
            </a:pPr>
            <a:r>
              <a:rPr lang="en-US" altLang="ko-KR" sz="3000"/>
              <a:t>1908</a:t>
            </a:r>
            <a:r>
              <a:rPr lang="ko-KR" altLang="en-US" sz="3000"/>
              <a:t>년 민간 조선소 최초의 대형 군함 요도 준공</a:t>
            </a:r>
          </a:p>
          <a:p>
            <a:pPr lvl="0">
              <a:defRPr/>
            </a:pPr>
            <a:r>
              <a:rPr lang="ko-KR" altLang="en-US" sz="3000"/>
              <a:t>러일전쟁 승리의 열쇠 일본해전</a:t>
            </a:r>
            <a:r>
              <a:rPr lang="en-US" altLang="ko-KR" sz="3000"/>
              <a:t>, </a:t>
            </a:r>
            <a:r>
              <a:rPr lang="ko-KR" altLang="en-US" sz="3000"/>
              <a:t>외국 건조하던 대형함들의 국산화</a:t>
            </a:r>
            <a:endParaRPr lang="en-US" altLang="ko-KR" sz="30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endParaRPr lang="en-US" altLang="ko-KR" sz="3000"/>
          </a:p>
        </p:txBody>
      </p:sp>
      <p:sp>
        <p:nvSpPr>
          <p:cNvPr id="8" name="텍스트 개체 틀 5"/>
          <p:cNvSpPr txBox="1"/>
          <p:nvPr/>
        </p:nvSpPr>
        <p:spPr>
          <a:xfrm>
            <a:off x="838198" y="3785138"/>
            <a:ext cx="9969137" cy="2240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000"/>
              <a:t>1911</a:t>
            </a:r>
            <a:r>
              <a:rPr lang="ko-KR" altLang="en-US" sz="3000"/>
              <a:t>년 일본 최초 제</a:t>
            </a:r>
            <a:r>
              <a:rPr lang="en-US" altLang="ko-KR" sz="3000"/>
              <a:t>1</a:t>
            </a:r>
            <a:r>
              <a:rPr lang="ko-KR" altLang="en-US" sz="3000"/>
              <a:t>호 증기기관차 완성</a:t>
            </a:r>
          </a:p>
          <a:p>
            <a:pPr rtl="0">
              <a:defRPr/>
            </a:pPr>
            <a:endParaRPr lang="en-US" altLang="ko-KR" sz="1000"/>
          </a:p>
          <a:p>
            <a:pPr rtl="0">
              <a:defRPr/>
            </a:pPr>
            <a:r>
              <a:rPr lang="en-US" altLang="ko-KR" sz="3000"/>
              <a:t>1918</a:t>
            </a:r>
            <a:r>
              <a:rPr lang="ko-KR" altLang="en-US" sz="3000"/>
              <a:t>년 효고공장 비행기과 설립</a:t>
            </a:r>
          </a:p>
          <a:p>
            <a:pPr lvl="1">
              <a:defRPr/>
            </a:pPr>
            <a:r>
              <a:rPr lang="ko-KR" altLang="en-US" sz="3000"/>
              <a:t>세계대전에서의 항공기 활약에 주목</a:t>
            </a:r>
          </a:p>
          <a:p>
            <a:pPr rtl="0">
              <a:defRPr/>
            </a:pPr>
            <a:endParaRPr lang="en-US" altLang="ko-KR" sz="1000"/>
          </a:p>
          <a:p>
            <a:pPr rtl="0">
              <a:defRPr/>
            </a:pPr>
            <a:r>
              <a:rPr lang="en-US" altLang="ko-KR" sz="3000"/>
              <a:t>1922</a:t>
            </a:r>
            <a:r>
              <a:rPr lang="ko-KR" altLang="en-US" sz="3000"/>
              <a:t>년 가와사키 중공업 최초의 항공기 완성</a:t>
            </a:r>
            <a:endParaRPr lang="en-US" altLang="ko-KR" sz="3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83312" y="192837"/>
            <a:ext cx="7378205" cy="48145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18666" y="285070"/>
            <a:ext cx="7980245" cy="54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3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38199" y="1524613"/>
            <a:ext cx="9969137" cy="25729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/>
              <a:t>1926</a:t>
            </a:r>
            <a:r>
              <a:rPr lang="ko-KR" altLang="en-US" sz="3000"/>
              <a:t>년 도쿄 에이타이바시</a:t>
            </a:r>
            <a:r>
              <a:rPr lang="en-US" altLang="ko-KR" sz="3000"/>
              <a:t>(</a:t>
            </a:r>
            <a:r>
              <a:rPr lang="ko-KR" altLang="en-US" sz="3000" i="0">
                <a:solidFill>
                  <a:srgbClr val="4D4D4F"/>
                </a:solidFill>
                <a:effectLst/>
                <a:latin typeface="ヒラギノ角ゴ Pro W3"/>
              </a:rPr>
              <a:t>永代橋</a:t>
            </a:r>
            <a:r>
              <a:rPr lang="en-US" altLang="ko-KR" sz="3000"/>
              <a:t>)</a:t>
            </a:r>
            <a:r>
              <a:rPr lang="ko-KR" altLang="en-US" sz="3000"/>
              <a:t> 제작</a:t>
            </a:r>
          </a:p>
          <a:p>
            <a:pPr lvl="0">
              <a:defRPr/>
            </a:pPr>
            <a:r>
              <a:rPr lang="en-US" altLang="ko-KR" sz="3000"/>
              <a:t>1923</a:t>
            </a:r>
            <a:r>
              <a:rPr lang="ko-KR" altLang="en-US" sz="3000"/>
              <a:t>년 관동 대지진 많은 다리 무너짐</a:t>
            </a:r>
            <a:r>
              <a:rPr lang="en-US" altLang="ko-KR" sz="3000"/>
              <a:t>, </a:t>
            </a:r>
            <a:r>
              <a:rPr lang="ko-KR" altLang="en-US" sz="3000"/>
              <a:t>많은 다리 제작</a:t>
            </a:r>
          </a:p>
          <a:p>
            <a:pPr lvl="0">
              <a:defRPr/>
            </a:pPr>
            <a:endParaRPr lang="en-US" altLang="ko-KR" sz="1000"/>
          </a:p>
          <a:p>
            <a:pPr lvl="0">
              <a:defRPr/>
            </a:pPr>
            <a:r>
              <a:rPr lang="en-US" altLang="ko-KR" sz="3000"/>
              <a:t>1933</a:t>
            </a:r>
            <a:r>
              <a:rPr lang="ko-KR" altLang="en-US" sz="3000"/>
              <a:t>년 롯코호</a:t>
            </a:r>
            <a:r>
              <a:rPr lang="en-US" altLang="ko-KR" sz="3000"/>
              <a:t> </a:t>
            </a:r>
            <a:r>
              <a:rPr lang="ko-KR" altLang="en-US" sz="3000"/>
              <a:t>생산 </a:t>
            </a:r>
            <a:endParaRPr lang="en-US" altLang="ko-KR" sz="30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endParaRPr lang="en-US" altLang="ko-KR" sz="3000"/>
          </a:p>
        </p:txBody>
      </p:sp>
      <p:sp>
        <p:nvSpPr>
          <p:cNvPr id="7" name="텍스트 개체 틀 5"/>
          <p:cNvSpPr txBox="1"/>
          <p:nvPr/>
        </p:nvSpPr>
        <p:spPr>
          <a:xfrm>
            <a:off x="838198" y="3827100"/>
            <a:ext cx="9969137" cy="25729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/>
              <a:t>1934</a:t>
            </a:r>
            <a:r>
              <a:rPr lang="ko-KR" altLang="en-US" sz="3000"/>
              <a:t>년 중국에 아지아호</a:t>
            </a:r>
            <a:r>
              <a:rPr lang="en-US" altLang="ko-KR" sz="3000"/>
              <a:t>(</a:t>
            </a:r>
            <a:r>
              <a:rPr lang="ko-KR" altLang="en-US" sz="3000"/>
              <a:t>증기기관차</a:t>
            </a:r>
            <a:r>
              <a:rPr lang="en-US" altLang="ko-KR" sz="3000"/>
              <a:t>) </a:t>
            </a:r>
            <a:r>
              <a:rPr lang="ko-KR" altLang="en-US" sz="3000"/>
              <a:t>수출</a:t>
            </a:r>
          </a:p>
          <a:p>
            <a:pPr lvl="0">
              <a:defRPr/>
            </a:pPr>
            <a:endParaRPr lang="en-US" altLang="ko-KR" sz="1000"/>
          </a:p>
          <a:p>
            <a:pPr lvl="0">
              <a:defRPr/>
            </a:pPr>
            <a:r>
              <a:rPr lang="en-US" altLang="ko-KR" sz="3600"/>
              <a:t>1941</a:t>
            </a:r>
            <a:r>
              <a:rPr lang="ko-KR" altLang="en-US" sz="3600"/>
              <a:t>년 비연</a:t>
            </a:r>
            <a:r>
              <a:rPr lang="en-US" altLang="ko-KR" sz="3600"/>
              <a:t>(</a:t>
            </a:r>
            <a:r>
              <a:rPr lang="ko-KR" altLang="en-US" sz="3600"/>
              <a:t>전투기</a:t>
            </a:r>
            <a:r>
              <a:rPr lang="en-US" altLang="ko-KR" sz="3600"/>
              <a:t>) </a:t>
            </a:r>
            <a:r>
              <a:rPr lang="ko-KR" altLang="en-US" sz="3600"/>
              <a:t>생산</a:t>
            </a:r>
          </a:p>
          <a:p>
            <a:pPr lvl="0">
              <a:defRPr/>
            </a:pPr>
            <a:r>
              <a:rPr lang="ko-KR" altLang="en-US" sz="3600"/>
              <a:t>수냉식</a:t>
            </a:r>
            <a:r>
              <a:rPr lang="en-US" altLang="ko-KR" sz="3600"/>
              <a:t>, </a:t>
            </a:r>
            <a:r>
              <a:rPr lang="ko-KR" altLang="en-US" sz="3600"/>
              <a:t>최대속도 </a:t>
            </a:r>
            <a:r>
              <a:rPr lang="en-US" altLang="ko-KR" sz="3600"/>
              <a:t>610km/h, </a:t>
            </a:r>
            <a:r>
              <a:rPr lang="ko-KR" altLang="en-US" sz="3600"/>
              <a:t>고도 </a:t>
            </a:r>
            <a:r>
              <a:rPr lang="en-US" altLang="ko-KR" sz="3600"/>
              <a:t>10000m </a:t>
            </a:r>
            <a:r>
              <a:rPr lang="ko-KR" altLang="en-US" sz="3600"/>
              <a:t>편대비행 가능 고성능기</a:t>
            </a:r>
          </a:p>
          <a:p>
            <a:pPr marL="0" indent="0" rtl="0">
              <a:buNone/>
              <a:defRPr/>
            </a:pPr>
            <a:endParaRPr lang="en-US" altLang="ko-KR" sz="3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12182" y="508612"/>
            <a:ext cx="4307571" cy="29203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02825" y="3607615"/>
            <a:ext cx="4645212" cy="31492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8197" y="365125"/>
            <a:ext cx="5351374" cy="36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8" y="22887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가와사키 중공업</a:t>
            </a:r>
          </a:p>
        </p:txBody>
      </p:sp>
      <p:sp>
        <p:nvSpPr>
          <p:cNvPr id="42" name="텍스트 개체 틀 5"/>
          <p:cNvSpPr txBox="1"/>
          <p:nvPr/>
        </p:nvSpPr>
        <p:spPr>
          <a:xfrm>
            <a:off x="838198" y="1188178"/>
            <a:ext cx="10851778" cy="2240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/>
              <a:t>1952</a:t>
            </a:r>
            <a:r>
              <a:rPr lang="ko-KR" altLang="en-US" sz="3000"/>
              <a:t>년 헬리콥터</a:t>
            </a:r>
            <a:r>
              <a:rPr lang="en-US" altLang="ko-KR" sz="3000"/>
              <a:t>(</a:t>
            </a:r>
            <a:r>
              <a:rPr lang="ko-KR" altLang="en-US" sz="3000"/>
              <a:t>벨 </a:t>
            </a:r>
            <a:r>
              <a:rPr lang="en-US" altLang="ko-KR" sz="3000"/>
              <a:t>47)</a:t>
            </a:r>
            <a:r>
              <a:rPr lang="ko-KR" altLang="en-US" sz="3000"/>
              <a:t> 제조</a:t>
            </a:r>
          </a:p>
          <a:p>
            <a:pPr lvl="0">
              <a:defRPr/>
            </a:pPr>
            <a:endParaRPr lang="en-US" altLang="ko-KR" sz="1000"/>
          </a:p>
          <a:p>
            <a:pPr lvl="0">
              <a:defRPr/>
            </a:pPr>
            <a:r>
              <a:rPr lang="en-US" altLang="ko-KR" sz="3000"/>
              <a:t>1969</a:t>
            </a:r>
            <a:r>
              <a:rPr lang="ko-KR" altLang="en-US" sz="3000"/>
              <a:t>년 일본 최초의 산업용 로봇</a:t>
            </a:r>
            <a:r>
              <a:rPr lang="en-US" altLang="ko-KR" sz="3000"/>
              <a:t>(</a:t>
            </a:r>
            <a:r>
              <a:rPr lang="ko-KR" altLang="en-US" sz="3000"/>
              <a:t>가와사키 유니메이트 </a:t>
            </a:r>
            <a:r>
              <a:rPr lang="en-US" altLang="ko-KR" sz="3000"/>
              <a:t>2000)</a:t>
            </a:r>
            <a:r>
              <a:rPr lang="ko-KR" altLang="en-US" sz="3000"/>
              <a:t> 개발</a:t>
            </a:r>
          </a:p>
          <a:p>
            <a:pPr lvl="0">
              <a:defRPr/>
            </a:pPr>
            <a:endParaRPr lang="en-US" altLang="ko-KR" sz="1000"/>
          </a:p>
          <a:p>
            <a:pPr lvl="0">
              <a:defRPr/>
            </a:pPr>
            <a:r>
              <a:rPr lang="en-US" altLang="ko-KR" sz="3000"/>
              <a:t>1976</a:t>
            </a:r>
            <a:r>
              <a:rPr lang="ko-KR" altLang="en-US" sz="3000"/>
              <a:t>년 가스 터빈 발전 설비</a:t>
            </a:r>
            <a:r>
              <a:rPr lang="en-US" altLang="ko-KR" sz="3000"/>
              <a:t>(PU200)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endParaRPr lang="en-US" altLang="ko-KR" sz="3000"/>
          </a:p>
        </p:txBody>
      </p:sp>
      <p:sp>
        <p:nvSpPr>
          <p:cNvPr id="8" name="텍스트 개체 틀 5"/>
          <p:cNvSpPr txBox="1"/>
          <p:nvPr/>
        </p:nvSpPr>
        <p:spPr>
          <a:xfrm>
            <a:off x="838198" y="3911901"/>
            <a:ext cx="9969137" cy="2240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000"/>
              <a:t>1989</a:t>
            </a:r>
            <a:r>
              <a:rPr lang="ko-KR" altLang="en-US" sz="3000"/>
              <a:t>년 아카시 해협 대교 주탑 건설</a:t>
            </a:r>
          </a:p>
          <a:p>
            <a:pPr rtl="0">
              <a:defRPr/>
            </a:pPr>
            <a:endParaRPr lang="en-US" altLang="ko-KR" sz="1000"/>
          </a:p>
          <a:p>
            <a:pPr rtl="0">
              <a:defRPr/>
            </a:pPr>
            <a:r>
              <a:rPr lang="en-US" altLang="ko-KR" sz="3000"/>
              <a:t>1991</a:t>
            </a:r>
            <a:r>
              <a:rPr lang="ko-KR" altLang="en-US" sz="3000"/>
              <a:t>년 영불 해저 철도 터널 굴착기 제작</a:t>
            </a:r>
          </a:p>
          <a:p>
            <a:pPr rtl="0">
              <a:defRPr/>
            </a:pPr>
            <a:endParaRPr lang="en-US" altLang="ko-KR" sz="1000"/>
          </a:p>
          <a:p>
            <a:pPr rtl="0">
              <a:defRPr/>
            </a:pPr>
            <a:r>
              <a:rPr lang="en-US" altLang="ko-KR" sz="3000"/>
              <a:t>1996</a:t>
            </a:r>
            <a:r>
              <a:rPr lang="ko-KR" altLang="en-US" sz="3000"/>
              <a:t>년 도쿄만 아쿠아라인에 사용된 </a:t>
            </a:r>
            <a:r>
              <a:rPr lang="en-US" altLang="ko-KR" sz="3000"/>
              <a:t>8</a:t>
            </a:r>
            <a:r>
              <a:rPr lang="ko-KR" altLang="en-US" sz="3000"/>
              <a:t>기 중 </a:t>
            </a:r>
            <a:r>
              <a:rPr lang="en-US" altLang="ko-KR" sz="3000"/>
              <a:t>3</a:t>
            </a:r>
            <a:r>
              <a:rPr lang="ko-KR" altLang="en-US" sz="3000"/>
              <a:t>기의 굴삭기 제작</a:t>
            </a:r>
          </a:p>
          <a:p>
            <a:pPr rtl="0">
              <a:defRPr/>
            </a:pPr>
            <a:endParaRPr lang="en-US" altLang="ko-KR" sz="300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73947" y="451130"/>
            <a:ext cx="4547062" cy="30827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05600" y="302456"/>
            <a:ext cx="4864593" cy="329802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925031" y="369676"/>
            <a:ext cx="4981339" cy="337717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1803" y="2717074"/>
            <a:ext cx="5905645" cy="400382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166693" y="1940767"/>
            <a:ext cx="6972295" cy="46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582</ep:Words>
  <ep:PresentationFormat>와이드스크린</ep:PresentationFormat>
  <ep:Paragraphs>223</ep:Paragraphs>
  <ep:Slides>23</ep:Slides>
  <ep:Notes>23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ep:HeadingPairs>
  <ep:TitlesOfParts>
    <vt:vector size="25" baseType="lpstr">
      <vt:lpstr>Office 테마</vt:lpstr>
      <vt:lpstr>1_Office 테마</vt:lpstr>
      <vt:lpstr>일본정치와 경제</vt:lpstr>
      <vt:lpstr>목 차</vt:lpstr>
      <vt:lpstr>일본의 중공업</vt:lpstr>
      <vt:lpstr>가와사키 중공업</vt:lpstr>
      <vt:lpstr>가와사키 중공업</vt:lpstr>
      <vt:lpstr>가와사키 중공업</vt:lpstr>
      <vt:lpstr>가와사키 중공업</vt:lpstr>
      <vt:lpstr>가와사키 중공업</vt:lpstr>
      <vt:lpstr>가와사키 중공업</vt:lpstr>
      <vt:lpstr>스미토모</vt:lpstr>
      <vt:lpstr>이노우에 오사무</vt:lpstr>
      <vt:lpstr>슬라이드 12</vt:lpstr>
      <vt:lpstr>슬라이드 13</vt:lpstr>
      <vt:lpstr>슬라이드 14</vt:lpstr>
      <vt:lpstr>슬라이드 15</vt:lpstr>
      <vt:lpstr>주식회사 고베 제강소</vt:lpstr>
      <vt:lpstr>고베 제강소 기업 이념</vt:lpstr>
      <vt:lpstr>고베 제강소 세가지 약속</vt:lpstr>
      <vt:lpstr>고베 제강소 여섯가지 맹세</vt:lpstr>
      <vt:lpstr>주식회사 고베 제강소</vt:lpstr>
      <vt:lpstr>주식회사 고베 제강소</vt:lpstr>
      <vt:lpstr>출처</vt:lpstr>
      <vt:lpstr>Q&amp;A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2021-07-29T00:13:30.000</dcterms:created>
  <cp:lastModifiedBy>이우준</cp:lastModifiedBy>
  <dcterms:modified xsi:type="dcterms:W3CDTF">2023-11-26T07:56:12.804</dcterms:modified>
  <cp:revision>80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