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m" initials="g" lastIdx="0" clrIdx="0">
    <p:extLst>
      <p:ext uri="{19B8F6BF-5375-455C-9EA6-DF929625EA0E}">
        <p15:presenceInfo xmlns:p15="http://schemas.microsoft.com/office/powerpoint/2012/main" userId="gr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6" autoAdjust="0"/>
    <p:restoredTop sz="94660"/>
  </p:normalViewPr>
  <p:slideViewPr>
    <p:cSldViewPr snapToGrid="0">
      <p:cViewPr varScale="1">
        <p:scale>
          <a:sx n="40" d="100"/>
          <a:sy n="40" d="100"/>
        </p:scale>
        <p:origin x="6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5EB87-ECD4-4EEF-BB82-9102291F6989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2DEE6-E7EB-4927-A7E9-F3FA75AADD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26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CB95C7-40DB-49C5-8C92-DDD6E0D4A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B4995E7-3DF1-4D36-970A-934949DDC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B03FE8-DBC6-45D4-AF93-42CE59C0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B884A6-E5AB-4CDE-AF36-7E641268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77DDC9-1AA4-4567-97E8-2BB14C32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90782-45BE-4BA3-BD77-77D1C85B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01AF9A-F83D-44C9-8610-2FE191A6C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0383FF-E806-4183-AAC9-D3D5C1F0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8650B7-AB19-4749-A202-6AA3C327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3D0F54-C8E2-4728-9F79-9B53B381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25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F4F0E3-7219-44E4-BB6E-679B47E1B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E7CB04E-0954-4E24-9CE0-ACE35701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3C0C66-AD8E-4A79-9952-749E0E7C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44EC30-C42A-4D93-B024-C1AE7341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0F7CA6-49E6-4F90-8F10-7F4E4A39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27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3D448-1A92-4C20-A599-E0AD2966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90E9D2-E01B-4CCB-A0D9-6986031D1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2E9FF0-3038-492C-885E-B6644F92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546B2F-74B3-44D3-88AE-F9DD64A0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089C69-69CA-4871-8152-426779DE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97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39809-B90F-4D55-BE7B-A271B6E5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FDFDBC-295E-4D07-B5CB-5FCFC512F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13C4DA-ADAF-4A4D-A811-703CE539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54CAB3-BFFF-4868-8D58-B14192B2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FEACE2-4225-4554-9A77-DAA92DBE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7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5B92CA-2E2A-490F-A20F-A926E0C6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D29E80-3B10-45A8-A635-3BE373E53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AEB9B3-43D5-4D1B-BF1B-564FB2E12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87B8FF-A9CA-4BAD-AA11-B31A9B63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0E95B5-DFB8-411D-A656-AFB8FFB5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299F114-1BF7-4C46-9AE5-ADE05CF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61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419EF4-91F5-4369-84EE-2F2F369E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3ACC67-EF1B-4F6A-9B19-B51D9733A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ED6576-0DCE-4B00-9090-A060C2E0A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CCFEE47-9C60-4E70-AC95-F436B8CF9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096419-9684-4CA0-9F00-D9D2A3EA9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799027-D5D6-4246-90ED-389A4C4E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A7DB914-859B-466B-896C-C04B38A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667B2B6-3065-48C3-8350-E97EA47B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06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406407-837F-4061-849A-8CB3559F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7FA8B80-A81F-44D8-BB83-ECFF41CE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96C8DA5-78B3-4156-A405-F700353B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6EB605-5623-4C6B-BD77-EBA51280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75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5F4DFD4-F37C-4744-AF92-B6EA141B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CD0C9AC-9667-45ED-A54B-FBDC1F6A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BB96A5-C7F8-461A-9CE3-E42289C7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20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866123-A90A-45C2-8683-12171552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F14EEE-4197-4859-892F-3D865C19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9F840C-8B14-4BF6-9CDF-35937C1E6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56F762-2657-41E1-B814-E2768283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E4C754-C1CE-4F74-BA65-1BA60563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643E27-5CC9-4291-9345-7DBBD995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51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7470B6-E6F5-474C-B28D-D8DF98B6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BF2D896-B772-401E-A41F-9E8ACE1C0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9F5350-95A0-4B3E-82B1-A5EA85A38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4CF77A5-E752-4C8B-A10B-E6DDC039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669F76-8DA2-4C3F-9C94-E48C44EE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8B95B7-0C62-4B13-88FB-1DD57748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1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F17DAB9-953B-48E5-B44A-AB51B6B7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E95C9C-931C-4A32-97DE-185ECA4A9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036711-56C6-4AF2-A246-E999EED7F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9CCB3-0E64-4F6F-BD8D-4DD6760F0A2F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7704C0-0529-47B3-9851-915054FEC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5AF8E5-B13C-49B9-AECA-DE5FB62E8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89CD8-02F3-4B48-937E-B5EE9FA6F4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65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n.news.naver.com/mnews/hotissue/article/055/0000381279?cid=1010805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E6D809-FEC9-401B-86FC-A57F850E7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043" y="0"/>
            <a:ext cx="9144000" cy="2387600"/>
          </a:xfrm>
        </p:spPr>
        <p:txBody>
          <a:bodyPr/>
          <a:lstStyle/>
          <a:p>
            <a:r>
              <a:rPr lang="ko-KR" altLang="en-US" b="1" dirty="0"/>
              <a:t>아름다운 독도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6AE7B83-1911-4D39-98CB-972F7F1B8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743" y="3673249"/>
            <a:ext cx="9383486" cy="25048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ko-KR" altLang="en-US" dirty="0"/>
              <a:t>과목명</a:t>
            </a:r>
            <a:r>
              <a:rPr lang="en-US" altLang="ko-KR" dirty="0"/>
              <a:t> : </a:t>
            </a:r>
            <a:r>
              <a:rPr lang="ko-KR" altLang="en-US" dirty="0"/>
              <a:t>영토와 영유권 분쟁 그리고 독도</a:t>
            </a:r>
            <a:endParaRPr lang="en-US" altLang="ko-KR" dirty="0"/>
          </a:p>
          <a:p>
            <a:pPr algn="r"/>
            <a:r>
              <a:rPr lang="ko-KR" altLang="en-US" dirty="0"/>
              <a:t>담당교수 </a:t>
            </a:r>
            <a:r>
              <a:rPr lang="en-US" altLang="ko-KR" dirty="0"/>
              <a:t>: </a:t>
            </a:r>
            <a:r>
              <a:rPr lang="ko-KR" altLang="en-US" dirty="0" err="1"/>
              <a:t>최장근</a:t>
            </a:r>
            <a:r>
              <a:rPr lang="ko-KR" altLang="en-US" dirty="0"/>
              <a:t> 교수님</a:t>
            </a:r>
            <a:endParaRPr lang="en-US" altLang="ko-KR" dirty="0"/>
          </a:p>
          <a:p>
            <a:pPr algn="r"/>
            <a:r>
              <a:rPr lang="ko-KR" altLang="en-US" dirty="0"/>
              <a:t>학과 </a:t>
            </a:r>
            <a:r>
              <a:rPr lang="en-US" altLang="ko-KR" dirty="0"/>
              <a:t>: </a:t>
            </a:r>
            <a:r>
              <a:rPr lang="ko-KR" altLang="en-US" dirty="0"/>
              <a:t>경찰학부</a:t>
            </a:r>
            <a:r>
              <a:rPr lang="en-US" altLang="ko-KR" dirty="0"/>
              <a:t>-</a:t>
            </a:r>
            <a:r>
              <a:rPr lang="ko-KR" altLang="en-US" dirty="0"/>
              <a:t>경찰행정학전공</a:t>
            </a:r>
            <a:endParaRPr lang="en-US" altLang="ko-KR" dirty="0"/>
          </a:p>
          <a:p>
            <a:pPr algn="r"/>
            <a:r>
              <a:rPr lang="ko-KR" altLang="en-US" dirty="0"/>
              <a:t>학년 </a:t>
            </a:r>
            <a:r>
              <a:rPr lang="en-US" altLang="ko-KR" dirty="0"/>
              <a:t>: 1</a:t>
            </a:r>
            <a:r>
              <a:rPr lang="ko-KR" altLang="en-US" dirty="0"/>
              <a:t>학년</a:t>
            </a:r>
            <a:endParaRPr lang="en-US" altLang="ko-KR" dirty="0"/>
          </a:p>
          <a:p>
            <a:pPr algn="r"/>
            <a:r>
              <a:rPr lang="ko-KR" altLang="en-US" dirty="0"/>
              <a:t>학번 </a:t>
            </a:r>
            <a:r>
              <a:rPr lang="en-US" altLang="ko-KR" dirty="0"/>
              <a:t>: 22443644</a:t>
            </a:r>
          </a:p>
          <a:p>
            <a:pPr algn="r"/>
            <a:r>
              <a:rPr lang="ko-KR" altLang="en-US" dirty="0"/>
              <a:t>이름 </a:t>
            </a:r>
            <a:r>
              <a:rPr lang="en-US" altLang="ko-KR" dirty="0"/>
              <a:t>: </a:t>
            </a:r>
            <a:r>
              <a:rPr lang="ko-KR" altLang="en-US" dirty="0" err="1"/>
              <a:t>권나경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949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8B25B-1BEC-403C-BBBC-222E9FB4C18D}"/>
              </a:ext>
            </a:extLst>
          </p:cNvPr>
          <p:cNvSpPr txBox="1"/>
          <p:nvPr/>
        </p:nvSpPr>
        <p:spPr>
          <a:xfrm>
            <a:off x="208546" y="982176"/>
            <a:ext cx="114219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6. </a:t>
            </a:r>
            <a:r>
              <a:rPr lang="ko-KR" altLang="en-US" sz="2400" dirty="0"/>
              <a:t>대한민국과 일본에서는 독도를 섬으로 규정하지만</a:t>
            </a:r>
            <a:r>
              <a:rPr lang="en-US" altLang="ko-KR" sz="2400" dirty="0"/>
              <a:t>, </a:t>
            </a:r>
            <a:r>
              <a:rPr lang="ko-KR" altLang="en-US" sz="2400" dirty="0"/>
              <a:t>국제해양법상 암초로 분류된다</a:t>
            </a:r>
            <a:r>
              <a:rPr lang="en-US" altLang="ko-KR" sz="2400" dirty="0"/>
              <a:t>. </a:t>
            </a:r>
            <a:r>
              <a:rPr lang="ko-KR" altLang="en-US" sz="2400" dirty="0"/>
              <a:t>섬을 </a:t>
            </a:r>
            <a:r>
              <a:rPr lang="en-US" altLang="ko-KR" sz="2400" dirty="0"/>
              <a:t>“</a:t>
            </a:r>
            <a:r>
              <a:rPr lang="ko-KR" altLang="en-US" sz="2400" dirty="0"/>
              <a:t>사람이 살며 경제 활동이 가능한 섬</a:t>
            </a:r>
            <a:r>
              <a:rPr lang="en-US" altLang="ko-KR" sz="2400" dirty="0"/>
              <a:t>” </a:t>
            </a:r>
            <a:r>
              <a:rPr lang="ko-KR" altLang="en-US" sz="2400" dirty="0"/>
              <a:t>과 </a:t>
            </a:r>
            <a:r>
              <a:rPr lang="en-US" altLang="ko-KR" sz="2400" dirty="0"/>
              <a:t>“</a:t>
            </a:r>
            <a:r>
              <a:rPr lang="ko-KR" altLang="en-US" sz="2400" dirty="0"/>
              <a:t>그렇지 못한 </a:t>
            </a:r>
            <a:r>
              <a:rPr lang="ko-KR" altLang="en-US" sz="2400" dirty="0" err="1"/>
              <a:t>암초＂로</a:t>
            </a:r>
            <a:r>
              <a:rPr lang="ko-KR" altLang="en-US" sz="2400" dirty="0"/>
              <a:t> 구별하며</a:t>
            </a:r>
            <a:r>
              <a:rPr lang="en-US" altLang="ko-KR" sz="2400" dirty="0"/>
              <a:t>, </a:t>
            </a:r>
            <a:r>
              <a:rPr lang="ko-KR" altLang="en-US" sz="2400" dirty="0"/>
              <a:t>독도가 국제법상 섬으로 인정받지 못하는 까닭은 사람이 살고는 있으나</a:t>
            </a:r>
            <a:r>
              <a:rPr lang="en-US" altLang="ko-KR" sz="2400" dirty="0"/>
              <a:t>, </a:t>
            </a:r>
            <a:r>
              <a:rPr lang="ko-KR" altLang="en-US" sz="2400" dirty="0"/>
              <a:t>독도 안에서 스스로 경제 활동을 할 수 없기 때문이다</a:t>
            </a:r>
            <a:r>
              <a:rPr lang="en-US" altLang="ko-KR" sz="2400" dirty="0"/>
              <a:t>. </a:t>
            </a:r>
            <a:r>
              <a:rPr lang="ko-KR" altLang="en-US" sz="2400" dirty="0"/>
              <a:t>다시 말해 섬에 마을을 건설하여 스스로 경제 활동을 할 수 없기 때문이다</a:t>
            </a:r>
            <a:r>
              <a:rPr lang="en-US" altLang="ko-KR" sz="2400" dirty="0"/>
              <a:t>. </a:t>
            </a:r>
            <a:r>
              <a:rPr lang="ko-KR" altLang="en-US" sz="2400" dirty="0"/>
              <a:t>다시 말해 섬에 마을을 건설하여 스스로 살 수 없다는 이야기이다</a:t>
            </a:r>
            <a:r>
              <a:rPr lang="en-US" altLang="ko-KR" sz="2400" dirty="0"/>
              <a:t>. </a:t>
            </a:r>
            <a:r>
              <a:rPr lang="ko-KR" altLang="en-US" sz="2400" dirty="0"/>
              <a:t>섬의 정의에는 거주민 뿐만 아니라 스스로 경제 활동을 할 수 있어야 한다는 단서가 붙기 때문에 섬으로 인정받지 못하고 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/>
              <a:t>7.</a:t>
            </a:r>
            <a:r>
              <a:rPr lang="ko-KR" altLang="en-US" sz="2400" dirty="0"/>
              <a:t> 남중국해의 중국</a:t>
            </a:r>
            <a:r>
              <a:rPr lang="en-US" altLang="ko-KR" sz="2400" dirty="0"/>
              <a:t>-</a:t>
            </a:r>
            <a:r>
              <a:rPr lang="ko-KR" altLang="en-US" sz="2400" dirty="0"/>
              <a:t>필리핀간 분쟁으로 인한 판결로</a:t>
            </a:r>
            <a:r>
              <a:rPr lang="en-US" altLang="ko-KR" sz="2400" dirty="0"/>
              <a:t>, </a:t>
            </a:r>
            <a:r>
              <a:rPr lang="ko-KR" altLang="en-US" sz="2400" dirty="0"/>
              <a:t>섬의 지위를 얻기 위해서는 섬에서 마실 물과 식량이 </a:t>
            </a:r>
            <a:r>
              <a:rPr lang="ko-KR" altLang="en-US" sz="2400" dirty="0" err="1"/>
              <a:t>있는지까지</a:t>
            </a:r>
            <a:r>
              <a:rPr lang="ko-KR" altLang="en-US" sz="2400" dirty="0"/>
              <a:t> 따진다</a:t>
            </a:r>
            <a:r>
              <a:rPr lang="en-US" altLang="ko-KR" sz="2400" dirty="0"/>
              <a:t>. </a:t>
            </a:r>
            <a:r>
              <a:rPr lang="ko-KR" altLang="en-US" sz="2400" dirty="0"/>
              <a:t>즉</a:t>
            </a:r>
            <a:r>
              <a:rPr lang="en-US" altLang="ko-KR" sz="2400" dirty="0"/>
              <a:t>, </a:t>
            </a:r>
            <a:r>
              <a:rPr lang="ko-KR" altLang="en-US" sz="2400" dirty="0"/>
              <a:t>섬 자체에 도달했을 시 자체적으로 생존이 가능한 환경인지 따지는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주민을 강제 이주시키거나 </a:t>
            </a:r>
            <a:r>
              <a:rPr lang="ko-KR" altLang="en-US" sz="2400" dirty="0" err="1"/>
              <a:t>오키노토리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암초마냥</a:t>
            </a:r>
            <a:r>
              <a:rPr lang="ko-KR" altLang="en-US" sz="2400" dirty="0"/>
              <a:t> 엄청난 콘크리트를 </a:t>
            </a:r>
            <a:r>
              <a:rPr lang="ko-KR" altLang="en-US" sz="2400" dirty="0" err="1"/>
              <a:t>쏟아부어</a:t>
            </a:r>
            <a:r>
              <a:rPr lang="ko-KR" altLang="en-US" sz="2400" dirty="0"/>
              <a:t> 농업이 불가능한 땅이라면 국제법상 암초이다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959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584997-BE71-482B-9609-E0BCA94DD366}"/>
              </a:ext>
            </a:extLst>
          </p:cNvPr>
          <p:cNvSpPr txBox="1"/>
          <p:nvPr/>
        </p:nvSpPr>
        <p:spPr>
          <a:xfrm>
            <a:off x="176462" y="352926"/>
            <a:ext cx="638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/>
              <a:t>독도의 상징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E4FDF-CC07-4D7A-BB4C-FD95B8E7592A}"/>
              </a:ext>
            </a:extLst>
          </p:cNvPr>
          <p:cNvSpPr txBox="1"/>
          <p:nvPr/>
        </p:nvSpPr>
        <p:spPr>
          <a:xfrm>
            <a:off x="176462" y="1540042"/>
            <a:ext cx="11630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경상북도</a:t>
            </a:r>
            <a:r>
              <a:rPr lang="en-US" altLang="ko-KR" sz="2400" dirty="0"/>
              <a:t>(</a:t>
            </a:r>
            <a:r>
              <a:rPr lang="ko-KR" altLang="en-US" sz="2400" dirty="0"/>
              <a:t>지사 김관용</a:t>
            </a:r>
            <a:r>
              <a:rPr lang="en-US" altLang="ko-KR" sz="2400" dirty="0"/>
              <a:t>)</a:t>
            </a:r>
            <a:r>
              <a:rPr lang="ko-KR" altLang="en-US" sz="2400" dirty="0"/>
              <a:t>는 </a:t>
            </a:r>
            <a:r>
              <a:rPr lang="en-US" altLang="ko-KR" sz="2400" dirty="0"/>
              <a:t>2007</a:t>
            </a:r>
            <a:r>
              <a:rPr lang="ko-KR" altLang="en-US" sz="2400" dirty="0"/>
              <a:t>년 </a:t>
            </a:r>
            <a:r>
              <a:rPr lang="en-US" altLang="ko-KR" sz="2400" dirty="0"/>
              <a:t>6</a:t>
            </a:r>
            <a:r>
              <a:rPr lang="ko-KR" altLang="en-US" sz="2400" dirty="0"/>
              <a:t>월부터 </a:t>
            </a:r>
            <a:r>
              <a:rPr lang="en-US" altLang="ko-KR" sz="2400" dirty="0"/>
              <a:t>2008</a:t>
            </a:r>
            <a:r>
              <a:rPr lang="ko-KR" altLang="en-US" sz="2400" dirty="0"/>
              <a:t>년 </a:t>
            </a:r>
            <a:r>
              <a:rPr lang="en-US" altLang="ko-KR" sz="2400" dirty="0"/>
              <a:t>2</a:t>
            </a:r>
            <a:r>
              <a:rPr lang="ko-KR" altLang="en-US" sz="2400" dirty="0"/>
              <a:t>월까지 </a:t>
            </a:r>
            <a:r>
              <a:rPr lang="en-US" altLang="ko-KR" sz="2400" dirty="0"/>
              <a:t>8</a:t>
            </a:r>
            <a:r>
              <a:rPr lang="ko-KR" altLang="en-US" sz="2400" dirty="0"/>
              <a:t>개월간의 연구개발 끝에 독도를 상징하는 캐릭터를 탄생시켰다</a:t>
            </a:r>
            <a:r>
              <a:rPr lang="en-US" altLang="ko-KR" sz="2400" dirty="0"/>
              <a:t>. </a:t>
            </a:r>
            <a:r>
              <a:rPr lang="ko-KR" altLang="en-US" sz="2400" dirty="0"/>
              <a:t>앞으로 </a:t>
            </a:r>
            <a:r>
              <a:rPr lang="ko-KR" altLang="en-US" sz="2400" dirty="0" err="1"/>
              <a:t>문화콘텐츠</a:t>
            </a:r>
            <a:r>
              <a:rPr lang="ko-KR" altLang="en-US" sz="2400" dirty="0"/>
              <a:t> 사업을 통해 독도를 수호하게 될 캐릭터는 독도의 동</a:t>
            </a:r>
            <a:r>
              <a:rPr lang="en-US" altLang="ko-KR" sz="2400" dirty="0"/>
              <a:t>·</a:t>
            </a:r>
            <a:r>
              <a:rPr lang="ko-KR" altLang="en-US" sz="2400" dirty="0"/>
              <a:t>서도를 의인화한 기본캐릭터 </a:t>
            </a:r>
            <a:r>
              <a:rPr lang="en-US" altLang="ko-KR" sz="2400" dirty="0"/>
              <a:t>1</a:t>
            </a:r>
            <a:r>
              <a:rPr lang="ko-KR" altLang="en-US" sz="2400" dirty="0"/>
              <a:t>종</a:t>
            </a:r>
            <a:r>
              <a:rPr lang="en-US" altLang="ko-KR" sz="2400" dirty="0"/>
              <a:t>, </a:t>
            </a:r>
            <a:r>
              <a:rPr lang="ko-KR" altLang="en-US" sz="2400" dirty="0"/>
              <a:t>역사적 인물 및 강치</a:t>
            </a:r>
            <a:r>
              <a:rPr lang="en-US" altLang="ko-KR" sz="2400" dirty="0"/>
              <a:t>, </a:t>
            </a:r>
            <a:r>
              <a:rPr lang="ko-KR" altLang="en-US" sz="2400" dirty="0"/>
              <a:t>괭이갈매기를 활용한 보조캐릭터 </a:t>
            </a:r>
            <a:r>
              <a:rPr lang="en-US" altLang="ko-KR" sz="2400" dirty="0"/>
              <a:t>5</a:t>
            </a:r>
            <a:r>
              <a:rPr lang="ko-KR" altLang="en-US" sz="2400" dirty="0"/>
              <a:t>종을 포함하여 총 </a:t>
            </a:r>
            <a:r>
              <a:rPr lang="en-US" altLang="ko-KR" sz="2400" dirty="0"/>
              <a:t>6</a:t>
            </a:r>
            <a:r>
              <a:rPr lang="ko-KR" altLang="en-US" sz="2400" dirty="0"/>
              <a:t>종을 개발하였습니다</a:t>
            </a:r>
            <a:r>
              <a:rPr lang="en-US" altLang="ko-KR" sz="2400" dirty="0"/>
              <a:t>. </a:t>
            </a:r>
            <a:r>
              <a:rPr lang="ko-KR" altLang="en-US" sz="2400" dirty="0"/>
              <a:t>앞으로 이 캐릭터의 활용분야는 관광문화 상품</a:t>
            </a:r>
            <a:r>
              <a:rPr lang="en-US" altLang="ko-KR" sz="2400" dirty="0"/>
              <a:t>, </a:t>
            </a:r>
            <a:r>
              <a:rPr lang="ko-KR" altLang="en-US" sz="2400" dirty="0"/>
              <a:t>애니메이션 등으로 개발하여 장기적으로는 경제적인 효과도 창출해 나갈 계획이라고 밝혔다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512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EA86B-1575-4669-BFAD-1AFDEE396143}"/>
              </a:ext>
            </a:extLst>
          </p:cNvPr>
          <p:cNvSpPr txBox="1"/>
          <p:nvPr/>
        </p:nvSpPr>
        <p:spPr>
          <a:xfrm>
            <a:off x="385011" y="70585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err="1"/>
              <a:t>독도랑</a:t>
            </a:r>
            <a:endParaRPr lang="ko-KR" altLang="en-US" sz="4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493426B-7589-427C-9260-50C68DBDC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2183481"/>
            <a:ext cx="3827903" cy="2597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FBF734-C8C1-4876-98EA-E87FA6C3E864}"/>
              </a:ext>
            </a:extLst>
          </p:cNvPr>
          <p:cNvSpPr txBox="1"/>
          <p:nvPr/>
        </p:nvSpPr>
        <p:spPr>
          <a:xfrm>
            <a:off x="4459705" y="1636295"/>
            <a:ext cx="69943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독도랑</a:t>
            </a:r>
            <a:r>
              <a:rPr lang="ko-KR" altLang="en-US" sz="2400" dirty="0"/>
              <a:t> 캐릭터는 독도의 </a:t>
            </a:r>
            <a:r>
              <a:rPr lang="en-US" altLang="ko-KR" sz="2400" dirty="0"/>
              <a:t>91</a:t>
            </a:r>
            <a:r>
              <a:rPr lang="ko-KR" altLang="en-US" sz="2400" dirty="0"/>
              <a:t>개의 바위섬 중 동도와 서도를 남과 여로 의인화하여 친근하게 표현하였습니다</a:t>
            </a:r>
            <a:r>
              <a:rPr lang="en-US" altLang="ko-KR" sz="2400" dirty="0"/>
              <a:t>.</a:t>
            </a:r>
            <a:r>
              <a:rPr lang="ko-KR" altLang="en-US" sz="2400" dirty="0"/>
              <a:t>서도는 그린계열의 컬러를 사용하여 남성적 이미지를 강조하였고 명랑하고 강직한 성품을 가지고 있는 캐릭터입니다</a:t>
            </a:r>
            <a:r>
              <a:rPr lang="en-US" altLang="ko-KR" sz="2400" dirty="0"/>
              <a:t>.</a:t>
            </a:r>
            <a:r>
              <a:rPr lang="ko-KR" altLang="en-US" sz="2400" dirty="0"/>
              <a:t>동도는 </a:t>
            </a:r>
            <a:r>
              <a:rPr lang="ko-KR" altLang="en-US" sz="2400" dirty="0" err="1"/>
              <a:t>옐로우계열의</a:t>
            </a:r>
            <a:r>
              <a:rPr lang="ko-KR" altLang="en-US" sz="2400" dirty="0"/>
              <a:t> 컬러를 사용하여 여성스럽고 사랑스러운 이미지를 표현하였고 독도의 대표 식물인 왕해국을 몸에 지니고 있는 것이 특징입니다</a:t>
            </a:r>
            <a:r>
              <a:rPr lang="en-US" altLang="ko-KR" sz="2400" dirty="0"/>
              <a:t>.</a:t>
            </a:r>
            <a:r>
              <a:rPr lang="ko-KR" altLang="en-US" sz="2400" dirty="0"/>
              <a:t>나아가 국민의 사랑을 </a:t>
            </a:r>
            <a:r>
              <a:rPr lang="ko-KR" altLang="en-US" sz="2400" dirty="0" err="1"/>
              <a:t>한몸에</a:t>
            </a:r>
            <a:r>
              <a:rPr lang="ko-KR" altLang="en-US" sz="2400" dirty="0"/>
              <a:t> 받는 독도의 상징성을 부각시키고 </a:t>
            </a:r>
            <a:r>
              <a:rPr lang="ko-KR" altLang="en-US" sz="2400" dirty="0" err="1"/>
              <a:t>한차원</a:t>
            </a:r>
            <a:r>
              <a:rPr lang="ko-KR" altLang="en-US" sz="2400" dirty="0"/>
              <a:t> 높은 문화적 이미지로 승화시킬 수 있는 캐릭터가 될 수 있도록 디자인하였습니다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24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F7D9EB-B985-4FBE-9AD7-98E21A4A4C9D}"/>
              </a:ext>
            </a:extLst>
          </p:cNvPr>
          <p:cNvSpPr txBox="1"/>
          <p:nvPr/>
        </p:nvSpPr>
        <p:spPr>
          <a:xfrm>
            <a:off x="545432" y="62564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안장군</a:t>
            </a:r>
            <a:endParaRPr lang="ko-KR" altLang="en-US" sz="4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D48037-B8A3-41C4-BE42-F6CF565CD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8" y="1958890"/>
            <a:ext cx="3839328" cy="2604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3DE66E-9D1D-4A0B-A06E-87DFBD4A72AC}"/>
              </a:ext>
            </a:extLst>
          </p:cNvPr>
          <p:cNvSpPr txBox="1"/>
          <p:nvPr/>
        </p:nvSpPr>
        <p:spPr>
          <a:xfrm>
            <a:off x="4668252" y="2828835"/>
            <a:ext cx="682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안용복 장군 활동 당시의 의상을 </a:t>
            </a:r>
            <a:r>
              <a:rPr lang="ko-KR" altLang="en-US" sz="2400" dirty="0" err="1"/>
              <a:t>착용시켜</a:t>
            </a:r>
            <a:r>
              <a:rPr lang="ko-KR" altLang="en-US" sz="2400" dirty="0"/>
              <a:t> 시대성을 제시하고 있으며</a:t>
            </a:r>
            <a:r>
              <a:rPr lang="en-US" altLang="ko-KR" sz="2400" dirty="0"/>
              <a:t>, </a:t>
            </a:r>
            <a:r>
              <a:rPr lang="ko-KR" altLang="en-US" sz="2400" dirty="0"/>
              <a:t>등의 문서는 독도가 우리 땅임을 상징하는 </a:t>
            </a:r>
            <a:r>
              <a:rPr lang="ko-KR" altLang="en-US" sz="2400" dirty="0" err="1"/>
              <a:t>중요문서입니다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670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4BB462-8C7C-40E1-A015-BD0FC5764D7A}"/>
              </a:ext>
            </a:extLst>
          </p:cNvPr>
          <p:cNvSpPr txBox="1"/>
          <p:nvPr/>
        </p:nvSpPr>
        <p:spPr>
          <a:xfrm>
            <a:off x="417095" y="689811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홍대장</a:t>
            </a:r>
            <a:endParaRPr lang="ko-KR" altLang="en-US" sz="4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978F93-CB62-4A86-9194-5E31E32C1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5" y="2135354"/>
            <a:ext cx="3898231" cy="2644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595A90-66A3-49F7-A27A-BD62AD6F90A4}"/>
              </a:ext>
            </a:extLst>
          </p:cNvPr>
          <p:cNvSpPr txBox="1"/>
          <p:nvPr/>
        </p:nvSpPr>
        <p:spPr>
          <a:xfrm>
            <a:off x="4604084" y="2679032"/>
            <a:ext cx="7234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독도의용수비대를</a:t>
            </a:r>
            <a:r>
              <a:rPr lang="ko-KR" altLang="en-US" sz="2400" dirty="0"/>
              <a:t> 연상시키는 망원경</a:t>
            </a:r>
            <a:r>
              <a:rPr lang="en-US" altLang="ko-KR" sz="2400" dirty="0"/>
              <a:t>(</a:t>
            </a:r>
            <a:r>
              <a:rPr lang="ko-KR" altLang="en-US" sz="2400" dirty="0"/>
              <a:t>관측장비</a:t>
            </a:r>
            <a:r>
              <a:rPr lang="en-US" altLang="ko-KR" sz="2400" dirty="0"/>
              <a:t>)</a:t>
            </a:r>
            <a:r>
              <a:rPr lang="ko-KR" altLang="en-US" sz="2400" dirty="0"/>
              <a:t>을 통하여 독도를 보살피는 친근한 이미지로 표현하였습니다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943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761C62-B5A9-4E56-8B93-EDDC8186274B}"/>
              </a:ext>
            </a:extLst>
          </p:cNvPr>
          <p:cNvSpPr txBox="1"/>
          <p:nvPr/>
        </p:nvSpPr>
        <p:spPr>
          <a:xfrm>
            <a:off x="336884" y="625642"/>
            <a:ext cx="2791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독도나래</a:t>
            </a:r>
            <a:endParaRPr lang="ko-KR" altLang="en-US" sz="4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ED288A-35FD-4638-9A69-52C9B6A32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2055143"/>
            <a:ext cx="3727033" cy="2388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9C398-2EE6-41D1-8BB6-00262A602866}"/>
              </a:ext>
            </a:extLst>
          </p:cNvPr>
          <p:cNvSpPr txBox="1"/>
          <p:nvPr/>
        </p:nvSpPr>
        <p:spPr>
          <a:xfrm>
            <a:off x="7234989" y="6513094"/>
            <a:ext cx="7315200" cy="2101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392889A-3186-4738-AF21-70A148A7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801" y="2505670"/>
            <a:ext cx="680955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괭이갈매기에 우리 전통 이미지인 색동을 날개에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입혀 우리 영토임을 상징합니다.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ko-KR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991C31-4D0D-4152-98C3-BAE1955C6C4E}"/>
              </a:ext>
            </a:extLst>
          </p:cNvPr>
          <p:cNvSpPr txBox="1"/>
          <p:nvPr/>
        </p:nvSpPr>
        <p:spPr>
          <a:xfrm>
            <a:off x="449179" y="465221"/>
            <a:ext cx="381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아라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EE81AEC-74A5-4C63-97C8-75AC3045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1929717"/>
            <a:ext cx="3818021" cy="2404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6B5D6-049D-489B-AC44-493E38FAC28B}"/>
              </a:ext>
            </a:extLst>
          </p:cNvPr>
          <p:cNvSpPr txBox="1"/>
          <p:nvPr/>
        </p:nvSpPr>
        <p:spPr>
          <a:xfrm>
            <a:off x="4547939" y="2531833"/>
            <a:ext cx="6753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듬직한 </a:t>
            </a:r>
            <a:r>
              <a:rPr lang="ko-KR" altLang="en-US" sz="2400" dirty="0" err="1"/>
              <a:t>강치의</a:t>
            </a:r>
            <a:r>
              <a:rPr lang="ko-KR" altLang="en-US" sz="2400" dirty="0"/>
              <a:t> 이미지를 귀여우면서도 사랑스럽게 표현하였고</a:t>
            </a:r>
            <a:r>
              <a:rPr lang="en-US" altLang="ko-KR" sz="2400" dirty="0"/>
              <a:t>, </a:t>
            </a:r>
            <a:r>
              <a:rPr lang="ko-KR" altLang="en-US" sz="2400" dirty="0"/>
              <a:t>물안경 끼고 수영하는 것을 좋아합니다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988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42FA74F-3CA6-4C61-A3D1-C7C577BBF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EB0702-9ADB-460E-B687-73B6801CB879}"/>
              </a:ext>
            </a:extLst>
          </p:cNvPr>
          <p:cNvSpPr txBox="1"/>
          <p:nvPr/>
        </p:nvSpPr>
        <p:spPr>
          <a:xfrm>
            <a:off x="7587915" y="689811"/>
            <a:ext cx="460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독도의 역사</a:t>
            </a:r>
          </a:p>
        </p:txBody>
      </p:sp>
    </p:spTree>
    <p:extLst>
      <p:ext uri="{BB962C8B-B14F-4D97-AF65-F5344CB8AC3E}">
        <p14:creationId xmlns:p14="http://schemas.microsoft.com/office/powerpoint/2010/main" val="23461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6D084F-5610-4968-A1AC-14968609DBF3}"/>
              </a:ext>
            </a:extLst>
          </p:cNvPr>
          <p:cNvSpPr txBox="1"/>
          <p:nvPr/>
        </p:nvSpPr>
        <p:spPr>
          <a:xfrm>
            <a:off x="513348" y="401053"/>
            <a:ext cx="405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목차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0D2FD-F22B-4CC3-A3D8-B2325EBA0FFF}"/>
              </a:ext>
            </a:extLst>
          </p:cNvPr>
          <p:cNvSpPr txBox="1"/>
          <p:nvPr/>
        </p:nvSpPr>
        <p:spPr>
          <a:xfrm>
            <a:off x="513348" y="1652337"/>
            <a:ext cx="11036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/>
              <a:t>전근대</a:t>
            </a:r>
            <a:endParaRPr lang="en-US" altLang="ko-KR" sz="2800" dirty="0"/>
          </a:p>
          <a:p>
            <a:r>
              <a:rPr lang="en-US" altLang="ko-KR" sz="2800" dirty="0"/>
              <a:t> </a:t>
            </a:r>
          </a:p>
          <a:p>
            <a:endParaRPr lang="en-US" altLang="ko-KR" sz="2800" dirty="0"/>
          </a:p>
          <a:p>
            <a:r>
              <a:rPr lang="en-US" altLang="ko-KR" sz="2800" dirty="0"/>
              <a:t>2. </a:t>
            </a:r>
            <a:r>
              <a:rPr lang="ko-KR" altLang="en-US" sz="2800" dirty="0" err="1"/>
              <a:t>근현대</a:t>
            </a:r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3. </a:t>
            </a:r>
            <a:r>
              <a:rPr lang="ko-KR" altLang="en-US" sz="2800" dirty="0"/>
              <a:t>옛 지도의 독도</a:t>
            </a:r>
          </a:p>
        </p:txBody>
      </p:sp>
    </p:spTree>
    <p:extLst>
      <p:ext uri="{BB962C8B-B14F-4D97-AF65-F5344CB8AC3E}">
        <p14:creationId xmlns:p14="http://schemas.microsoft.com/office/powerpoint/2010/main" val="50301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9EC28E-5037-4BF6-A4F2-4BF6DC6A1200}"/>
              </a:ext>
            </a:extLst>
          </p:cNvPr>
          <p:cNvSpPr txBox="1"/>
          <p:nvPr/>
        </p:nvSpPr>
        <p:spPr>
          <a:xfrm>
            <a:off x="4074696" y="1491916"/>
            <a:ext cx="688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전근대 </a:t>
            </a:r>
            <a:r>
              <a:rPr lang="ko-KR" altLang="en-US" sz="4000" b="1" dirty="0" err="1"/>
              <a:t>독도사</a:t>
            </a:r>
            <a:endParaRPr lang="ko-KR" alt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BFFEC-4E94-46C1-90F3-5FE18685C7A3}"/>
              </a:ext>
            </a:extLst>
          </p:cNvPr>
          <p:cNvSpPr txBox="1"/>
          <p:nvPr/>
        </p:nvSpPr>
        <p:spPr>
          <a:xfrm>
            <a:off x="786063" y="2679032"/>
            <a:ext cx="10700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전근대 독도사는 보통 울릉도와 함께 등장하는 경우가 많다</a:t>
            </a:r>
            <a:r>
              <a:rPr lang="en-US" altLang="ko-KR" sz="2400" dirty="0"/>
              <a:t>. </a:t>
            </a:r>
            <a:r>
              <a:rPr lang="ko-KR" altLang="en-US" sz="2400" dirty="0"/>
              <a:t>이사부가 정복한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우산국＇은</a:t>
            </a:r>
            <a:r>
              <a:rPr lang="ko-KR" altLang="en-US" sz="2400" dirty="0"/>
              <a:t> 울릉도를 </a:t>
            </a:r>
            <a:r>
              <a:rPr lang="ko-KR" altLang="en-US" sz="2400" dirty="0" err="1"/>
              <a:t>모도로</a:t>
            </a:r>
            <a:r>
              <a:rPr lang="ko-KR" altLang="en-US" sz="2400" dirty="0"/>
              <a:t> 주변 </a:t>
            </a:r>
            <a:r>
              <a:rPr lang="ko-KR" altLang="en-US" sz="2400" dirty="0" err="1"/>
              <a:t>부속섬을</a:t>
            </a:r>
            <a:r>
              <a:rPr lang="ko-KR" altLang="en-US" sz="2400" dirty="0"/>
              <a:t> 아우르는 나라였고</a:t>
            </a:r>
            <a:r>
              <a:rPr lang="en-US" altLang="ko-KR" sz="2400" dirty="0"/>
              <a:t>, </a:t>
            </a:r>
            <a:r>
              <a:rPr lang="ko-KR" altLang="en-US" sz="2400" dirty="0"/>
              <a:t>안용복이 지킨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다케시마＇도</a:t>
            </a:r>
            <a:r>
              <a:rPr lang="ko-KR" altLang="en-US" sz="2400" dirty="0"/>
              <a:t> 당시에는 울릉도를 가리키는 말이었다</a:t>
            </a:r>
            <a:r>
              <a:rPr lang="en-US" altLang="ko-KR" sz="2400" dirty="0"/>
              <a:t>. </a:t>
            </a:r>
            <a:r>
              <a:rPr lang="ko-KR" altLang="en-US" sz="2400" dirty="0"/>
              <a:t>대부분의 독도 기록은 그 내용이 두리뭉실하게 서술되거나 아예 독도가 아닌 것처럼 서술된 지도도나 문헌도 많은데</a:t>
            </a:r>
            <a:r>
              <a:rPr lang="en-US" altLang="ko-KR" sz="2400" dirty="0"/>
              <a:t>, </a:t>
            </a:r>
            <a:r>
              <a:rPr lang="ko-KR" altLang="en-US" sz="2400" dirty="0"/>
              <a:t>그 원인은 공도정책의 일환으로 울릉도에 대한 민간인 출입이 엄격히 금지되었기 때문이다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224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A11A6-B471-498C-B70C-A4AA3DF61818}"/>
              </a:ext>
            </a:extLst>
          </p:cNvPr>
          <p:cNvSpPr txBox="1"/>
          <p:nvPr/>
        </p:nvSpPr>
        <p:spPr>
          <a:xfrm>
            <a:off x="368967" y="336883"/>
            <a:ext cx="6962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/>
              <a:t>목차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04ABD-C80B-4DDB-8E3A-89ABE79024F0}"/>
              </a:ext>
            </a:extLst>
          </p:cNvPr>
          <p:cNvSpPr txBox="1"/>
          <p:nvPr/>
        </p:nvSpPr>
        <p:spPr>
          <a:xfrm>
            <a:off x="368967" y="1427415"/>
            <a:ext cx="805313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1.</a:t>
            </a:r>
            <a:r>
              <a:rPr lang="ko-KR" altLang="en-US" sz="2500" dirty="0"/>
              <a:t> </a:t>
            </a:r>
            <a:r>
              <a:rPr lang="ko-KR" altLang="en-US" sz="2500" dirty="0" err="1"/>
              <a:t>독도란</a:t>
            </a:r>
            <a:r>
              <a:rPr lang="en-US" altLang="ko-KR" sz="2500" dirty="0"/>
              <a:t>?</a:t>
            </a:r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r>
              <a:rPr lang="en-US" altLang="ko-KR" sz="2500" dirty="0"/>
              <a:t>2. </a:t>
            </a:r>
            <a:r>
              <a:rPr lang="ko-KR" altLang="en-US" sz="2500" dirty="0"/>
              <a:t>독도의 특징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3. </a:t>
            </a:r>
            <a:r>
              <a:rPr lang="ko-KR" altLang="en-US" sz="2500" dirty="0"/>
              <a:t>독도의 상징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4. </a:t>
            </a:r>
            <a:r>
              <a:rPr lang="ko-KR" altLang="en-US" sz="2500" dirty="0"/>
              <a:t>독도의 역사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5. </a:t>
            </a:r>
            <a:r>
              <a:rPr lang="ko-KR" altLang="en-US" sz="2500" dirty="0"/>
              <a:t>독도와 관련된 국가별 영유권 주장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6. </a:t>
            </a:r>
            <a:r>
              <a:rPr lang="ko-KR" altLang="en-US" sz="2500" dirty="0"/>
              <a:t>독도의 관광요소와 천연기념물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7. </a:t>
            </a:r>
            <a:r>
              <a:rPr lang="ko-KR" altLang="en-US" sz="2500" dirty="0"/>
              <a:t>독도 </a:t>
            </a:r>
            <a:r>
              <a:rPr lang="ko-KR" altLang="en-US" sz="2500" dirty="0" err="1"/>
              <a:t>챌린지의</a:t>
            </a:r>
            <a:r>
              <a:rPr lang="ko-KR" altLang="en-US" sz="2500" dirty="0"/>
              <a:t> 시작</a:t>
            </a:r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334321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18D24-844E-4455-8773-243AABF1FAFA}"/>
              </a:ext>
            </a:extLst>
          </p:cNvPr>
          <p:cNvSpPr txBox="1"/>
          <p:nvPr/>
        </p:nvSpPr>
        <p:spPr>
          <a:xfrm>
            <a:off x="1114925" y="4459706"/>
            <a:ext cx="9962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일본의 </a:t>
            </a:r>
            <a:r>
              <a:rPr lang="ko-KR" altLang="en-US" sz="2200" dirty="0" err="1"/>
              <a:t>가와카미</a:t>
            </a:r>
            <a:r>
              <a:rPr lang="ko-KR" altLang="en-US" sz="2200" dirty="0"/>
              <a:t> </a:t>
            </a:r>
            <a:r>
              <a:rPr lang="ko-KR" altLang="en-US" sz="2200" dirty="0" err="1"/>
              <a:t>겐조는</a:t>
            </a:r>
            <a:r>
              <a:rPr lang="ko-KR" altLang="en-US" sz="2200" dirty="0"/>
              <a:t> 세종실록이 고려사를 재구성하는 과정에서 울릉도의 다른 이름에 지나지 않는 우산도를 착오로 집어넣었다고 주장했으나</a:t>
            </a:r>
            <a:r>
              <a:rPr lang="en-US" altLang="ko-KR" sz="2200" dirty="0"/>
              <a:t>, </a:t>
            </a:r>
            <a:r>
              <a:rPr lang="ko-KR" altLang="en-US" sz="2200" dirty="0"/>
              <a:t>애초에 고려사와 세종실록은 김종서로 편찬 책임자부터가 동일인이다</a:t>
            </a:r>
            <a:r>
              <a:rPr lang="en-US" altLang="ko-KR" sz="2200" dirty="0"/>
              <a:t>. </a:t>
            </a:r>
            <a:r>
              <a:rPr lang="ko-KR" altLang="en-US" sz="2200" dirty="0"/>
              <a:t>울릉도에 파견되어 주민의 </a:t>
            </a:r>
            <a:r>
              <a:rPr lang="ko-KR" altLang="en-US" sz="2200" dirty="0" err="1"/>
              <a:t>쇄출을</a:t>
            </a:r>
            <a:r>
              <a:rPr lang="ko-KR" altLang="en-US" sz="2200" dirty="0"/>
              <a:t> 집행한 </a:t>
            </a:r>
            <a:r>
              <a:rPr lang="ko-KR" altLang="en-US" sz="2200" dirty="0" err="1"/>
              <a:t>김인우의</a:t>
            </a:r>
            <a:r>
              <a:rPr lang="ko-KR" altLang="en-US" sz="2200" dirty="0"/>
              <a:t> 직함 또한 </a:t>
            </a:r>
            <a:r>
              <a:rPr lang="en-US" altLang="ko-KR" sz="2200" dirty="0"/>
              <a:t>1</a:t>
            </a:r>
            <a:r>
              <a:rPr lang="ko-KR" altLang="en-US" sz="2200" dirty="0"/>
              <a:t>차 </a:t>
            </a:r>
            <a:r>
              <a:rPr lang="ko-KR" altLang="en-US" sz="2200" dirty="0" err="1"/>
              <a:t>쇄출</a:t>
            </a:r>
            <a:r>
              <a:rPr lang="en-US" altLang="ko-KR" sz="2200" dirty="0"/>
              <a:t>(1416</a:t>
            </a:r>
            <a:r>
              <a:rPr lang="ko-KR" altLang="en-US" sz="2200" dirty="0"/>
              <a:t>년</a:t>
            </a:r>
            <a:r>
              <a:rPr lang="en-US" altLang="ko-KR" sz="2200" dirty="0"/>
              <a:t>)</a:t>
            </a:r>
            <a:r>
              <a:rPr lang="ko-KR" altLang="en-US" sz="2200" dirty="0"/>
              <a:t>에서는 </a:t>
            </a:r>
            <a:r>
              <a:rPr lang="en-US" altLang="ko-KR" sz="2200" dirty="0"/>
              <a:t>'</a:t>
            </a:r>
            <a:r>
              <a:rPr lang="ko-KR" altLang="en-US" sz="2200" dirty="0" err="1"/>
              <a:t>무릉등처안무사</a:t>
            </a:r>
            <a:r>
              <a:rPr lang="en-US" altLang="ko-KR" sz="2200" dirty="0"/>
              <a:t>'</a:t>
            </a:r>
            <a:r>
              <a:rPr lang="ko-KR" altLang="en-US" sz="2200" dirty="0"/>
              <a:t>였다가</a:t>
            </a:r>
            <a:r>
              <a:rPr lang="en-US" altLang="ko-KR" sz="2200" dirty="0"/>
              <a:t>, 3</a:t>
            </a:r>
            <a:r>
              <a:rPr lang="ko-KR" altLang="en-US" sz="2200" dirty="0"/>
              <a:t>차 </a:t>
            </a:r>
            <a:r>
              <a:rPr lang="ko-KR" altLang="en-US" sz="2200" dirty="0" err="1"/>
              <a:t>쇄출</a:t>
            </a:r>
            <a:r>
              <a:rPr lang="en-US" altLang="ko-KR" sz="2200" dirty="0"/>
              <a:t>(1423</a:t>
            </a:r>
            <a:r>
              <a:rPr lang="ko-KR" altLang="en-US" sz="2200" dirty="0"/>
              <a:t>년</a:t>
            </a:r>
            <a:r>
              <a:rPr lang="en-US" altLang="ko-KR" sz="2200" dirty="0"/>
              <a:t>)</a:t>
            </a:r>
            <a:r>
              <a:rPr lang="ko-KR" altLang="en-US" sz="2200" dirty="0"/>
              <a:t>에서는 </a:t>
            </a:r>
            <a:r>
              <a:rPr lang="en-US" altLang="ko-KR" sz="2200" dirty="0"/>
              <a:t>'</a:t>
            </a:r>
            <a:r>
              <a:rPr lang="ko-KR" altLang="en-US" sz="2200" dirty="0"/>
              <a:t>우산</a:t>
            </a:r>
            <a:r>
              <a:rPr lang="en-US" altLang="ko-KR" sz="2200" dirty="0"/>
              <a:t>·</a:t>
            </a:r>
            <a:r>
              <a:rPr lang="ko-KR" altLang="en-US" sz="2200" dirty="0" err="1"/>
              <a:t>무릉등처안무사</a:t>
            </a:r>
            <a:r>
              <a:rPr lang="en-US" altLang="ko-KR" sz="2200" dirty="0"/>
              <a:t>'</a:t>
            </a:r>
            <a:r>
              <a:rPr lang="ko-KR" altLang="en-US" sz="2200" dirty="0"/>
              <a:t>로 바뀐다</a:t>
            </a:r>
            <a:r>
              <a:rPr lang="en-US" altLang="ko-KR" sz="2200" dirty="0"/>
              <a:t>. </a:t>
            </a:r>
            <a:r>
              <a:rPr lang="ko-KR" altLang="en-US" sz="2200" dirty="0"/>
              <a:t>따라서 당시 조선이 울릉도</a:t>
            </a:r>
            <a:r>
              <a:rPr lang="en-US" altLang="ko-KR" sz="2200" dirty="0"/>
              <a:t>, </a:t>
            </a:r>
            <a:r>
              <a:rPr lang="ko-KR" altLang="en-US" sz="2200" dirty="0"/>
              <a:t>독도라는 두 섬을 따로 인식했음은 분명하다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8E042B-4284-40E2-BDFD-26890B607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81" y="390637"/>
            <a:ext cx="7166837" cy="3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1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D8F99A-1987-4D97-9D58-4C5157C26C45}"/>
              </a:ext>
            </a:extLst>
          </p:cNvPr>
          <p:cNvSpPr txBox="1"/>
          <p:nvPr/>
        </p:nvSpPr>
        <p:spPr>
          <a:xfrm>
            <a:off x="368968" y="2148461"/>
            <a:ext cx="11454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그는 또 울릉도에서 독도를 보려면 </a:t>
            </a:r>
            <a:r>
              <a:rPr lang="en-US" altLang="ko-KR" sz="2400" dirty="0"/>
              <a:t>130m </a:t>
            </a:r>
            <a:r>
              <a:rPr lang="ko-KR" altLang="en-US" sz="2400" dirty="0"/>
              <a:t>이상 위로 올라가야 하는데</a:t>
            </a:r>
            <a:r>
              <a:rPr lang="en-US" altLang="ko-KR" sz="2400" dirty="0"/>
              <a:t>, </a:t>
            </a:r>
            <a:r>
              <a:rPr lang="ko-KR" altLang="en-US" sz="2400" dirty="0"/>
              <a:t>울릉도는 안개가 잦고 삼림에 덮여 있으므로 오르기 힘들었다고 주장하였다</a:t>
            </a:r>
            <a:r>
              <a:rPr lang="en-US" altLang="ko-KR" sz="2400" dirty="0"/>
              <a:t>. </a:t>
            </a:r>
            <a:r>
              <a:rPr lang="ko-KR" altLang="en-US" sz="2400" dirty="0"/>
              <a:t>근데 울릉도 성인봉의 높이는 무려 </a:t>
            </a:r>
            <a:r>
              <a:rPr lang="en-US" altLang="ko-KR" sz="2400" dirty="0"/>
              <a:t>984m</a:t>
            </a:r>
            <a:r>
              <a:rPr lang="ko-KR" altLang="en-US" sz="2400" dirty="0"/>
              <a:t>고</a:t>
            </a:r>
            <a:r>
              <a:rPr lang="en-US" altLang="ko-KR" sz="2400" dirty="0"/>
              <a:t>, </a:t>
            </a:r>
            <a:r>
              <a:rPr lang="ko-KR" altLang="en-US" sz="2400" dirty="0"/>
              <a:t>울릉에서 가장 높은 곳에 있는 마을인 </a:t>
            </a:r>
            <a:r>
              <a:rPr lang="ko-KR" altLang="en-US" sz="2400" dirty="0" err="1"/>
              <a:t>나리분지만</a:t>
            </a:r>
            <a:r>
              <a:rPr lang="ko-KR" altLang="en-US" sz="2400" dirty="0"/>
              <a:t> 해도 </a:t>
            </a:r>
            <a:r>
              <a:rPr lang="en-US" altLang="ko-KR" sz="2400" dirty="0"/>
              <a:t>250m</a:t>
            </a:r>
            <a:r>
              <a:rPr lang="ko-KR" altLang="en-US" sz="2400" dirty="0"/>
              <a:t>에 달한다</a:t>
            </a:r>
            <a:r>
              <a:rPr lang="en-US" altLang="ko-KR" sz="2400" dirty="0"/>
              <a:t>. </a:t>
            </a:r>
            <a:r>
              <a:rPr lang="ko-KR" altLang="en-US" sz="2400" dirty="0"/>
              <a:t>게다가 고려사엔 </a:t>
            </a:r>
            <a:r>
              <a:rPr lang="en-US" altLang="ko-KR" sz="2400" dirty="0"/>
              <a:t>1157</a:t>
            </a:r>
            <a:r>
              <a:rPr lang="ko-KR" altLang="en-US" sz="2400" dirty="0"/>
              <a:t>년에 이미 </a:t>
            </a:r>
            <a:r>
              <a:rPr lang="ko-KR" altLang="en-US" sz="2400" dirty="0" err="1"/>
              <a:t>명주도감창</a:t>
            </a:r>
            <a:r>
              <a:rPr lang="ko-KR" altLang="en-US" sz="2400" dirty="0"/>
              <a:t> </a:t>
            </a:r>
            <a:r>
              <a:rPr lang="ko-KR" altLang="en-US" sz="2400" dirty="0" err="1"/>
              <a:t>김유립이</a:t>
            </a:r>
            <a:r>
              <a:rPr lang="ko-KR" altLang="en-US" sz="2400" dirty="0"/>
              <a:t> 울릉도 정상에서 사방을 답사한 보고가 기록되어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2579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6BBE8E-D19E-46F5-94B4-94339116E8FD}"/>
              </a:ext>
            </a:extLst>
          </p:cNvPr>
          <p:cNvSpPr txBox="1"/>
          <p:nvPr/>
        </p:nvSpPr>
        <p:spPr>
          <a:xfrm>
            <a:off x="4106778" y="1812758"/>
            <a:ext cx="4828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근현대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독도사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0E9B5-BBC5-46C8-8EB6-1A5C72B0A920}"/>
              </a:ext>
            </a:extLst>
          </p:cNvPr>
          <p:cNvSpPr txBox="1"/>
          <p:nvPr/>
        </p:nvSpPr>
        <p:spPr>
          <a:xfrm>
            <a:off x="770021" y="3240505"/>
            <a:ext cx="10844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근대 국제법에 근거하여 판단해 보더라도</a:t>
            </a:r>
            <a:r>
              <a:rPr lang="en-US" altLang="ko-KR" sz="2400" dirty="0"/>
              <a:t>, </a:t>
            </a:r>
            <a:r>
              <a:rPr lang="ko-KR" altLang="en-US" sz="2400" dirty="0"/>
              <a:t>맑은 날 울릉도에서 독도가 상시 </a:t>
            </a:r>
            <a:r>
              <a:rPr lang="ko-KR" altLang="en-US" sz="2400" dirty="0" err="1"/>
              <a:t>육안관측된다는</a:t>
            </a:r>
            <a:r>
              <a:rPr lang="ko-KR" altLang="en-US" sz="2400" dirty="0"/>
              <a:t> 물리적 사실은 </a:t>
            </a:r>
            <a:r>
              <a:rPr lang="en-US" altLang="ko-KR" sz="2400" dirty="0"/>
              <a:t>'</a:t>
            </a:r>
            <a:r>
              <a:rPr lang="ko-KR" altLang="en-US" sz="2400" dirty="0"/>
              <a:t>지속적 발견</a:t>
            </a:r>
            <a:r>
              <a:rPr lang="en-US" altLang="ko-KR" sz="2400" dirty="0"/>
              <a:t>'</a:t>
            </a:r>
            <a:r>
              <a:rPr lang="ko-KR" altLang="en-US" sz="2400" dirty="0"/>
              <a:t>에 해당하는 영유권원으로 인정받고 있고</a:t>
            </a:r>
            <a:r>
              <a:rPr lang="en-US" altLang="ko-KR" sz="2400" dirty="0"/>
              <a:t>, </a:t>
            </a:r>
            <a:r>
              <a:rPr lang="ko-KR" altLang="en-US" sz="2400" dirty="0"/>
              <a:t>따로 </a:t>
            </a:r>
            <a:r>
              <a:rPr lang="en-US" altLang="ko-KR" sz="2400" dirty="0"/>
              <a:t>'</a:t>
            </a:r>
            <a:r>
              <a:rPr lang="ko-KR" altLang="en-US" sz="2400" dirty="0"/>
              <a:t>실효 지배</a:t>
            </a:r>
            <a:r>
              <a:rPr lang="en-US" altLang="ko-KR" sz="2400" dirty="0"/>
              <a:t>'</a:t>
            </a:r>
            <a:r>
              <a:rPr lang="ko-KR" altLang="en-US" sz="2400" dirty="0"/>
              <a:t>한 근거를 갖추지 않더라도 </a:t>
            </a:r>
            <a:r>
              <a:rPr lang="en-US" altLang="ko-KR" sz="2400" dirty="0"/>
              <a:t>6</a:t>
            </a:r>
            <a:r>
              <a:rPr lang="ko-KR" altLang="en-US" sz="2400" dirty="0"/>
              <a:t>세기 우산국을 정벌한 이사부가 </a:t>
            </a:r>
            <a:r>
              <a:rPr lang="en-US" altLang="ko-KR" sz="2400" dirty="0"/>
              <a:t>130km </a:t>
            </a:r>
            <a:r>
              <a:rPr lang="ko-KR" altLang="en-US" sz="2400" dirty="0"/>
              <a:t>이상 항해한 기록이 그보다 적은 </a:t>
            </a:r>
            <a:r>
              <a:rPr lang="en-US" altLang="ko-KR" sz="2400" dirty="0"/>
              <a:t>90km </a:t>
            </a:r>
            <a:r>
              <a:rPr lang="ko-KR" altLang="en-US" sz="2400" dirty="0"/>
              <a:t>떨어진 섬에 대한 </a:t>
            </a:r>
            <a:r>
              <a:rPr lang="en-US" altLang="ko-KR" sz="2400" dirty="0"/>
              <a:t>'</a:t>
            </a:r>
            <a:r>
              <a:rPr lang="ko-KR" altLang="en-US" sz="2400" dirty="0"/>
              <a:t>실효 지배</a:t>
            </a:r>
            <a:r>
              <a:rPr lang="en-US" altLang="ko-KR" sz="2400" dirty="0"/>
              <a:t>'</a:t>
            </a:r>
            <a:r>
              <a:rPr lang="ko-KR" altLang="en-US" sz="2400" dirty="0"/>
              <a:t>의 물리적 가능성을 담보하고 있어</a:t>
            </a:r>
            <a:r>
              <a:rPr lang="en-US" altLang="ko-KR" sz="2400" dirty="0"/>
              <a:t>, </a:t>
            </a:r>
            <a:r>
              <a:rPr lang="ko-KR" altLang="en-US" sz="2400" dirty="0"/>
              <a:t>혹시 있을지 모를 국제법정에서의 영유권 분쟁 재판이 이루어 질 시 </a:t>
            </a:r>
            <a:r>
              <a:rPr lang="en-US" altLang="ko-KR" sz="2400" dirty="0"/>
              <a:t>'</a:t>
            </a:r>
            <a:r>
              <a:rPr lang="ko-KR" altLang="en-US" sz="2400" dirty="0"/>
              <a:t>고대 우산국의 영유권에 독도가 포함되는가</a:t>
            </a:r>
            <a:r>
              <a:rPr lang="en-US" altLang="ko-KR" sz="2400" dirty="0"/>
              <a:t>'</a:t>
            </a:r>
            <a:r>
              <a:rPr lang="ko-KR" altLang="en-US" sz="2400" dirty="0"/>
              <a:t>의 사항이 대한민국 쪽에 유리하게 작용할 여지가 상당하다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62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DA6AC61-7124-41A1-B2EB-021E6EFBA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7B4474-0951-44BA-90D9-3B3C8C5DD7F7}"/>
              </a:ext>
            </a:extLst>
          </p:cNvPr>
          <p:cNvSpPr txBox="1"/>
          <p:nvPr/>
        </p:nvSpPr>
        <p:spPr>
          <a:xfrm>
            <a:off x="3096126" y="3428999"/>
            <a:ext cx="354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highlight>
                  <a:srgbClr val="00FFFF"/>
                </a:highlight>
              </a:rPr>
              <a:t>독도 지역의 지리요약</a:t>
            </a:r>
          </a:p>
        </p:txBody>
      </p:sp>
    </p:spTree>
    <p:extLst>
      <p:ext uri="{BB962C8B-B14F-4D97-AF65-F5344CB8AC3E}">
        <p14:creationId xmlns:p14="http://schemas.microsoft.com/office/powerpoint/2010/main" val="203371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22141-6684-4D32-8B69-1F5B20BDA0CD}"/>
              </a:ext>
            </a:extLst>
          </p:cNvPr>
          <p:cNvSpPr txBox="1"/>
          <p:nvPr/>
        </p:nvSpPr>
        <p:spPr>
          <a:xfrm>
            <a:off x="481263" y="930442"/>
            <a:ext cx="1044341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이미지 오른쪽에 독도 지역의 지리 요약문은 한국 동해안 그리고 일본의 서쪽해안의 전체적인 서술이다</a:t>
            </a:r>
            <a:r>
              <a:rPr lang="en-US" altLang="ko-KR" sz="2400" dirty="0"/>
              <a:t>. </a:t>
            </a:r>
            <a:r>
              <a:rPr lang="ko-KR" altLang="en-US" sz="2400" dirty="0"/>
              <a:t>즉시 한국의 동쪽 섬 울릉도가 일본의 </a:t>
            </a:r>
            <a:r>
              <a:rPr lang="ko-KR" altLang="en-US" sz="2400" dirty="0" err="1"/>
              <a:t>오키섬보다는</a:t>
            </a:r>
            <a:r>
              <a:rPr lang="ko-KR" altLang="en-US" sz="2400" dirty="0"/>
              <a:t> 독도에 가깝다는 것은 명백하다</a:t>
            </a:r>
            <a:r>
              <a:rPr lang="en-US" altLang="ko-KR" sz="2400" dirty="0"/>
              <a:t>. </a:t>
            </a:r>
            <a:r>
              <a:rPr lang="ko-KR" altLang="en-US" sz="2400" dirty="0"/>
              <a:t>울릉도는 독도와 약 </a:t>
            </a:r>
            <a:r>
              <a:rPr lang="en-US" altLang="ko-KR" sz="2400" dirty="0"/>
              <a:t>87km, </a:t>
            </a:r>
            <a:r>
              <a:rPr lang="ko-KR" altLang="en-US" sz="2400" dirty="0"/>
              <a:t>그리고 </a:t>
            </a:r>
            <a:r>
              <a:rPr lang="ko-KR" altLang="en-US" sz="2400" dirty="0" err="1"/>
              <a:t>오키섬은</a:t>
            </a:r>
            <a:r>
              <a:rPr lang="ko-KR" altLang="en-US" sz="2400" dirty="0"/>
              <a:t> 대략 두 배인 </a:t>
            </a:r>
            <a:r>
              <a:rPr lang="en-US" altLang="ko-KR" sz="2400" dirty="0"/>
              <a:t>156km </a:t>
            </a:r>
            <a:r>
              <a:rPr lang="ko-KR" altLang="en-US" sz="2400" dirty="0"/>
              <a:t>떨어져 있다</a:t>
            </a:r>
            <a:r>
              <a:rPr lang="en-US" altLang="ko-KR" sz="2400" dirty="0"/>
              <a:t>. </a:t>
            </a:r>
            <a:r>
              <a:rPr lang="ko-KR" altLang="en-US" sz="2400" dirty="0"/>
              <a:t>조건이 이상적이라면</a:t>
            </a:r>
            <a:r>
              <a:rPr lang="en-US" altLang="ko-KR" sz="2400" dirty="0"/>
              <a:t>, </a:t>
            </a:r>
            <a:r>
              <a:rPr lang="ko-KR" altLang="en-US" sz="2400" dirty="0"/>
              <a:t>독도는 울릉도의 산꼭대기에서 보이지만</a:t>
            </a:r>
            <a:r>
              <a:rPr lang="en-US" altLang="ko-KR" sz="2400" dirty="0"/>
              <a:t>, </a:t>
            </a:r>
            <a:r>
              <a:rPr lang="ko-KR" altLang="en-US" sz="2400" dirty="0"/>
              <a:t>일본의 </a:t>
            </a:r>
            <a:r>
              <a:rPr lang="ko-KR" altLang="en-US" sz="2400" dirty="0" err="1"/>
              <a:t>오키섬</a:t>
            </a:r>
            <a:r>
              <a:rPr lang="ko-KR" altLang="en-US" sz="2400" dirty="0"/>
              <a:t> 에서 독도는 보이지 않는다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역사적으로 독도는 울릉도에서부터 바람과 해류를 따라 약 하루의 항해거리이다</a:t>
            </a:r>
            <a:r>
              <a:rPr lang="en-US" altLang="ko-KR" sz="2400" dirty="0"/>
              <a:t>. </a:t>
            </a:r>
            <a:r>
              <a:rPr lang="ko-KR" altLang="en-US" sz="2400" dirty="0"/>
              <a:t>그러나 일본인들이 독도에 오려면 전투를 하다시피 하여야 올 수 있는 곳이다</a:t>
            </a:r>
            <a:r>
              <a:rPr lang="en-US" altLang="ko-KR" sz="2400" dirty="0"/>
              <a:t>. </a:t>
            </a:r>
            <a:r>
              <a:rPr lang="ko-KR" altLang="en-US" sz="2400" dirty="0"/>
              <a:t>그리고 기록에는 </a:t>
            </a:r>
            <a:r>
              <a:rPr lang="en-US" altLang="ko-KR" sz="2400" dirty="0"/>
              <a:t>2</a:t>
            </a:r>
            <a:r>
              <a:rPr lang="ko-KR" altLang="en-US" sz="2400" dirty="0"/>
              <a:t>일 반을 항해하여야 일본인이 울릉도로 가기 위한 도중에 독도에 갈 수 있다고 하였다</a:t>
            </a:r>
            <a:r>
              <a:rPr lang="en-US" altLang="ko-KR" sz="2400" dirty="0"/>
              <a:t>. </a:t>
            </a:r>
            <a:r>
              <a:rPr lang="ko-KR" altLang="en-US" sz="2400" dirty="0"/>
              <a:t>그러나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돗토리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요나고</a:t>
            </a:r>
            <a:r>
              <a:rPr lang="en-US" altLang="ko-KR" sz="2400" dirty="0"/>
              <a:t> </a:t>
            </a:r>
            <a:r>
              <a:rPr lang="ko-KR" altLang="en-US" sz="2400" dirty="0"/>
              <a:t>공식 일본인 도해에서는 한국의 울릉도에 가기 위해서는 </a:t>
            </a:r>
            <a:r>
              <a:rPr lang="en-US" altLang="ko-KR" sz="2400" dirty="0"/>
              <a:t>3</a:t>
            </a:r>
            <a:r>
              <a:rPr lang="ko-KR" altLang="en-US" sz="2400" dirty="0"/>
              <a:t>일을 가야한다고 하였다</a:t>
            </a:r>
            <a:r>
              <a:rPr lang="en-US" altLang="ko-KR" sz="24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4800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218B57-87A8-42CE-9E1E-2400AF5733C1}"/>
              </a:ext>
            </a:extLst>
          </p:cNvPr>
          <p:cNvSpPr txBox="1"/>
          <p:nvPr/>
        </p:nvSpPr>
        <p:spPr>
          <a:xfrm>
            <a:off x="160421" y="271699"/>
            <a:ext cx="444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sz="4000" b="1" dirty="0"/>
              <a:t>옛 지도의 독도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68BB8F-D5BB-4CBC-B070-13B41416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1" y="1376643"/>
            <a:ext cx="6121315" cy="4430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A87C9-7B06-4197-9EA3-45353C5B85B8}"/>
              </a:ext>
            </a:extLst>
          </p:cNvPr>
          <p:cNvSpPr txBox="1"/>
          <p:nvPr/>
        </p:nvSpPr>
        <p:spPr>
          <a:xfrm>
            <a:off x="7122694" y="2935705"/>
            <a:ext cx="466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B050"/>
                </a:solidFill>
              </a:rPr>
              <a:t>중종 </a:t>
            </a:r>
            <a:r>
              <a:rPr lang="ko-KR" altLang="en-US" sz="2400" dirty="0"/>
              <a:t>때 편찬된 </a:t>
            </a:r>
            <a:r>
              <a:rPr lang="ko-KR" altLang="en-US" sz="2400" b="1" dirty="0" err="1">
                <a:solidFill>
                  <a:srgbClr val="00B050"/>
                </a:solidFill>
              </a:rPr>
              <a:t>신동국여지승람</a:t>
            </a:r>
            <a:r>
              <a:rPr lang="ko-KR" altLang="en-US" sz="2400" dirty="0" err="1"/>
              <a:t>의</a:t>
            </a:r>
            <a:r>
              <a:rPr lang="ko-KR" altLang="en-US" sz="2400" dirty="0"/>
              <a:t> 팔도총도</a:t>
            </a:r>
          </a:p>
        </p:txBody>
      </p:sp>
    </p:spTree>
    <p:extLst>
      <p:ext uri="{BB962C8B-B14F-4D97-AF65-F5344CB8AC3E}">
        <p14:creationId xmlns:p14="http://schemas.microsoft.com/office/powerpoint/2010/main" val="533680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4E557-BEE3-482E-821B-D63E160D0DC0}"/>
              </a:ext>
            </a:extLst>
          </p:cNvPr>
          <p:cNvSpPr txBox="1"/>
          <p:nvPr/>
        </p:nvSpPr>
        <p:spPr>
          <a:xfrm>
            <a:off x="401052" y="1524000"/>
            <a:ext cx="10924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조선시대 제작된 여러 고지도에 나오는 우산도가 현 독도를 지칭하는 것인지에 대해 논쟁이 있다</a:t>
            </a:r>
            <a:r>
              <a:rPr lang="en-US" altLang="ko-KR" sz="2400" dirty="0"/>
              <a:t>. </a:t>
            </a:r>
            <a:r>
              <a:rPr lang="ko-KR" altLang="en-US" sz="2400" dirty="0"/>
              <a:t>이는 위성</a:t>
            </a:r>
            <a:r>
              <a:rPr lang="en-US" altLang="ko-KR" sz="2400" dirty="0"/>
              <a:t>, </a:t>
            </a:r>
            <a:r>
              <a:rPr lang="ko-KR" altLang="en-US" sz="2400" dirty="0"/>
              <a:t>사진 기술</a:t>
            </a:r>
            <a:r>
              <a:rPr lang="en-US" altLang="ko-KR" sz="2400" dirty="0"/>
              <a:t>, </a:t>
            </a:r>
            <a:r>
              <a:rPr lang="ko-KR" altLang="en-US" sz="2400" dirty="0"/>
              <a:t>근대적 측량 기술이 부족하고</a:t>
            </a:r>
            <a:r>
              <a:rPr lang="en-US" altLang="ko-KR" sz="2400" dirty="0"/>
              <a:t>, </a:t>
            </a:r>
            <a:r>
              <a:rPr lang="ko-KR" altLang="en-US" sz="2400" dirty="0"/>
              <a:t>현대인과 인식 체계도 사뭇 달랐던 시대에 제작된 고지도를 현대인의 눈높이에 맞추어 읽으려 들기 때문에 발생하는 논란이다</a:t>
            </a:r>
            <a:r>
              <a:rPr lang="en-US" altLang="ko-KR" sz="2400" dirty="0"/>
              <a:t>. </a:t>
            </a:r>
            <a:r>
              <a:rPr lang="ko-KR" altLang="en-US" sz="2400" dirty="0"/>
              <a:t>예를 들어 </a:t>
            </a:r>
            <a:r>
              <a:rPr lang="en-US" altLang="ko-KR" sz="2400" dirty="0"/>
              <a:t>1530</a:t>
            </a:r>
            <a:r>
              <a:rPr lang="ko-KR" altLang="en-US" sz="2400" dirty="0"/>
              <a:t>년에 제작된 </a:t>
            </a:r>
            <a:r>
              <a:rPr lang="ko-KR" altLang="en-US" sz="2400" dirty="0" err="1"/>
              <a:t>팔도총도의</a:t>
            </a:r>
            <a:r>
              <a:rPr lang="ko-KR" altLang="en-US" sz="2400" dirty="0"/>
              <a:t> 우산도는 울릉도의 서쪽에 그려졌기 때문에 독도가 </a:t>
            </a:r>
            <a:r>
              <a:rPr lang="ko-KR" altLang="en-US" sz="2400" dirty="0" err="1"/>
              <a:t>아니라거나</a:t>
            </a:r>
            <a:r>
              <a:rPr lang="en-US" altLang="ko-KR" sz="2400" dirty="0"/>
              <a:t>, 1711</a:t>
            </a:r>
            <a:r>
              <a:rPr lang="ko-KR" altLang="en-US" sz="2400" dirty="0"/>
              <a:t>년 </a:t>
            </a:r>
            <a:r>
              <a:rPr lang="ko-KR" altLang="en-US" sz="2400" dirty="0" err="1"/>
              <a:t>박석창이</a:t>
            </a:r>
            <a:r>
              <a:rPr lang="ko-KR" altLang="en-US" sz="2400" dirty="0"/>
              <a:t> 보고한 울릉도도형 울릉도 바로 옆에 그려진 </a:t>
            </a:r>
            <a:r>
              <a:rPr lang="en-US" altLang="ko-KR" sz="2400" dirty="0"/>
              <a:t>'</a:t>
            </a:r>
            <a:r>
              <a:rPr lang="ko-KR" altLang="en-US" sz="2400" dirty="0"/>
              <a:t>소위 우산도</a:t>
            </a:r>
            <a:r>
              <a:rPr lang="en-US" altLang="ko-KR" sz="2400" dirty="0"/>
              <a:t>’ </a:t>
            </a:r>
            <a:r>
              <a:rPr lang="ko-KR" altLang="en-US" sz="2400" dirty="0"/>
              <a:t>는 </a:t>
            </a:r>
            <a:r>
              <a:rPr lang="ko-KR" altLang="en-US" sz="2400" dirty="0" err="1"/>
              <a:t>해장죽전이</a:t>
            </a:r>
            <a:r>
              <a:rPr lang="ko-KR" altLang="en-US" sz="2400" dirty="0"/>
              <a:t> 있다고 기재되어 있으므로 </a:t>
            </a:r>
            <a:r>
              <a:rPr lang="ko-KR" altLang="en-US" sz="2400" dirty="0" err="1"/>
              <a:t>죽서도라는</a:t>
            </a:r>
            <a:r>
              <a:rPr lang="ko-KR" altLang="en-US" sz="2400" dirty="0"/>
              <a:t> 식의 </a:t>
            </a:r>
            <a:r>
              <a:rPr lang="ko-KR" altLang="en-US" sz="2400" dirty="0" err="1"/>
              <a:t>도맷금</a:t>
            </a:r>
            <a:r>
              <a:rPr lang="ko-KR" altLang="en-US" sz="2400" dirty="0"/>
              <a:t> 평가가 이루어지는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이러한 시각은 한국이 보유한 수많은 독도 관련 사료를 트집 잡아 무용한 </a:t>
            </a:r>
            <a:r>
              <a:rPr lang="ko-KR" altLang="en-US" sz="2400" dirty="0" err="1"/>
              <a:t>것인양</a:t>
            </a:r>
            <a:r>
              <a:rPr lang="ko-KR" altLang="en-US" sz="2400" dirty="0"/>
              <a:t> 만들려는 일본 측의 전략적 폄하에 기인한 면이 크다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1792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F9E04-8AEF-4FF5-A06D-E68D5159547E}"/>
              </a:ext>
            </a:extLst>
          </p:cNvPr>
          <p:cNvSpPr txBox="1"/>
          <p:nvPr/>
        </p:nvSpPr>
        <p:spPr>
          <a:xfrm>
            <a:off x="216130" y="315884"/>
            <a:ext cx="63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독도와 관련된 영유권 주장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FDBB7-C1A8-40BE-BD1F-533E02CFDAD1}"/>
              </a:ext>
            </a:extLst>
          </p:cNvPr>
          <p:cNvSpPr txBox="1"/>
          <p:nvPr/>
        </p:nvSpPr>
        <p:spPr>
          <a:xfrm>
            <a:off x="216130" y="1411705"/>
            <a:ext cx="11350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일단 한국은 </a:t>
            </a:r>
            <a:r>
              <a:rPr lang="en-US" altLang="ko-KR" sz="2400" dirty="0"/>
              <a:t>'</a:t>
            </a:r>
            <a:r>
              <a:rPr lang="ko-KR" altLang="en-US" sz="2400" dirty="0"/>
              <a:t>독도가 고려시대에 우산국이 편입된 시절부터 이미 실효지배를 받는 영토였다</a:t>
            </a:r>
            <a:r>
              <a:rPr lang="en-US" altLang="ko-KR" sz="2400" dirty="0"/>
              <a:t>'</a:t>
            </a:r>
            <a:r>
              <a:rPr lang="ko-KR" altLang="en-US" sz="2400" dirty="0"/>
              <a:t>는 주장을 펼친다</a:t>
            </a:r>
            <a:r>
              <a:rPr lang="en-US" altLang="ko-KR" sz="2400" dirty="0"/>
              <a:t>. </a:t>
            </a:r>
            <a:r>
              <a:rPr lang="ko-KR" altLang="en-US" sz="2400" dirty="0"/>
              <a:t>즉</a:t>
            </a:r>
            <a:r>
              <a:rPr lang="en-US" altLang="ko-KR" sz="2400" dirty="0"/>
              <a:t>, </a:t>
            </a:r>
            <a:r>
              <a:rPr lang="ko-KR" altLang="en-US" sz="2400" dirty="0"/>
              <a:t>본래 관습적으로 조선의 영토였던 독도를 일제가 러일전쟁을 틈타 한일의정서를 강제로 맺게 하고 독도를 임시 등대로 활용하며 은밀히 </a:t>
            </a:r>
            <a:r>
              <a:rPr lang="ko-KR" altLang="en-US" sz="2400" dirty="0" err="1"/>
              <a:t>오키</a:t>
            </a:r>
            <a:r>
              <a:rPr lang="ko-KR" altLang="en-US" sz="2400" dirty="0"/>
              <a:t> 섬 관할 구역으로 편입하였고</a:t>
            </a:r>
            <a:r>
              <a:rPr lang="en-US" altLang="ko-KR" sz="2400" dirty="0"/>
              <a:t>, </a:t>
            </a:r>
            <a:r>
              <a:rPr lang="ko-KR" altLang="en-US" sz="2400" dirty="0"/>
              <a:t>광복과 함께 샌프란시스코 강화조약을 통해 이를 돌려받았다는 입장이다</a:t>
            </a:r>
            <a:r>
              <a:rPr lang="en-US" altLang="ko-KR" sz="2400" dirty="0"/>
              <a:t>. </a:t>
            </a:r>
            <a:r>
              <a:rPr lang="ko-KR" altLang="en-US" sz="2400" dirty="0"/>
              <a:t>이 때문에 일반적인 시민들의 시선은 일본의 독도 영유권 주장을 일본의 과거사 청산과 </a:t>
            </a:r>
            <a:r>
              <a:rPr lang="ko-KR" altLang="en-US" sz="2400" dirty="0" err="1"/>
              <a:t>연관지어</a:t>
            </a:r>
            <a:r>
              <a:rPr lang="ko-KR" altLang="en-US" sz="2400" dirty="0"/>
              <a:t> 생각하는 경향이 강하다</a:t>
            </a:r>
            <a:r>
              <a:rPr lang="en-US" altLang="ko-KR" sz="2400" dirty="0"/>
              <a:t>. </a:t>
            </a:r>
            <a:r>
              <a:rPr lang="ko-KR" altLang="en-US" sz="2400" dirty="0"/>
              <a:t>평화선을 설정하고 민간인을 포함한 </a:t>
            </a:r>
            <a:r>
              <a:rPr lang="en-US" altLang="ko-KR" sz="2400" dirty="0"/>
              <a:t>44</a:t>
            </a:r>
            <a:r>
              <a:rPr lang="ko-KR" altLang="en-US" sz="2400" dirty="0"/>
              <a:t>명의 일본인이 죽는 등 무력 충돌이 발생한 것 또한 일본이 샌프란시스코 강화조약으로 전후 체제를 청산하고 독도 영유권 주장을 재개하기 전에 선제적으로 자국 영토를 확보하기 위한 무력적인 조치로 본다</a:t>
            </a:r>
            <a:r>
              <a:rPr lang="en-US" altLang="ko-KR" sz="2400" dirty="0"/>
              <a:t>.</a:t>
            </a:r>
            <a:br>
              <a:rPr lang="ko-KR" altLang="en-US" sz="2400" dirty="0"/>
            </a:b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8708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820BB6-0341-4D13-B79C-8CFE5DB0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01"/>
            <a:ext cx="5871069" cy="4268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12CC35-DCE2-48DA-8C56-CD231F8ABA0C}"/>
              </a:ext>
            </a:extLst>
          </p:cNvPr>
          <p:cNvSpPr txBox="1"/>
          <p:nvPr/>
        </p:nvSpPr>
        <p:spPr>
          <a:xfrm>
            <a:off x="6096000" y="577516"/>
            <a:ext cx="56147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한국은 독도에 대해 일관되게 고유 영토임을 주장해 왔고</a:t>
            </a:r>
            <a:r>
              <a:rPr lang="en-US" altLang="ko-KR" sz="2400" dirty="0"/>
              <a:t>, </a:t>
            </a:r>
            <a:r>
              <a:rPr lang="ko-KR" altLang="en-US" sz="2400" dirty="0"/>
              <a:t>일본은 고유 영토이면서 근대 국가로 전환하는 시점의 국제법에 의거 </a:t>
            </a:r>
            <a:r>
              <a:rPr lang="ko-KR" altLang="en-US" sz="2400" dirty="0" err="1"/>
              <a:t>무주지</a:t>
            </a:r>
            <a:r>
              <a:rPr lang="ko-KR" altLang="en-US" sz="2400" dirty="0"/>
              <a:t> 선점을 했다고 주장하고 있습니다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일본보다 </a:t>
            </a:r>
            <a:r>
              <a:rPr lang="en-US" altLang="ko-KR" sz="2400" dirty="0"/>
              <a:t>5</a:t>
            </a:r>
            <a:r>
              <a:rPr lang="ko-KR" altLang="en-US" sz="2400" dirty="0"/>
              <a:t>년 앞선 </a:t>
            </a:r>
            <a:r>
              <a:rPr lang="en-US" altLang="ko-KR" sz="2400" dirty="0"/>
              <a:t>1900</a:t>
            </a:r>
            <a:r>
              <a:rPr lang="ko-KR" altLang="en-US" sz="2400" dirty="0"/>
              <a:t>년 대한제국이 칙령 제</a:t>
            </a:r>
            <a:r>
              <a:rPr lang="en-US" altLang="ko-KR" sz="2400" dirty="0"/>
              <a:t>41</a:t>
            </a:r>
            <a:r>
              <a:rPr lang="ko-KR" altLang="en-US" sz="2400" dirty="0"/>
              <a:t>호로 우리나라 영토임을 먼저 공표했기때문에</a:t>
            </a:r>
            <a:r>
              <a:rPr lang="en-US" altLang="ko-KR" sz="2400" dirty="0"/>
              <a:t>, </a:t>
            </a:r>
            <a:r>
              <a:rPr lang="ko-KR" altLang="en-US" sz="2400" dirty="0"/>
              <a:t>당시 국제법에 의거 근대 국가의 영토 개념으로 먼저 재확인한 것은 우리나라입니다</a:t>
            </a:r>
            <a:r>
              <a:rPr lang="en-US" altLang="ko-KR" sz="2400" dirty="0"/>
              <a:t>. </a:t>
            </a:r>
            <a:r>
              <a:rPr lang="ko-KR" altLang="en-US" sz="2400" dirty="0"/>
              <a:t>그런데도 일본은 우리가 독도를 무단 점유했다는 말 끝에 </a:t>
            </a:r>
            <a:r>
              <a:rPr lang="en-US" altLang="ko-KR" sz="2400" dirty="0"/>
              <a:t>‘</a:t>
            </a:r>
            <a:r>
              <a:rPr lang="ko-KR" altLang="en-US" sz="2400" dirty="0"/>
              <a:t>확실한 사실을 재확인한 것이라며 뻔한 거짓말을 계속합니다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7806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77D389-794E-40D8-9D40-9C6009658E99}"/>
              </a:ext>
            </a:extLst>
          </p:cNvPr>
          <p:cNvSpPr txBox="1"/>
          <p:nvPr/>
        </p:nvSpPr>
        <p:spPr>
          <a:xfrm>
            <a:off x="255182" y="340242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이처럼 한일 간의 독도 논쟁은 자의적 해석과 그릇된 의미 부여로 억지를 부리는 일본의 태도 때문에 합의나 타협의 여지가 털끝만큼도 보이지 않는 상황입니다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259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4EED00-93BE-439F-B6F8-AB9CFA5E1FEE}"/>
              </a:ext>
            </a:extLst>
          </p:cNvPr>
          <p:cNvSpPr txBox="1"/>
          <p:nvPr/>
        </p:nvSpPr>
        <p:spPr>
          <a:xfrm>
            <a:off x="5089358" y="786063"/>
            <a:ext cx="2013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err="1"/>
              <a:t>독도란</a:t>
            </a:r>
            <a:r>
              <a:rPr lang="en-US" altLang="ko-KR" sz="4400" b="1" dirty="0"/>
              <a:t>?</a:t>
            </a:r>
            <a:endParaRPr lang="ko-KR" alt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AD5E6-A899-465F-B534-23CD2F73D412}"/>
              </a:ext>
            </a:extLst>
          </p:cNvPr>
          <p:cNvSpPr txBox="1"/>
          <p:nvPr/>
        </p:nvSpPr>
        <p:spPr>
          <a:xfrm>
            <a:off x="1233130" y="2455946"/>
            <a:ext cx="9964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동해에 있으며 대한민국의 </a:t>
            </a:r>
            <a:r>
              <a:rPr lang="ko-KR" altLang="en-US" sz="2800" dirty="0" err="1"/>
              <a:t>최동단에</a:t>
            </a:r>
            <a:r>
              <a:rPr lang="ko-KR" altLang="en-US" sz="2800" dirty="0"/>
              <a:t> 있는 섬이다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대한민국의 영토이나</a:t>
            </a:r>
            <a:r>
              <a:rPr lang="en-US" altLang="ko-KR" sz="2800" dirty="0"/>
              <a:t>,</a:t>
            </a:r>
            <a:r>
              <a:rPr lang="ko-KR" altLang="en-US" sz="2800" dirty="0"/>
              <a:t> 일본이 영토</a:t>
            </a:r>
            <a:r>
              <a:rPr lang="en-US" altLang="ko-KR" sz="2800" dirty="0"/>
              <a:t>(</a:t>
            </a:r>
            <a:r>
              <a:rPr lang="ko-KR" altLang="en-US" sz="2800" dirty="0"/>
              <a:t>영유권</a:t>
            </a:r>
            <a:r>
              <a:rPr lang="en-US" altLang="ko-KR" sz="2800" dirty="0"/>
              <a:t>)</a:t>
            </a:r>
            <a:r>
              <a:rPr lang="ko-KR" altLang="en-US" sz="2800" dirty="0"/>
              <a:t>을 주장을 하고 있고 영토 분쟁 지역이다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국제법상으로 대한민국의 실효 지배 상태이다</a:t>
            </a:r>
            <a:r>
              <a:rPr lang="en-US" altLang="ko-KR" sz="2800" dirty="0"/>
              <a:t>. </a:t>
            </a:r>
            <a:r>
              <a:rPr lang="ko-KR" altLang="en-US" sz="2800" dirty="0"/>
              <a:t>국제해양법상 암초로 구분된다</a:t>
            </a:r>
            <a:r>
              <a:rPr lang="en-US" altLang="ko-KR" sz="2800" dirty="0"/>
              <a:t>. </a:t>
            </a:r>
            <a:r>
              <a:rPr lang="ko-KR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653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890148-D29F-4FA8-9BE3-1A701B481C98}"/>
              </a:ext>
            </a:extLst>
          </p:cNvPr>
          <p:cNvSpPr txBox="1"/>
          <p:nvPr/>
        </p:nvSpPr>
        <p:spPr>
          <a:xfrm>
            <a:off x="297712" y="297711"/>
            <a:ext cx="1116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highlight>
                  <a:srgbClr val="FFFF00"/>
                </a:highlight>
              </a:rPr>
              <a:t>일본의 무단 침략이 드러나 역사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24B9F3E5-66B1-47BD-9F66-3B35B9CBB7B4}"/>
              </a:ext>
            </a:extLst>
          </p:cNvPr>
          <p:cNvSpPr/>
          <p:nvPr/>
        </p:nvSpPr>
        <p:spPr>
          <a:xfrm>
            <a:off x="531628" y="1956391"/>
            <a:ext cx="871870" cy="276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84FAD6AD-8C4A-4139-BBA2-0D37C9FD042D}"/>
              </a:ext>
            </a:extLst>
          </p:cNvPr>
          <p:cNvSpPr/>
          <p:nvPr/>
        </p:nvSpPr>
        <p:spPr>
          <a:xfrm>
            <a:off x="531628" y="2814904"/>
            <a:ext cx="871870" cy="276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12D2D5F9-C68C-4CDC-82CE-999F8D84907A}"/>
              </a:ext>
            </a:extLst>
          </p:cNvPr>
          <p:cNvSpPr/>
          <p:nvPr/>
        </p:nvSpPr>
        <p:spPr>
          <a:xfrm>
            <a:off x="531628" y="3779875"/>
            <a:ext cx="871870" cy="276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C9A6D10-2D89-48FD-AA5C-5D383B1A0DD7}"/>
              </a:ext>
            </a:extLst>
          </p:cNvPr>
          <p:cNvSpPr/>
          <p:nvPr/>
        </p:nvSpPr>
        <p:spPr>
          <a:xfrm>
            <a:off x="531628" y="4776611"/>
            <a:ext cx="871870" cy="276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49498-8F05-4008-90F0-5C771FA0D853}"/>
              </a:ext>
            </a:extLst>
          </p:cNvPr>
          <p:cNvSpPr txBox="1"/>
          <p:nvPr/>
        </p:nvSpPr>
        <p:spPr>
          <a:xfrm>
            <a:off x="1616149" y="1956391"/>
            <a:ext cx="69962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1900.10.25 </a:t>
            </a:r>
            <a:r>
              <a:rPr lang="ko-KR" altLang="en-US" dirty="0"/>
              <a:t>대한제국</a:t>
            </a:r>
            <a:r>
              <a:rPr lang="en-US" altLang="ko-KR" dirty="0"/>
              <a:t>, </a:t>
            </a:r>
            <a:r>
              <a:rPr lang="ko-KR" altLang="en-US" dirty="0"/>
              <a:t>독도를 울릉군에 편입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1904.02.08 </a:t>
            </a:r>
            <a:r>
              <a:rPr lang="ko-KR" altLang="en-US" dirty="0"/>
              <a:t>일본</a:t>
            </a:r>
            <a:r>
              <a:rPr lang="en-US" altLang="ko-KR" dirty="0"/>
              <a:t>, </a:t>
            </a:r>
            <a:r>
              <a:rPr lang="ko-KR" altLang="en-US" dirty="0"/>
              <a:t>대한제국을 군사적으로 침략</a:t>
            </a:r>
            <a:r>
              <a:rPr lang="en-US" altLang="ko-KR" dirty="0"/>
              <a:t>, </a:t>
            </a:r>
            <a:r>
              <a:rPr lang="ko-KR" altLang="en-US" dirty="0"/>
              <a:t>점령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1905.02.22</a:t>
            </a:r>
            <a:r>
              <a:rPr lang="ko-KR" altLang="en-US" dirty="0"/>
              <a:t> 일본</a:t>
            </a:r>
            <a:r>
              <a:rPr lang="en-US" altLang="ko-KR" dirty="0"/>
              <a:t>, </a:t>
            </a:r>
            <a:r>
              <a:rPr lang="ko-KR" altLang="en-US" dirty="0"/>
              <a:t>독도 영유권 주장 개시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1905.11.17 </a:t>
            </a:r>
            <a:r>
              <a:rPr lang="ko-KR" altLang="en-US" dirty="0"/>
              <a:t>일본</a:t>
            </a:r>
            <a:r>
              <a:rPr lang="en-US" altLang="ko-KR" dirty="0"/>
              <a:t>, </a:t>
            </a:r>
            <a:r>
              <a:rPr lang="ko-KR" altLang="en-US" dirty="0"/>
              <a:t>대한제국과 </a:t>
            </a:r>
            <a:r>
              <a:rPr lang="ko-KR" altLang="en-US" dirty="0" err="1"/>
              <a:t>을사늑약</a:t>
            </a:r>
            <a:r>
              <a:rPr lang="ko-KR" altLang="en-US" dirty="0"/>
              <a:t> 강제 체결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50418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2D351-1AF4-4B19-8D28-352140671E29}"/>
              </a:ext>
            </a:extLst>
          </p:cNvPr>
          <p:cNvSpPr txBox="1"/>
          <p:nvPr/>
        </p:nvSpPr>
        <p:spPr>
          <a:xfrm>
            <a:off x="233916" y="574158"/>
            <a:ext cx="116320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대한제국이 칙령으로 독도를 울릉군에 편입한 시점은 </a:t>
            </a:r>
            <a:r>
              <a:rPr lang="en-US" altLang="ko-KR" sz="2400" dirty="0"/>
              <a:t>1900</a:t>
            </a:r>
            <a:r>
              <a:rPr lang="ko-KR" altLang="en-US" sz="2400" dirty="0"/>
              <a:t>년 </a:t>
            </a:r>
            <a:r>
              <a:rPr lang="en-US" altLang="ko-KR" sz="2400" dirty="0"/>
              <a:t>10</a:t>
            </a:r>
            <a:r>
              <a:rPr lang="ko-KR" altLang="en-US" sz="2400" dirty="0"/>
              <a:t>월 </a:t>
            </a:r>
            <a:r>
              <a:rPr lang="en-US" altLang="ko-KR" sz="2400" dirty="0"/>
              <a:t>25</a:t>
            </a:r>
            <a:r>
              <a:rPr lang="ko-KR" altLang="en-US" sz="2400" dirty="0"/>
              <a:t>일 이다</a:t>
            </a:r>
            <a:r>
              <a:rPr lang="en-US" altLang="ko-KR" sz="2400" dirty="0"/>
              <a:t>. </a:t>
            </a:r>
            <a:r>
              <a:rPr lang="ko-KR" altLang="en-US" sz="2400" dirty="0"/>
              <a:t>일본이 러일 전쟁을 도발하고 한국을 군사 점령한 날은 </a:t>
            </a:r>
            <a:r>
              <a:rPr lang="en-US" altLang="ko-KR" sz="2400" dirty="0"/>
              <a:t>1904</a:t>
            </a:r>
            <a:r>
              <a:rPr lang="ko-KR" altLang="en-US" sz="2400" dirty="0"/>
              <a:t>년 </a:t>
            </a:r>
            <a:r>
              <a:rPr lang="en-US" altLang="ko-KR" sz="2400" dirty="0"/>
              <a:t>2</a:t>
            </a:r>
            <a:r>
              <a:rPr lang="ko-KR" altLang="en-US" sz="2400" dirty="0"/>
              <a:t>월 </a:t>
            </a:r>
            <a:r>
              <a:rPr lang="en-US" altLang="ko-KR" sz="2400" dirty="0"/>
              <a:t>8</a:t>
            </a:r>
            <a:r>
              <a:rPr lang="ko-KR" altLang="en-US" sz="2400" dirty="0"/>
              <a:t>일이다</a:t>
            </a:r>
            <a:r>
              <a:rPr lang="en-US" altLang="ko-KR" sz="2400" dirty="0"/>
              <a:t>. </a:t>
            </a:r>
            <a:r>
              <a:rPr lang="ko-KR" altLang="en-US" sz="2400" dirty="0" err="1"/>
              <a:t>시마네현</a:t>
            </a:r>
            <a:r>
              <a:rPr lang="ko-KR" altLang="en-US" sz="2400" dirty="0"/>
              <a:t> 고시로 독도 영유권을 주장한 시점은 </a:t>
            </a:r>
            <a:r>
              <a:rPr lang="en-US" altLang="ko-KR" sz="2400" dirty="0"/>
              <a:t>1905</a:t>
            </a:r>
            <a:r>
              <a:rPr lang="ko-KR" altLang="en-US" sz="2400" dirty="0"/>
              <a:t>년 </a:t>
            </a:r>
            <a:r>
              <a:rPr lang="en-US" altLang="ko-KR" sz="2400" dirty="0"/>
              <a:t>2</a:t>
            </a:r>
            <a:r>
              <a:rPr lang="ko-KR" altLang="en-US" sz="2400" dirty="0"/>
              <a:t>월 </a:t>
            </a:r>
            <a:r>
              <a:rPr lang="en-US" altLang="ko-KR" sz="2400" dirty="0"/>
              <a:t>22</a:t>
            </a:r>
            <a:r>
              <a:rPr lang="ko-KR" altLang="en-US" sz="2400" dirty="0"/>
              <a:t>일이다</a:t>
            </a:r>
            <a:r>
              <a:rPr lang="en-US" altLang="ko-KR" sz="2400" dirty="0"/>
              <a:t>. </a:t>
            </a:r>
            <a:r>
              <a:rPr lang="ko-KR" altLang="en-US" sz="2400" dirty="0" err="1"/>
              <a:t>을사늑약으로</a:t>
            </a:r>
            <a:r>
              <a:rPr lang="ko-KR" altLang="en-US" sz="2400" dirty="0"/>
              <a:t> 한국이 영토 침탈에 항의할 권리마저 뺏은 날이 </a:t>
            </a:r>
            <a:r>
              <a:rPr lang="en-US" altLang="ko-KR" sz="2400" dirty="0"/>
              <a:t>1905</a:t>
            </a:r>
            <a:r>
              <a:rPr lang="ko-KR" altLang="en-US" sz="2400" dirty="0"/>
              <a:t>년 </a:t>
            </a:r>
            <a:r>
              <a:rPr lang="en-US" altLang="ko-KR" sz="2400" dirty="0"/>
              <a:t>11</a:t>
            </a:r>
            <a:r>
              <a:rPr lang="ko-KR" altLang="en-US" sz="2400" dirty="0"/>
              <a:t>월 </a:t>
            </a:r>
            <a:r>
              <a:rPr lang="en-US" altLang="ko-KR" sz="2400" dirty="0"/>
              <a:t>17</a:t>
            </a:r>
            <a:r>
              <a:rPr lang="ko-KR" altLang="en-US" sz="2400" dirty="0"/>
              <a:t>일 이니</a:t>
            </a:r>
            <a:r>
              <a:rPr lang="en-US" altLang="ko-KR" sz="2400" dirty="0"/>
              <a:t>, </a:t>
            </a:r>
            <a:r>
              <a:rPr lang="ko-KR" altLang="en-US" sz="2400" dirty="0"/>
              <a:t>일본이 독도를 자국 영토에 편입한 시점은 </a:t>
            </a:r>
            <a:r>
              <a:rPr lang="ko-KR" altLang="en-US" sz="2400" b="1" dirty="0">
                <a:solidFill>
                  <a:srgbClr val="FF0000"/>
                </a:solidFill>
              </a:rPr>
              <a:t>한국을 보호국으로 만든 시점과 일치합니다</a:t>
            </a:r>
            <a:r>
              <a:rPr lang="en-US" altLang="ko-KR" sz="2400" b="1" dirty="0">
                <a:solidFill>
                  <a:srgbClr val="FF0000"/>
                </a:solidFill>
              </a:rPr>
              <a:t>.</a:t>
            </a:r>
          </a:p>
          <a:p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ko-KR" altLang="en-US" sz="2400" dirty="0"/>
              <a:t>그러므로 독도가 일본땅이라는 주장은 </a:t>
            </a:r>
            <a:r>
              <a:rPr lang="ko-KR" altLang="en-US" sz="2400" b="1" dirty="0">
                <a:solidFill>
                  <a:srgbClr val="FF0000"/>
                </a:solidFill>
              </a:rPr>
              <a:t>일본이 </a:t>
            </a:r>
            <a:r>
              <a:rPr lang="en-US" altLang="ko-KR" sz="2400" b="1" dirty="0">
                <a:solidFill>
                  <a:srgbClr val="FF0000"/>
                </a:solidFill>
              </a:rPr>
              <a:t>‘</a:t>
            </a:r>
            <a:r>
              <a:rPr lang="ko-KR" altLang="en-US" sz="2400" b="1" dirty="0">
                <a:solidFill>
                  <a:srgbClr val="FF0000"/>
                </a:solidFill>
              </a:rPr>
              <a:t>침략 전쟁의 전범＇ 즉 불법행위를 저질렀다는 점을 계속 확인하는 </a:t>
            </a:r>
            <a:r>
              <a:rPr lang="ko-KR" altLang="en-US" sz="2400" dirty="0"/>
              <a:t>셈입니다</a:t>
            </a:r>
            <a:r>
              <a:rPr lang="en-US" altLang="ko-KR" sz="2400" dirty="0"/>
              <a:t>. </a:t>
            </a:r>
            <a:r>
              <a:rPr lang="ko-KR" altLang="en-US" sz="2400" dirty="0"/>
              <a:t>그런데 또 일본 정부는 이것을 제국주의 시대에 강대국이라면 다 했던</a:t>
            </a:r>
            <a:r>
              <a:rPr lang="en-US" altLang="ko-KR" sz="2400" dirty="0"/>
              <a:t>, </a:t>
            </a:r>
            <a:r>
              <a:rPr lang="ko-KR" altLang="en-US" sz="2400" dirty="0"/>
              <a:t>오히려 일본이 그 시절 강대국들과 어깨를 나란히 한 자랑스러운 역사라고 주장하고 있습니다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4892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7E21C4-2293-41C1-A0B0-09E53C5E2075}"/>
              </a:ext>
            </a:extLst>
          </p:cNvPr>
          <p:cNvSpPr txBox="1"/>
          <p:nvPr/>
        </p:nvSpPr>
        <p:spPr>
          <a:xfrm>
            <a:off x="311888" y="531628"/>
            <a:ext cx="1156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결론적으로 한일 독도 갈등은 과거 일본 제국주의 팽창 정책의 결과로</a:t>
            </a:r>
            <a:r>
              <a:rPr lang="en-US" altLang="ko-KR" sz="2400" dirty="0"/>
              <a:t>, </a:t>
            </a:r>
            <a:r>
              <a:rPr lang="ko-KR" altLang="en-US" sz="2400" dirty="0"/>
              <a:t>한일 양국 간 영토 문제를 넘어 역사와 인류의 양심에 관한 문제가 되는 것입니다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060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F3D0AF-7C15-46D1-B1B3-1096F33A9E60}"/>
              </a:ext>
            </a:extLst>
          </p:cNvPr>
          <p:cNvSpPr txBox="1"/>
          <p:nvPr/>
        </p:nvSpPr>
        <p:spPr>
          <a:xfrm>
            <a:off x="255180" y="313652"/>
            <a:ext cx="1152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highlight>
                  <a:srgbClr val="FFFF00"/>
                </a:highlight>
              </a:rPr>
              <a:t>일본이 독도를 자기들 땅이라 말하는 이유는</a:t>
            </a:r>
            <a:r>
              <a:rPr lang="en-US" altLang="ko-KR" sz="3200" dirty="0">
                <a:highlight>
                  <a:srgbClr val="FFFF00"/>
                </a:highlight>
              </a:rPr>
              <a:t>………</a:t>
            </a:r>
            <a:endParaRPr lang="ko-KR" altLang="en-US" sz="3200" dirty="0">
              <a:highlight>
                <a:srgbClr val="FFFF00"/>
              </a:highligh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DF65D47-4F64-4410-AF10-2F63CD7DF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9" y="1064385"/>
            <a:ext cx="6801799" cy="2857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E5142-ED16-4965-92F9-545E6B5B75CE}"/>
              </a:ext>
            </a:extLst>
          </p:cNvPr>
          <p:cNvSpPr txBox="1"/>
          <p:nvPr/>
        </p:nvSpPr>
        <p:spPr>
          <a:xfrm>
            <a:off x="170118" y="4212193"/>
            <a:ext cx="11695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지난 </a:t>
            </a:r>
            <a:r>
              <a:rPr lang="en-US" altLang="ko-KR" sz="2400" dirty="0"/>
              <a:t>2018</a:t>
            </a:r>
            <a:r>
              <a:rPr lang="ko-KR" altLang="en-US" sz="2400" dirty="0"/>
              <a:t>년 </a:t>
            </a:r>
            <a:r>
              <a:rPr lang="en-US" altLang="ko-KR" sz="2400" dirty="0"/>
              <a:t>10</a:t>
            </a:r>
            <a:r>
              <a:rPr lang="ko-KR" altLang="en-US" sz="2400" dirty="0"/>
              <a:t>월 </a:t>
            </a:r>
            <a:r>
              <a:rPr lang="en-US" altLang="ko-KR" sz="2400" dirty="0"/>
              <a:t>22</a:t>
            </a:r>
            <a:r>
              <a:rPr lang="ko-KR" altLang="en-US" sz="2400" dirty="0"/>
              <a:t>일 우리나라 국회의원들이 독도를 반문했을 때</a:t>
            </a:r>
            <a:r>
              <a:rPr lang="en-US" altLang="ko-KR" sz="2400" dirty="0"/>
              <a:t>, ‘</a:t>
            </a:r>
            <a:r>
              <a:rPr lang="ko-KR" altLang="en-US" sz="2400" dirty="0"/>
              <a:t>일본 영토를 지키기 위해 행동하는 의원 연맹</a:t>
            </a:r>
            <a:r>
              <a:rPr lang="en-US" altLang="ko-KR" sz="2400" dirty="0"/>
              <a:t>’ </a:t>
            </a:r>
            <a:r>
              <a:rPr lang="ko-KR" altLang="en-US" sz="2400" dirty="0"/>
              <a:t>회장인 신도 </a:t>
            </a:r>
            <a:r>
              <a:rPr lang="ko-KR" altLang="en-US" sz="2400" dirty="0" err="1"/>
              <a:t>요시타카</a:t>
            </a:r>
            <a:r>
              <a:rPr lang="ko-KR" altLang="en-US" sz="2400" dirty="0"/>
              <a:t> 자민당 의원이 우리 국회의원들을 향해 </a:t>
            </a:r>
            <a:r>
              <a:rPr lang="en-US" altLang="ko-KR" sz="2400" dirty="0"/>
              <a:t>“</a:t>
            </a:r>
            <a:r>
              <a:rPr lang="ko-KR" altLang="en-US" sz="2400" dirty="0"/>
              <a:t>한국 측은 단지 </a:t>
            </a:r>
            <a:r>
              <a:rPr lang="en-US" altLang="ko-KR" sz="2400" dirty="0"/>
              <a:t>‘</a:t>
            </a:r>
            <a:r>
              <a:rPr lang="ko-KR" altLang="en-US" sz="2400" dirty="0"/>
              <a:t>우리 </a:t>
            </a:r>
            <a:r>
              <a:rPr lang="ko-KR" altLang="en-US" sz="2400" dirty="0" err="1"/>
              <a:t>것＇이라고</a:t>
            </a:r>
            <a:r>
              <a:rPr lang="ko-KR" altLang="en-US" sz="2400" dirty="0"/>
              <a:t> 말할 뿐</a:t>
            </a:r>
            <a:r>
              <a:rPr lang="en-US" altLang="ko-KR" sz="2400" dirty="0"/>
              <a:t>, </a:t>
            </a:r>
            <a:r>
              <a:rPr lang="ko-KR" altLang="en-US" sz="2400" dirty="0"/>
              <a:t>일본 측의 영유권 주장 근거에 대해 한국 영유권의 정당성을 보여 주지 못하고 있다</a:t>
            </a:r>
            <a:r>
              <a:rPr lang="en-US" altLang="ko-KR" sz="2400" dirty="0"/>
              <a:t>” </a:t>
            </a:r>
            <a:r>
              <a:rPr lang="ko-KR" altLang="en-US" sz="2400" dirty="0"/>
              <a:t>고 말했습니다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4806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6E86F-B934-444F-B55F-D1D74A178B90}"/>
              </a:ext>
            </a:extLst>
          </p:cNvPr>
          <p:cNvSpPr txBox="1"/>
          <p:nvPr/>
        </p:nvSpPr>
        <p:spPr>
          <a:xfrm>
            <a:off x="333153" y="446566"/>
            <a:ext cx="11525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지금까지 한국이 독도 영유권의 정당성을 충분히 알려 왔고</a:t>
            </a:r>
            <a:r>
              <a:rPr lang="en-US" altLang="ko-KR" sz="2400" dirty="0"/>
              <a:t>, </a:t>
            </a:r>
            <a:r>
              <a:rPr lang="ko-KR" altLang="en-US" sz="2400" dirty="0"/>
              <a:t>일본 측이 제시한 근거들에 명백한 반박 증거를 제시해 왔는데 왜 이런 말을 하는 것일까</a:t>
            </a:r>
            <a:r>
              <a:rPr lang="en-US" altLang="ko-KR" sz="2400" dirty="0"/>
              <a:t>? </a:t>
            </a:r>
            <a:r>
              <a:rPr lang="ko-KR" altLang="en-US" sz="2400" dirty="0"/>
              <a:t>이 주장의 뉘앙스는 얼마 전 일본이 발표한 일본 중학생용 검정교과서 검정 결과 발표에서도 고스란히 드러납니다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23372E-BB58-485D-8E53-57CA1A813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4" y="1742916"/>
            <a:ext cx="6549656" cy="46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24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26BDE3-47EA-4C82-83F8-7C14BCD8B468}"/>
              </a:ext>
            </a:extLst>
          </p:cNvPr>
          <p:cNvSpPr txBox="1"/>
          <p:nvPr/>
        </p:nvSpPr>
        <p:spPr>
          <a:xfrm>
            <a:off x="212651" y="637953"/>
            <a:ext cx="113555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여기에 포함된 역사교과서 </a:t>
            </a:r>
            <a:r>
              <a:rPr lang="en-US" altLang="ko-KR" sz="2400" dirty="0"/>
              <a:t>7</a:t>
            </a:r>
            <a:r>
              <a:rPr lang="ko-KR" altLang="en-US" sz="2400" dirty="0"/>
              <a:t>종 모두 </a:t>
            </a:r>
            <a:r>
              <a:rPr lang="en-US" altLang="ko-KR" sz="2400" dirty="0"/>
              <a:t>“1905</a:t>
            </a:r>
            <a:r>
              <a:rPr lang="ko-KR" altLang="en-US" sz="2400" dirty="0"/>
              <a:t>년 일본이 독도를 합법적인 절차를 거쳐 자국령으로 편입했다</a:t>
            </a:r>
            <a:r>
              <a:rPr lang="en-US" altLang="ko-KR" sz="2400" dirty="0"/>
              <a:t>” “1600</a:t>
            </a:r>
            <a:r>
              <a:rPr lang="ko-KR" altLang="en-US" sz="2400" dirty="0"/>
              <a:t>년 시대에 일본인들이 독도 근처에서 조업 활동을 하였다＂ </a:t>
            </a:r>
            <a:r>
              <a:rPr lang="en-US" altLang="ko-KR" sz="2400" dirty="0"/>
              <a:t>“</a:t>
            </a:r>
            <a:r>
              <a:rPr lang="ko-KR" altLang="en-US" sz="2400" dirty="0"/>
              <a:t>독도는 현재 한국이 불법으로 점거 중인 곳이다＂ 고 표기하였고</a:t>
            </a:r>
            <a:r>
              <a:rPr lang="en-US" altLang="ko-KR" sz="2400" dirty="0"/>
              <a:t>, </a:t>
            </a:r>
            <a:r>
              <a:rPr lang="ko-KR" altLang="en-US" sz="2400" dirty="0"/>
              <a:t>이를 일본 </a:t>
            </a:r>
            <a:r>
              <a:rPr lang="ko-KR" altLang="en-US" sz="2400" dirty="0" err="1"/>
              <a:t>문부과학성이</a:t>
            </a:r>
            <a:r>
              <a:rPr lang="ko-KR" altLang="en-US" sz="2400" dirty="0"/>
              <a:t> 그대로 통과 시킨 것입니다</a:t>
            </a:r>
            <a:r>
              <a:rPr lang="en-US" altLang="ko-KR" sz="2400" dirty="0"/>
              <a:t>.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일본이 이렇게도 교과서 </a:t>
            </a:r>
            <a:r>
              <a:rPr lang="en-US" altLang="ko-KR" sz="2400" dirty="0"/>
              <a:t>‘</a:t>
            </a:r>
            <a:r>
              <a:rPr lang="ko-KR" altLang="en-US" sz="2400" dirty="0"/>
              <a:t>역사왜곡</a:t>
            </a:r>
            <a:r>
              <a:rPr lang="en-US" altLang="ko-KR" sz="2400" dirty="0"/>
              <a:t>’</a:t>
            </a:r>
            <a:r>
              <a:rPr lang="ko-KR" altLang="en-US" sz="2400" dirty="0"/>
              <a:t>을 통해 뻔뻔한 대응을 하는 것의 배경에는</a:t>
            </a:r>
            <a:r>
              <a:rPr lang="en-US" altLang="ko-KR" sz="2400" dirty="0"/>
              <a:t>, ‘</a:t>
            </a:r>
            <a:r>
              <a:rPr lang="ko-KR" altLang="en-US" sz="2400" dirty="0"/>
              <a:t>근대 제국주의 질서 하에서 당시의 영토나 해양법에 의거해서 독도를 자기의 영토로 편입하는 것은 합법</a:t>
            </a:r>
            <a:r>
              <a:rPr lang="en-US" altLang="ko-KR" sz="2400" dirty="0"/>
              <a:t>’ </a:t>
            </a:r>
            <a:r>
              <a:rPr lang="ko-KR" altLang="en-US" sz="2400" dirty="0"/>
              <a:t>이라는 주장을 끝까지 내세우는 것이 일본의 입장에서 유리하고</a:t>
            </a:r>
            <a:r>
              <a:rPr lang="en-US" altLang="ko-KR" sz="2400" dirty="0"/>
              <a:t>, </a:t>
            </a:r>
            <a:r>
              <a:rPr lang="ko-KR" altLang="en-US" sz="2400" dirty="0"/>
              <a:t>이 때문에 법적 논리 다툼에서도 중재자가 명쾌한 결론을 내기 힘든 것이라는 판단이 </a:t>
            </a:r>
            <a:r>
              <a:rPr lang="ko-KR" altLang="en-US" sz="2400" dirty="0" err="1"/>
              <a:t>깔려있습니다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745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79E132-F403-4D99-9011-C46474734C4D}"/>
              </a:ext>
            </a:extLst>
          </p:cNvPr>
          <p:cNvSpPr txBox="1"/>
          <p:nvPr/>
        </p:nvSpPr>
        <p:spPr>
          <a:xfrm>
            <a:off x="191386" y="489098"/>
            <a:ext cx="11589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일본은 </a:t>
            </a:r>
            <a:r>
              <a:rPr lang="en-US" altLang="ko-KR" sz="2400" dirty="0"/>
              <a:t>‘</a:t>
            </a:r>
            <a:r>
              <a:rPr lang="ko-KR" altLang="en-US" sz="2400" dirty="0"/>
              <a:t>식민 </a:t>
            </a:r>
            <a:r>
              <a:rPr lang="ko-KR" altLang="en-US" sz="2400" dirty="0" err="1"/>
              <a:t>지배＇가</a:t>
            </a:r>
            <a:r>
              <a:rPr lang="ko-KR" altLang="en-US" sz="2400" dirty="0"/>
              <a:t> 당시의 국제법에 비추어 불법이 아니라고 인식하고 있고</a:t>
            </a:r>
            <a:r>
              <a:rPr lang="en-US" altLang="ko-KR" sz="2400" dirty="0"/>
              <a:t>, </a:t>
            </a:r>
            <a:r>
              <a:rPr lang="ko-KR" altLang="en-US" sz="2400" dirty="0"/>
              <a:t>당시에는 바다</a:t>
            </a:r>
            <a:r>
              <a:rPr lang="en-US" altLang="ko-KR" sz="2400" dirty="0"/>
              <a:t>, </a:t>
            </a:r>
            <a:r>
              <a:rPr lang="ko-KR" altLang="en-US" sz="2400" dirty="0"/>
              <a:t>해양 주권</a:t>
            </a:r>
            <a:r>
              <a:rPr lang="en-US" altLang="ko-KR" sz="2400" dirty="0"/>
              <a:t>, </a:t>
            </a:r>
            <a:r>
              <a:rPr lang="ko-KR" altLang="en-US" sz="2400" dirty="0"/>
              <a:t>어업권에 대한 인식이 지금처럼 확립되어 있지 않았으며</a:t>
            </a:r>
            <a:r>
              <a:rPr lang="en-US" altLang="ko-KR" sz="2400" dirty="0"/>
              <a:t>, </a:t>
            </a:r>
            <a:r>
              <a:rPr lang="ko-KR" altLang="en-US" sz="2400" dirty="0"/>
              <a:t>일본이 러일전쟁 중 </a:t>
            </a:r>
            <a:r>
              <a:rPr lang="ko-KR" altLang="en-US" sz="2400" dirty="0" err="1"/>
              <a:t>시마네현</a:t>
            </a:r>
            <a:r>
              <a:rPr lang="ko-KR" altLang="en-US" sz="2400" dirty="0"/>
              <a:t> 고시를 통해 독도를 자국 영토로 편입할 때 대한제국이 이에 대해 정당한 항의나 문제 제기를 하지 못했다는 것이 그들의 논리에 피와 살이 됩니다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물론 한국은 일본의 조치를 알게 된 즉시 독도가 한국의 영토임을 재확인 했으나</a:t>
            </a:r>
            <a:r>
              <a:rPr lang="en-US" altLang="ko-KR" sz="2400" dirty="0"/>
              <a:t>, </a:t>
            </a:r>
            <a:r>
              <a:rPr lang="ko-KR" altLang="en-US" sz="2400" dirty="0"/>
              <a:t>이미 </a:t>
            </a:r>
            <a:r>
              <a:rPr lang="ko-KR" altLang="en-US" sz="2400" dirty="0" err="1"/>
              <a:t>을사늑약에</a:t>
            </a:r>
            <a:r>
              <a:rPr lang="ko-KR" altLang="en-US" sz="2400" dirty="0"/>
              <a:t> 의해 외교권이 박탈된 상태였기 때문에 제대로 항의를 하지 못했다는 이야기 입니다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5646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4B3167-BE13-49F1-9448-A0AF8562C0A0}"/>
              </a:ext>
            </a:extLst>
          </p:cNvPr>
          <p:cNvSpPr txBox="1"/>
          <p:nvPr/>
        </p:nvSpPr>
        <p:spPr>
          <a:xfrm>
            <a:off x="212651" y="552893"/>
            <a:ext cx="11589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지금까지의 말을 다시 정리해 볼 때</a:t>
            </a:r>
            <a:r>
              <a:rPr lang="en-US" altLang="ko-KR" sz="2400" dirty="0"/>
              <a:t>, </a:t>
            </a:r>
            <a:r>
              <a:rPr lang="ko-KR" altLang="en-US" sz="2400" dirty="0"/>
              <a:t>일본이 독도를 자국 영토로 편입한 것이 합법이었다고 우기면 여기에 대한 논리적</a:t>
            </a:r>
            <a:r>
              <a:rPr lang="en-US" altLang="ko-KR" sz="2400" dirty="0"/>
              <a:t>, </a:t>
            </a:r>
            <a:r>
              <a:rPr lang="ko-KR" altLang="en-US" sz="2400" dirty="0"/>
              <a:t>법적 대응은 의미가 없어지게 된다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이런 이유로 일본이 교과서 역사왜곡을 일삼으면서까지 독도 도발을 계속해서 이어 나갈 수 있는 것이고</a:t>
            </a:r>
            <a:r>
              <a:rPr lang="en-US" altLang="ko-KR" sz="2400" dirty="0"/>
              <a:t>, </a:t>
            </a:r>
            <a:r>
              <a:rPr lang="ko-KR" altLang="en-US" sz="2400" dirty="0"/>
              <a:t>그래서 우리나라의 독도 교육 체계 역시 논리적으로 뒷받침할 만한 내용들을 교육시켜야 하는 것이다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6971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FE934-DC82-491C-8697-8484C3358B8A}"/>
              </a:ext>
            </a:extLst>
          </p:cNvPr>
          <p:cNvSpPr txBox="1"/>
          <p:nvPr/>
        </p:nvSpPr>
        <p:spPr>
          <a:xfrm>
            <a:off x="191386" y="340242"/>
            <a:ext cx="518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독도의 관광요소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3B254-C17F-49C8-8BF0-2C0544E40DF0}"/>
              </a:ext>
            </a:extLst>
          </p:cNvPr>
          <p:cNvSpPr txBox="1"/>
          <p:nvPr/>
        </p:nvSpPr>
        <p:spPr>
          <a:xfrm>
            <a:off x="191386" y="1174897"/>
            <a:ext cx="11185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1982</a:t>
            </a:r>
            <a:r>
              <a:rPr lang="ko-KR" altLang="en-US" sz="2400" dirty="0"/>
              <a:t>년 </a:t>
            </a:r>
            <a:r>
              <a:rPr lang="ko-KR" altLang="en-US" sz="2400" dirty="0" err="1"/>
              <a:t>천연기냠물</a:t>
            </a:r>
            <a:r>
              <a:rPr lang="ko-KR" altLang="en-US" sz="2400" dirty="0"/>
              <a:t> 제</a:t>
            </a:r>
            <a:r>
              <a:rPr lang="en-US" altLang="ko-KR" sz="2400" dirty="0"/>
              <a:t>336</a:t>
            </a:r>
            <a:r>
              <a:rPr lang="ko-KR" altLang="en-US" sz="2400" dirty="0"/>
              <a:t>호로 지정</a:t>
            </a:r>
            <a:r>
              <a:rPr lang="en-US" altLang="ko-KR" sz="2400" dirty="0"/>
              <a:t>, </a:t>
            </a:r>
            <a:r>
              <a:rPr lang="ko-KR" altLang="en-US" sz="2400" dirty="0"/>
              <a:t>문화재보호법 제</a:t>
            </a:r>
            <a:r>
              <a:rPr lang="en-US" altLang="ko-KR" sz="2400" dirty="0"/>
              <a:t>33</a:t>
            </a:r>
            <a:r>
              <a:rPr lang="ko-KR" altLang="en-US" sz="2400" dirty="0"/>
              <a:t>조에 근거하여 공개를 제한해 왔으나 제한지역 중 중도에 한해서 일반인의 출입이 가능하도록 공개제한을 해제함으로써 입도 허가제를 신고제로 전환했다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일반 관람객의 경우와 특수 목적 입도 두가지로 나뉜다</a:t>
            </a:r>
            <a:r>
              <a:rPr lang="en-US" altLang="ko-KR" sz="2400" dirty="0"/>
              <a:t>. </a:t>
            </a:r>
            <a:r>
              <a:rPr lang="ko-KR" altLang="en-US" sz="2400" dirty="0"/>
              <a:t>전자의 경우 입도 범위가 동도 선착장으로 한정되는 관람이며</a:t>
            </a:r>
            <a:r>
              <a:rPr lang="en-US" altLang="ko-KR" sz="2400" dirty="0"/>
              <a:t>, </a:t>
            </a:r>
            <a:r>
              <a:rPr lang="ko-KR" altLang="en-US" sz="2400" dirty="0"/>
              <a:t>후자의 경우는 입도에 해당한다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3188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25B579-158B-4D80-9F30-5866FF4084AA}"/>
              </a:ext>
            </a:extLst>
          </p:cNvPr>
          <p:cNvSpPr txBox="1"/>
          <p:nvPr/>
        </p:nvSpPr>
        <p:spPr>
          <a:xfrm>
            <a:off x="233916" y="489098"/>
            <a:ext cx="115044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dirty="0"/>
              <a:t>일반 관람객</a:t>
            </a:r>
            <a:endParaRPr lang="en-US" altLang="ko-KR" sz="2400" dirty="0"/>
          </a:p>
          <a:p>
            <a:r>
              <a:rPr lang="en-US" altLang="ko-KR" sz="2400" dirty="0"/>
              <a:t>2009</a:t>
            </a:r>
            <a:r>
              <a:rPr lang="ko-KR" altLang="en-US" sz="2400" dirty="0"/>
              <a:t>년 </a:t>
            </a:r>
            <a:r>
              <a:rPr lang="en-US" altLang="ko-KR" sz="2400" dirty="0"/>
              <a:t>6</a:t>
            </a:r>
            <a:r>
              <a:rPr lang="ko-KR" altLang="en-US" sz="2400" dirty="0"/>
              <a:t>월부로 </a:t>
            </a:r>
            <a:r>
              <a:rPr lang="en-US" altLang="ko-KR" sz="2400" dirty="0"/>
              <a:t>1</a:t>
            </a:r>
            <a:r>
              <a:rPr lang="ko-KR" altLang="en-US" sz="2400" dirty="0"/>
              <a:t>월 관람객 수 제한이 해제되어 </a:t>
            </a:r>
            <a:r>
              <a:rPr lang="en-US" altLang="ko-KR" sz="2400" dirty="0"/>
              <a:t>1</a:t>
            </a:r>
            <a:r>
              <a:rPr lang="ko-KR" altLang="en-US" sz="2400" dirty="0"/>
              <a:t>회 </a:t>
            </a:r>
            <a:r>
              <a:rPr lang="en-US" altLang="ko-KR" sz="2400" dirty="0"/>
              <a:t>470</a:t>
            </a:r>
            <a:r>
              <a:rPr lang="ko-KR" altLang="en-US" sz="2400" dirty="0"/>
              <a:t>명 한정으로 관람이 가능하다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여객선을 예매하면 여객선사에서 울릉군에 승객 명단을 제출하여 일괄적으로 신고를 한다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승선권이 절취 후 회수되는 부분에 성명과 주민번호</a:t>
            </a:r>
            <a:r>
              <a:rPr lang="en-US" altLang="ko-KR" sz="2400" dirty="0"/>
              <a:t>, </a:t>
            </a:r>
            <a:r>
              <a:rPr lang="ko-KR" altLang="en-US" sz="2400" dirty="0"/>
              <a:t>연락처를 기재하며</a:t>
            </a:r>
            <a:r>
              <a:rPr lang="en-US" altLang="ko-KR" sz="2400" dirty="0"/>
              <a:t>, </a:t>
            </a:r>
            <a:r>
              <a:rPr lang="ko-KR" altLang="en-US" sz="2400" dirty="0"/>
              <a:t>이를 토대로 명단을 작성한다</a:t>
            </a:r>
            <a:r>
              <a:rPr lang="en-US" altLang="ko-KR" sz="2400" dirty="0"/>
              <a:t>. </a:t>
            </a:r>
            <a:r>
              <a:rPr lang="ko-KR" altLang="en-US" sz="2400" dirty="0"/>
              <a:t>이후 울릉군에서 선사에 </a:t>
            </a:r>
            <a:r>
              <a:rPr lang="ko-KR" altLang="en-US" sz="2400" dirty="0" err="1"/>
              <a:t>신고필증을</a:t>
            </a:r>
            <a:r>
              <a:rPr lang="ko-KR" altLang="en-US" sz="2400" dirty="0"/>
              <a:t> 교부하면 절차가 마무리되며</a:t>
            </a:r>
            <a:r>
              <a:rPr lang="en-US" altLang="ko-KR" sz="2400" dirty="0"/>
              <a:t>, </a:t>
            </a:r>
            <a:r>
              <a:rPr lang="ko-KR" altLang="en-US" sz="2400" dirty="0"/>
              <a:t>독도 도착 후 기상 여건에 따라 접안여부가 결정된다</a:t>
            </a:r>
            <a:r>
              <a:rPr lang="en-US" altLang="ko-KR" sz="2400" dirty="0"/>
              <a:t>. </a:t>
            </a:r>
            <a:r>
              <a:rPr lang="ko-KR" altLang="en-US" sz="2400" dirty="0"/>
              <a:t>독도의 기상 여건이 좋은 날이 별로 많지 않아 접안을 할 수 있는 날이 </a:t>
            </a:r>
            <a:r>
              <a:rPr lang="en-US" altLang="ko-KR" sz="2400" dirty="0"/>
              <a:t>1</a:t>
            </a:r>
            <a:r>
              <a:rPr lang="ko-KR" altLang="en-US" sz="2400" dirty="0"/>
              <a:t>년에 불과 </a:t>
            </a:r>
            <a:r>
              <a:rPr lang="en-US" altLang="ko-KR" sz="2400" dirty="0"/>
              <a:t>50~60</a:t>
            </a:r>
            <a:r>
              <a:rPr lang="ko-KR" altLang="en-US" sz="2400" dirty="0"/>
              <a:t>여 일 정도라고 한다</a:t>
            </a:r>
            <a:r>
              <a:rPr lang="en-US" altLang="ko-KR" sz="2400" dirty="0"/>
              <a:t>. </a:t>
            </a:r>
            <a:r>
              <a:rPr lang="ko-KR" altLang="en-US" sz="2400" dirty="0"/>
              <a:t>오죽하면 </a:t>
            </a:r>
            <a:r>
              <a:rPr lang="en-US" altLang="ko-KR" sz="2400" dirty="0"/>
              <a:t>‘3</a:t>
            </a:r>
            <a:r>
              <a:rPr lang="ko-KR" altLang="en-US" sz="2400" dirty="0"/>
              <a:t>대가 덕을 쌓아야 갈 수 있다＇나 </a:t>
            </a:r>
            <a:r>
              <a:rPr lang="en-US" altLang="ko-KR" sz="2400" dirty="0"/>
              <a:t>‘</a:t>
            </a:r>
            <a:r>
              <a:rPr lang="ko-KR" altLang="en-US" sz="2400" dirty="0"/>
              <a:t>하늘이 허락해야 갈 수 있다＇라는 말이 나올 정도다</a:t>
            </a:r>
            <a:r>
              <a:rPr lang="en-US" altLang="ko-KR" sz="2400" dirty="0"/>
              <a:t>. </a:t>
            </a:r>
            <a:r>
              <a:rPr lang="ko-KR" altLang="en-US" sz="2400" dirty="0"/>
              <a:t>그렇게 접안 여부가 결정되면 탑승한 여객선을 이용하여 입도 후 </a:t>
            </a:r>
            <a:r>
              <a:rPr lang="en-US" altLang="ko-KR" sz="2400" dirty="0"/>
              <a:t>2~30</a:t>
            </a:r>
            <a:r>
              <a:rPr lang="ko-KR" altLang="en-US" sz="2400" dirty="0"/>
              <a:t>여 분간 동도 선착장에 한하여 관람이 가능하다</a:t>
            </a:r>
            <a:r>
              <a:rPr lang="en-US" altLang="ko-KR" sz="2400" dirty="0"/>
              <a:t>. </a:t>
            </a:r>
            <a:r>
              <a:rPr lang="ko-KR" altLang="en-US" sz="2400" dirty="0"/>
              <a:t>이후 선장이 기적을 울리면 타고 온 배에 다시 승선하여 울릉도로 돌아오는 방식이다</a:t>
            </a:r>
          </a:p>
        </p:txBody>
      </p:sp>
    </p:spTree>
    <p:extLst>
      <p:ext uri="{BB962C8B-B14F-4D97-AF65-F5344CB8AC3E}">
        <p14:creationId xmlns:p14="http://schemas.microsoft.com/office/powerpoint/2010/main" val="220177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8123B-8C82-4B6E-B1B8-5A7503F4D44A}"/>
              </a:ext>
            </a:extLst>
          </p:cNvPr>
          <p:cNvSpPr txBox="1"/>
          <p:nvPr/>
        </p:nvSpPr>
        <p:spPr>
          <a:xfrm>
            <a:off x="288758" y="433137"/>
            <a:ext cx="4106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/>
              <a:t>독도의 특징</a:t>
            </a:r>
            <a:endParaRPr lang="en-US" altLang="ko-KR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DFC96-C367-42CA-A216-51D441375343}"/>
              </a:ext>
            </a:extLst>
          </p:cNvPr>
          <p:cNvSpPr txBox="1"/>
          <p:nvPr/>
        </p:nvSpPr>
        <p:spPr>
          <a:xfrm>
            <a:off x="0" y="1491915"/>
            <a:ext cx="12047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대한민국의 울릉도와 일본의 </a:t>
            </a:r>
            <a:r>
              <a:rPr lang="ko-KR" altLang="en-US" sz="2400" dirty="0" err="1"/>
              <a:t>오키노시마</a:t>
            </a:r>
            <a:r>
              <a:rPr lang="ko-KR" altLang="en-US" sz="2400" dirty="0"/>
              <a:t> 사이에 있으며</a:t>
            </a:r>
            <a:r>
              <a:rPr lang="en-US" altLang="ko-KR" sz="2400" dirty="0"/>
              <a:t>, </a:t>
            </a:r>
            <a:r>
              <a:rPr lang="ko-KR" altLang="en-US" sz="2400" dirty="0"/>
              <a:t>울릉도에서 동남쪽으로</a:t>
            </a:r>
            <a:endParaRPr lang="en-US" altLang="ko-KR" sz="2400" dirty="0"/>
          </a:p>
          <a:p>
            <a:r>
              <a:rPr lang="ko-KR" altLang="en-US" sz="2400" dirty="0"/>
              <a:t> </a:t>
            </a:r>
            <a:r>
              <a:rPr lang="en-US" altLang="ko-KR" sz="2400" dirty="0"/>
              <a:t>87.4 km </a:t>
            </a:r>
            <a:r>
              <a:rPr lang="ko-KR" altLang="en-US" sz="2400" dirty="0" err="1"/>
              <a:t>떨어져있고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오키노시마에서는</a:t>
            </a:r>
            <a:r>
              <a:rPr lang="ko-KR" altLang="en-US" sz="2400" dirty="0"/>
              <a:t> 서북쪽으로 </a:t>
            </a:r>
            <a:r>
              <a:rPr lang="en-US" altLang="ko-KR" sz="2400" dirty="0"/>
              <a:t>157km </a:t>
            </a:r>
            <a:r>
              <a:rPr lang="ko-KR" altLang="en-US" sz="2400" dirty="0" err="1"/>
              <a:t>떨어져있다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울릉도의 가시거리 한계와 독도의 거리가 거의 일치하여서</a:t>
            </a:r>
            <a:r>
              <a:rPr lang="en-US" altLang="ko-KR" sz="2400" dirty="0"/>
              <a:t>, </a:t>
            </a:r>
            <a:r>
              <a:rPr lang="ko-KR" altLang="en-US" sz="2400" dirty="0"/>
              <a:t>평소에는 수증기</a:t>
            </a:r>
            <a:r>
              <a:rPr lang="en-US" altLang="ko-KR" sz="2400" dirty="0"/>
              <a:t>,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r>
              <a:rPr lang="ko-KR" altLang="en-US" sz="2400" dirty="0" err="1"/>
              <a:t>해무에</a:t>
            </a:r>
            <a:r>
              <a:rPr lang="ko-KR" altLang="en-US" sz="2400" dirty="0"/>
              <a:t> 가려 잘 보이지 않더라도</a:t>
            </a:r>
            <a:r>
              <a:rPr lang="en-US" altLang="ko-KR" sz="2400" dirty="0"/>
              <a:t> </a:t>
            </a:r>
            <a:r>
              <a:rPr lang="ko-KR" altLang="en-US" sz="2400" dirty="0"/>
              <a:t>날씨가 좋을 때면 열흘에 한 번 정도로</a:t>
            </a:r>
            <a:r>
              <a:rPr lang="en-US" altLang="ko-KR" sz="2400" dirty="0"/>
              <a:t> </a:t>
            </a:r>
            <a:r>
              <a:rPr lang="ko-KR" altLang="en-US" sz="2400" dirty="0"/>
              <a:t>울릉도의 고지대에서 독도를 육안으로 관측할 수 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보통은 울릉도의 정상인 성인봉을 떠올리지만 저동리의 </a:t>
            </a:r>
            <a:r>
              <a:rPr lang="ko-KR" altLang="en-US" sz="2400" dirty="0" err="1"/>
              <a:t>내수전</a:t>
            </a:r>
            <a:r>
              <a:rPr lang="ko-KR" altLang="en-US" sz="2400" dirty="0"/>
              <a:t> 일출전망대에서도 맑은 날에는 독도가 보인다고 한다</a:t>
            </a:r>
            <a:r>
              <a:rPr lang="en-US" altLang="ko-KR" sz="2400" dirty="0"/>
              <a:t>. </a:t>
            </a:r>
          </a:p>
          <a:p>
            <a:endParaRPr lang="en-US" altLang="ko-KR" sz="2400" dirty="0"/>
          </a:p>
          <a:p>
            <a:r>
              <a:rPr lang="ko-KR" altLang="en-US" sz="2400" dirty="0"/>
              <a:t>다만 울릉도 </a:t>
            </a:r>
            <a:r>
              <a:rPr lang="ko-KR" altLang="en-US" sz="2400" dirty="0" err="1"/>
              <a:t>본도의</a:t>
            </a:r>
            <a:r>
              <a:rPr lang="ko-KR" altLang="en-US" sz="2400" dirty="0"/>
              <a:t> 날씨가 맑아도 독도 인근 해상에 구름 또는 안개가 끼면 </a:t>
            </a:r>
            <a:r>
              <a:rPr lang="ko-KR" altLang="en-US" sz="2400" dirty="0" err="1"/>
              <a:t>도동리</a:t>
            </a:r>
            <a:r>
              <a:rPr lang="ko-KR" altLang="en-US" sz="2400" dirty="0"/>
              <a:t> 독도전망대의 쌍안경을 동원해도 여지없이 보이지 않는다</a:t>
            </a:r>
            <a:r>
              <a:rPr lang="en-US" altLang="ko-KR" sz="24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362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69020-C64A-49E2-A2ED-B4ABD5BF9878}"/>
              </a:ext>
            </a:extLst>
          </p:cNvPr>
          <p:cNvSpPr txBox="1"/>
          <p:nvPr/>
        </p:nvSpPr>
        <p:spPr>
          <a:xfrm>
            <a:off x="276447" y="528221"/>
            <a:ext cx="115256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이후 선장이 기적을 울리면 타고 온 배에 다시 승선하여 울릉도로 돌아오는 방식이다</a:t>
            </a:r>
            <a:r>
              <a:rPr lang="en-US" altLang="ko-KR" sz="2400" dirty="0"/>
              <a:t>. </a:t>
            </a:r>
            <a:r>
              <a:rPr lang="ko-KR" altLang="en-US" sz="2400" dirty="0"/>
              <a:t>기상상태가 좋지 않은 경우 독도를 한 바퀴 </a:t>
            </a:r>
            <a:r>
              <a:rPr lang="ko-KR" altLang="en-US" sz="2400" dirty="0" err="1"/>
              <a:t>선화한</a:t>
            </a:r>
            <a:r>
              <a:rPr lang="ko-KR" altLang="en-US" sz="2400" dirty="0"/>
              <a:t> 후 울릉도로 돌아온다</a:t>
            </a:r>
            <a:r>
              <a:rPr lang="en-US" altLang="ko-KR" sz="2400" dirty="0"/>
              <a:t>. </a:t>
            </a:r>
            <a:r>
              <a:rPr lang="ko-KR" altLang="en-US" sz="2400" dirty="0"/>
              <a:t>하지만 </a:t>
            </a:r>
            <a:r>
              <a:rPr lang="ko-KR" altLang="en-US" sz="2400" dirty="0" err="1"/>
              <a:t>삼봉호의</a:t>
            </a:r>
            <a:r>
              <a:rPr lang="ko-KR" altLang="en-US" sz="2400" dirty="0"/>
              <a:t> 경우 접안 여부에 관계없이 선회 관람을 한다</a:t>
            </a:r>
            <a:r>
              <a:rPr lang="en-US" altLang="ko-KR" sz="2400" dirty="0"/>
              <a:t>. </a:t>
            </a:r>
            <a:r>
              <a:rPr lang="ko-KR" altLang="en-US" sz="2400" dirty="0"/>
              <a:t>선회 시 경비대원이 부두까지 마중 나와 손을 흔들어준다</a:t>
            </a:r>
            <a:r>
              <a:rPr lang="en-US" altLang="ko-KR" sz="2400" dirty="0"/>
              <a:t>. 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89A2E8-4B2A-4D48-99C6-1A4D9EC0E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80" y="2212476"/>
            <a:ext cx="6623418" cy="43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91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504A5C-C909-4643-8F4D-87DE37588B60}"/>
              </a:ext>
            </a:extLst>
          </p:cNvPr>
          <p:cNvSpPr txBox="1"/>
          <p:nvPr/>
        </p:nvSpPr>
        <p:spPr>
          <a:xfrm>
            <a:off x="318978" y="340242"/>
            <a:ext cx="384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특수 목적 입도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0AB9A-959C-44D1-A9DF-D2F2D3880573}"/>
              </a:ext>
            </a:extLst>
          </p:cNvPr>
          <p:cNvSpPr txBox="1"/>
          <p:nvPr/>
        </p:nvSpPr>
        <p:spPr>
          <a:xfrm>
            <a:off x="318978" y="1573619"/>
            <a:ext cx="11419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행사 개최</a:t>
            </a:r>
            <a:r>
              <a:rPr lang="en-US" altLang="ko-KR" sz="2400" dirty="0"/>
              <a:t>, </a:t>
            </a:r>
            <a:r>
              <a:rPr lang="ko-KR" altLang="en-US" sz="2400" dirty="0"/>
              <a:t>행정</a:t>
            </a:r>
            <a:r>
              <a:rPr lang="en-US" altLang="ko-KR" sz="2400" dirty="0"/>
              <a:t>, </a:t>
            </a:r>
            <a:r>
              <a:rPr lang="ko-KR" altLang="en-US" sz="2400" dirty="0"/>
              <a:t>학술상 목적</a:t>
            </a:r>
            <a:r>
              <a:rPr lang="en-US" altLang="ko-KR" sz="2400" dirty="0"/>
              <a:t>, </a:t>
            </a:r>
            <a:r>
              <a:rPr lang="ko-KR" altLang="en-US" sz="2400" dirty="0"/>
              <a:t>경찰 업무</a:t>
            </a:r>
            <a:r>
              <a:rPr lang="en-US" altLang="ko-KR" sz="2400" dirty="0"/>
              <a:t>, </a:t>
            </a:r>
            <a:r>
              <a:rPr lang="ko-KR" altLang="en-US" sz="2400" dirty="0"/>
              <a:t>시설물 유지 보수 등의 사유로 숙박 및 체류할 경우 입도를 허가한다</a:t>
            </a:r>
            <a:r>
              <a:rPr lang="en-US" altLang="ko-KR" sz="2400" dirty="0"/>
              <a:t>. </a:t>
            </a:r>
            <a:r>
              <a:rPr lang="ko-KR" altLang="en-US" sz="2400" dirty="0"/>
              <a:t>이 경우 독도 입도 신청서 </a:t>
            </a:r>
            <a:r>
              <a:rPr lang="en-US" altLang="ko-KR" sz="2400" dirty="0"/>
              <a:t>1</a:t>
            </a:r>
            <a:r>
              <a:rPr lang="ko-KR" altLang="en-US" sz="2400" dirty="0"/>
              <a:t>부</a:t>
            </a:r>
            <a:r>
              <a:rPr lang="en-US" altLang="ko-KR" sz="2400" dirty="0"/>
              <a:t>, </a:t>
            </a:r>
            <a:r>
              <a:rPr lang="ko-KR" altLang="en-US" sz="2400" dirty="0"/>
              <a:t>독도 입도 신청자 명단 </a:t>
            </a:r>
            <a:r>
              <a:rPr lang="en-US" altLang="ko-KR" sz="2400" dirty="0"/>
              <a:t>1</a:t>
            </a:r>
            <a:r>
              <a:rPr lang="ko-KR" altLang="en-US" sz="2400" dirty="0"/>
              <a:t>부</a:t>
            </a:r>
            <a:r>
              <a:rPr lang="en-US" altLang="ko-KR" sz="2400" dirty="0"/>
              <a:t>, </a:t>
            </a:r>
            <a:r>
              <a:rPr lang="ko-KR" altLang="en-US" sz="2400" dirty="0"/>
              <a:t>독도 입도 목적</a:t>
            </a:r>
            <a:r>
              <a:rPr lang="en-US" altLang="ko-KR" sz="2400" dirty="0"/>
              <a:t>, </a:t>
            </a:r>
            <a:r>
              <a:rPr lang="ko-KR" altLang="en-US" sz="2400" dirty="0"/>
              <a:t>내용</a:t>
            </a:r>
            <a:r>
              <a:rPr lang="en-US" altLang="ko-KR" sz="2400" dirty="0"/>
              <a:t>, </a:t>
            </a:r>
            <a:r>
              <a:rPr lang="ko-KR" altLang="en-US" sz="2400" dirty="0"/>
              <a:t>장비 등을 </a:t>
            </a:r>
            <a:r>
              <a:rPr lang="ko-KR" altLang="en-US" sz="2400" dirty="0" err="1"/>
              <a:t>명사한</a:t>
            </a:r>
            <a:r>
              <a:rPr lang="ko-KR" altLang="en-US" sz="2400" dirty="0"/>
              <a:t> 구체적 계획서 </a:t>
            </a:r>
            <a:r>
              <a:rPr lang="en-US" altLang="ko-KR" sz="2400" dirty="0"/>
              <a:t>1</a:t>
            </a:r>
            <a:r>
              <a:rPr lang="ko-KR" altLang="en-US" sz="2400" dirty="0"/>
              <a:t>부를 입도 희망일 </a:t>
            </a:r>
            <a:r>
              <a:rPr lang="en-US" altLang="ko-KR" sz="2400" dirty="0"/>
              <a:t>7</a:t>
            </a:r>
            <a:r>
              <a:rPr lang="ko-KR" altLang="en-US" sz="2400" dirty="0"/>
              <a:t>일 전까지 울릉군에 제출하면</a:t>
            </a:r>
            <a:r>
              <a:rPr lang="en-US" altLang="ko-KR" sz="2400" dirty="0"/>
              <a:t>, </a:t>
            </a:r>
            <a:r>
              <a:rPr lang="ko-KR" altLang="en-US" sz="2400" dirty="0"/>
              <a:t>울릉군에서 문화재청 등 관계부처와 협력하여 승인 여부를 결정한 뒤 통보해준다</a:t>
            </a:r>
            <a:r>
              <a:rPr lang="en-US" altLang="ko-KR" sz="2400" dirty="0"/>
              <a:t>. </a:t>
            </a:r>
            <a:r>
              <a:rPr lang="ko-KR" altLang="en-US" sz="2400" dirty="0"/>
              <a:t>울릉군 독도천연보호구역 관리조례에 의거 반드시 입도 희망일 </a:t>
            </a:r>
            <a:r>
              <a:rPr lang="en-US" altLang="ko-KR" sz="2400" dirty="0"/>
              <a:t>7</a:t>
            </a:r>
            <a:r>
              <a:rPr lang="ko-KR" altLang="en-US" sz="2400" dirty="0"/>
              <a:t>일 전에 </a:t>
            </a:r>
            <a:r>
              <a:rPr lang="ko-KR" altLang="en-US" sz="2400" dirty="0" err="1"/>
              <a:t>신청해야한다</a:t>
            </a:r>
            <a:r>
              <a:rPr lang="en-US" altLang="ko-KR" sz="2400" dirty="0"/>
              <a:t>. </a:t>
            </a:r>
            <a:r>
              <a:rPr lang="ko-KR" altLang="en-US" sz="2400" dirty="0"/>
              <a:t>이 방법으로 독도에 입도할 때</a:t>
            </a:r>
            <a:r>
              <a:rPr lang="en-US" altLang="ko-KR" sz="2400" dirty="0"/>
              <a:t>, </a:t>
            </a:r>
            <a:r>
              <a:rPr lang="ko-KR" altLang="en-US" sz="2400" dirty="0"/>
              <a:t>여객선을 이용할 경우 승선권을 </a:t>
            </a:r>
            <a:r>
              <a:rPr lang="en-US" altLang="ko-KR" sz="2400" dirty="0"/>
              <a:t>2</a:t>
            </a:r>
            <a:r>
              <a:rPr lang="ko-KR" altLang="en-US" sz="2400" dirty="0"/>
              <a:t>장 구매해야 한다</a:t>
            </a:r>
            <a:r>
              <a:rPr lang="en-US" altLang="ko-KR" sz="2400" dirty="0"/>
              <a:t>. </a:t>
            </a:r>
            <a:r>
              <a:rPr lang="ko-KR" altLang="en-US" sz="2400" dirty="0"/>
              <a:t>이 방법으로 독도에 입도할 때</a:t>
            </a:r>
            <a:r>
              <a:rPr lang="en-US" altLang="ko-KR" sz="2400" dirty="0"/>
              <a:t>, </a:t>
            </a:r>
            <a:r>
              <a:rPr lang="ko-KR" altLang="en-US" sz="2400" dirty="0"/>
              <a:t>여객선을 이용할 경우 승선권을 </a:t>
            </a:r>
            <a:r>
              <a:rPr lang="en-US" altLang="ko-KR" sz="2400" dirty="0"/>
              <a:t>2</a:t>
            </a:r>
            <a:r>
              <a:rPr lang="ko-KR" altLang="en-US" sz="2400" dirty="0"/>
              <a:t>장 구매해야 한다</a:t>
            </a:r>
            <a:r>
              <a:rPr lang="en-US" altLang="ko-KR" sz="2400" dirty="0"/>
              <a:t>. </a:t>
            </a:r>
            <a:r>
              <a:rPr lang="ko-KR" altLang="en-US" sz="2400" dirty="0"/>
              <a:t>독도에서 울릉도로 나가는 승객이 있을 리가 없기 때문에 특수 목적 입도를 하는 승객을 수송할 경우 왕복 운항 중 한번은 빈 배로 운항해야 하기 때문에 입도 후 울릉도로 나오는 배편의 승선권을 구매하지 않을 경우 </a:t>
            </a:r>
            <a:r>
              <a:rPr lang="ko-KR" altLang="en-US" sz="2400" dirty="0" err="1"/>
              <a:t>선사로써는</a:t>
            </a:r>
            <a:r>
              <a:rPr lang="ko-KR" altLang="en-US" sz="2400" dirty="0"/>
              <a:t> 손실이 발생하기 때문이다</a:t>
            </a:r>
            <a:r>
              <a:rPr lang="en-US" altLang="ko-KR" sz="2400" dirty="0"/>
              <a:t>. </a:t>
            </a:r>
            <a:r>
              <a:rPr lang="ko-KR" altLang="en-US" sz="2400" dirty="0"/>
              <a:t>승객의 입장에서도 울릉도로 나오는 선박의 좌석이 매진 되었을 경우 </a:t>
            </a:r>
            <a:r>
              <a:rPr lang="ko-KR" altLang="en-US" sz="2400" dirty="0" err="1"/>
              <a:t>난처해진다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5264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1C0D0-0FD6-43A7-9303-612E58FDD7C4}"/>
              </a:ext>
            </a:extLst>
          </p:cNvPr>
          <p:cNvSpPr txBox="1"/>
          <p:nvPr/>
        </p:nvSpPr>
        <p:spPr>
          <a:xfrm>
            <a:off x="297711" y="191386"/>
            <a:ext cx="944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천연기념물 제</a:t>
            </a:r>
            <a:r>
              <a:rPr lang="en-US" altLang="ko-KR" sz="4000" b="1" dirty="0"/>
              <a:t>336</a:t>
            </a:r>
            <a:r>
              <a:rPr lang="ko-KR" altLang="en-US" sz="4000" b="1" dirty="0"/>
              <a:t>호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독도 천연보호구역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111EBA-56DF-4359-9596-B7B29AF6D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68" y="899272"/>
            <a:ext cx="5577002" cy="3496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0704A-F001-4512-8970-7140C293A27D}"/>
              </a:ext>
            </a:extLst>
          </p:cNvPr>
          <p:cNvSpPr txBox="1"/>
          <p:nvPr/>
        </p:nvSpPr>
        <p:spPr>
          <a:xfrm>
            <a:off x="489098" y="4614530"/>
            <a:ext cx="10845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천혜의 자연이 고스란히 담겨 있는 독도는 철새가 이동하는 길목에 자리 잡고 있고</a:t>
            </a:r>
            <a:r>
              <a:rPr lang="en-US" altLang="ko-KR" sz="2000" dirty="0"/>
              <a:t>, </a:t>
            </a:r>
            <a:r>
              <a:rPr lang="ko-KR" altLang="en-US" sz="2000" dirty="0"/>
              <a:t>동해안에서 바다제비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슴새</a:t>
            </a:r>
            <a:r>
              <a:rPr lang="en-US" altLang="ko-KR" sz="2000" dirty="0"/>
              <a:t>, </a:t>
            </a:r>
            <a:r>
              <a:rPr lang="ko-KR" altLang="en-US" sz="2000" dirty="0"/>
              <a:t>괭이갈매기</a:t>
            </a:r>
            <a:r>
              <a:rPr lang="en-US" altLang="ko-KR" sz="2000" dirty="0"/>
              <a:t> </a:t>
            </a:r>
            <a:r>
              <a:rPr lang="ko-KR" altLang="en-US" sz="2000" dirty="0"/>
              <a:t>등이 대집단으로 번식하는 유일한 지역이라 </a:t>
            </a:r>
            <a:r>
              <a:rPr lang="en-US" altLang="ko-KR" sz="2000" dirty="0"/>
              <a:t>1982</a:t>
            </a:r>
            <a:r>
              <a:rPr lang="ko-KR" altLang="en-US" sz="2000" dirty="0"/>
              <a:t>년 </a:t>
            </a:r>
            <a:r>
              <a:rPr lang="en-US" altLang="ko-KR" sz="2000" dirty="0"/>
              <a:t>11</a:t>
            </a:r>
            <a:r>
              <a:rPr lang="ko-KR" altLang="en-US" sz="2000" dirty="0"/>
              <a:t>월 </a:t>
            </a:r>
            <a:r>
              <a:rPr lang="en-US" altLang="ko-KR" sz="2000" dirty="0"/>
              <a:t>20</a:t>
            </a:r>
            <a:r>
              <a:rPr lang="ko-KR" altLang="en-US" sz="2000" dirty="0"/>
              <a:t>일 독도 해조류 번식지로 지정되어 보호되고 있다</a:t>
            </a:r>
            <a:r>
              <a:rPr lang="en-US" altLang="ko-KR" sz="2000" dirty="0"/>
              <a:t>.</a:t>
            </a:r>
          </a:p>
          <a:p>
            <a:r>
              <a:rPr lang="en-US" altLang="ko-KR" sz="2000" dirty="0"/>
              <a:t> </a:t>
            </a:r>
            <a:r>
              <a:rPr lang="ko-KR" altLang="en-US" sz="2000" dirty="0"/>
              <a:t>그 이후로도 독도에는 독특한 식물들이 자라고</a:t>
            </a:r>
            <a:r>
              <a:rPr lang="en-US" altLang="ko-KR" sz="2000" dirty="0"/>
              <a:t>, </a:t>
            </a:r>
            <a:r>
              <a:rPr lang="ko-KR" altLang="en-US" sz="2000" dirty="0"/>
              <a:t>화산 폭발에 의해 만들어진 섬으로써 자연과학적 학술 가치가 크며</a:t>
            </a:r>
            <a:r>
              <a:rPr lang="en-US" altLang="ko-KR" sz="2000" dirty="0"/>
              <a:t>, </a:t>
            </a:r>
            <a:r>
              <a:rPr lang="ko-KR" altLang="en-US" sz="2000" dirty="0"/>
              <a:t>섬 주변의 바다 생물들 또한 다른 지역과 달리 매우 특수하다는 평을 받았고 </a:t>
            </a:r>
            <a:r>
              <a:rPr lang="en-US" altLang="ko-KR" sz="2000" dirty="0"/>
              <a:t>1999</a:t>
            </a:r>
            <a:r>
              <a:rPr lang="ko-KR" altLang="en-US" sz="2000" dirty="0"/>
              <a:t>년 </a:t>
            </a:r>
            <a:r>
              <a:rPr lang="en-US" altLang="ko-KR" sz="2000" dirty="0"/>
              <a:t>12</a:t>
            </a:r>
            <a:r>
              <a:rPr lang="ko-KR" altLang="en-US" sz="2000" dirty="0"/>
              <a:t>월 </a:t>
            </a:r>
            <a:r>
              <a:rPr lang="en-US" altLang="ko-KR" sz="2000" dirty="0"/>
              <a:t>‘</a:t>
            </a:r>
            <a:r>
              <a:rPr lang="ko-KR" altLang="en-US" sz="2000" dirty="0"/>
              <a:t>독도 </a:t>
            </a:r>
            <a:r>
              <a:rPr lang="ko-KR" altLang="en-US" sz="2000" dirty="0" err="1"/>
              <a:t>천연보호구역＇으로</a:t>
            </a:r>
            <a:r>
              <a:rPr lang="ko-KR" altLang="en-US" sz="2000" dirty="0"/>
              <a:t> 명칭을 변경하였다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55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14EF6C-9E6C-40C9-9CC3-4485833C8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" y="1625466"/>
            <a:ext cx="5199176" cy="325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9F599-FF92-4C05-8E5D-CF69B57CB8EE}"/>
              </a:ext>
            </a:extLst>
          </p:cNvPr>
          <p:cNvSpPr txBox="1"/>
          <p:nvPr/>
        </p:nvSpPr>
        <p:spPr>
          <a:xfrm>
            <a:off x="510363" y="404037"/>
            <a:ext cx="7591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천연기념물 제</a:t>
            </a:r>
            <a:r>
              <a:rPr lang="en-US" altLang="ko-KR" sz="4000" b="1" dirty="0"/>
              <a:t>323-4</a:t>
            </a:r>
            <a:r>
              <a:rPr lang="ko-KR" altLang="en-US" sz="4000" b="1" dirty="0"/>
              <a:t>호 </a:t>
            </a:r>
            <a:r>
              <a:rPr lang="en-US" altLang="ko-KR" sz="4000" b="1" dirty="0"/>
              <a:t>“</a:t>
            </a:r>
            <a:r>
              <a:rPr lang="ko-KR" altLang="en-US" sz="4000" b="1" dirty="0" err="1"/>
              <a:t>새매</a:t>
            </a:r>
            <a:r>
              <a:rPr lang="ko-KR" altLang="en-US" sz="4000" b="1" dirty="0"/>
              <a:t>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110A6-BC28-426A-99B9-F81D0C85EE93}"/>
              </a:ext>
            </a:extLst>
          </p:cNvPr>
          <p:cNvSpPr txBox="1"/>
          <p:nvPr/>
        </p:nvSpPr>
        <p:spPr>
          <a:xfrm>
            <a:off x="6096000" y="1913860"/>
            <a:ext cx="5199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매류는</a:t>
            </a:r>
            <a:r>
              <a:rPr lang="ko-KR" altLang="en-US" sz="2400" dirty="0"/>
              <a:t> 국제적으로도 각종 협약을 마련하여 보호하고 있을 정도로 희귀한 새로</a:t>
            </a:r>
            <a:r>
              <a:rPr lang="en-US" altLang="ko-KR" sz="2400" dirty="0"/>
              <a:t>, </a:t>
            </a:r>
            <a:r>
              <a:rPr lang="ko-KR" altLang="en-US" sz="2400" dirty="0"/>
              <a:t>우리나라에서도 천연기념물로 지정하여 보호하고 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 err="1"/>
              <a:t>그중에서도</a:t>
            </a:r>
            <a:r>
              <a:rPr lang="ko-KR" altLang="en-US" sz="2400" dirty="0"/>
              <a:t> 구릉지나 농경지</a:t>
            </a:r>
            <a:r>
              <a:rPr lang="en-US" altLang="ko-KR" sz="2400" dirty="0"/>
              <a:t>, </a:t>
            </a:r>
            <a:r>
              <a:rPr lang="ko-KR" altLang="en-US" sz="2400" dirty="0"/>
              <a:t>평야의 </a:t>
            </a:r>
            <a:r>
              <a:rPr lang="ko-KR" altLang="en-US" sz="2400" dirty="0" err="1"/>
              <a:t>숲속</a:t>
            </a:r>
            <a:r>
              <a:rPr lang="en-US" altLang="ko-KR" sz="2400" dirty="0"/>
              <a:t>, </a:t>
            </a:r>
            <a:r>
              <a:rPr lang="ko-KR" altLang="en-US" sz="2400" dirty="0"/>
              <a:t>약간 높은 산지 등에서 서식하는 </a:t>
            </a:r>
            <a:r>
              <a:rPr lang="ko-KR" altLang="en-US" sz="2400" dirty="0" err="1"/>
              <a:t>새매는</a:t>
            </a:r>
            <a:r>
              <a:rPr lang="ko-KR" altLang="en-US" sz="2400" dirty="0"/>
              <a:t> 우리나라 전역에서 종종 볼 수 있었던 텃새 또는 겨울 철새로 주로 발견되고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8712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B64A6-8B8E-4B58-B277-6091953C4D0D}"/>
              </a:ext>
            </a:extLst>
          </p:cNvPr>
          <p:cNvSpPr txBox="1"/>
          <p:nvPr/>
        </p:nvSpPr>
        <p:spPr>
          <a:xfrm>
            <a:off x="212651" y="340242"/>
            <a:ext cx="1035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천연기념물 제</a:t>
            </a:r>
            <a:r>
              <a:rPr lang="en-US" altLang="ko-KR" sz="4000" b="1" dirty="0"/>
              <a:t>538</a:t>
            </a:r>
            <a:r>
              <a:rPr lang="ko-KR" altLang="en-US" sz="4000" b="1" dirty="0"/>
              <a:t>호 </a:t>
            </a:r>
            <a:r>
              <a:rPr lang="en-US" altLang="ko-KR" sz="4000" b="1" dirty="0">
                <a:solidFill>
                  <a:srgbClr val="0070C0"/>
                </a:solidFill>
              </a:rPr>
              <a:t>“</a:t>
            </a:r>
            <a:r>
              <a:rPr lang="ko-KR" altLang="en-US" sz="4000" b="1" dirty="0">
                <a:solidFill>
                  <a:srgbClr val="0070C0"/>
                </a:solidFill>
              </a:rPr>
              <a:t>독도 사철나무＂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B02AB4-AECA-45E4-8665-9DC0A5B6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6" y="1771498"/>
            <a:ext cx="6113854" cy="3315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DB0F0F-7627-449E-9FC0-2F5AA0FC75EC}"/>
              </a:ext>
            </a:extLst>
          </p:cNvPr>
          <p:cNvSpPr txBox="1"/>
          <p:nvPr/>
        </p:nvSpPr>
        <p:spPr>
          <a:xfrm>
            <a:off x="7017488" y="1343425"/>
            <a:ext cx="43168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해풍과 염기에 강하고 몹시 추운 곳만 아니라면 습지와 건조지대에서도 잘 자라는 사철나무는 이러한 특성과 사시사철 푸르른 잎을 자랑하여 </a:t>
            </a:r>
            <a:r>
              <a:rPr lang="en-US" altLang="ko-KR" sz="2400" dirty="0"/>
              <a:t>“</a:t>
            </a:r>
            <a:r>
              <a:rPr lang="ko-KR" altLang="en-US" sz="2400" dirty="0" err="1"/>
              <a:t>변함없다＂라는</a:t>
            </a:r>
            <a:r>
              <a:rPr lang="ko-KR" altLang="en-US" sz="2400" dirty="0"/>
              <a:t> 꽃말을 갖고 있기도 한다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보호수로 지정되어 독도의 수호목으로 불리고 있는 독도 사철나무 또한 이 꽃말처럼 묵묵히 한 자리에서 무려 </a:t>
            </a:r>
            <a:r>
              <a:rPr lang="en-US" altLang="ko-KR" sz="2400" dirty="0"/>
              <a:t>100</a:t>
            </a:r>
            <a:r>
              <a:rPr lang="ko-KR" altLang="en-US" sz="2400" dirty="0"/>
              <a:t>년 넘게 독도지킴이 역할을 수행하고 있다</a:t>
            </a:r>
            <a:r>
              <a:rPr lang="en-US" altLang="ko-KR" sz="24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0009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02E14-3D98-4683-808C-489E21C52A8D}"/>
              </a:ext>
            </a:extLst>
          </p:cNvPr>
          <p:cNvSpPr txBox="1"/>
          <p:nvPr/>
        </p:nvSpPr>
        <p:spPr>
          <a:xfrm>
            <a:off x="192505" y="240632"/>
            <a:ext cx="973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독도 </a:t>
            </a:r>
            <a:r>
              <a:rPr lang="ko-KR" altLang="en-US" sz="4000" b="1" dirty="0" err="1"/>
              <a:t>챌린지의</a:t>
            </a:r>
            <a:r>
              <a:rPr lang="ko-KR" altLang="en-US" sz="4000" b="1" dirty="0"/>
              <a:t> 시작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84281-D18E-446D-A379-34E6E0C4C58A}"/>
              </a:ext>
            </a:extLst>
          </p:cNvPr>
          <p:cNvSpPr txBox="1"/>
          <p:nvPr/>
        </p:nvSpPr>
        <p:spPr>
          <a:xfrm>
            <a:off x="401053" y="1090863"/>
            <a:ext cx="11470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대중매체에서 독도는 우리땅이라는 노래가 유명하여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대힌민국</a:t>
            </a:r>
            <a:r>
              <a:rPr lang="ko-KR" altLang="en-US" sz="2400" dirty="0"/>
              <a:t> 정규 교육과정에의 초등학교 음악 교과서에도 </a:t>
            </a:r>
            <a:r>
              <a:rPr lang="ko-KR" altLang="en-US" sz="2400" dirty="0" err="1"/>
              <a:t>실려있다</a:t>
            </a:r>
            <a:r>
              <a:rPr lang="en-US" altLang="ko-KR" sz="2400" dirty="0"/>
              <a:t>. 2023</a:t>
            </a:r>
            <a:r>
              <a:rPr lang="ko-KR" altLang="en-US" sz="2400" dirty="0"/>
              <a:t>년에는 독도 </a:t>
            </a:r>
            <a:r>
              <a:rPr lang="ko-KR" altLang="en-US" sz="2400" dirty="0" err="1"/>
              <a:t>챌린지가</a:t>
            </a:r>
            <a:r>
              <a:rPr lang="ko-KR" altLang="en-US" sz="2400" dirty="0"/>
              <a:t> 실천되었다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영화 </a:t>
            </a:r>
            <a:r>
              <a:rPr lang="en-US" altLang="ko-KR" sz="2400" dirty="0"/>
              <a:t>2012</a:t>
            </a:r>
            <a:r>
              <a:rPr lang="ko-KR" altLang="en-US" sz="2400" dirty="0"/>
              <a:t>에서 동해상에서 항해 중인 여객선이 해일에 휩쓸리는데 삭제된 장면에서 보면 독도 위에 걸려서 승객들이 생존하는 것으로 묘사된다</a:t>
            </a:r>
            <a:r>
              <a:rPr lang="en-US" altLang="ko-KR" sz="2400" dirty="0"/>
              <a:t>. </a:t>
            </a:r>
            <a:r>
              <a:rPr lang="ko-KR" altLang="en-US" sz="2400" dirty="0"/>
              <a:t>이 때 마찰을 우려하여 그냥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암초＇라고</a:t>
            </a:r>
            <a:r>
              <a:rPr lang="ko-KR" altLang="en-US" sz="2400" dirty="0"/>
              <a:t> 나온다</a:t>
            </a:r>
            <a:r>
              <a:rPr lang="en-US" altLang="ko-KR" sz="2400" dirty="0"/>
              <a:t>. </a:t>
            </a:r>
          </a:p>
          <a:p>
            <a:endParaRPr lang="en-US" altLang="ko-KR" sz="2400" dirty="0"/>
          </a:p>
          <a:p>
            <a:r>
              <a:rPr lang="ko-KR" altLang="en-US" sz="2400" dirty="0"/>
              <a:t>김진명의 무궁화 꽃이 </a:t>
            </a:r>
            <a:r>
              <a:rPr lang="ko-KR" altLang="en-US" sz="2400" dirty="0" err="1"/>
              <a:t>피었습니다에서는</a:t>
            </a:r>
            <a:r>
              <a:rPr lang="ko-KR" altLang="en-US" sz="2400" dirty="0"/>
              <a:t> 독도경비대원들이 일본의 침략에 맞서다가 산화한다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김진경의 </a:t>
            </a:r>
            <a:r>
              <a:rPr lang="ko-KR" altLang="en-US" sz="2400" dirty="0" err="1"/>
              <a:t>독도왜란에서는</a:t>
            </a:r>
            <a:r>
              <a:rPr lang="ko-KR" altLang="en-US" sz="2400" dirty="0"/>
              <a:t> 한일전쟁 소설에서 독도경비대의 죽음으로 시작하는 </a:t>
            </a:r>
            <a:r>
              <a:rPr lang="ko-KR" altLang="en-US" sz="2400" dirty="0" err="1"/>
              <a:t>클리셰를</a:t>
            </a:r>
            <a:r>
              <a:rPr lang="ko-KR" altLang="en-US" sz="2400" dirty="0"/>
              <a:t> 정면으로 깨고 오히려 일본 특수부대원들을 이겼다</a:t>
            </a:r>
            <a:endParaRPr lang="en-US" altLang="ko-KR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5964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BF2AD11-C6A1-4F66-ADD0-C9AE6503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13" y="916662"/>
            <a:ext cx="6843974" cy="2995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CA0BA-12D9-49BD-999E-4F8CA057E754}"/>
              </a:ext>
            </a:extLst>
          </p:cNvPr>
          <p:cNvSpPr txBox="1"/>
          <p:nvPr/>
        </p:nvSpPr>
        <p:spPr>
          <a:xfrm>
            <a:off x="441158" y="4443663"/>
            <a:ext cx="1130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- 2013</a:t>
            </a:r>
            <a:r>
              <a:rPr lang="ko-KR" altLang="en-US" sz="2400" dirty="0"/>
              <a:t>년부터 </a:t>
            </a:r>
            <a:r>
              <a:rPr lang="ko-KR" altLang="en-US" sz="2400" dirty="0" err="1"/>
              <a:t>김단우</a:t>
            </a:r>
            <a:r>
              <a:rPr lang="ko-KR" altLang="en-US" sz="2400" dirty="0"/>
              <a:t> 감독</a:t>
            </a:r>
            <a:r>
              <a:rPr lang="en-US" altLang="ko-KR" sz="2400" dirty="0"/>
              <a:t>, </a:t>
            </a:r>
            <a:r>
              <a:rPr lang="ko-KR" altLang="en-US" sz="2400" dirty="0"/>
              <a:t>원기준</a:t>
            </a:r>
            <a:r>
              <a:rPr lang="en-US" altLang="ko-KR" sz="2400" dirty="0"/>
              <a:t>, </a:t>
            </a:r>
            <a:r>
              <a:rPr lang="ko-KR" altLang="en-US" sz="2400" dirty="0"/>
              <a:t>이원종 주연의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놈이온다＇라는</a:t>
            </a:r>
            <a:r>
              <a:rPr lang="ko-KR" altLang="en-US" sz="2400" dirty="0"/>
              <a:t> 제목의 영화가 제작 중이다</a:t>
            </a:r>
            <a:r>
              <a:rPr lang="en-US" altLang="ko-KR" sz="2400" dirty="0"/>
              <a:t>. </a:t>
            </a:r>
            <a:r>
              <a:rPr lang="ko-KR" altLang="en-US" sz="2400" dirty="0"/>
              <a:t>내용은 </a:t>
            </a:r>
            <a:r>
              <a:rPr lang="en-US" altLang="ko-KR" sz="2400" dirty="0"/>
              <a:t>‘</a:t>
            </a:r>
            <a:r>
              <a:rPr lang="ko-KR" altLang="en-US" sz="2400" dirty="0"/>
              <a:t>독도를 무단 점거하는 일본 극우파에 맞서 싸우는 </a:t>
            </a:r>
            <a:r>
              <a:rPr lang="ko-KR" altLang="en-US" sz="2400" dirty="0" err="1"/>
              <a:t>것＇이라고</a:t>
            </a:r>
            <a:r>
              <a:rPr lang="en-US" altLang="ko-KR" sz="2400" dirty="0"/>
              <a:t>, </a:t>
            </a:r>
            <a:r>
              <a:rPr lang="ko-KR" altLang="en-US" sz="2400" dirty="0"/>
              <a:t>독도를 배경으로 한 영화라 그런지 독도 관련 단체들의 지원을 받는다는 내용의 기사들이 가끔 올라오기도 한다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1325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EC882-AD2D-4C6E-AC9C-6092D7ACA4D0}"/>
              </a:ext>
            </a:extLst>
          </p:cNvPr>
          <p:cNvSpPr txBox="1"/>
          <p:nvPr/>
        </p:nvSpPr>
        <p:spPr>
          <a:xfrm>
            <a:off x="320842" y="513347"/>
            <a:ext cx="1147010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https://n.news.naver.com/mnews/hotissue/article/055/0000381279?cid=1010805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2400" dirty="0"/>
              <a:t>‘</a:t>
            </a:r>
            <a:r>
              <a:rPr lang="ko-KR" altLang="en-US" sz="2400" dirty="0"/>
              <a:t>다케시마</a:t>
            </a:r>
            <a:r>
              <a:rPr lang="en-US" altLang="ko-KR" sz="2400" dirty="0"/>
              <a:t>’ </a:t>
            </a:r>
            <a:r>
              <a:rPr lang="ko-KR" altLang="en-US" sz="2400" dirty="0"/>
              <a:t>홍보게임이 나와 일본에서 관심이 뜨거워지기도 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영화 </a:t>
            </a:r>
            <a:r>
              <a:rPr lang="ko-KR" altLang="en-US" sz="2400" dirty="0" err="1"/>
              <a:t>강철비</a:t>
            </a:r>
            <a:r>
              <a:rPr lang="en-US" altLang="ko-KR" sz="2400" dirty="0"/>
              <a:t> 2 : </a:t>
            </a:r>
            <a:r>
              <a:rPr lang="ko-KR" altLang="en-US" sz="2400" dirty="0"/>
              <a:t>정상회담에서 독도가 여러 차례 언급되며 마지막 장면의 배경도 독도이다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/>
              <a:t>SBS</a:t>
            </a:r>
            <a:r>
              <a:rPr lang="ko-KR" altLang="en-US" sz="2400" dirty="0"/>
              <a:t>에서 방송하는 김병만의 정글의 법칙 울릉도</a:t>
            </a:r>
            <a:r>
              <a:rPr lang="en-US" altLang="ko-KR" sz="2400" dirty="0"/>
              <a:t>, </a:t>
            </a:r>
            <a:r>
              <a:rPr lang="ko-KR" altLang="en-US" sz="2400" dirty="0"/>
              <a:t>독도 편에서 나왔다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무한도전 스피드 특집에서 독도의 우편번호인 </a:t>
            </a:r>
            <a:r>
              <a:rPr lang="en-US" altLang="ko-KR" sz="2400" dirty="0"/>
              <a:t>799-805</a:t>
            </a:r>
            <a:r>
              <a:rPr lang="ko-KR" altLang="en-US" sz="2400" dirty="0"/>
              <a:t>가 언급되었다</a:t>
            </a:r>
            <a:r>
              <a:rPr lang="en-US" altLang="ko-KR" sz="2400" dirty="0"/>
              <a:t>. </a:t>
            </a:r>
            <a:r>
              <a:rPr lang="ko-KR" altLang="en-US" sz="2400" dirty="0"/>
              <a:t>첫 번째 가방의 비밀번호는 </a:t>
            </a:r>
            <a:r>
              <a:rPr lang="en-US" altLang="ko-KR" sz="2400" dirty="0"/>
              <a:t>799, </a:t>
            </a:r>
            <a:r>
              <a:rPr lang="ko-KR" altLang="en-US" sz="2400" dirty="0"/>
              <a:t>두번째 가방의 비밀번호는 </a:t>
            </a:r>
            <a:r>
              <a:rPr lang="en-US" altLang="ko-KR" sz="2400" dirty="0"/>
              <a:t>805</a:t>
            </a:r>
            <a:r>
              <a:rPr lang="ko-KR" altLang="en-US" sz="2400" dirty="0"/>
              <a:t>였다</a:t>
            </a:r>
            <a:r>
              <a:rPr lang="en-US" altLang="ko-KR" sz="2400" dirty="0"/>
              <a:t>. </a:t>
            </a:r>
            <a:r>
              <a:rPr lang="ko-KR" altLang="en-US" sz="2400" dirty="0"/>
              <a:t>엔딩에서는 멤버들이 </a:t>
            </a:r>
            <a:r>
              <a:rPr lang="ko-KR" altLang="en-US" sz="2400" dirty="0" err="1"/>
              <a:t>다마스를</a:t>
            </a:r>
            <a:r>
              <a:rPr lang="ko-KR" altLang="en-US" sz="2400" dirty="0"/>
              <a:t> 타면서 독도는 우리땅 노래를 부르는 장면이 등장했다</a:t>
            </a:r>
            <a:r>
              <a:rPr lang="en-US" altLang="ko-KR" sz="2400" dirty="0"/>
              <a:t>. </a:t>
            </a:r>
            <a:r>
              <a:rPr lang="ko-KR" altLang="en-US" sz="2400" dirty="0"/>
              <a:t>우편번호가 </a:t>
            </a:r>
            <a:r>
              <a:rPr lang="en-US" altLang="ko-KR" sz="2400" dirty="0"/>
              <a:t>5</a:t>
            </a:r>
            <a:r>
              <a:rPr lang="ko-KR" altLang="en-US" sz="2400" dirty="0"/>
              <a:t>자리로 개편된 현재 독도의 우편번호는 </a:t>
            </a:r>
            <a:r>
              <a:rPr lang="en-US" altLang="ko-KR" sz="2400" dirty="0"/>
              <a:t>40240 </a:t>
            </a:r>
            <a:r>
              <a:rPr lang="ko-KR" altLang="en-US" sz="2400" dirty="0"/>
              <a:t>이다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66056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E55557-C9DA-4471-9738-075852864519}"/>
              </a:ext>
            </a:extLst>
          </p:cNvPr>
          <p:cNvSpPr txBox="1"/>
          <p:nvPr/>
        </p:nvSpPr>
        <p:spPr>
          <a:xfrm>
            <a:off x="256674" y="481263"/>
            <a:ext cx="113738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무한도전 약속한 대로 특집에서 유재석</a:t>
            </a:r>
            <a:r>
              <a:rPr lang="en-US" altLang="ko-KR" sz="2400" dirty="0"/>
              <a:t>,</a:t>
            </a:r>
            <a:r>
              <a:rPr lang="ko-KR" altLang="en-US" sz="2400" dirty="0"/>
              <a:t>박명수</a:t>
            </a:r>
            <a:r>
              <a:rPr lang="en-US" altLang="ko-KR" sz="2400" dirty="0"/>
              <a:t>,</a:t>
            </a:r>
            <a:r>
              <a:rPr lang="ko-KR" altLang="en-US" sz="2400" dirty="0"/>
              <a:t>정준하</a:t>
            </a:r>
            <a:r>
              <a:rPr lang="en-US" altLang="ko-KR" sz="2400" dirty="0"/>
              <a:t>,</a:t>
            </a:r>
            <a:r>
              <a:rPr lang="ko-KR" altLang="en-US" sz="2400" dirty="0"/>
              <a:t>길이 독도에서 강남스타일의 패러디인 독도 스타일을 촬영하기로 했으나</a:t>
            </a:r>
            <a:r>
              <a:rPr lang="en-US" altLang="ko-KR" sz="2400" dirty="0"/>
              <a:t>, </a:t>
            </a:r>
            <a:r>
              <a:rPr lang="ko-KR" altLang="en-US" sz="2400" dirty="0"/>
              <a:t>촬영 당일 태풍 </a:t>
            </a:r>
            <a:r>
              <a:rPr lang="ko-KR" altLang="en-US" sz="2400" dirty="0" err="1"/>
              <a:t>덴빈과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볼라벤의</a:t>
            </a:r>
            <a:r>
              <a:rPr lang="ko-KR" altLang="en-US" sz="2400" dirty="0"/>
              <a:t> 영향으로 포항공항행 항공편과 울릉도행 선박편이 모두 결항되면서 독도행이 무산되었다</a:t>
            </a:r>
            <a:r>
              <a:rPr lang="en-US" altLang="ko-KR" sz="2400" dirty="0"/>
              <a:t>. </a:t>
            </a:r>
            <a:r>
              <a:rPr lang="ko-KR" altLang="en-US" sz="2400" dirty="0"/>
              <a:t>결국 구입한 소품을 가지고 일산 </a:t>
            </a:r>
            <a:r>
              <a:rPr lang="en-US" altLang="ko-KR" sz="2400" dirty="0"/>
              <a:t>MBC </a:t>
            </a:r>
            <a:r>
              <a:rPr lang="ko-KR" altLang="en-US" sz="2400" dirty="0"/>
              <a:t>드림센터와 </a:t>
            </a:r>
            <a:r>
              <a:rPr lang="ko-KR" altLang="en-US" sz="2400" dirty="0" err="1"/>
              <a:t>라페스타</a:t>
            </a:r>
            <a:r>
              <a:rPr lang="ko-KR" altLang="en-US" sz="2400" dirty="0"/>
              <a:t> 일원에서 촬영하는 것으로 대신했다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무한도전 위대한 유산 특집에서 박명수와 </a:t>
            </a:r>
            <a:r>
              <a:rPr lang="ko-KR" altLang="en-US" sz="2400" dirty="0" err="1"/>
              <a:t>딘딘이</a:t>
            </a:r>
            <a:r>
              <a:rPr lang="ko-KR" altLang="en-US" sz="2400" dirty="0"/>
              <a:t> 독도리라는 독도와 관련된 노래를 불렀다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 err="1"/>
              <a:t>재밌는</a:t>
            </a:r>
            <a:r>
              <a:rPr lang="ko-KR" altLang="en-US" sz="2400" dirty="0"/>
              <a:t> 영화에서도 독도를 둘러싸고 한국 특수요원들과 일본 우익 스파이들이 전투를 벌인다는 설정이 나온다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2486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E9EE7-0EB5-48AB-B4FB-19C4F6A0CD1B}"/>
              </a:ext>
            </a:extLst>
          </p:cNvPr>
          <p:cNvSpPr txBox="1"/>
          <p:nvPr/>
        </p:nvSpPr>
        <p:spPr>
          <a:xfrm>
            <a:off x="224589" y="465221"/>
            <a:ext cx="11518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플래시 게임 불멸의 이순신에서는 플레이어가 이순신을 조종해 독도를 노리는 친일파와 일본인들을 무찌르는 스토리이다</a:t>
            </a:r>
            <a:r>
              <a:rPr lang="en-US" altLang="ko-KR" sz="2400" dirty="0"/>
              <a:t>. </a:t>
            </a:r>
            <a:r>
              <a:rPr lang="ko-KR" altLang="en-US" sz="2400" dirty="0"/>
              <a:t>이 때 적들은 고이즈미 준이치로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지만원</a:t>
            </a:r>
            <a:r>
              <a:rPr lang="en-US" altLang="ko-KR" sz="2400" dirty="0"/>
              <a:t>, </a:t>
            </a:r>
            <a:r>
              <a:rPr lang="ko-KR" altLang="en-US" sz="2400" dirty="0"/>
              <a:t>한승조 외 다수</a:t>
            </a:r>
            <a:r>
              <a:rPr lang="en-US" altLang="ko-KR" sz="2400" dirty="0"/>
              <a:t>. </a:t>
            </a:r>
            <a:r>
              <a:rPr lang="ko-KR" altLang="en-US" sz="2400" dirty="0"/>
              <a:t>유상철이 서포트 캐릭터로 등장하기도 한다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부활 </a:t>
            </a:r>
            <a:r>
              <a:rPr lang="ko-KR" altLang="en-US" sz="2400" dirty="0" err="1"/>
              <a:t>이소룡</a:t>
            </a:r>
            <a:r>
              <a:rPr lang="ko-KR" altLang="en-US" sz="2400" dirty="0"/>
              <a:t> 플래시 애니에서 </a:t>
            </a:r>
            <a:r>
              <a:rPr lang="ko-KR" altLang="en-US" sz="2400" dirty="0" err="1"/>
              <a:t>이소룡이</a:t>
            </a:r>
            <a:r>
              <a:rPr lang="ko-KR" altLang="en-US" sz="2400" dirty="0"/>
              <a:t> 독도를 차지한 </a:t>
            </a:r>
            <a:r>
              <a:rPr lang="ko-KR" altLang="en-US" sz="2400" dirty="0" err="1"/>
              <a:t>니기미</a:t>
            </a:r>
            <a:r>
              <a:rPr lang="ko-KR" altLang="en-US" sz="2400" dirty="0"/>
              <a:t> 사바사키 일당을 퇴치하는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그러나 닥터 강이 독도에 유능한 요원들을 보냈으나 실종된다</a:t>
            </a:r>
            <a:r>
              <a:rPr lang="en-US" altLang="ko-KR" sz="2400" dirty="0"/>
              <a:t>. </a:t>
            </a:r>
            <a:r>
              <a:rPr lang="ko-KR" altLang="en-US" sz="2400" dirty="0" err="1"/>
              <a:t>그들중에는</a:t>
            </a:r>
            <a:r>
              <a:rPr lang="ko-KR" altLang="en-US" sz="2400" dirty="0"/>
              <a:t> 허준도 있지만 유일하게 살아남았다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 err="1"/>
              <a:t>니기미</a:t>
            </a:r>
            <a:r>
              <a:rPr lang="ko-KR" altLang="en-US" sz="2400" dirty="0"/>
              <a:t> 사바사키가 고용된 자들이 영화에 나온 자들로 여전히 </a:t>
            </a:r>
            <a:r>
              <a:rPr lang="ko-KR" altLang="en-US" sz="2400" dirty="0" err="1"/>
              <a:t>이소룡에게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퇴치당한다</a:t>
            </a:r>
            <a:r>
              <a:rPr lang="en-US" altLang="ko-KR" sz="2400" dirty="0"/>
              <a:t>. </a:t>
            </a:r>
            <a:r>
              <a:rPr lang="ko-KR" altLang="en-US" sz="2400" dirty="0"/>
              <a:t>미션을 보낸 닥터 강은 </a:t>
            </a:r>
            <a:r>
              <a:rPr lang="ko-KR" altLang="en-US" sz="2400" dirty="0" err="1"/>
              <a:t>니기미</a:t>
            </a:r>
            <a:r>
              <a:rPr lang="ko-KR" altLang="en-US" sz="2400" dirty="0"/>
              <a:t> 사바사키와 한패였다</a:t>
            </a:r>
            <a:r>
              <a:rPr lang="en-US" altLang="ko-KR" sz="2400" dirty="0"/>
              <a:t>. 1</a:t>
            </a:r>
            <a:r>
              <a:rPr lang="ko-KR" altLang="en-US" sz="2400" dirty="0"/>
              <a:t>화에서 </a:t>
            </a:r>
            <a:r>
              <a:rPr lang="en-US" altLang="ko-KR" sz="2400" dirty="0"/>
              <a:t>9</a:t>
            </a:r>
            <a:r>
              <a:rPr lang="ko-KR" altLang="en-US" sz="2400" dirty="0" err="1"/>
              <a:t>화까지만</a:t>
            </a:r>
            <a:r>
              <a:rPr lang="ko-KR" altLang="en-US" sz="2400" dirty="0"/>
              <a:t> </a:t>
            </a:r>
            <a:r>
              <a:rPr lang="en-US" altLang="ko-KR" sz="2400" dirty="0"/>
              <a:t>10</a:t>
            </a:r>
            <a:r>
              <a:rPr lang="ko-KR" altLang="en-US" sz="2400" dirty="0"/>
              <a:t>편은 나온다고 했으나 나오지 못했다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022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A643B-93A3-45D3-87BF-C8FDC71E2E69}"/>
              </a:ext>
            </a:extLst>
          </p:cNvPr>
          <p:cNvSpPr txBox="1"/>
          <p:nvPr/>
        </p:nvSpPr>
        <p:spPr>
          <a:xfrm>
            <a:off x="208545" y="4251158"/>
            <a:ext cx="11774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독도에서의 외부로 연결되는 교통수단은 선박과 헬리콥터가 있다</a:t>
            </a:r>
            <a:r>
              <a:rPr lang="en-US" altLang="ko-KR" sz="2400" dirty="0"/>
              <a:t>. </a:t>
            </a:r>
            <a:r>
              <a:rPr lang="ko-KR" altLang="en-US" sz="2400" dirty="0"/>
              <a:t>이 둘을 제외한 다른 교통수단을 운용하기엔 섬의 면적이 협소하기 때문이다</a:t>
            </a:r>
            <a:r>
              <a:rPr lang="en-US" altLang="ko-KR" sz="2400" dirty="0"/>
              <a:t>. </a:t>
            </a:r>
            <a:r>
              <a:rPr lang="ko-KR" altLang="en-US" sz="2400" dirty="0"/>
              <a:t>외부로 연결되는 교통편도 사실상 울릉도 뿐이다</a:t>
            </a:r>
            <a:r>
              <a:rPr lang="en-US" altLang="ko-KR" sz="2400" dirty="0"/>
              <a:t>. </a:t>
            </a:r>
            <a:r>
              <a:rPr lang="ko-KR" altLang="en-US" sz="2400" dirty="0"/>
              <a:t>대한민국의 부속 도서 중 한반도 본토에서 가장 멀리 떨어져 있는 섬으로</a:t>
            </a:r>
            <a:r>
              <a:rPr lang="en-US" altLang="ko-KR" sz="2400" dirty="0"/>
              <a:t>, </a:t>
            </a:r>
            <a:r>
              <a:rPr lang="ko-KR" altLang="en-US" sz="2400" dirty="0"/>
              <a:t>독도에서 가장 가까운 한반도 본토는 위에서도 언급됐듯이 경상북도 울진군 </a:t>
            </a:r>
            <a:r>
              <a:rPr lang="ko-KR" altLang="en-US" sz="2400" dirty="0" err="1"/>
              <a:t>죽변면이다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25A258-304D-4270-90D3-80759A0A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03" y="267522"/>
            <a:ext cx="6034591" cy="3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54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049ED-2D38-422B-B606-4B31CDF4B73D}"/>
              </a:ext>
            </a:extLst>
          </p:cNvPr>
          <p:cNvSpPr txBox="1"/>
          <p:nvPr/>
        </p:nvSpPr>
        <p:spPr>
          <a:xfrm>
            <a:off x="288758" y="368968"/>
            <a:ext cx="11421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온라인 게임 세컨드 라이프에는 한국 땅으로 표기된 독도가 있다</a:t>
            </a:r>
            <a:r>
              <a:rPr lang="en-US" altLang="ko-KR" sz="2400" dirty="0"/>
              <a:t>. </a:t>
            </a:r>
            <a:r>
              <a:rPr lang="ko-KR" altLang="en-US" sz="2400" dirty="0"/>
              <a:t>그리고 거기에 불만을 품은 일본 유저가 독도에 폭탄을 떨구는 바람에 일본 유저 상당수가 밴 먹은 사건이 있었다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/>
              <a:t>2014</a:t>
            </a:r>
            <a:r>
              <a:rPr lang="ko-KR" altLang="en-US" sz="2400" dirty="0"/>
              <a:t>년 </a:t>
            </a:r>
            <a:r>
              <a:rPr lang="en-US" altLang="ko-KR" sz="2400" dirty="0"/>
              <a:t>1</a:t>
            </a:r>
            <a:r>
              <a:rPr lang="ko-KR" altLang="en-US" sz="2400" dirty="0"/>
              <a:t>월에는 일본 </a:t>
            </a:r>
            <a:r>
              <a:rPr lang="ko-KR" altLang="en-US" sz="2400" dirty="0" err="1"/>
              <a:t>프라모델</a:t>
            </a:r>
            <a:r>
              <a:rPr lang="ko-KR" altLang="en-US" sz="2400" dirty="0"/>
              <a:t> 메이커 </a:t>
            </a:r>
            <a:r>
              <a:rPr lang="ko-KR" altLang="en-US" sz="2400" dirty="0" err="1"/>
              <a:t>아오시마에서</a:t>
            </a:r>
            <a:r>
              <a:rPr lang="ko-KR" altLang="en-US" sz="2400" dirty="0"/>
              <a:t> 해상자위대 </a:t>
            </a:r>
            <a:r>
              <a:rPr lang="ko-KR" altLang="en-US" sz="2400" dirty="0" err="1"/>
              <a:t>아카즈키급</a:t>
            </a:r>
            <a:r>
              <a:rPr lang="ko-KR" altLang="en-US" sz="2400" dirty="0"/>
              <a:t> 구축함 모형을 발매하면서 박스아트에 독도를 침공하는 해자대를 묘사하여 국내 </a:t>
            </a:r>
            <a:r>
              <a:rPr lang="ko-KR" altLang="en-US" sz="2400" dirty="0" err="1"/>
              <a:t>프라모델러들의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어그로를</a:t>
            </a:r>
            <a:r>
              <a:rPr lang="ko-KR" altLang="en-US" sz="2400" dirty="0"/>
              <a:t> 한 몸에 받고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371B6E-08DC-412C-9A1C-182264E16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00" y="2787316"/>
            <a:ext cx="5224964" cy="34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BFEFA-2FFC-452D-A220-522BCC55948D}"/>
              </a:ext>
            </a:extLst>
          </p:cNvPr>
          <p:cNvSpPr txBox="1"/>
          <p:nvPr/>
        </p:nvSpPr>
        <p:spPr>
          <a:xfrm>
            <a:off x="256673" y="3930316"/>
            <a:ext cx="11678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독도에서 가장 멀리 떨어진 대한민국 실효 지배지역은 전라남도 신안군 </a:t>
            </a:r>
            <a:r>
              <a:rPr lang="ko-KR" altLang="en-US" sz="2400" dirty="0" err="1"/>
              <a:t>가거도이다</a:t>
            </a:r>
            <a:r>
              <a:rPr lang="en-US" altLang="ko-KR" sz="2400" dirty="0"/>
              <a:t>. </a:t>
            </a:r>
            <a:r>
              <a:rPr lang="ko-KR" altLang="en-US" sz="2400" dirty="0"/>
              <a:t>직선거리로 </a:t>
            </a:r>
            <a:r>
              <a:rPr lang="en-US" altLang="ko-KR" sz="2400" dirty="0"/>
              <a:t>707km</a:t>
            </a:r>
            <a:r>
              <a:rPr lang="ko-KR" altLang="en-US" sz="2400" dirty="0"/>
              <a:t>를 넘으며</a:t>
            </a:r>
            <a:r>
              <a:rPr lang="en-US" altLang="ko-KR" sz="2400" dirty="0"/>
              <a:t>, </a:t>
            </a:r>
            <a:r>
              <a:rPr lang="ko-KR" altLang="en-US" sz="2400" dirty="0"/>
              <a:t>이는 남한 내 어느 두 곳 사이의 거리 중 가장 먼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대한민국의 명목상 영토인 북한까지 포함하면</a:t>
            </a:r>
            <a:r>
              <a:rPr lang="en-US" altLang="ko-KR" sz="2400" dirty="0"/>
              <a:t>, </a:t>
            </a:r>
            <a:r>
              <a:rPr lang="ko-KR" altLang="en-US" sz="2400" dirty="0"/>
              <a:t>독도에서 가장 멀리 떨어진 곳은 한국 전체의 </a:t>
            </a:r>
            <a:r>
              <a:rPr lang="ko-KR" altLang="en-US" sz="2400" dirty="0" err="1"/>
              <a:t>최서단이기도</a:t>
            </a:r>
            <a:r>
              <a:rPr lang="ko-KR" altLang="en-US" sz="2400" dirty="0"/>
              <a:t> 한 평안북도 </a:t>
            </a:r>
            <a:r>
              <a:rPr lang="ko-KR" altLang="en-US" sz="2400" dirty="0" err="1"/>
              <a:t>용천군</a:t>
            </a:r>
            <a:r>
              <a:rPr lang="ko-KR" altLang="en-US" sz="2400" dirty="0"/>
              <a:t> 신도면 </a:t>
            </a:r>
            <a:r>
              <a:rPr lang="ko-KR" altLang="en-US" sz="2400" dirty="0" err="1"/>
              <a:t>남주리</a:t>
            </a:r>
            <a:r>
              <a:rPr lang="ko-KR" altLang="en-US" sz="2400" dirty="0"/>
              <a:t> 마안도로</a:t>
            </a:r>
            <a:r>
              <a:rPr lang="en-US" altLang="ko-KR" sz="2400" dirty="0"/>
              <a:t>, </a:t>
            </a:r>
            <a:r>
              <a:rPr lang="ko-KR" altLang="en-US" sz="2400" dirty="0"/>
              <a:t>직선거리로 약 </a:t>
            </a:r>
            <a:r>
              <a:rPr lang="en-US" altLang="ko-KR" sz="2400" dirty="0"/>
              <a:t>730km</a:t>
            </a:r>
            <a:r>
              <a:rPr lang="ko-KR" altLang="en-US" sz="2400" dirty="0"/>
              <a:t>이다</a:t>
            </a:r>
            <a:r>
              <a:rPr lang="en-US" altLang="ko-KR" sz="2400" dirty="0"/>
              <a:t>.  </a:t>
            </a:r>
            <a:r>
              <a:rPr lang="ko-KR" altLang="en-US" sz="2400" dirty="0"/>
              <a:t>단 이 경우는 대한민국 명목상 영토 내에서 서로 가장 멀리 떨어진 두 곳은 아니다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32F78FD-59A1-4308-A169-CC2943C84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43139"/>
            <a:ext cx="7620000" cy="33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66CA1B-422C-48CF-9B79-01868236D2E8}"/>
              </a:ext>
            </a:extLst>
          </p:cNvPr>
          <p:cNvSpPr txBox="1"/>
          <p:nvPr/>
        </p:nvSpPr>
        <p:spPr>
          <a:xfrm>
            <a:off x="104273" y="2090172"/>
            <a:ext cx="11983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400" dirty="0"/>
              <a:t>독도는 화산 분화로 형성되었고 지질학적 높이가 </a:t>
            </a:r>
            <a:r>
              <a:rPr lang="en-US" altLang="ko-KR" sz="2400" dirty="0"/>
              <a:t>2,000m</a:t>
            </a:r>
            <a:r>
              <a:rPr lang="ko-KR" altLang="en-US" sz="2400" dirty="0"/>
              <a:t>에 이른다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/>
              <a:t>독도는 최종 빙기 때에도 육지와 연결되어 있지 않은 섬이었다</a:t>
            </a:r>
            <a:r>
              <a:rPr lang="en-US" altLang="ko-KR" sz="2400" dirty="0"/>
              <a:t>. </a:t>
            </a:r>
            <a:r>
              <a:rPr lang="ko-KR" altLang="en-US" sz="2400" dirty="0"/>
              <a:t>수백만 년 전 신생대에</a:t>
            </a:r>
            <a:endParaRPr lang="en-US" altLang="ko-KR" sz="2400" dirty="0"/>
          </a:p>
          <a:p>
            <a:r>
              <a:rPr lang="ko-KR" altLang="en-US" sz="2400" dirty="0"/>
              <a:t>동해에서 분출한 화산이 오랜 세월이 지나면서 풍화되어 화산의 모습이 거의 다</a:t>
            </a:r>
            <a:endParaRPr lang="en-US" altLang="ko-KR" sz="2400" dirty="0"/>
          </a:p>
          <a:p>
            <a:r>
              <a:rPr lang="ko-KR" altLang="en-US" sz="2400" dirty="0"/>
              <a:t>사라지고</a:t>
            </a:r>
            <a:r>
              <a:rPr lang="en-US" altLang="ko-KR" sz="2400" dirty="0"/>
              <a:t>, </a:t>
            </a:r>
            <a:r>
              <a:rPr lang="ko-KR" altLang="en-US" sz="2400" dirty="0"/>
              <a:t>나머지 부분은 평균 수심이 깊은 동해에 가려 잘 보이지 않는 것 이다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/>
              <a:t>점성이 크고 유동성이 작은 종상 </a:t>
            </a:r>
            <a:r>
              <a:rPr lang="ko-KR" altLang="en-US" sz="2400" dirty="0" err="1"/>
              <a:t>화산체이다</a:t>
            </a:r>
            <a:r>
              <a:rPr lang="en-US" altLang="ko-KR" sz="2400" dirty="0"/>
              <a:t>. </a:t>
            </a:r>
            <a:r>
              <a:rPr lang="ko-KR" altLang="en-US" sz="2400" dirty="0"/>
              <a:t>마찬가지로 화산섬인 울릉도는 여전히 화산의 모습이 </a:t>
            </a:r>
            <a:r>
              <a:rPr lang="ko-KR" altLang="en-US" sz="2400" dirty="0" err="1"/>
              <a:t>희미하게나마</a:t>
            </a:r>
            <a:r>
              <a:rPr lang="ko-KR" altLang="en-US" sz="2400" dirty="0"/>
              <a:t> 있다</a:t>
            </a:r>
            <a:r>
              <a:rPr lang="en-US" altLang="ko-KR" sz="2400" dirty="0"/>
              <a:t>. </a:t>
            </a:r>
            <a:r>
              <a:rPr lang="ko-KR" altLang="en-US" sz="2400" dirty="0"/>
              <a:t>독도의 해저 지형 또한</a:t>
            </a:r>
            <a:r>
              <a:rPr lang="en-US" altLang="ko-KR" sz="2400" dirty="0"/>
              <a:t>, </a:t>
            </a:r>
            <a:r>
              <a:rPr lang="ko-KR" altLang="en-US" sz="2400" dirty="0"/>
              <a:t>독도 일대에는 천연가스</a:t>
            </a:r>
            <a:r>
              <a:rPr lang="en-US" altLang="ko-KR" sz="2400" dirty="0"/>
              <a:t>, </a:t>
            </a:r>
            <a:r>
              <a:rPr lang="ko-KR" altLang="en-US" sz="2400" dirty="0"/>
              <a:t>메탄 </a:t>
            </a:r>
            <a:r>
              <a:rPr lang="ko-KR" altLang="en-US" sz="2400" dirty="0" err="1"/>
              <a:t>하이드레이트</a:t>
            </a:r>
            <a:r>
              <a:rPr lang="ko-KR" altLang="en-US" sz="2400" dirty="0"/>
              <a:t> 등 자원이 풍부한 것으로 알려져 있다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338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5AF23-625F-4F80-B003-DFE7787D4B51}"/>
              </a:ext>
            </a:extLst>
          </p:cNvPr>
          <p:cNvSpPr txBox="1"/>
          <p:nvPr/>
        </p:nvSpPr>
        <p:spPr>
          <a:xfrm>
            <a:off x="320842" y="882316"/>
            <a:ext cx="11357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2.</a:t>
            </a:r>
            <a:r>
              <a:rPr lang="ko-KR" altLang="en-US" sz="2400" dirty="0"/>
              <a:t> 인간의 거주가 어려운 독도의 특성상 다른 지역에서는 볼 수 없는 식생이 많이 산다</a:t>
            </a:r>
            <a:r>
              <a:rPr lang="en-US" altLang="ko-KR" sz="2400" dirty="0"/>
              <a:t>. </a:t>
            </a:r>
            <a:r>
              <a:rPr lang="ko-KR" altLang="en-US" sz="2400" dirty="0"/>
              <a:t>무엇보다 본래 </a:t>
            </a:r>
            <a:r>
              <a:rPr lang="ko-KR" altLang="en-US" sz="2400" dirty="0" err="1"/>
              <a:t>강치의</a:t>
            </a:r>
            <a:r>
              <a:rPr lang="ko-KR" altLang="en-US" sz="2400" dirty="0"/>
              <a:t> 주 서식지였는데</a:t>
            </a:r>
            <a:r>
              <a:rPr lang="en-US" altLang="ko-KR" sz="2400" dirty="0"/>
              <a:t>, </a:t>
            </a:r>
            <a:r>
              <a:rPr lang="ko-KR" altLang="en-US" sz="2400" dirty="0"/>
              <a:t>일제강점기 및 해방 이후 계속된 남획이 주원인이 되어 멸종되었다</a:t>
            </a:r>
            <a:r>
              <a:rPr lang="en-US" altLang="ko-KR" sz="2400" dirty="0"/>
              <a:t>. </a:t>
            </a:r>
            <a:r>
              <a:rPr lang="ko-KR" altLang="en-US" sz="2400" dirty="0"/>
              <a:t>본디 일본에서 </a:t>
            </a:r>
            <a:r>
              <a:rPr lang="en-US" altLang="ko-KR" sz="2400" dirty="0"/>
              <a:t>1905</a:t>
            </a:r>
            <a:r>
              <a:rPr lang="ko-KR" altLang="en-US" sz="2400" dirty="0"/>
              <a:t>년 독도를 편입한 표면상 이유도 </a:t>
            </a:r>
            <a:r>
              <a:rPr lang="ko-KR" altLang="en-US" sz="2400" dirty="0" err="1"/>
              <a:t>강치의</a:t>
            </a:r>
            <a:r>
              <a:rPr lang="ko-KR" altLang="en-US" sz="2400" dirty="0"/>
              <a:t> 원활한 수렵이 목적이기 때문이다</a:t>
            </a:r>
            <a:r>
              <a:rPr lang="en-US" altLang="ko-KR" sz="2400" dirty="0"/>
              <a:t>. </a:t>
            </a:r>
            <a:r>
              <a:rPr lang="ko-KR" altLang="en-US" sz="2400" dirty="0"/>
              <a:t>일본인들이 </a:t>
            </a:r>
            <a:r>
              <a:rPr lang="ko-KR" altLang="en-US" sz="2400" dirty="0" err="1"/>
              <a:t>강치를</a:t>
            </a:r>
            <a:r>
              <a:rPr lang="ko-KR" altLang="en-US" sz="2400" dirty="0"/>
              <a:t>  사냥하는 장면이 흑백 영상으로 남아 있을 정도다</a:t>
            </a:r>
            <a:r>
              <a:rPr lang="en-US" altLang="ko-KR" sz="2400" dirty="0"/>
              <a:t>. </a:t>
            </a:r>
          </a:p>
          <a:p>
            <a:endParaRPr lang="en-US" altLang="ko-KR" sz="2400" dirty="0"/>
          </a:p>
          <a:p>
            <a:r>
              <a:rPr lang="en-US" altLang="ko-KR" sz="2400" dirty="0"/>
              <a:t>3. </a:t>
            </a:r>
            <a:r>
              <a:rPr lang="ko-KR" altLang="en-US" sz="2400" dirty="0"/>
              <a:t>독도는 수산물과 해조류가 풍부하다</a:t>
            </a:r>
            <a:r>
              <a:rPr lang="en-US" altLang="ko-KR" sz="2400" dirty="0"/>
              <a:t>. </a:t>
            </a:r>
            <a:r>
              <a:rPr lang="ko-KR" altLang="en-US" sz="2400" dirty="0"/>
              <a:t>그러나 바다 한 가운데 </a:t>
            </a:r>
            <a:r>
              <a:rPr lang="ko-KR" altLang="en-US" sz="2400" dirty="0" err="1"/>
              <a:t>솟아있는</a:t>
            </a:r>
            <a:r>
              <a:rPr lang="ko-KR" altLang="en-US" sz="2400" dirty="0"/>
              <a:t> 암초여서 지형이 가파르고 평지가 별로 없다</a:t>
            </a:r>
            <a:r>
              <a:rPr lang="en-US" altLang="ko-KR" sz="2400" dirty="0"/>
              <a:t>. </a:t>
            </a:r>
            <a:r>
              <a:rPr lang="ko-KR" altLang="en-US" sz="2400" dirty="0"/>
              <a:t>게다가 식수도 풍부하지 않다</a:t>
            </a:r>
            <a:r>
              <a:rPr lang="en-US" altLang="ko-KR" sz="2400" dirty="0"/>
              <a:t>. </a:t>
            </a:r>
            <a:r>
              <a:rPr lang="ko-KR" altLang="en-US" sz="2400" dirty="0" err="1"/>
              <a:t>물골이</a:t>
            </a:r>
            <a:r>
              <a:rPr lang="ko-KR" altLang="en-US" sz="2400" dirty="0"/>
              <a:t> 있기는 하나 </a:t>
            </a:r>
            <a:r>
              <a:rPr lang="ko-KR" altLang="en-US" sz="2400" dirty="0" err="1"/>
              <a:t>물골의</a:t>
            </a:r>
            <a:r>
              <a:rPr lang="ko-KR" altLang="en-US" sz="2400" dirty="0"/>
              <a:t> 물만으로 충당하기엔 부족하다</a:t>
            </a:r>
            <a:r>
              <a:rPr lang="en-US" altLang="ko-KR" sz="2400" dirty="0"/>
              <a:t>. </a:t>
            </a:r>
            <a:r>
              <a:rPr lang="ko-KR" altLang="en-US" sz="2400" dirty="0"/>
              <a:t>독도의 면적이 좁지 않음에도 거주하는 사람이 적은 것은 이러한 이유 때문이다</a:t>
            </a:r>
            <a:r>
              <a:rPr lang="en-US" altLang="ko-KR" sz="2400" dirty="0"/>
              <a:t>. </a:t>
            </a:r>
            <a:r>
              <a:rPr lang="ko-KR" altLang="en-US" sz="2400" dirty="0"/>
              <a:t>사실</a:t>
            </a:r>
            <a:r>
              <a:rPr lang="en-US" altLang="ko-KR" sz="2400" dirty="0"/>
              <a:t>, </a:t>
            </a:r>
            <a:r>
              <a:rPr lang="ko-KR" altLang="en-US" sz="2400" dirty="0"/>
              <a:t>독도에서는 어로 활동이 </a:t>
            </a:r>
            <a:r>
              <a:rPr lang="ko-KR" altLang="en-US" sz="2400" dirty="0" err="1"/>
              <a:t>금지되어있기</a:t>
            </a:r>
            <a:r>
              <a:rPr lang="ko-KR" altLang="en-US" sz="2400" dirty="0"/>
              <a:t> 때문에 수산물이 풍부한 이유도 있는데 갈조류가 잘 </a:t>
            </a:r>
            <a:r>
              <a:rPr lang="ko-KR" altLang="en-US" sz="2400" dirty="0" err="1"/>
              <a:t>보존되어있는</a:t>
            </a:r>
            <a:r>
              <a:rPr lang="ko-KR" altLang="en-US" sz="2400" dirty="0"/>
              <a:t> 편이라 조개나 전복같은 어패류가 많이 있다고 한다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558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1D007-49AA-4100-BDDA-5CBE25D4101F}"/>
              </a:ext>
            </a:extLst>
          </p:cNvPr>
          <p:cNvSpPr txBox="1"/>
          <p:nvPr/>
        </p:nvSpPr>
        <p:spPr>
          <a:xfrm>
            <a:off x="176463" y="1507958"/>
            <a:ext cx="118390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4. </a:t>
            </a:r>
            <a:r>
              <a:rPr lang="ko-KR" altLang="en-US" sz="2400" dirty="0"/>
              <a:t>독도는 동도와 서도라고 하는 두 개의 섬과 </a:t>
            </a:r>
            <a:r>
              <a:rPr lang="en-US" altLang="ko-KR" sz="2400" dirty="0"/>
              <a:t>89</a:t>
            </a:r>
            <a:r>
              <a:rPr lang="ko-KR" altLang="en-US" sz="2400" dirty="0"/>
              <a:t>개 부속 도서로 나뉜다</a:t>
            </a:r>
            <a:r>
              <a:rPr lang="en-US" altLang="ko-KR" sz="2400" dirty="0"/>
              <a:t>. </a:t>
            </a:r>
            <a:r>
              <a:rPr lang="ko-KR" altLang="en-US" sz="2400" dirty="0"/>
              <a:t>실제로는 섬 하나로 이루어진 것이 아니라는 소리이다</a:t>
            </a:r>
            <a:r>
              <a:rPr lang="en-US" altLang="ko-KR" sz="2400" dirty="0"/>
              <a:t>. </a:t>
            </a:r>
            <a:r>
              <a:rPr lang="ko-KR" altLang="en-US" sz="2400" dirty="0"/>
              <a:t>생각해 보자면 익히 알려진 노래 독도는 우리땅의 첫 소절인 </a:t>
            </a:r>
            <a:r>
              <a:rPr lang="en-US" altLang="ko-KR" sz="2400" dirty="0"/>
              <a:t>‘</a:t>
            </a:r>
            <a:r>
              <a:rPr lang="ko-KR" altLang="en-US" sz="2400" dirty="0"/>
              <a:t>외로운 섬 </a:t>
            </a:r>
            <a:r>
              <a:rPr lang="ko-KR" altLang="en-US" sz="2400" dirty="0" err="1"/>
              <a:t>하나＇는</a:t>
            </a:r>
            <a:r>
              <a:rPr lang="ko-KR" altLang="en-US" sz="2400" dirty="0"/>
              <a:t> 잘못된 표현인 셈이 되는 것이다</a:t>
            </a:r>
            <a:r>
              <a:rPr lang="en-US" altLang="ko-KR" sz="2400" dirty="0"/>
              <a:t>. </a:t>
            </a:r>
            <a:r>
              <a:rPr lang="ko-KR" altLang="en-US" sz="2400" dirty="0"/>
              <a:t>물론 절해고도란 점에서 보자면 </a:t>
            </a:r>
            <a:r>
              <a:rPr lang="en-US" altLang="ko-KR" sz="2400" dirty="0"/>
              <a:t>‘</a:t>
            </a:r>
            <a:r>
              <a:rPr lang="ko-KR" altLang="en-US" sz="2400" dirty="0"/>
              <a:t>외로운 </a:t>
            </a:r>
            <a:r>
              <a:rPr lang="ko-KR" altLang="en-US" sz="2400" dirty="0" err="1"/>
              <a:t>섬＇이라는</a:t>
            </a:r>
            <a:r>
              <a:rPr lang="ko-KR" altLang="en-US" sz="2400" dirty="0"/>
              <a:t> 이름도 어울린다고 볼 수도 있을 것이다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/>
              <a:t>5. 2019</a:t>
            </a:r>
            <a:r>
              <a:rPr lang="ko-KR" altLang="en-US" sz="2400" dirty="0"/>
              <a:t>년 </a:t>
            </a:r>
            <a:r>
              <a:rPr lang="en-US" altLang="ko-KR" sz="2400" dirty="0"/>
              <a:t>12</a:t>
            </a:r>
            <a:r>
              <a:rPr lang="ko-KR" altLang="en-US" sz="2400" dirty="0"/>
              <a:t>월 </a:t>
            </a:r>
            <a:r>
              <a:rPr lang="en-US" altLang="ko-KR" sz="2400" dirty="0"/>
              <a:t>31</a:t>
            </a:r>
            <a:r>
              <a:rPr lang="ko-KR" altLang="en-US" sz="2400" dirty="0"/>
              <a:t>일 기준 독도 거주 등록 인구수는 </a:t>
            </a:r>
            <a:r>
              <a:rPr lang="en-US" altLang="ko-KR" sz="2400" dirty="0"/>
              <a:t>3,555</a:t>
            </a:r>
            <a:r>
              <a:rPr lang="ko-KR" altLang="en-US" sz="2400" dirty="0"/>
              <a:t>명 이고</a:t>
            </a:r>
            <a:r>
              <a:rPr lang="en-US" altLang="ko-KR" sz="2400" dirty="0"/>
              <a:t> </a:t>
            </a:r>
            <a:r>
              <a:rPr lang="ko-KR" altLang="en-US" sz="2400" dirty="0" err="1"/>
              <a:t>실거주</a:t>
            </a:r>
            <a:r>
              <a:rPr lang="ko-KR" altLang="en-US" sz="2400" dirty="0"/>
              <a:t> 인구는 </a:t>
            </a:r>
            <a:r>
              <a:rPr lang="en-US" altLang="ko-KR" sz="2400" dirty="0"/>
              <a:t>59</a:t>
            </a:r>
            <a:r>
              <a:rPr lang="ko-KR" altLang="en-US" sz="2400" dirty="0"/>
              <a:t>명으로 </a:t>
            </a:r>
            <a:r>
              <a:rPr lang="ko-KR" altLang="en-US" sz="2400" dirty="0" err="1"/>
              <a:t>등록되어있다</a:t>
            </a:r>
            <a:r>
              <a:rPr lang="en-US" altLang="ko-KR" sz="2400" dirty="0"/>
              <a:t>. </a:t>
            </a:r>
            <a:r>
              <a:rPr lang="ko-KR" altLang="en-US" sz="2400" dirty="0"/>
              <a:t>독도 </a:t>
            </a:r>
            <a:r>
              <a:rPr lang="ko-KR" altLang="en-US" sz="2400" dirty="0" err="1"/>
              <a:t>실거주</a:t>
            </a:r>
            <a:r>
              <a:rPr lang="ko-KR" altLang="en-US" sz="2400" dirty="0"/>
              <a:t> 중인 주민 </a:t>
            </a:r>
            <a:r>
              <a:rPr lang="en-US" altLang="ko-KR" sz="2400" dirty="0"/>
              <a:t>14</a:t>
            </a:r>
            <a:r>
              <a:rPr lang="ko-KR" altLang="en-US" sz="2400" dirty="0"/>
              <a:t>명</a:t>
            </a:r>
            <a:r>
              <a:rPr lang="en-US" altLang="ko-KR" sz="2400" dirty="0"/>
              <a:t>, </a:t>
            </a:r>
            <a:r>
              <a:rPr lang="ko-KR" altLang="en-US" sz="2400" dirty="0"/>
              <a:t>독도에 상주 근무하는 인원인 독도경비대원 약 </a:t>
            </a:r>
            <a:r>
              <a:rPr lang="en-US" altLang="ko-KR" sz="2400" dirty="0"/>
              <a:t>40</a:t>
            </a:r>
            <a:r>
              <a:rPr lang="ko-KR" altLang="en-US" sz="2400" dirty="0"/>
              <a:t>명</a:t>
            </a:r>
            <a:r>
              <a:rPr lang="en-US" altLang="ko-KR" sz="2400" dirty="0"/>
              <a:t>, </a:t>
            </a:r>
            <a:r>
              <a:rPr lang="ko-KR" altLang="en-US" sz="2400" dirty="0"/>
              <a:t>포항 지방 해양 항만청 </a:t>
            </a:r>
            <a:r>
              <a:rPr lang="ko-KR" altLang="en-US" sz="2400" dirty="0" err="1"/>
              <a:t>소속의독도</a:t>
            </a:r>
            <a:r>
              <a:rPr lang="ko-KR" altLang="en-US" sz="2400" dirty="0"/>
              <a:t> 등대관리원 </a:t>
            </a:r>
            <a:r>
              <a:rPr lang="en-US" altLang="ko-KR" sz="2400" dirty="0"/>
              <a:t>3</a:t>
            </a:r>
            <a:r>
              <a:rPr lang="ko-KR" altLang="en-US" sz="2400" dirty="0"/>
              <a:t>명</a:t>
            </a:r>
            <a:r>
              <a:rPr lang="en-US" altLang="ko-KR" sz="2400" dirty="0"/>
              <a:t>, </a:t>
            </a:r>
            <a:r>
              <a:rPr lang="ko-KR" altLang="en-US" sz="2400" dirty="0"/>
              <a:t>울릉군청 소속의 독도 관리 사무소 직원 </a:t>
            </a:r>
            <a:r>
              <a:rPr lang="en-US" altLang="ko-KR" sz="2400" dirty="0"/>
              <a:t>2</a:t>
            </a:r>
            <a:r>
              <a:rPr lang="ko-KR" altLang="en-US" sz="2400" dirty="0"/>
              <a:t>명이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763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3245</Words>
  <Application>Microsoft Office PowerPoint</Application>
  <PresentationFormat>와이드스크린</PresentationFormat>
  <Paragraphs>179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3" baseType="lpstr">
      <vt:lpstr>맑은 고딕</vt:lpstr>
      <vt:lpstr>Arial</vt:lpstr>
      <vt:lpstr>Office 테마</vt:lpstr>
      <vt:lpstr>아름다운 독도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아름다운 독도</dc:title>
  <dc:creator>gram</dc:creator>
  <cp:lastModifiedBy>gram</cp:lastModifiedBy>
  <cp:revision>26</cp:revision>
  <dcterms:created xsi:type="dcterms:W3CDTF">2024-05-21T08:16:45Z</dcterms:created>
  <dcterms:modified xsi:type="dcterms:W3CDTF">2024-05-23T11:22:17Z</dcterms:modified>
</cp:coreProperties>
</file>