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6" autoAdjust="0"/>
    <p:restoredTop sz="94660"/>
  </p:normalViewPr>
  <p:slideViewPr>
    <p:cSldViewPr snapToGrid="0">
      <p:cViewPr varScale="1">
        <p:scale>
          <a:sx n="82" d="100"/>
          <a:sy n="82" d="100"/>
        </p:scale>
        <p:origin x="33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C9A43-36A5-4BD2-81F3-FC0334B9EFF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A511C-00D7-438B-8D35-E8A199B184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54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FA7CCB-252F-9256-F244-CC1078DC8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EB2D501-B3D6-D5A5-CFD9-5A6FF0976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6143EC-82CB-8797-8D0E-3C790DD7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0EE82D-803E-43C1-EA0C-6CED42CB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7CB63D-A5FE-7C76-3BD7-0E8F73E2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31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21A1B2-9940-55F6-47DD-DFD4E59A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44D0C2-008F-8569-18EB-C74F0D55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344848-6478-B304-B200-9C1105B3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C130B3-CC1F-E38B-7158-4AE5A7FC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547C30-C08C-AA4A-7D43-76A507BB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7F9E4B7-84CE-B8CD-D005-0513B9BA8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BE4430-90D2-8FAD-9AEE-467CBA7DA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36AFAB-B43E-7E54-C0AF-1D0324BD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7464BB-9A89-89C4-D5C5-0E6500C7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C8921D-6344-5288-9DD7-FB601E67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38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2EA725-7CF4-56EA-B8D3-4316938A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27BBF1-B0A9-2772-D407-8A3BF45E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DFD9B5-E808-65FD-E747-CCDAB683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C08E56-C7FE-284E-72CB-A1AF10425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29BCBD-E1C4-5901-BA31-ECDFDAF5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70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7C7DC5-A804-038F-4ACD-47A4E6CC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C39740-5403-4005-B133-655C80CD7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A23F96-2581-D9FC-D39D-9528B5CE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A95B7A-9B8B-F1CC-A711-6C068B28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38F529-3978-56D7-2982-1359403E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62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48F8F4-0AD1-9970-CA40-D29A65FC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DC636C-FAF1-EE10-9B3D-C2540B1F9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E616DC-006D-89C2-9C27-B319E74D2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B8B898-2005-CA82-51FD-8978A6BD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348CEC-B656-1B2A-84E9-C5DEF9A6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DC1B33-068D-DFEF-ABAD-AD238DB0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33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A1FC8E-1E00-4CCD-F6AF-289CEE6E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765A6F-61CD-B82F-8537-48EC3321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9836F4-EA93-0943-9109-A131AC458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02BBFB1-6D6F-DC83-BA9D-1A50505F5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09B6E0C-0C47-12A8-A59B-6F63F7714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6E843E9-C3A4-B387-52E2-41BC30BB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AA65010-4152-563E-1F45-BAAAB400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FB037D9-9990-EAFD-BC65-F9D4894A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85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5C531D-B461-0616-55AF-B9BDEE78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8FC3FED-9412-39D3-A339-A2492F38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434BDF7-4382-3499-24A3-178219F7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89ED98-4BA4-4FFA-2C9A-667C397A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72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8E808A7-1C3B-6B34-2041-68A74142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6374316-8B7C-74F9-2FAF-4DAB2ABC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909E2D-DE81-AF76-59A0-CAC7DC89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57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402F63-6B11-A5D4-2AD4-08D823C5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93C499-F2AF-E295-7BAF-DC1AE4B3B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CF9AFE-D83B-5659-79F6-B74C449EF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A9E281-16D2-8B3C-8950-F0F883F4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BB97EA-4A1B-F02F-3B10-9E84A7D8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AC3B1F-5B4B-973F-1162-2430EED7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76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D45EC4-87D7-F19D-88AD-ECCA571D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54D854D-2FE1-F4EE-8DFC-798FE6DCC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840380-466F-5324-0DF4-54A590986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7FE662-4296-1CD7-8CBE-5ABB153D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271EDF-F217-B537-EEA8-B195FF7E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612CF4-9B48-3B01-A433-1DB1CB83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40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62B02D4-2269-870C-0B38-8F349FD3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A1D5A8-DD65-FFB2-6C56-5D241D98E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B65C34-4726-1343-C82D-E3A88AE99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A5DD9-4BA9-42AC-81B2-EFE7624B0663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FF84C3-BBBB-458B-B462-E634C2B20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A3D719-E332-6F47-4D42-0D905149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EF30FE-9755-4884-9CC8-71A26577D5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5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1B061BF-45EA-D94A-414A-78BA9929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9" y="2036252"/>
            <a:ext cx="11736162" cy="2785496"/>
          </a:xfrm>
        </p:spPr>
        <p:txBody>
          <a:bodyPr>
            <a:noAutofit/>
          </a:bodyPr>
          <a:lstStyle/>
          <a:p>
            <a:pPr algn="ctr"/>
            <a:r>
              <a:rPr lang="en-US" altLang="ko-KR" sz="8000" b="1" dirty="0"/>
              <a:t>4. </a:t>
            </a:r>
            <a:r>
              <a:rPr lang="ko-KR" altLang="en-US" sz="8000" b="1" dirty="0"/>
              <a:t>일본 자료에 나와있는 독도 한국땅 근거</a:t>
            </a:r>
          </a:p>
        </p:txBody>
      </p:sp>
    </p:spTree>
    <p:extLst>
      <p:ext uri="{BB962C8B-B14F-4D97-AF65-F5344CB8AC3E}">
        <p14:creationId xmlns:p14="http://schemas.microsoft.com/office/powerpoint/2010/main" val="143433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133350"/>
            <a:ext cx="13628914" cy="1325563"/>
          </a:xfrm>
        </p:spPr>
        <p:txBody>
          <a:bodyPr>
            <a:normAutofit/>
          </a:bodyPr>
          <a:lstStyle/>
          <a:p>
            <a:r>
              <a:rPr lang="en-US" altLang="ko-KR" sz="4800" b="1" dirty="0"/>
              <a:t>4. </a:t>
            </a:r>
            <a:r>
              <a:rPr lang="ko-KR" altLang="en-US" sz="4800" b="1" dirty="0"/>
              <a:t>일본 자료에 나와있는 독도 한국땅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41" y="935665"/>
            <a:ext cx="11185518" cy="3039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</a:t>
            </a:r>
            <a:r>
              <a:rPr lang="ko-KR" altLang="en-US" dirty="0" err="1">
                <a:solidFill>
                  <a:srgbClr val="FF0000"/>
                </a:solidFill>
              </a:rPr>
              <a:t>기죽도약도</a:t>
            </a:r>
            <a:r>
              <a:rPr lang="en-US" altLang="ko-KR" dirty="0">
                <a:solidFill>
                  <a:srgbClr val="FF0000"/>
                </a:solidFill>
              </a:rPr>
              <a:t>&gt;</a:t>
            </a:r>
          </a:p>
          <a:p>
            <a:pPr marL="0" indent="0" algn="ctr">
              <a:buNone/>
            </a:pPr>
            <a:r>
              <a:rPr lang="ko-KR" altLang="en-US" dirty="0"/>
              <a:t>죽도의 일도에 대한 한국과 일본의 해석 팽팽하게 맞섬</a:t>
            </a:r>
            <a:r>
              <a:rPr lang="en-US" altLang="ko-KR" dirty="0"/>
              <a:t>.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ko-KR" altLang="en-US" dirty="0" err="1"/>
              <a:t>진신을</a:t>
            </a:r>
            <a:r>
              <a:rPr lang="ko-KR" altLang="en-US" dirty="0"/>
              <a:t> 말해줄 명백한 증거</a:t>
            </a:r>
            <a:r>
              <a:rPr lang="en-US" altLang="ko-KR" dirty="0"/>
              <a:t>!</a:t>
            </a:r>
          </a:p>
          <a:p>
            <a:pPr algn="ctr">
              <a:buFont typeface="Wingdings" panose="05000000000000000000" pitchFamily="2" charset="2"/>
              <a:buChar char="è"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태정관 지령문의 부속지도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13FDCF4-7ADD-9F7F-2566-8F8F11595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35"/>
          <a:stretch/>
        </p:blipFill>
        <p:spPr>
          <a:xfrm>
            <a:off x="3620903" y="3429000"/>
            <a:ext cx="4837033" cy="328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133350"/>
            <a:ext cx="13628914" cy="1325563"/>
          </a:xfrm>
        </p:spPr>
        <p:txBody>
          <a:bodyPr>
            <a:normAutofit/>
          </a:bodyPr>
          <a:lstStyle/>
          <a:p>
            <a:r>
              <a:rPr lang="en-US" altLang="ko-KR" sz="4800" b="1" dirty="0"/>
              <a:t>4. </a:t>
            </a:r>
            <a:r>
              <a:rPr lang="ko-KR" altLang="en-US" sz="4800" b="1" dirty="0"/>
              <a:t>일본 자료에 나와있는 독도 한국땅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40" y="1063939"/>
            <a:ext cx="4493302" cy="3039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</a:t>
            </a:r>
            <a:r>
              <a:rPr lang="ko-KR" altLang="en-US" dirty="0" err="1">
                <a:solidFill>
                  <a:srgbClr val="FF0000"/>
                </a:solidFill>
              </a:rPr>
              <a:t>기죽도약도</a:t>
            </a:r>
            <a:r>
              <a:rPr lang="en-US" altLang="ko-KR" dirty="0">
                <a:solidFill>
                  <a:srgbClr val="FF0000"/>
                </a:solidFill>
              </a:rPr>
              <a:t>&gt;</a:t>
            </a:r>
          </a:p>
          <a:p>
            <a:pPr marL="0" indent="0" algn="ctr">
              <a:buNone/>
            </a:pPr>
            <a:r>
              <a:rPr lang="ko-KR" altLang="en-US" dirty="0"/>
              <a:t>다케시마 외 </a:t>
            </a:r>
            <a:r>
              <a:rPr lang="en-US" altLang="ko-KR" dirty="0"/>
              <a:t>1</a:t>
            </a:r>
            <a:r>
              <a:rPr lang="ko-KR" altLang="en-US" dirty="0"/>
              <a:t>개 섬이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울릉도</a:t>
            </a:r>
            <a:r>
              <a:rPr lang="en-US" altLang="ko-KR" dirty="0"/>
              <a:t>&amp;</a:t>
            </a:r>
            <a:r>
              <a:rPr lang="ko-KR" altLang="en-US" dirty="0"/>
              <a:t>독도라는 사실을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그림으로 나타내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시각적으로 나타냄</a:t>
            </a:r>
            <a:r>
              <a:rPr lang="en-US" altLang="ko-KR" dirty="0"/>
              <a:t>.</a:t>
            </a:r>
          </a:p>
        </p:txBody>
      </p:sp>
      <p:pic>
        <p:nvPicPr>
          <p:cNvPr id="5" name="그림 4" descr="텍스트, 스크린샷, 멀티미디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2BD221D0-CF96-69C1-DD4B-0C38183AD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4" t="28012" r="10822" b="3524"/>
          <a:stretch/>
        </p:blipFill>
        <p:spPr>
          <a:xfrm>
            <a:off x="311340" y="3975449"/>
            <a:ext cx="4877103" cy="2621018"/>
          </a:xfrm>
          <a:prstGeom prst="rect">
            <a:avLst/>
          </a:prstGeom>
        </p:spPr>
      </p:pic>
      <p:pic>
        <p:nvPicPr>
          <p:cNvPr id="6" name="그림 5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9EC76E4F-1D10-F898-C466-F3247DE3D5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88" t="28221" r="10449" b="2909"/>
          <a:stretch/>
        </p:blipFill>
        <p:spPr>
          <a:xfrm>
            <a:off x="6640363" y="1192213"/>
            <a:ext cx="5134272" cy="2783236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1819D5FA-E1AB-B345-1144-E06C46521ECA}"/>
              </a:ext>
            </a:extLst>
          </p:cNvPr>
          <p:cNvSpPr txBox="1">
            <a:spLocks/>
          </p:cNvSpPr>
          <p:nvPr/>
        </p:nvSpPr>
        <p:spPr>
          <a:xfrm>
            <a:off x="6320254" y="4430294"/>
            <a:ext cx="5686689" cy="342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>
                <a:solidFill>
                  <a:srgbClr val="FF0000"/>
                </a:solidFill>
              </a:rPr>
              <a:t>태정관 지령에서 일본과</a:t>
            </a:r>
            <a:endParaRPr lang="en-US" altLang="ko-KR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>
                <a:solidFill>
                  <a:srgbClr val="FF0000"/>
                </a:solidFill>
              </a:rPr>
              <a:t>무관하다고 했던 두 섬</a:t>
            </a:r>
            <a:endParaRPr lang="en-US" altLang="ko-KR" dirty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è"/>
            </a:pPr>
            <a:r>
              <a:rPr lang="ko-KR" altLang="en-US" dirty="0">
                <a:solidFill>
                  <a:srgbClr val="FF0000"/>
                </a:solidFill>
              </a:rPr>
              <a:t> 울릉도와 독도라는</a:t>
            </a:r>
            <a:endParaRPr lang="en-US" altLang="ko-K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ko-KR" altLang="en-US" dirty="0">
                <a:solidFill>
                  <a:srgbClr val="FF0000"/>
                </a:solidFill>
              </a:rPr>
              <a:t>사실 분명해짐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502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1B061BF-45EA-D94A-414A-78BA9929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15" y="2036252"/>
            <a:ext cx="11444969" cy="2785496"/>
          </a:xfrm>
        </p:spPr>
        <p:txBody>
          <a:bodyPr>
            <a:noAutofit/>
          </a:bodyPr>
          <a:lstStyle/>
          <a:p>
            <a:r>
              <a:rPr lang="ko-KR" altLang="en-US" b="1" dirty="0"/>
              <a:t>태정관 지령문과 같은 일본 정부 기관의 여러 공식 문서에도 불구하고 일본이 자꾸 독도가 일본땅이라고 주장하는 이유는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0935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133350"/>
            <a:ext cx="13628914" cy="1325563"/>
          </a:xfrm>
        </p:spPr>
        <p:txBody>
          <a:bodyPr>
            <a:normAutofit/>
          </a:bodyPr>
          <a:lstStyle/>
          <a:p>
            <a:r>
              <a:rPr lang="en-US" altLang="ko-KR" sz="4800" b="1" dirty="0"/>
              <a:t>4. </a:t>
            </a:r>
            <a:r>
              <a:rPr lang="ko-KR" altLang="en-US" sz="4800" b="1" dirty="0"/>
              <a:t>일본 자료에 나와있는 독도 한국땅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40" y="1192213"/>
            <a:ext cx="11185518" cy="3039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</a:t>
            </a:r>
            <a:r>
              <a:rPr lang="ko-KR" altLang="en-US" dirty="0" err="1">
                <a:solidFill>
                  <a:srgbClr val="FF0000"/>
                </a:solidFill>
              </a:rPr>
              <a:t>원록구병자년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조선주착안일권지각서</a:t>
            </a:r>
            <a:r>
              <a:rPr lang="en-US" altLang="ko-KR" dirty="0">
                <a:solidFill>
                  <a:srgbClr val="FF0000"/>
                </a:solidFill>
              </a:rPr>
              <a:t>&gt;</a:t>
            </a:r>
          </a:p>
          <a:p>
            <a:pPr marL="0" indent="0" algn="ctr">
              <a:buNone/>
            </a:pPr>
            <a:endParaRPr lang="en-US" altLang="ko-KR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altLang="ko-KR" dirty="0">
                <a:solidFill>
                  <a:srgbClr val="000000"/>
                </a:solidFill>
              </a:rPr>
              <a:t>2005</a:t>
            </a:r>
            <a:r>
              <a:rPr lang="ko-KR" altLang="en-US" dirty="0">
                <a:solidFill>
                  <a:srgbClr val="000000"/>
                </a:solidFill>
              </a:rPr>
              <a:t>년 </a:t>
            </a:r>
            <a:r>
              <a:rPr lang="ko-KR" altLang="en-US" dirty="0" err="1">
                <a:solidFill>
                  <a:srgbClr val="000000"/>
                </a:solidFill>
              </a:rPr>
              <a:t>오키섬에서</a:t>
            </a:r>
            <a:r>
              <a:rPr lang="ko-KR" altLang="en-US" dirty="0">
                <a:solidFill>
                  <a:srgbClr val="000000"/>
                </a:solidFill>
              </a:rPr>
              <a:t> 발견된 안용복 취조 문서</a:t>
            </a:r>
            <a:endParaRPr lang="en-US" altLang="ko-KR" dirty="0">
              <a:solidFill>
                <a:srgbClr val="000000"/>
              </a:solidFill>
            </a:endParaRPr>
          </a:p>
          <a:p>
            <a:pPr algn="ctr">
              <a:buFont typeface="Wingdings" panose="05000000000000000000" pitchFamily="2" charset="2"/>
              <a:buChar char="è"/>
            </a:pPr>
            <a:r>
              <a:rPr lang="ko-KR" altLang="en-US" dirty="0">
                <a:solidFill>
                  <a:srgbClr val="000000"/>
                </a:solidFill>
              </a:rPr>
              <a:t>안용복 사건의 실체 구명에 큰 진전</a:t>
            </a:r>
            <a:r>
              <a:rPr lang="en-US" altLang="ko-KR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그림 4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110B5136-3D36-2439-A6B7-29707B5528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23" t="28936" r="7208" b="14294"/>
          <a:stretch/>
        </p:blipFill>
        <p:spPr>
          <a:xfrm>
            <a:off x="3247233" y="3429000"/>
            <a:ext cx="5436922" cy="29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6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133350"/>
            <a:ext cx="13628914" cy="1325563"/>
          </a:xfrm>
        </p:spPr>
        <p:txBody>
          <a:bodyPr>
            <a:normAutofit/>
          </a:bodyPr>
          <a:lstStyle/>
          <a:p>
            <a:r>
              <a:rPr lang="en-US" altLang="ko-KR" sz="4800" b="1" dirty="0"/>
              <a:t>4. </a:t>
            </a:r>
            <a:r>
              <a:rPr lang="ko-KR" altLang="en-US" sz="4800" b="1" dirty="0"/>
              <a:t>일본 자료에 나와있는 독도 한국땅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41" y="1027323"/>
            <a:ext cx="11185518" cy="3039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</a:t>
            </a:r>
            <a:r>
              <a:rPr lang="ko-KR" altLang="en-US" dirty="0">
                <a:solidFill>
                  <a:srgbClr val="FF0000"/>
                </a:solidFill>
              </a:rPr>
              <a:t>죽도 기사</a:t>
            </a:r>
            <a:r>
              <a:rPr lang="en-US" altLang="ko-KR" dirty="0">
                <a:solidFill>
                  <a:srgbClr val="FF0000"/>
                </a:solidFill>
              </a:rPr>
              <a:t>&gt;</a:t>
            </a:r>
          </a:p>
          <a:p>
            <a:pPr marL="0" indent="0" algn="ctr">
              <a:buNone/>
            </a:pPr>
            <a:r>
              <a:rPr lang="en-US" altLang="ko-KR" dirty="0">
                <a:solidFill>
                  <a:srgbClr val="000000"/>
                </a:solidFill>
              </a:rPr>
              <a:t>1663~1669</a:t>
            </a:r>
            <a:r>
              <a:rPr lang="ko-KR" altLang="en-US" dirty="0">
                <a:solidFill>
                  <a:srgbClr val="000000"/>
                </a:solidFill>
              </a:rPr>
              <a:t>년 안용복 사건에 대한 쓰시마번의 기록</a:t>
            </a:r>
            <a:endParaRPr lang="en-US" altLang="ko-KR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altLang="ko-KR" dirty="0">
                <a:solidFill>
                  <a:srgbClr val="000000"/>
                </a:solidFill>
              </a:rPr>
              <a:t>“</a:t>
            </a:r>
            <a:r>
              <a:rPr lang="ko-KR" altLang="en-US" dirty="0">
                <a:solidFill>
                  <a:srgbClr val="000000"/>
                </a:solidFill>
              </a:rPr>
              <a:t>울릉도는 단지 일본 어민들의 어업을 위해 이용했을 뿐</a:t>
            </a:r>
            <a:endParaRPr lang="en-US" altLang="ko-KR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ko-KR" altLang="en-US" dirty="0">
                <a:solidFill>
                  <a:srgbClr val="000000"/>
                </a:solidFill>
              </a:rPr>
              <a:t>일본의 섬이 아니었다</a:t>
            </a:r>
            <a:r>
              <a:rPr lang="en-US" altLang="ko-KR" dirty="0">
                <a:solidFill>
                  <a:srgbClr val="000000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en-US" altLang="ko-KR" dirty="0">
                <a:solidFill>
                  <a:srgbClr val="000000"/>
                </a:solidFill>
              </a:rPr>
              <a:t>-&gt; </a:t>
            </a:r>
            <a:r>
              <a:rPr lang="ko-KR" altLang="en-US" dirty="0">
                <a:solidFill>
                  <a:srgbClr val="000000"/>
                </a:solidFill>
              </a:rPr>
              <a:t>안용복이 밝혀낸 진실 담겨있음</a:t>
            </a:r>
            <a:r>
              <a:rPr lang="en-US" altLang="ko-KR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그림 3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42F6465A-3BC6-2562-4875-2929C0BC8A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88" t="14686" r="16352" b="50000"/>
          <a:stretch/>
        </p:blipFill>
        <p:spPr>
          <a:xfrm>
            <a:off x="736061" y="3660023"/>
            <a:ext cx="4655203" cy="2889735"/>
          </a:xfrm>
          <a:prstGeom prst="rect">
            <a:avLst/>
          </a:prstGeom>
        </p:spPr>
      </p:pic>
      <p:pic>
        <p:nvPicPr>
          <p:cNvPr id="6" name="그림 5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5CD00994-2B51-0E2D-4880-A33BB1439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3" t="16078" r="4963" b="50000"/>
          <a:stretch/>
        </p:blipFill>
        <p:spPr>
          <a:xfrm>
            <a:off x="5925141" y="3902216"/>
            <a:ext cx="5675071" cy="264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133350"/>
            <a:ext cx="13628914" cy="1325563"/>
          </a:xfrm>
        </p:spPr>
        <p:txBody>
          <a:bodyPr>
            <a:normAutofit/>
          </a:bodyPr>
          <a:lstStyle/>
          <a:p>
            <a:r>
              <a:rPr lang="en-US" altLang="ko-KR" sz="4800" b="1" dirty="0"/>
              <a:t>4. </a:t>
            </a:r>
            <a:r>
              <a:rPr lang="ko-KR" altLang="en-US" sz="4800" b="1" dirty="0"/>
              <a:t>일본 자료에 나와있는 독도 한국땅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41" y="1116504"/>
            <a:ext cx="11185518" cy="30397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000000"/>
                </a:solidFill>
              </a:rPr>
              <a:t>안용복 사건 이후 </a:t>
            </a:r>
            <a:r>
              <a:rPr lang="en-US" altLang="ko-KR" dirty="0">
                <a:solidFill>
                  <a:srgbClr val="000000"/>
                </a:solidFill>
              </a:rPr>
              <a:t>140</a:t>
            </a:r>
            <a:r>
              <a:rPr lang="ko-KR" altLang="en-US" dirty="0">
                <a:solidFill>
                  <a:srgbClr val="000000"/>
                </a:solidFill>
              </a:rPr>
              <a:t>년 지나고 </a:t>
            </a:r>
            <a:r>
              <a:rPr lang="en-US" altLang="ko-KR" dirty="0">
                <a:solidFill>
                  <a:srgbClr val="FF0000"/>
                </a:solidFill>
              </a:rPr>
              <a:t>‘</a:t>
            </a:r>
            <a:r>
              <a:rPr lang="ko-KR" altLang="en-US" dirty="0" err="1">
                <a:solidFill>
                  <a:srgbClr val="FF0000"/>
                </a:solidFill>
              </a:rPr>
              <a:t>하치에몬</a:t>
            </a:r>
            <a:r>
              <a:rPr lang="en-US" altLang="ko-KR" dirty="0">
                <a:solidFill>
                  <a:srgbClr val="FF0000"/>
                </a:solidFill>
              </a:rPr>
              <a:t>＇</a:t>
            </a:r>
            <a:r>
              <a:rPr lang="ko-KR" altLang="en-US" dirty="0">
                <a:solidFill>
                  <a:srgbClr val="000000"/>
                </a:solidFill>
              </a:rPr>
              <a:t>이라는 일본 어부가</a:t>
            </a:r>
            <a:endParaRPr lang="en-US" altLang="ko-KR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ko-KR" altLang="en-US" dirty="0">
                <a:solidFill>
                  <a:srgbClr val="000000"/>
                </a:solidFill>
              </a:rPr>
              <a:t>울릉도와 독도에 벌목 하러 갔다가 사형</a:t>
            </a:r>
            <a:r>
              <a:rPr lang="en-US" altLang="ko-KR" dirty="0">
                <a:solidFill>
                  <a:srgbClr val="000000"/>
                </a:solidFill>
              </a:rPr>
              <a:t>.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ko-KR" altLang="en-US" dirty="0">
                <a:solidFill>
                  <a:srgbClr val="000000"/>
                </a:solidFill>
              </a:rPr>
              <a:t>일본 정부 다시 울릉도 도해 금지령 내림</a:t>
            </a:r>
            <a:r>
              <a:rPr lang="en-US" altLang="ko-KR" dirty="0">
                <a:solidFill>
                  <a:srgbClr val="000000"/>
                </a:solidFill>
              </a:rPr>
              <a:t>.</a:t>
            </a:r>
          </a:p>
          <a:p>
            <a:pPr algn="ctr">
              <a:buFont typeface="Wingdings" panose="05000000000000000000" pitchFamily="2" charset="2"/>
              <a:buChar char="è"/>
            </a:pPr>
            <a:endParaRPr lang="en-US" altLang="ko-KR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ko-KR" altLang="en-US" dirty="0">
                <a:solidFill>
                  <a:srgbClr val="000000"/>
                </a:solidFill>
              </a:rPr>
              <a:t>일본 자국에서 일어난 역사적 사건</a:t>
            </a:r>
            <a:r>
              <a:rPr lang="en-US" altLang="ko-KR" dirty="0">
                <a:solidFill>
                  <a:srgbClr val="000000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en-US" altLang="ko-KR" dirty="0">
                <a:solidFill>
                  <a:srgbClr val="000000"/>
                </a:solidFill>
              </a:rPr>
              <a:t>But, “</a:t>
            </a:r>
            <a:r>
              <a:rPr lang="ko-KR" altLang="en-US" dirty="0">
                <a:solidFill>
                  <a:srgbClr val="000000"/>
                </a:solidFill>
              </a:rPr>
              <a:t>울릉도에만 도해 금지령이 내려졌을 뿐</a:t>
            </a:r>
            <a:r>
              <a:rPr lang="en-US" altLang="ko-KR" dirty="0">
                <a:solidFill>
                  <a:srgbClr val="00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ko-KR" altLang="en-US" dirty="0">
                <a:solidFill>
                  <a:srgbClr val="000000"/>
                </a:solidFill>
              </a:rPr>
              <a:t>독도까지 조선의 영토로 인정한 것은 아니다</a:t>
            </a:r>
            <a:r>
              <a:rPr lang="en-US" altLang="ko-KR" dirty="0">
                <a:solidFill>
                  <a:srgbClr val="000000"/>
                </a:solidFill>
              </a:rPr>
              <a:t>!” </a:t>
            </a:r>
            <a:r>
              <a:rPr lang="ko-KR" altLang="en-US" dirty="0">
                <a:solidFill>
                  <a:srgbClr val="000000"/>
                </a:solidFill>
              </a:rPr>
              <a:t>주장하는 일본 </a:t>
            </a:r>
            <a:r>
              <a:rPr lang="en-US" altLang="ko-KR" dirty="0">
                <a:solidFill>
                  <a:srgbClr val="000000"/>
                </a:solidFill>
              </a:rPr>
              <a:t>-&gt; </a:t>
            </a:r>
            <a:r>
              <a:rPr lang="ko-KR" altLang="en-US" dirty="0">
                <a:solidFill>
                  <a:srgbClr val="FF0000"/>
                </a:solidFill>
              </a:rPr>
              <a:t>거짓말</a:t>
            </a:r>
            <a:r>
              <a:rPr lang="en-US" altLang="ko-KR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5" name="그림 4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B12378E9-17FC-4F81-66EE-7FB005930C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3" t="17004" r="4963" b="50000"/>
          <a:stretch/>
        </p:blipFill>
        <p:spPr>
          <a:xfrm>
            <a:off x="3050317" y="4067107"/>
            <a:ext cx="5751187" cy="260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7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133350"/>
            <a:ext cx="13628914" cy="1325563"/>
          </a:xfrm>
        </p:spPr>
        <p:txBody>
          <a:bodyPr>
            <a:normAutofit/>
          </a:bodyPr>
          <a:lstStyle/>
          <a:p>
            <a:r>
              <a:rPr lang="en-US" altLang="ko-KR" sz="4800" b="1" dirty="0"/>
              <a:t>4. </a:t>
            </a:r>
            <a:r>
              <a:rPr lang="ko-KR" altLang="en-US" sz="4800" b="1" dirty="0"/>
              <a:t>일본 자료에 나와있는 독도 한국땅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41" y="985875"/>
            <a:ext cx="11185518" cy="3039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</a:t>
            </a:r>
            <a:r>
              <a:rPr lang="ko-KR" altLang="en-US" dirty="0" err="1">
                <a:solidFill>
                  <a:srgbClr val="FF0000"/>
                </a:solidFill>
              </a:rPr>
              <a:t>죽도방각도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‘</a:t>
            </a:r>
            <a:r>
              <a:rPr lang="ko-KR" altLang="en-US" dirty="0" err="1">
                <a:solidFill>
                  <a:srgbClr val="FF0000"/>
                </a:solidFill>
              </a:rPr>
              <a:t>죽도도해일건기</a:t>
            </a:r>
            <a:r>
              <a:rPr lang="en-US" altLang="ko-KR" dirty="0">
                <a:solidFill>
                  <a:srgbClr val="FF0000"/>
                </a:solidFill>
              </a:rPr>
              <a:t>’&gt;</a:t>
            </a:r>
          </a:p>
          <a:p>
            <a:pPr marL="0" indent="0" algn="ctr">
              <a:buNone/>
            </a:pPr>
            <a:r>
              <a:rPr lang="ko-KR" altLang="en-US" dirty="0"/>
              <a:t>일건 </a:t>
            </a:r>
            <a:r>
              <a:rPr lang="en-US" altLang="ko-KR" dirty="0"/>
              <a:t>: </a:t>
            </a:r>
            <a:r>
              <a:rPr lang="ko-KR" altLang="en-US" dirty="0"/>
              <a:t>한 가지 사건 </a:t>
            </a:r>
            <a:r>
              <a:rPr lang="en-US" altLang="ko-KR" dirty="0"/>
              <a:t>/ </a:t>
            </a:r>
            <a:r>
              <a:rPr lang="ko-KR" altLang="en-US" dirty="0"/>
              <a:t>기 </a:t>
            </a:r>
            <a:r>
              <a:rPr lang="en-US" altLang="ko-KR" dirty="0"/>
              <a:t>: </a:t>
            </a:r>
            <a:r>
              <a:rPr lang="ko-KR" altLang="en-US" dirty="0"/>
              <a:t>기록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 err="1"/>
              <a:t>하치에몬</a:t>
            </a:r>
            <a:r>
              <a:rPr lang="ko-KR" altLang="en-US" dirty="0"/>
              <a:t> 조사진술서의 첨부지도</a:t>
            </a: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울릉도</a:t>
            </a:r>
            <a:r>
              <a:rPr lang="en-US" altLang="ko-KR" dirty="0"/>
              <a:t>&amp;</a:t>
            </a:r>
            <a:r>
              <a:rPr lang="ko-KR" altLang="en-US" dirty="0"/>
              <a:t>독도 </a:t>
            </a:r>
            <a:r>
              <a:rPr lang="en-US" altLang="ko-KR" dirty="0"/>
              <a:t>: </a:t>
            </a:r>
            <a:r>
              <a:rPr lang="ko-KR" altLang="en-US" dirty="0"/>
              <a:t>조선 영토와 같은 색으로 표시</a:t>
            </a:r>
            <a:r>
              <a:rPr lang="en-US" altLang="ko-KR" dirty="0"/>
              <a:t>.</a:t>
            </a:r>
          </a:p>
          <a:p>
            <a:pPr algn="ctr">
              <a:buFont typeface="Wingdings" panose="05000000000000000000" pitchFamily="2" charset="2"/>
              <a:buChar char="è"/>
            </a:pPr>
            <a:r>
              <a:rPr lang="ko-KR" altLang="en-US" dirty="0"/>
              <a:t> 조선령이라는 사실 알 수 있음</a:t>
            </a:r>
            <a:r>
              <a:rPr lang="en-US" altLang="ko-KR" dirty="0"/>
              <a:t>.</a:t>
            </a:r>
          </a:p>
        </p:txBody>
      </p:sp>
      <p:pic>
        <p:nvPicPr>
          <p:cNvPr id="4" name="그림 3" descr="텍스트, 스크린샷, 소프트웨어, 웹사이트이(가) 표시된 사진&#10;&#10;자동 생성된 설명">
            <a:extLst>
              <a:ext uri="{FF2B5EF4-FFF2-40B4-BE49-F238E27FC236}">
                <a16:creationId xmlns:a16="http://schemas.microsoft.com/office/drawing/2014/main" id="{0E0C1FB0-B184-99C4-E8C3-78C5BB311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3" t="15768" r="4963" b="42761"/>
          <a:stretch/>
        </p:blipFill>
        <p:spPr>
          <a:xfrm>
            <a:off x="981714" y="4130781"/>
            <a:ext cx="4781836" cy="2727219"/>
          </a:xfrm>
          <a:prstGeom prst="rect">
            <a:avLst/>
          </a:prstGeom>
        </p:spPr>
      </p:pic>
      <p:pic>
        <p:nvPicPr>
          <p:cNvPr id="6" name="그림 5" descr="텍스트, 스크린샷, 소프트웨어, 멀티미디어이(가) 표시된 사진&#10;&#10;자동 생성된 설명">
            <a:extLst>
              <a:ext uri="{FF2B5EF4-FFF2-40B4-BE49-F238E27FC236}">
                <a16:creationId xmlns:a16="http://schemas.microsoft.com/office/drawing/2014/main" id="{CB7C357B-B7C9-3AEA-5802-54595384B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78" r="2026" b="43985"/>
          <a:stretch/>
        </p:blipFill>
        <p:spPr>
          <a:xfrm>
            <a:off x="6656352" y="4112640"/>
            <a:ext cx="5032407" cy="25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133350"/>
            <a:ext cx="13628914" cy="1325563"/>
          </a:xfrm>
        </p:spPr>
        <p:txBody>
          <a:bodyPr>
            <a:normAutofit/>
          </a:bodyPr>
          <a:lstStyle/>
          <a:p>
            <a:r>
              <a:rPr lang="en-US" altLang="ko-KR" sz="4800" b="1" dirty="0"/>
              <a:t>4. </a:t>
            </a:r>
            <a:r>
              <a:rPr lang="ko-KR" altLang="en-US" sz="4800" b="1" dirty="0"/>
              <a:t>일본 자료에 나와있는 독도 한국땅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41" y="2242702"/>
            <a:ext cx="11185518" cy="3039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&lt;‘</a:t>
            </a:r>
            <a:r>
              <a:rPr lang="ko-KR" altLang="en-US" dirty="0" err="1">
                <a:solidFill>
                  <a:srgbClr val="FF0000"/>
                </a:solidFill>
              </a:rPr>
              <a:t>조선죽도도항시말기</a:t>
            </a:r>
            <a:r>
              <a:rPr lang="en-US" altLang="ko-KR" dirty="0">
                <a:solidFill>
                  <a:srgbClr val="FF0000"/>
                </a:solidFill>
              </a:rPr>
              <a:t>’ (</a:t>
            </a:r>
            <a:r>
              <a:rPr lang="ko-KR" altLang="en-US" dirty="0">
                <a:solidFill>
                  <a:srgbClr val="FF0000"/>
                </a:solidFill>
              </a:rPr>
              <a:t>부속지도</a:t>
            </a:r>
            <a:r>
              <a:rPr lang="en-US" altLang="ko-KR" dirty="0">
                <a:solidFill>
                  <a:srgbClr val="FF0000"/>
                </a:solidFill>
              </a:rPr>
              <a:t>)&gt;</a:t>
            </a:r>
          </a:p>
          <a:p>
            <a:pPr marL="0" indent="0" algn="ctr">
              <a:buNone/>
            </a:pPr>
            <a:r>
              <a:rPr lang="ko-KR" altLang="en-US" dirty="0" err="1"/>
              <a:t>죽도방각도를</a:t>
            </a:r>
            <a:r>
              <a:rPr lang="ko-KR" altLang="en-US" dirty="0"/>
              <a:t> 개정함</a:t>
            </a:r>
            <a:r>
              <a:rPr lang="en-US" altLang="ko-KR" dirty="0"/>
              <a:t>.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마찬가지로</a:t>
            </a:r>
            <a:r>
              <a:rPr lang="en-US" altLang="ko-KR" dirty="0"/>
              <a:t>, </a:t>
            </a:r>
            <a:r>
              <a:rPr lang="ko-KR" altLang="en-US" dirty="0"/>
              <a:t>울릉도</a:t>
            </a:r>
            <a:r>
              <a:rPr lang="en-US" altLang="ko-KR" dirty="0"/>
              <a:t>, </a:t>
            </a:r>
            <a:r>
              <a:rPr lang="ko-KR" altLang="en-US" dirty="0"/>
              <a:t>독도 </a:t>
            </a:r>
            <a:r>
              <a:rPr lang="en-US" altLang="ko-KR" dirty="0"/>
              <a:t>: </a:t>
            </a:r>
            <a:r>
              <a:rPr lang="ko-KR" altLang="en-US" dirty="0"/>
              <a:t>한반도와 같은 붉은 색</a:t>
            </a:r>
            <a:r>
              <a:rPr lang="en-US" altLang="ko-KR" dirty="0"/>
              <a:t>.</a:t>
            </a:r>
          </a:p>
          <a:p>
            <a:pPr marL="0" indent="0" algn="ctr">
              <a:buNone/>
            </a:pPr>
            <a:r>
              <a:rPr lang="en-US" altLang="ko-KR" dirty="0"/>
              <a:t>-&gt; </a:t>
            </a:r>
            <a:r>
              <a:rPr lang="ko-KR" altLang="en-US" dirty="0"/>
              <a:t>두 섬의 소속 분명히 밝히고 있음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15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133350"/>
            <a:ext cx="13628914" cy="1325563"/>
          </a:xfrm>
        </p:spPr>
        <p:txBody>
          <a:bodyPr>
            <a:normAutofit/>
          </a:bodyPr>
          <a:lstStyle/>
          <a:p>
            <a:r>
              <a:rPr lang="en-US" altLang="ko-KR" sz="4800" b="1" dirty="0"/>
              <a:t>4. </a:t>
            </a:r>
            <a:r>
              <a:rPr lang="ko-KR" altLang="en-US" sz="4800" b="1" dirty="0"/>
              <a:t>일본 자료에 나와있는 독도 한국땅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127" y="1638793"/>
            <a:ext cx="11185518" cy="3039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dirty="0"/>
              <a:t>이 </a:t>
            </a:r>
            <a:r>
              <a:rPr lang="en-US" altLang="ko-KR" dirty="0"/>
              <a:t>2</a:t>
            </a:r>
            <a:r>
              <a:rPr lang="ko-KR" altLang="en-US" dirty="0"/>
              <a:t>장의 지도가 발견되며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 err="1">
                <a:solidFill>
                  <a:srgbClr val="FF0000"/>
                </a:solidFill>
              </a:rPr>
              <a:t>에도막부가</a:t>
            </a:r>
            <a:r>
              <a:rPr lang="ko-KR" altLang="en-US" dirty="0">
                <a:solidFill>
                  <a:srgbClr val="FF0000"/>
                </a:solidFill>
              </a:rPr>
              <a:t> 울릉도와 독도를 조선령으로 </a:t>
            </a:r>
            <a:r>
              <a:rPr lang="ko-KR" altLang="en-US" dirty="0" err="1">
                <a:solidFill>
                  <a:srgbClr val="FF0000"/>
                </a:solidFill>
              </a:rPr>
              <a:t>인식했었다는</a:t>
            </a:r>
            <a:r>
              <a:rPr lang="ko-KR" altLang="en-US" dirty="0">
                <a:solidFill>
                  <a:srgbClr val="FF0000"/>
                </a:solidFill>
              </a:rPr>
              <a:t> 것</a:t>
            </a:r>
            <a:endParaRPr lang="en-US" altLang="ko-K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ko-KR" altLang="en-US" dirty="0"/>
              <a:t>명확하게 </a:t>
            </a:r>
            <a:r>
              <a:rPr lang="ko-KR" altLang="en-US" dirty="0" err="1"/>
              <a:t>밝혀짐</a:t>
            </a:r>
            <a:r>
              <a:rPr lang="en-US" altLang="ko-KR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DA7FA3E-00A4-F84C-6815-48589DAF6C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40" y="3355080"/>
            <a:ext cx="5502760" cy="283188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8FB3050-94BB-9A66-CC28-73C608AEB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9" t="13911" r="5416" b="43732"/>
          <a:stretch/>
        </p:blipFill>
        <p:spPr>
          <a:xfrm>
            <a:off x="6475334" y="3196292"/>
            <a:ext cx="5068672" cy="30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133350"/>
            <a:ext cx="13628914" cy="1325563"/>
          </a:xfrm>
        </p:spPr>
        <p:txBody>
          <a:bodyPr>
            <a:normAutofit/>
          </a:bodyPr>
          <a:lstStyle/>
          <a:p>
            <a:r>
              <a:rPr lang="en-US" altLang="ko-KR" sz="4800" b="1" dirty="0"/>
              <a:t>4. </a:t>
            </a:r>
            <a:r>
              <a:rPr lang="ko-KR" altLang="en-US" sz="4800" b="1" dirty="0"/>
              <a:t>일본 자료에 나와있는 독도 한국땅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41" y="1286978"/>
            <a:ext cx="11185518" cy="3039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</a:t>
            </a:r>
            <a:r>
              <a:rPr lang="ko-KR" altLang="en-US" dirty="0">
                <a:solidFill>
                  <a:srgbClr val="FF0000"/>
                </a:solidFill>
              </a:rPr>
              <a:t>태정관 </a:t>
            </a:r>
            <a:r>
              <a:rPr lang="ko-KR" altLang="en-US" dirty="0" err="1">
                <a:solidFill>
                  <a:srgbClr val="FF0000"/>
                </a:solidFill>
              </a:rPr>
              <a:t>지령문</a:t>
            </a:r>
            <a:r>
              <a:rPr lang="en-US" altLang="ko-KR" dirty="0">
                <a:solidFill>
                  <a:srgbClr val="FF0000"/>
                </a:solidFill>
              </a:rPr>
              <a:t>&gt;</a:t>
            </a:r>
          </a:p>
          <a:p>
            <a:pPr marL="0" indent="0" algn="ctr">
              <a:buNone/>
            </a:pPr>
            <a:r>
              <a:rPr lang="en-US" altLang="ko-KR" dirty="0"/>
              <a:t>1870</a:t>
            </a:r>
            <a:r>
              <a:rPr lang="ko-KR" altLang="en-US" dirty="0"/>
              <a:t>년대 일본 </a:t>
            </a:r>
            <a:r>
              <a:rPr lang="ko-KR" altLang="en-US" dirty="0" err="1"/>
              <a:t>내무성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지적 편찬 사업 진행 중</a:t>
            </a:r>
            <a:r>
              <a:rPr lang="en-US" altLang="ko-KR" dirty="0"/>
              <a:t>,</a:t>
            </a:r>
          </a:p>
          <a:p>
            <a:pPr marL="0" indent="0" algn="ctr">
              <a:buNone/>
            </a:pPr>
            <a:r>
              <a:rPr lang="ko-KR" altLang="en-US" dirty="0"/>
              <a:t>울릉도</a:t>
            </a:r>
            <a:r>
              <a:rPr lang="en-US" altLang="ko-KR" dirty="0"/>
              <a:t>&amp;</a:t>
            </a:r>
            <a:r>
              <a:rPr lang="ko-KR" altLang="en-US" dirty="0"/>
              <a:t>독도의 일본 영유권 여부 태정관에게 질의</a:t>
            </a:r>
            <a:r>
              <a:rPr lang="en-US" altLang="ko-KR" dirty="0"/>
              <a:t>.</a:t>
            </a:r>
          </a:p>
        </p:txBody>
      </p:sp>
      <p:pic>
        <p:nvPicPr>
          <p:cNvPr id="4" name="그림 3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A1DC3A99-1495-D40B-529C-13C7A9CED5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20" t="27796" r="10580" b="3765"/>
          <a:stretch/>
        </p:blipFill>
        <p:spPr>
          <a:xfrm>
            <a:off x="3225480" y="3142859"/>
            <a:ext cx="6125347" cy="331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7A2DE-9BD5-7DAA-A39D-6970F03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133350"/>
            <a:ext cx="13628914" cy="1325563"/>
          </a:xfrm>
        </p:spPr>
        <p:txBody>
          <a:bodyPr>
            <a:normAutofit/>
          </a:bodyPr>
          <a:lstStyle/>
          <a:p>
            <a:r>
              <a:rPr lang="en-US" altLang="ko-KR" sz="4800" b="1" dirty="0"/>
              <a:t>4. </a:t>
            </a:r>
            <a:r>
              <a:rPr lang="ko-KR" altLang="en-US" sz="4800" b="1" dirty="0"/>
              <a:t>일본 자료에 나와있는 독도 한국땅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F0F48-BEBC-6959-D66F-3AB346D3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40" y="1044522"/>
            <a:ext cx="11185518" cy="3039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</a:t>
            </a:r>
            <a:r>
              <a:rPr lang="ko-KR" altLang="en-US" dirty="0">
                <a:solidFill>
                  <a:srgbClr val="FF0000"/>
                </a:solidFill>
              </a:rPr>
              <a:t>태정관 </a:t>
            </a:r>
            <a:r>
              <a:rPr lang="ko-KR" altLang="en-US" dirty="0" err="1">
                <a:solidFill>
                  <a:srgbClr val="FF0000"/>
                </a:solidFill>
              </a:rPr>
              <a:t>지령문</a:t>
            </a:r>
            <a:r>
              <a:rPr lang="en-US" altLang="ko-KR" dirty="0">
                <a:solidFill>
                  <a:srgbClr val="FF0000"/>
                </a:solidFill>
              </a:rPr>
              <a:t>&gt;</a:t>
            </a:r>
          </a:p>
          <a:p>
            <a:pPr marL="0" indent="0" algn="ctr">
              <a:buNone/>
            </a:pPr>
            <a:r>
              <a:rPr lang="ko-KR" altLang="en-US" dirty="0"/>
              <a:t>돌아온 태정관의 답변 </a:t>
            </a:r>
            <a:r>
              <a:rPr lang="en-US" altLang="ko-KR" dirty="0"/>
              <a:t>: </a:t>
            </a:r>
            <a:r>
              <a:rPr lang="ko-KR" altLang="en-US" dirty="0"/>
              <a:t>울릉도와 그 외 섬 하나는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일본의 영토와 무관하다는 것</a:t>
            </a:r>
            <a:r>
              <a:rPr lang="en-US" altLang="ko-KR" dirty="0"/>
              <a:t>!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dirty="0"/>
              <a:t>But, </a:t>
            </a:r>
            <a:r>
              <a:rPr lang="ko-KR" altLang="en-US" dirty="0"/>
              <a:t>그 외 섬 </a:t>
            </a:r>
            <a:r>
              <a:rPr lang="en-US" altLang="ko-KR" dirty="0"/>
              <a:t>= </a:t>
            </a:r>
            <a:r>
              <a:rPr lang="ko-KR" altLang="en-US" dirty="0"/>
              <a:t>송도 </a:t>
            </a:r>
            <a:r>
              <a:rPr lang="en-US" altLang="ko-KR" dirty="0"/>
              <a:t>-&gt; </a:t>
            </a:r>
            <a:r>
              <a:rPr lang="ko-KR" altLang="en-US" dirty="0"/>
              <a:t>울릉도 지칭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죽도</a:t>
            </a:r>
            <a:r>
              <a:rPr lang="en-US" altLang="ko-KR" dirty="0"/>
              <a:t>, </a:t>
            </a:r>
            <a:r>
              <a:rPr lang="ko-KR" altLang="en-US" dirty="0"/>
              <a:t>외 일도 </a:t>
            </a:r>
            <a:r>
              <a:rPr lang="en-US" altLang="ko-KR" dirty="0"/>
              <a:t>= </a:t>
            </a:r>
            <a:r>
              <a:rPr lang="ko-KR" altLang="en-US" dirty="0"/>
              <a:t>모두 울릉도라고 주장하는 일본</a:t>
            </a:r>
            <a:r>
              <a:rPr lang="en-US" altLang="ko-KR" dirty="0"/>
              <a:t>!</a:t>
            </a:r>
          </a:p>
        </p:txBody>
      </p:sp>
      <p:pic>
        <p:nvPicPr>
          <p:cNvPr id="5" name="그림 4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BFADE48F-BCDC-85F7-D925-8036DF2C09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41" t="27797" r="10464" b="4053"/>
          <a:stretch/>
        </p:blipFill>
        <p:spPr>
          <a:xfrm>
            <a:off x="3604333" y="4089522"/>
            <a:ext cx="4983333" cy="26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395</Words>
  <Application>Microsoft Office PowerPoint</Application>
  <PresentationFormat>와이드스크린</PresentationFormat>
  <Paragraphs>65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Arial</vt:lpstr>
      <vt:lpstr>Wingdings</vt:lpstr>
      <vt:lpstr>Office 테마</vt:lpstr>
      <vt:lpstr>4. 일본 자료에 나와있는 독도 한국땅 근거</vt:lpstr>
      <vt:lpstr>4. 일본 자료에 나와있는 독도 한국땅 근거</vt:lpstr>
      <vt:lpstr>4. 일본 자료에 나와있는 독도 한국땅 근거</vt:lpstr>
      <vt:lpstr>4. 일본 자료에 나와있는 독도 한국땅 근거</vt:lpstr>
      <vt:lpstr>4. 일본 자료에 나와있는 독도 한국땅 근거</vt:lpstr>
      <vt:lpstr>4. 일본 자료에 나와있는 독도 한국땅 근거</vt:lpstr>
      <vt:lpstr>4. 일본 자료에 나와있는 독도 한국땅 근거</vt:lpstr>
      <vt:lpstr>4. 일본 자료에 나와있는 독도 한국땅 근거</vt:lpstr>
      <vt:lpstr>4. 일본 자료에 나와있는 독도 한국땅 근거</vt:lpstr>
      <vt:lpstr>4. 일본 자료에 나와있는 독도 한국땅 근거</vt:lpstr>
      <vt:lpstr>4. 일본 자료에 나와있는 독도 한국땅 근거</vt:lpstr>
      <vt:lpstr>태정관 지령문과 같은 일본 정부 기관의 여러 공식 문서에도 불구하고 일본이 자꾸 독도가 일본땅이라고 주장하는 이유는?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아니 왜 안되노</dc:title>
  <dc:creator>수진 엄</dc:creator>
  <cp:lastModifiedBy>수진 엄</cp:lastModifiedBy>
  <cp:revision>29</cp:revision>
  <dcterms:created xsi:type="dcterms:W3CDTF">2024-05-28T09:27:38Z</dcterms:created>
  <dcterms:modified xsi:type="dcterms:W3CDTF">2024-05-28T12:18:44Z</dcterms:modified>
</cp:coreProperties>
</file>