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40" d="100"/>
          <a:sy n="40" d="100"/>
        </p:scale>
        <p:origin x="34" y="10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00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/>
          <p:nvPr/>
        </p:nvSpPr>
        <p:spPr>
          <a:xfrm>
            <a:off x="833199" y="2131933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kern="0" spc="-18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위치와 지리적 특성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4381619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한반도 동쪽 약 216km 떨어진 곳에 위치한 섬입니다. 이 작은 섬은 총 2개의 주요 섬과 89개의 부속 섬으로 구성됩니다. 독도는 동해에 솟아 있는 화산섬으로, 육지와 멀리 떨어져 고립된 지리적 특성을 가지고 있습니다.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569773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Text 5"/>
          <p:cNvSpPr/>
          <p:nvPr/>
        </p:nvSpPr>
        <p:spPr>
          <a:xfrm>
            <a:off x="1299686" y="5703213"/>
            <a:ext cx="1198126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pic>
        <p:nvPicPr>
          <p:cNvPr id="8" name="그림 7" descr="스크린샷, 도표, 라인, 지도이(가) 표시된 사진&#10;&#10;자동 생성된 설명">
            <a:extLst>
              <a:ext uri="{FF2B5EF4-FFF2-40B4-BE49-F238E27FC236}">
                <a16:creationId xmlns:a16="http://schemas.microsoft.com/office/drawing/2014/main" id="{6DC5F67B-F5AA-C39E-D1CD-317F4A426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800" y="0"/>
            <a:ext cx="6319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2037993" y="1683663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미래와 보존 방안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933462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지속 가능한 보전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3502819"/>
            <a:ext cx="2232065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독특한 생태계와 자연 자산을 보호하기 위해서는 엄격한 환경 관리와 지속 가능한 접근이 필요합니다. 개발 계획은 신중히 검토되어야 하며, 생태계 보존이 최우선 과제가 되어야 합니다.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819650" y="2933462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역사·문화유산 보존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4819650" y="3502819"/>
            <a:ext cx="2232065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수세기 동안 쌓여온 독도의 역사적, 문화적 가치를 보호하는 것도 중요합니다. 관련 유적과 문화유산을 발굴하고 체계적으로 관리하여 후대에 전승해야 합니다.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601307" y="2933462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과학 연구 활성화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01307" y="3502819"/>
            <a:ext cx="223206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지질, 기후, 생태계 등에 대한 심도 있는 과학 연구를 장려함으로써 이 섬의 가치와 보전 방안을 모색해 나가야 합니다.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0382964" y="2933462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국제 협력 강화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10382964" y="3502819"/>
            <a:ext cx="22320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보호와 관련된 국제 협약과 네트워크를 강화하여, 범국가적 차원의 공동 대응과 관리 체계를 구축해야 합니다.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1154490" y="1631513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지형과 기후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1154490" y="2841664"/>
            <a:ext cx="50062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화산섬으로 구성되어 있어 험준한 지형이 특징입니다. 해발 높이 약 98미터의 동도와 해발 약 39미터의 서도로 이루어져 있으며, 주변에는 많은 부속 섬들이 있습니다. 또한 섬 주변의 바다는 깊고 험준한 편이어서 접근이 어렵습니다.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154490" y="4897040"/>
            <a:ext cx="500622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기후는 한반도 동부 해안지역과 유사한 온대 해양성 기후로, 연중 온화한 편입니다. 연평균 기온은 약 13도이며, 여름은 시원하고 겨울은 온화합니다. 강수량 또한 풍부한 편이지만 강우일수는 적은 편입니다.</a:t>
            </a:r>
            <a:endParaRPr lang="en-US" sz="1750" dirty="0"/>
          </a:p>
        </p:txBody>
      </p:sp>
      <p:pic>
        <p:nvPicPr>
          <p:cNvPr id="8" name="그림 7" descr="야외, 하늘, 물, 구름이(가) 표시된 사진&#10;&#10;자동 생성된 설명">
            <a:extLst>
              <a:ext uri="{FF2B5EF4-FFF2-40B4-BE49-F238E27FC236}">
                <a16:creationId xmlns:a16="http://schemas.microsoft.com/office/drawing/2014/main" id="{57B6E650-043C-A153-82A6-6A8782997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1854"/>
            <a:ext cx="7315200" cy="82177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2037993" y="128694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면적과 규모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425660"/>
            <a:ext cx="1055441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동해에 위치한 작은 화산섬입니다. 약 0.187km²의 면적에 불과하지만, 89개의 부속 섬들을 포함하고 있습니다. 이 작은 섬은 동도와 서도 두 개의 주요 섬으로 구성되어 있으며, 동도의 최고 높이는 약 98m, 서도의 최고 높이는 약 39m입니다.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2037993" y="3741777"/>
            <a:ext cx="10554414" cy="3200757"/>
          </a:xfrm>
          <a:prstGeom prst="roundRect">
            <a:avLst>
              <a:gd name="adj" fmla="val 312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Shape 5"/>
          <p:cNvSpPr/>
          <p:nvPr/>
        </p:nvSpPr>
        <p:spPr>
          <a:xfrm>
            <a:off x="2045613" y="3749397"/>
            <a:ext cx="10539174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8" name="Text 6"/>
          <p:cNvSpPr/>
          <p:nvPr/>
        </p:nvSpPr>
        <p:spPr>
          <a:xfrm>
            <a:off x="2267783" y="3890248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총 면적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41181" y="3890248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0.187km²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2045613" y="4386501"/>
            <a:ext cx="10539174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1" name="Text 9"/>
          <p:cNvSpPr/>
          <p:nvPr/>
        </p:nvSpPr>
        <p:spPr>
          <a:xfrm>
            <a:off x="2267783" y="4527352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주요 섬 개수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41181" y="4527352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2개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45613" y="5023604"/>
            <a:ext cx="10539174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4" name="Text 12"/>
          <p:cNvSpPr/>
          <p:nvPr/>
        </p:nvSpPr>
        <p:spPr>
          <a:xfrm>
            <a:off x="2267783" y="5164455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부속 섬 개수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541181" y="5164455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89개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2045613" y="5660708"/>
            <a:ext cx="10539174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7" name="Text 15"/>
          <p:cNvSpPr/>
          <p:nvPr/>
        </p:nvSpPr>
        <p:spPr>
          <a:xfrm>
            <a:off x="2267783" y="5801558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동도 최고 높이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7541181" y="5801558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약 98m</a:t>
            </a:r>
            <a:endParaRPr lang="en-US" sz="1750" dirty="0"/>
          </a:p>
        </p:txBody>
      </p:sp>
      <p:sp>
        <p:nvSpPr>
          <p:cNvPr id="19" name="Shape 17"/>
          <p:cNvSpPr/>
          <p:nvPr/>
        </p:nvSpPr>
        <p:spPr>
          <a:xfrm>
            <a:off x="2045613" y="6297811"/>
            <a:ext cx="10539174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0" name="Text 18"/>
          <p:cNvSpPr/>
          <p:nvPr/>
        </p:nvSpPr>
        <p:spPr>
          <a:xfrm>
            <a:off x="2267783" y="6438662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서도 최고 높이</a:t>
            </a:r>
            <a:endParaRPr lang="en-US" sz="1750" dirty="0"/>
          </a:p>
        </p:txBody>
      </p:sp>
      <p:sp>
        <p:nvSpPr>
          <p:cNvPr id="21" name="Text 19"/>
          <p:cNvSpPr/>
          <p:nvPr/>
        </p:nvSpPr>
        <p:spPr>
          <a:xfrm>
            <a:off x="7541181" y="6438662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약 39m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/>
          <p:nvPr/>
        </p:nvSpPr>
        <p:spPr>
          <a:xfrm>
            <a:off x="4490799" y="1661398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지질학적 특성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2689027"/>
            <a:ext cx="4542115" cy="2006203"/>
          </a:xfrm>
          <a:prstGeom prst="roundRect">
            <a:avLst>
              <a:gd name="adj" fmla="val 498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4"/>
          <p:cNvSpPr/>
          <p:nvPr/>
        </p:nvSpPr>
        <p:spPr>
          <a:xfrm>
            <a:off x="4720590" y="291881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화산섬 기원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4720590" y="3399234"/>
            <a:ext cx="408253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약 4,700만 년 전 화산 활동으로 생성된 화산섬입니다. 이로 인해 험준한 지형과 절벽이 발달하였습니다.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9255085" y="2689027"/>
            <a:ext cx="4542115" cy="2006203"/>
          </a:xfrm>
          <a:prstGeom prst="roundRect">
            <a:avLst>
              <a:gd name="adj" fmla="val 498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Text 7"/>
          <p:cNvSpPr/>
          <p:nvPr/>
        </p:nvSpPr>
        <p:spPr>
          <a:xfrm>
            <a:off x="9484876" y="291881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다양한 암석 구조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9484876" y="3399234"/>
            <a:ext cx="408253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독도에는 화산암, 퇴적암, 변성암 등 다양한 암석이 혼재되어 있어 지질학적으로 복잡한 구조를 가지고 있습니다.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4490799" y="4917400"/>
            <a:ext cx="9306401" cy="1650802"/>
          </a:xfrm>
          <a:prstGeom prst="roundRect">
            <a:avLst>
              <a:gd name="adj" fmla="val 605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Text 10"/>
          <p:cNvSpPr/>
          <p:nvPr/>
        </p:nvSpPr>
        <p:spPr>
          <a:xfrm>
            <a:off x="4720590" y="514719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지속적인 해식작용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4720590" y="5627608"/>
            <a:ext cx="88468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섬 주변의 깊고 험한 바다로 인해 지속적인 해식작용이 일어나, 독특한 지형 발달과 변화가 이루어지고 있습니다.</a:t>
            </a:r>
            <a:endParaRPr lang="en-US" sz="1750" dirty="0"/>
          </a:p>
        </p:txBody>
      </p:sp>
      <p:pic>
        <p:nvPicPr>
          <p:cNvPr id="15" name="그림 14" descr="야외, 구름, 하늘, 자연이(가) 표시된 사진&#10;&#10;자동 생성된 설명">
            <a:extLst>
              <a:ext uri="{FF2B5EF4-FFF2-40B4-BE49-F238E27FC236}">
                <a16:creationId xmlns:a16="http://schemas.microsoft.com/office/drawing/2014/main" id="{24128EEC-5B78-6C00-6204-CD9BB4124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60" y="0"/>
            <a:ext cx="4284187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4588033" y="1314688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주변 해양 환경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037993" y="471261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청정한 동해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193030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동해 한가운데 솟아있는 섬으로, 섬 주변의 바다는 깨끗하고 맑은 청정 해역입니다. 깊은 해저 지형과 강한 해류가 특징이며, 다양한 해양생물들이 서식하고 있습니다.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5667137" y="471273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풍부한 해양 생태계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193149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주변 해역에는 수많은 물새와 해양 포유류가 서식하며, 다양한 어종이 회유하는 등 생태적 가치가 높은 곳입니다. 이러한 환경은 독도의 중요성을 더욱 부각시킵니다.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9296400" y="471273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험준한 해안선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193149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화산섬 특성상 주변 해안선이 매우 험준하고 절벽이 발달해 있습니다. 이러한 지형은 강한 해류와 파도로 인해 지속적인 침식을 받고 있어 독특한 경관을 연출합니다.</a:t>
            </a:r>
            <a:endParaRPr lang="en-US" sz="1750" dirty="0"/>
          </a:p>
        </p:txBody>
      </p:sp>
      <p:pic>
        <p:nvPicPr>
          <p:cNvPr id="8" name="그림 7" descr="야외, 자연, 하늘, 물이(가) 표시된 사진&#10;&#10;자동 생성된 설명">
            <a:extLst>
              <a:ext uri="{FF2B5EF4-FFF2-40B4-BE49-F238E27FC236}">
                <a16:creationId xmlns:a16="http://schemas.microsoft.com/office/drawing/2014/main" id="{8DAB4A58-4179-C8CB-130F-2D248483D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994" y="2530688"/>
            <a:ext cx="3513887" cy="2048694"/>
          </a:xfrm>
          <a:prstGeom prst="rect">
            <a:avLst/>
          </a:prstGeom>
        </p:spPr>
      </p:pic>
      <p:pic>
        <p:nvPicPr>
          <p:cNvPr id="14" name="그림 13" descr="텍스트, 항공기, 스크린샷이(가) 표시된 사진&#10;&#10;자동 생성된 설명">
            <a:extLst>
              <a:ext uri="{FF2B5EF4-FFF2-40B4-BE49-F238E27FC236}">
                <a16:creationId xmlns:a16="http://schemas.microsoft.com/office/drawing/2014/main" id="{06FCC538-C037-32DA-AE21-B1550E459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903" y="2530688"/>
            <a:ext cx="3195241" cy="1991792"/>
          </a:xfrm>
          <a:prstGeom prst="rect">
            <a:avLst/>
          </a:prstGeom>
        </p:spPr>
      </p:pic>
      <p:pic>
        <p:nvPicPr>
          <p:cNvPr id="16" name="그림 15" descr="물, 자연, 섬, 아쿠아이(가) 표시된 사진&#10;&#10;자동 생성된 설명">
            <a:extLst>
              <a:ext uri="{FF2B5EF4-FFF2-40B4-BE49-F238E27FC236}">
                <a16:creationId xmlns:a16="http://schemas.microsoft.com/office/drawing/2014/main" id="{56D90728-F88C-B60A-CA63-8BF878BF7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5303" y="2473786"/>
            <a:ext cx="3513888" cy="20486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4537650" y="1642050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생태계와 동식물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037993" y="39441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풍부한 조류상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424601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독도에는 태평양 소행성과 철새들이 찾아와 서식하는 등 다양한 조류가 관찰됩니다. 특히 솔개, 괭이갈매기, 쇠똥지빠귀 등의 영향권에 있습니다.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5667137" y="39441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풍부한 해양 생물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4424601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주변 바다에는 다양한 어종과 해양 포유류, 연체동물 등이 서식하고 있습니다. 해송, 산호 등의 해저 생태계도 발달해 있습니다.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9296400" y="39441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특색 있는 식생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424601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독도에는 해송, 섬오갈피나무, 섬시custerfive 등 희귀 식물이 자생하고 있습니다. 해안 지역에는 갯메피, 갯까치수영 등의 염생 식물이 자라고 있습니다.</a:t>
            </a:r>
            <a:endParaRPr lang="en-US" sz="1750" dirty="0"/>
          </a:p>
        </p:txBody>
      </p:sp>
      <p:pic>
        <p:nvPicPr>
          <p:cNvPr id="16" name="그래픽 15" descr="비둘기 윤곽선">
            <a:extLst>
              <a:ext uri="{FF2B5EF4-FFF2-40B4-BE49-F238E27FC236}">
                <a16:creationId xmlns:a16="http://schemas.microsoft.com/office/drawing/2014/main" id="{03E6C9EA-F2A1-ADFA-B968-69023BA40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2302" y="2986385"/>
            <a:ext cx="914400" cy="914400"/>
          </a:xfrm>
          <a:prstGeom prst="rect">
            <a:avLst/>
          </a:prstGeom>
        </p:spPr>
      </p:pic>
      <p:pic>
        <p:nvPicPr>
          <p:cNvPr id="18" name="그래픽 17" descr="흰동가리 윤곽선">
            <a:extLst>
              <a:ext uri="{FF2B5EF4-FFF2-40B4-BE49-F238E27FC236}">
                <a16:creationId xmlns:a16="http://schemas.microsoft.com/office/drawing/2014/main" id="{A60C86C7-B181-CA0D-984B-94E180705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2536" y="2963167"/>
            <a:ext cx="914400" cy="914400"/>
          </a:xfrm>
          <a:prstGeom prst="rect">
            <a:avLst/>
          </a:prstGeom>
        </p:spPr>
      </p:pic>
      <p:pic>
        <p:nvPicPr>
          <p:cNvPr id="20" name="그래픽 19" descr="낙엽수 윤곽선">
            <a:extLst>
              <a:ext uri="{FF2B5EF4-FFF2-40B4-BE49-F238E27FC236}">
                <a16:creationId xmlns:a16="http://schemas.microsoft.com/office/drawing/2014/main" id="{1FA8D88C-C3A4-9E64-C8D8-B1347C5A2B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44000" y="296316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2037993" y="911662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역사적 의미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833" y="2050375"/>
            <a:ext cx="1741408" cy="128016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612600" y="2599015"/>
            <a:ext cx="127635" cy="499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937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5769412" y="227254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영토 주권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769412" y="2752963"/>
            <a:ext cx="414742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오랜 역사적 기록을 통해 대한민국의 고유 영토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602724" y="3332589"/>
            <a:ext cx="6934200" cy="22205"/>
          </a:xfrm>
          <a:prstGeom prst="roundRect">
            <a:avLst>
              <a:gd name="adj" fmla="val 450302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010" y="3386018"/>
            <a:ext cx="3482935" cy="128016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593074" y="3776067"/>
            <a:ext cx="166688" cy="499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937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6640116" y="360818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지리적 중요성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6640116" y="4088606"/>
            <a:ext cx="283166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동해 지배권과 해양 안보의 상징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6473428" y="4668232"/>
            <a:ext cx="6063496" cy="22205"/>
          </a:xfrm>
          <a:prstGeom prst="roundRect">
            <a:avLst>
              <a:gd name="adj" fmla="val 450302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306" y="4721662"/>
            <a:ext cx="5224343" cy="128016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4589026" y="5111710"/>
            <a:ext cx="174784" cy="499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937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187" dirty="0"/>
          </a:p>
        </p:txBody>
      </p:sp>
      <p:sp>
        <p:nvSpPr>
          <p:cNvPr id="17" name="Text 12"/>
          <p:cNvSpPr/>
          <p:nvPr/>
        </p:nvSpPr>
        <p:spPr>
          <a:xfrm>
            <a:off x="7510820" y="494383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문화·역사적 가치</a:t>
            </a:r>
            <a:endParaRPr lang="en-US" sz="2187" dirty="0"/>
          </a:p>
        </p:txBody>
      </p:sp>
      <p:sp>
        <p:nvSpPr>
          <p:cNvPr id="18" name="Text 13"/>
          <p:cNvSpPr/>
          <p:nvPr/>
        </p:nvSpPr>
        <p:spPr>
          <a:xfrm>
            <a:off x="7510820" y="5424249"/>
            <a:ext cx="283166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관련 유적과 문화유산 보유</a:t>
            </a:r>
            <a:endParaRPr lang="en-US" sz="1750" dirty="0"/>
          </a:p>
        </p:txBody>
      </p:sp>
      <p:sp>
        <p:nvSpPr>
          <p:cNvPr id="19" name="Text 14"/>
          <p:cNvSpPr/>
          <p:nvPr/>
        </p:nvSpPr>
        <p:spPr>
          <a:xfrm>
            <a:off x="2037993" y="6251734"/>
            <a:ext cx="1055441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한반도 동쪽 영토로, 오랜 역사 속에서 대한민국의 고유 영토로 인정되어 왔습니다. 이 작은 섬은 동해를 지배할 수 있는 전략적 요충지이자, 해양 안보와 영토 주권을 상징하는 역사적 장소입니다. 또한 독도에는 과거부터 이어져온 다양한 문화유산과 역사적 의미가 담겨 있습니다.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2037993" y="1637824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관련 국제법과 분쟁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95013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Text 4"/>
          <p:cNvSpPr/>
          <p:nvPr/>
        </p:nvSpPr>
        <p:spPr>
          <a:xfrm>
            <a:off x="2211348" y="2991803"/>
            <a:ext cx="15311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0264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영유권 분쟁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506867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독도를 둘러싸고 한국과 일본 간 오랜 영유권 분쟁이 지속되고 있으며, 국제사법재판소 제소와 같은 법적 절차가 이루어지고 있습니다.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295013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Text 8"/>
          <p:cNvSpPr/>
          <p:nvPr/>
        </p:nvSpPr>
        <p:spPr>
          <a:xfrm>
            <a:off x="7576185" y="2991803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30264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유엔 해양법협약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506867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유엔 해양법협약에 따르면 독도는 한국의 영토이자 배타적 경제수역에 포함되는 등 한국의 권리를 인정하고 있습니다.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 12"/>
          <p:cNvSpPr/>
          <p:nvPr/>
        </p:nvSpPr>
        <p:spPr>
          <a:xfrm>
            <a:off x="2183011" y="5010507"/>
            <a:ext cx="2097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50451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역사적 권원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5525572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한국은 독도에 대한 역사적 권원과 연속성을 주장하며, 국제법적으로도 독도 주권이 한국에 있음을 강조하고 있습니다.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" name="Text 16"/>
          <p:cNvSpPr/>
          <p:nvPr/>
        </p:nvSpPr>
        <p:spPr>
          <a:xfrm>
            <a:off x="7568208" y="5010507"/>
            <a:ext cx="21597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0451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국제사법재판소 제소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525572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한국과 일본은 독도 영유권 분쟁을 국제사법재판소에 제소하는 등 법적 해결을 모색하고 있습니다.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/>
          <p:nvPr/>
        </p:nvSpPr>
        <p:spPr>
          <a:xfrm>
            <a:off x="1137999" y="234100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관광 자원과 개발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416600" y="3426261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험준한 화산섬 지형과 청정한 동해 환경으로 자연경관이 수려하며, 다양한 해양생물과 희귀 식물이 서식하는 생태관광의 보고입니다. 이처럼 독도는 국내외 관광객들에게 매력적인 명소로 자리매김하고 있습니다.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16599" y="475220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하지만 독도의 개발은 매우 제한적이며, 생태계 보전과 섬의 보존이 최우선 과제입니다. 향후 관광 인프라와 프로그램을 적절히 확충하되, 환경 친화적이고 지속 가능한 관광 활성화 방안이 필요할 것입니다.</a:t>
            </a:r>
            <a:endParaRPr lang="en-US" sz="1750" dirty="0"/>
          </a:p>
        </p:txBody>
      </p:sp>
      <p:pic>
        <p:nvPicPr>
          <p:cNvPr id="8" name="그림 7" descr="야외, 하늘, 물, 갈매기과이(가) 표시된 사진&#10;&#10;자동 생성된 설명">
            <a:extLst>
              <a:ext uri="{FF2B5EF4-FFF2-40B4-BE49-F238E27FC236}">
                <a16:creationId xmlns:a16="http://schemas.microsoft.com/office/drawing/2014/main" id="{BDABBE51-333F-264A-59D6-2DB9B96E8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801" y="0"/>
            <a:ext cx="63196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744</Words>
  <Application>Microsoft Office PowerPoint</Application>
  <PresentationFormat>사용자 지정</PresentationFormat>
  <Paragraphs>84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Inter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가희 최</cp:lastModifiedBy>
  <cp:revision>3</cp:revision>
  <dcterms:created xsi:type="dcterms:W3CDTF">2024-05-29T06:15:17Z</dcterms:created>
  <dcterms:modified xsi:type="dcterms:W3CDTF">2024-05-29T09:38:43Z</dcterms:modified>
</cp:coreProperties>
</file>