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944787-4D68-FC95-BE34-7BB93E5F0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14B1C3-660E-31C1-CA36-7A3F4953B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DD6459-0271-249A-3872-2140A60C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5B4DDE-E891-4DC4-5BCE-E2AB45CE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B06E0D-5D2B-5A77-A5F5-0E84CC31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7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FBDE98-D480-1FFD-05D1-10DD0060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95B836-DFA9-89C7-22F3-F33262481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2EC332-61C4-4870-4E35-AE259332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7128EE-CB4F-01B7-79F6-0AF7484B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48DE09-35B0-65D6-F94E-475F0A8F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24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F31CD2-E2AA-0229-99B2-0BFF67690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5464E2-BAB2-CBB5-C6E1-EF55BD771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195B57-A2A0-0285-FC8F-45A2F76C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D5ACD6-624B-05BE-86AA-ABE62993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6C76D3-C479-7D29-966C-EF5CED5C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76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A2911A-F580-888F-C366-FED76D7E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6BDFAE-ED73-3F30-764D-6545496F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FE7452-AAEE-C129-9192-562BD5BB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C8DEF4-BE96-E181-83D3-D74E7B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5F773D-B20A-4F82-6287-611C3421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13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E7F95C-BFB7-8227-105B-8E388A30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10FC87-4A04-70BC-CC99-B1FE56DC2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C82712-5C33-60E1-0FB4-86B16189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853C30-5955-244B-8C1F-27C7BABA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09E97E-0DC5-EE08-DAD9-51F662FC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18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D84572-1DBA-74B2-DED6-12B6A329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CB16A4-9AA6-3D92-118C-3C248AEC6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DC86DC-2B9A-68B0-0480-ED16EB8B0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AE2F18-2851-6545-58AC-672CB172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7CB37-8B7F-D19E-32D6-A8C7EF9A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5AE3E0-7305-89CB-9AD6-2C8AF0C5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04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CC4799-2E63-0C86-AC13-D16C19E8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D89D7B-E491-0D28-1309-5F40318E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88E3BD-FCAA-8083-3808-0BAFECC4D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BF2121-A161-794F-7562-8F26AE47F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539730C-3269-63B0-1C81-2862515C9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303048-8F68-31F3-FE9C-39E675FE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F7F629-068C-4894-1B41-B8F62C8D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1E4BE67-B48E-8C18-2502-C92FF3DD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69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A70B2D-9D74-EE9E-B5B3-23198FAC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F3F206-AF3A-FD1E-832F-F24D5709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1E9E34-7928-0E2E-6E35-22191D72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C600E1F-C560-1585-6D60-009A0DF9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B4F6E5C-7EC2-C2CA-988C-884A6332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994BC17-5493-D79D-191C-A6A3F8F6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59B060-3197-891D-1395-9FF93766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54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7923A1-59B3-2A74-A8F3-54C4D17B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E86653-C221-79D0-5952-B571D02B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FACB89-308D-9F2E-3603-B3E522EB3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B14729-7177-D3B5-6AD8-EE5BE219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64F1DB-5AF0-F37D-F8CC-1FA5E3F2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CF758C-5842-CD71-7BC3-8B27E1E4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06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BE1FD5-1EA0-480C-5E6F-C3828A73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80CF74-3BCA-5FD7-E6E5-C321C7B08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04E0E0-EE69-48DA-D433-F03C35AEE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7B77C3-8AFA-D396-ADE7-95C5BAC3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33B94E-4637-54E2-37FE-9F1E7B59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72E3A1-B882-3D20-C4E3-EA199FC4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52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C0C2334-AE7C-E7B3-118A-69C73DC9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3F259D-C6DF-658A-E5CC-CA8FC9F7C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3E2D0F-B637-FF64-D02E-4C26262AD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182-3F8E-47A4-A766-3600DB49B6E9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AF1FA9-DE6C-CC16-4926-1CDCA0873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D6DE26-BB0B-50A1-263E-9CE75B84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DC3D-5C84-40E6-B891-46E708069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3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amu.wiki/w/%EC%9D%BC%EB%B3%B8/%EC%A3%BC%EA%B1%B0#fn-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amu.wiki/w/%EC%9D%BC%EB%B3%B8/%EB%AC%B8%ED%99%94#fn-6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C%84%A0%EC%A7%84%EA%B5%AD" TargetMode="External"/><Relationship Id="rId2" Type="http://schemas.openxmlformats.org/officeDocument/2006/relationships/hyperlink" Target="https://namu.wiki/w/%EC%9D%BC%EB%B3%B8/%EC%8A%A4%ED%8F%AC%EC%B8%A0#fn-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amu.wiki/w/%EC%9C%A0%EB%9F%BD%20%EC%97%B0%ED%95%A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0C4DF7-3DAD-C658-6C86-AFCFD29A8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일본의 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87A70F-097A-D7B4-6C56-4B2545ED9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22417133 </a:t>
            </a:r>
            <a:r>
              <a:rPr lang="ko-KR" altLang="en-US" dirty="0"/>
              <a:t>전현성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58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2DB133-292F-8648-76DA-25C88C1F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B48609-8C6F-CA05-3DDF-609DF3819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이렇게 주거 면적이 좁다 보니 인테리어나 집구조가 좁은 공간을 조금이라도 더 넓어 보이고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같은 복도라도 조금이라도 더 돌아가게 해서 체감상 집이 커 보이도록 건축하는 등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공간활용을 극대화할 수 있는 방향으로 발전했다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오죽하면 이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1980~90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한국에서 일본을 평할 때 나왔던 말 가운데 하나가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"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나라는 부자지만 국민은 가난한 나라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"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였다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당시에는 한국 서민들과 중산층들이 살던 집이 평균적으로 좁았기는 했지만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</a:t>
            </a:r>
            <a:r>
              <a:rPr lang="en-US" altLang="ko-KR" sz="1600" b="0" i="0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일본인들이 사는 집도 한국의 서민 및 중산층들이 사는 것만큼이나 비좁은 경우가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많았던데다가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물가도 소득수준 이상으로 높았기 때문에 아무리 국민소득이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높은데다가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개나 소나 차를 몰고 다니는 나라라 해도 좋은 주거환경과 삶을 누리는 것이 아니라는 것을 알렸기 때문이었다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하지만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1990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버블이 붕괴되는 과정에서 부동산 매물들이 헐값에 팔리기 시작하자 상황이 바뀌기 시작했다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여기에 일본 정부 차원에서 부동산에 또다시 과다한 버블이 발생하는 걸 막고 젊은이들에게 양질의 주거지를 제공함과 동시에 침체된 건설 경기를 활성화시키기 위해 버블 붕괴 이후로도 주택의 대량공급을 지속하였으나 그나마 어느 정도 인구 수가 되는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1970~80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년대생들이 버블붕괴 이후의 구조조정에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직격당하는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바람에 이들의 수요가 빠져버리며 일본 정부와 건설 회사들이 기대하던 건설 및 부동산 경기 부양은 이루지 못하고 수요를 훨씬 넘어서는 주택의 과잉 공급만 이뤄지며 부동산 가치의 하락이 가속화되었다</a:t>
            </a:r>
            <a:r>
              <a:rPr lang="en-US" altLang="ko-KR" sz="11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1147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81BC76-25CD-D560-B243-521708A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30F8B9-F488-0DEA-2301-98F4A75B7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이렇게 부동산 가치가 크게 떨어진 상황에서 어느 정도 경제 사정이 안정화된 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2000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년대부터는 대도시권 외곽 지역들에 중대형 주택들을 중심으로 하는 신규 개발 및 재개발 사업들이 진행되며 대도시권 교외 지역의 중대형 주택들이 시장에 풀렸고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이어 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2010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년대에 </a:t>
            </a:r>
            <a:r>
              <a:rPr lang="ko-KR" altLang="en-US" sz="19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접어들어서부터는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도시 경제 활성화를 위해 대도시권 내 기성 개발 지역들에 대한 대규모 재개발 사업들이 진행되어 도심과 부도심 지역의 신축 중대형 맨션들이 대거 시장에 풀렸다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이에 따라 일본의 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인당 주거면적도 빠르게 향상되었다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반대로 앞서 일본의 주거 환경을 비웃었던 유럽의 경우 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1990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년대부터 대도시 지역을 중심으로 부동산 가격과 지대가 급격히 상승하기 시작하였고 이에 따라 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인당 주거면적이 정체 혹은 축소되는 현상을 겪었다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또한 후발 선진국인 대만과 한국도 유럽과 비슷한 현상을 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2010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년대와 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2020</a:t>
            </a:r>
            <a:r>
              <a:rPr lang="ko-KR" altLang="en-US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초에 겪었다</a:t>
            </a:r>
            <a:r>
              <a:rPr lang="en-US" altLang="ko-KR" sz="19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pPr marL="0" indent="0">
              <a:buNone/>
            </a:pPr>
            <a:r>
              <a:rPr lang="en-US" altLang="ko-KR" sz="19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이에 따라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2010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말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~2020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초를 기준으로 일본의 가구원당 주거 면적은 주요 선진국들 중 오히려 중위권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~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중상위권에 위치하게 됐다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통계적으로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2018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년을 기준으로 일본의 </a:t>
            </a:r>
            <a:r>
              <a:rPr lang="ko-KR" altLang="en-US" sz="1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가구원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인당 주거면적은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40.2m²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영국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(40.5m²)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과 비슷하고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2020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기준의 한국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(29.7m²)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보다 넓다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이외에도 가구원당 방 </a:t>
            </a:r>
            <a:r>
              <a:rPr lang="ko-KR" altLang="en-US" sz="1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갯수에서도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일본의 가구원당 평균 방 </a:t>
            </a:r>
            <a:r>
              <a:rPr lang="ko-KR" altLang="en-US" sz="1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갯수는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1.9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개로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OECD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평균인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1.7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개와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EU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평균인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1.6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개 그리고 한국의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1.5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개보다 많았다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또한 전체 가구 중 </a:t>
            </a:r>
            <a:r>
              <a:rPr lang="ko-KR" altLang="en-US" sz="1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가구원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과밀 가구의 비율도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OECD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국가들 중 뒤에서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5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번째에 위치할 정도로 상당히 낮은 편이다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따라서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2010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말과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2020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초를 기준으로 통계적으로 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OECD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가입 국가들 중 일본의 주거 환경은 중상위권에 속하는데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최상위권에 위치한 그리고 환경 자체가 다른 미국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/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캐나다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/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호주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/</a:t>
            </a:r>
            <a:r>
              <a:rPr lang="ko-KR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뉴질랜드 등 신대륙 국가들을 제외한다면 구대륙 선진국들 중 제법 양호한 축에 속한다</a:t>
            </a:r>
            <a:r>
              <a:rPr lang="en-US" altLang="ko-KR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174311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0CAA0F-103D-E819-9DB0-14497FCF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406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전기 시설의 보편화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24EA54-7AD6-FFB8-F41C-CEDE2054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864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2000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년대부터 냉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/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난방과 조리를 모두 전기로만 해결하는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전기 전용 주택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'(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オール電化住宅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유행하고 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일본의 전기요금 체계는 한국에 비해 기본료가 매우 비싼 대신 </a:t>
            </a:r>
            <a:r>
              <a:rPr lang="ko-KR" altLang="en-US" sz="1800" dirty="0">
                <a:highlight>
                  <a:srgbClr val="FFFFFF"/>
                </a:highlight>
                <a:latin typeface="Pretendard JP"/>
              </a:rPr>
              <a:t>누진성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약하다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그래서 전기를 많이 써도 비용 부담 증가 폭이 상대적으로 줄어든다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1800" dirty="0"/>
            </a:br>
            <a:br>
              <a:rPr lang="ko-KR" altLang="en-US" sz="1800" dirty="0"/>
            </a:b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일본의 조리기구는 일찍이 </a:t>
            </a:r>
            <a:r>
              <a:rPr lang="ko-KR" altLang="en-US" sz="1800" dirty="0">
                <a:highlight>
                  <a:srgbClr val="FFFFFF"/>
                </a:highlight>
                <a:latin typeface="Pretendard JP"/>
              </a:rPr>
              <a:t>전기레인지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 더 보편화됐는데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단독주택 위주의 주거 문화 특성상 가스를 쓰기가 매우 불편한 점도 있거니와 일본의 가정용 가스 연결구가 한국과 비교하면 매우 허술하고 위험한 구조이기 때문이다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일본은 가스밸브가 </a:t>
            </a:r>
            <a:r>
              <a:rPr lang="ko-KR" altLang="en-US" sz="1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수도꼭지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처럼 되어 있어서 거주자 본인이 직접 호스를 꽂는 구조이며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이사갈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때도 가스회사 직원을 부를 필요 없이 그냥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빼가면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가스밸브를 봉인한다는 개념 자체가 없어서 밸브만 돌리면 바로 가스가 방출되고 폭발 사고도 나기 쉬운 구조다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지진이 잦은 일본의 사정 역시 폭발이라는 대형사고 위험이 적은 전열 기구 선호도를 높인 작은 원인이 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2502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2A9A06-6F44-35C0-E719-572E2512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A83C4A-DC9D-26A2-BE94-DDEB6B7C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br>
              <a:rPr lang="ko-KR" altLang="en-US" sz="2000" dirty="0"/>
            </a:b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그래서 한국이라면 설거지를 해도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샤워나 목욕을 해도 일단 보일러부터 틀고 보지만 일본은 싱크대 옆에 전기 순간 온수기가 있고 목욕물은 전기로 데우고 온도 조절 장치까지 달려 있는 경우도 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추워도 보일러를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트는게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아니라 전기 히터를 켜거나 역시 전기로 작동하는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코타츠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들어간다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전기 조리기구는 주방을 세련되게 하고 편하기까지 하니 두 말 하면 잔소리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이러한 난방 및 조리기구의 차이는 만화나 애니메이션 등 작품에서 매우 쉽게 찾아볼 수 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이렇게 일본은 전열기기의 천국이 될 것으로 생각했다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동일본 대지진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터지기 전까지는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br>
              <a:rPr lang="ko-KR" altLang="en-US" sz="2000" dirty="0"/>
            </a:b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2011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동일본 대지진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이후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도쿄전력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도호쿠전력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관할구역에서는 전기 전용 주택의 비율이 줄고 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전전화주택은 모든 에너지를 전기에 의존하는데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이러한 에너지 집중은 동일본 대진과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후쿠시마 원자력 발전소 사고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발전량이 크게 줄어들며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블랙아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과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이를 피하기 위한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제한송전을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겪으며 단점을 드러내게 되었다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에너지원을 한 가지에 의존하는 것이 재해에 취약하여 이러한 정전이나 블랙아웃 시 집안 에너지원 전체가 끊기고 난방과 급탕에도 제한된다는 문제는 가스회사에서 가스 발전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난방 및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급탕시스템을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홍보할 때 강력한 무기가 되었다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가스의 경우 전기에 비해 복구가 비교적 빠른 편이고 전기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+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가스 패키지상품도 전력회사에 비해 싸게 내놓고 있어서 전전화가 한참 진행되던 때를 잊은 듯 인기가 올라가고 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2817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5BB015-BA28-70CA-3005-D3671803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901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취약한 난방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FCB309-361A-99FA-4D43-31B9F1E9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한국과 달리 대다수 가정집들이 보일러가 없는 특성상 온수 및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급탕의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경우 부엌과 욕실에 따로따로 </a:t>
            </a:r>
            <a:r>
              <a:rPr lang="ko-KR" altLang="en-US" sz="1800" dirty="0">
                <a:highlight>
                  <a:srgbClr val="FFFFFF"/>
                </a:highlight>
                <a:latin typeface="Pretendard JP"/>
              </a:rPr>
              <a:t>온수기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설치해서 사용하는 것이 일반적이다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en-US" altLang="ko-KR" sz="1800" b="0" i="0" u="none" strike="noStrike" baseline="30000" dirty="0">
                <a:effectLst/>
                <a:highlight>
                  <a:srgbClr val="FFFFFF"/>
                </a:highlight>
                <a:latin typeface="Pretendard JP"/>
                <a:hlinkClick r:id="rId2"/>
              </a:rPr>
              <a:t>[7]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일본에서 보일러를 난방 및 급탕용으로 사용하는 지역은 홋카이도가 유일하다시피 하다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그래서인지 본 문단 서두의 클로즈업 현대 방송 내용에 따르면 의외로 홋카이도의 겨울철 거실 실내 평균 온도가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18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 이상으로 전국에서 제일 따뜻한 편이다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1800" dirty="0"/>
            </a:br>
            <a:br>
              <a:rPr lang="ko-KR" altLang="en-US" sz="1800" dirty="0"/>
            </a:b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또한 한 집 안에서도 난방을 하는 장소와 하지 않는 장소의 온도차가 극심하여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거주하는 사람의 심장마비 등을 일으키는 경우도 적지 않다고 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1800" dirty="0"/>
            </a:br>
            <a:br>
              <a:rPr lang="ko-KR" altLang="en-US" sz="1800" dirty="0"/>
            </a:b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일설에 일본에서는 </a:t>
            </a:r>
            <a:r>
              <a:rPr lang="ko-KR" altLang="en-US" sz="1800" dirty="0" err="1">
                <a:highlight>
                  <a:srgbClr val="FFFFFF"/>
                </a:highlight>
                <a:latin typeface="Pretendard JP"/>
              </a:rPr>
              <a:t>저체온증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으로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죽는 사람이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년에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만 명이나 된다는 설이 있는데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이는 와전된 것이다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 기상학회의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2016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논문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저온에 의한 국내사망자 수와 동계기온의 장기변동에 의하면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2001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년부터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2014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년까지의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14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년간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저체온증으로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인한 일본 국내 사망자 수는 총합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13204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명으로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연간 평균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943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명이다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이중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사망 장소가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집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혹은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거주시설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보고된 수치는 연평균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300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명 수준으로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이는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저체온사망의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주요 원인이 난방시설 부재로 인한 것은 설득력이 없다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또한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도도부현별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저체온증으로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인한 사망자수 통계를 보면 동북지방에 위치한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아키타현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아모모리현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후쿠시마현이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각각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10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만명 당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2.05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명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1.75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명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1.52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명으로 전국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1, 2, 3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위를 차지하고 있어 남쪽으로 갈수록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얼어죽는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사람이 많다는 말 역시 사실과 다르다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1800" dirty="0"/>
            </a:br>
            <a:br>
              <a:rPr lang="ko-KR" altLang="en-US" sz="1800" dirty="0"/>
            </a:b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이런 추운 주거 환경을 개선하고자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주민들이 주택 단열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리폼과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리모델링을 하는 경우 일본 중앙정부와 지방정부에서도 보조금을 주고 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9491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7EF929-0649-DA4E-8AA9-B08E6F2A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5"/>
          </a:xfrm>
        </p:spPr>
        <p:txBody>
          <a:bodyPr>
            <a:normAutofit fontScale="90000"/>
          </a:bodyPr>
          <a:lstStyle/>
          <a:p>
            <a:r>
              <a:rPr lang="ko-KR" altLang="en-US" sz="2800" dirty="0"/>
              <a:t>구조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0ECB0F-0EB5-EC8F-3C71-60B809A1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24" y="1186233"/>
            <a:ext cx="10515600" cy="4351338"/>
          </a:xfrm>
        </p:spPr>
        <p:txBody>
          <a:bodyPr>
            <a:noAutofit/>
          </a:bodyPr>
          <a:lstStyle/>
          <a:p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일본인들은 대개 현관에서 거실이 바로 보이지 않고 복도를 통해 각 방의 프라이버시가 완벽하게 보장되며 욕실과 화장실이 따로 있는 평면을 선호한다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화장실 구조를 제외하면 유럽권과 유사한데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부엌을 통해 각 방으로 출입하는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교마치야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京町家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등 전통가옥부터 서양권과 유사했다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맨션의 경우 한국과 달리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맞통풍이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불가능한 구조라서 모든 방에 환기 장치가 갖추어져 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심지어 설계상 </a:t>
            </a:r>
            <a:r>
              <a:rPr lang="ko-KR" alt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창문이 없어 </a:t>
            </a:r>
            <a:r>
              <a:rPr lang="ko-KR" altLang="en-US" sz="20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하루종일</a:t>
            </a:r>
            <a:r>
              <a:rPr lang="ko-KR" alt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불을 켜야 하는 방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생겨나기도 한다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2000" dirty="0"/>
            </a:br>
            <a:br>
              <a:rPr lang="ko-KR" altLang="en-US" sz="2000" dirty="0"/>
            </a:b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한국에서는 별로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선호받지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못하는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복층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원룸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메조네트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メゾネット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 일본에서는 정반대로 엄청나게 선호되는 형태인데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해양성 기후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+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프라이버시 보호에 유리한 형태이기 때문이다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2000" dirty="0"/>
            </a:br>
            <a:br>
              <a:rPr lang="ko-KR" altLang="en-US" sz="2000" dirty="0"/>
            </a:b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작은 복도가 많다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전통 가옥을 개조해 만드는 음식점에 가 보면 입구는 두 사람이 같이 들어가기도 어려울 만큼 좁은데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안으로 복도에 딸린 방들이 끝없이 이어지고 계단으로 위층과도 연결되는 구조를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볼수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대형 잡화점 매장을 보아도 통로에 두 사람이 지나가지 못할 만큼 좁다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2000" dirty="0"/>
            </a:br>
            <a:br>
              <a:rPr lang="ko-KR" altLang="en-US" sz="2000" dirty="0"/>
            </a:b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편의점이나 약국 같은 조그만 가게 문도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자동문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으로 되어 있는 경우가 많다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전세계 센서 시장의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50%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이상을 일본이 점유하고 있다 보니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도입률이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다른 나라들보다 높을 수밖에 없다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하지만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노포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들의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경우는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1970~80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한국에서도 많이 쓰이던 미닫이식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샷시도어를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아직도 유지하는 경우도 많이 볼 수 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0207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94E9FBA-0A45-F56E-DC6B-A676E46F5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938"/>
            <a:ext cx="10515600" cy="4351337"/>
          </a:xfrm>
        </p:spPr>
        <p:txBody>
          <a:bodyPr>
            <a:noAutofit/>
          </a:bodyPr>
          <a:lstStyle/>
          <a:p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고온다습한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기후의 영향으로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층고가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높을것이라는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편견이 있으나  평균 신장과 건축법의 영향으로 실질적인 천정고는 낮은 편이다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 가정집의 거실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천정고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자체는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2.4m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 평균이지만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배관이나 보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梁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 관통하는 부분의 천장고를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1.9m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정도로 낮추는 설계가 보편화되어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 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이 영향으로 실내 문이나 창문은 높이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183cm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제품이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규격화되어있으며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규격화된 조립식 욕실도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천정고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1.9m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제품이 대중적으로 사용된다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이러한 설계의 영향으로 자연스레 천정 근처에 여백 공간이 있는 구조가 되는데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이를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고카베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小壁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라고 부른다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보통 이 공간에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에어컨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설치하거나 그림 액자를 걸기도 하고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옷걸이처럼 쓰기도 한다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혹은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란마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欄間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 해서 통풍과 환기를 위한 창문으로 만들기도 하다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한국처럼 문과 천장이 바짝 붙어있는 경우는 거의 없다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2400" dirty="0"/>
            </a:br>
            <a:br>
              <a:rPr lang="ko-KR" altLang="en-US" sz="2400" dirty="0"/>
            </a:b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한국과 달리 창문을 큼직하게 내는 경우가 많다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여름이 한국보다 긴 기후적 요인과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지진시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대피하기 쉽도록 하기 위해서이다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 외에도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도호쿠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지방이나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홋카이도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제외하면 아직도 알루미늄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샷시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창문이 주류이고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이중창이나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PVC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샷시를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찾아보기가 어렵다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327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0B8401-53AA-A42E-361A-8AC674FE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5. </a:t>
            </a:r>
            <a:r>
              <a:rPr lang="ko-KR" altLang="en-US" sz="2800" dirty="0"/>
              <a:t>일본의 생활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8FAC3C-5E04-5230-A9C3-CDCDE8BE3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 동아시아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에서는 비교적 서구화되었다는 인식과 반대로 일본은 오히려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한국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중국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보다 더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가부장적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으로 보이는 문화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흔적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 많이 남아 있는데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결혼하면 여자의 성을 남자의 성으로 바꾸는 것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가령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일본어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에서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남편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주인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이라는 뜻의 主人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슈진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또는 ご主人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고슈진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이라고 부르는 것 등이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사실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여자력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강조되는 풍조를 보면 서구화되었다고 보기도 어렵고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그렇지 않다고 보기도 어려운 것이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남녀유별과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혈통적인 가계를 강조하는 유교의 질서는 약하기 때문이다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일본이 유교 사상이 약하다는 극명한 예시로는 사촌간 결혼도 허용된다는 것을 들 수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가부장적이긴 한데 여자가 성을 가는 식으로 서구식으로 가부장적인 구석도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06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4DE66571-7C8F-39A6-3BAE-9B8F2A87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082675"/>
            <a:ext cx="10515600" cy="4351338"/>
          </a:xfrm>
        </p:spPr>
        <p:txBody>
          <a:bodyPr>
            <a:normAutofit/>
          </a:bodyPr>
          <a:lstStyle/>
          <a:p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한국의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아내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집사람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같은 말도 어원을 따지고 보면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남녀차별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적인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성격이 있는 단어이긴 하다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유교 경전인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예기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에서 남자는 안일을 말하지 않고 여자는 바깥일을 말하지 아니하라는 말에서 파생된 단어이기 때문이다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세계에는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모계사회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일처다부제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 시행되는 경우 등 정말 다양한 문화가 있고 한국도 조선 초기까지는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남녀균분상속을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하거나 심지어 신혼 생활은 반드시 처가에서 하고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노국대장공주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처럼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부부 초상화도 그려지는 등 성적인 구분이 다소 약했으나 사대부들이 중국 풍습을 들여와 가부장제가 심해진 것이다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같은 가부장제라도 아랍권에서는 장보는 것이 바깥일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팔에 알이 배겨도 텐트를 치는 건 여자의 안일로 여겨지는 경우도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정작 일본에서는 유교적 분위기는 약하여 한국어의 집사람과 비슷한 단어인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家内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카나이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라는 단어가 생소하다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여자가 무거운 물건을 드는 경우도 많고 만화에서도 강하면서도 예쁘거나 지체 높은 여자가 등장하기도 한다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9741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B3B2FC8-B8DC-565E-5F34-B54A074A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538"/>
            <a:ext cx="10515600" cy="4352925"/>
          </a:xfrm>
        </p:spPr>
        <p:txBody>
          <a:bodyPr>
            <a:normAutofit/>
          </a:bodyPr>
          <a:lstStyle/>
          <a:p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물론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일본인들은 반대 여론이 없지는 않으나 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남녀차별적인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의미와는 상관없이 단지 남편이라는 단어가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"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ご主人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"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이니까 사용하는 것뿐이라고 생각한다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실제로 현대 일본어에서는 主人이란 단어를 한국어의 주인이란 의미로 쓰는 경우가 거의 없다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한국에서도 몇 세대 전만 해도 아내가 남편을 제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자에게 언급할 때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주인 양반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이라는 단어를 쓰기도 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비슷한 어감이라고 생각하면 쉬울 것 같다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결혼을 하면 호적법상 한 가정 내의 성을 통일해야 하는데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이때 남편의 성을 따르냐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아니면 부인의 성을 따르냐는 법적으로는 자유롭다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물론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남편 쪽의 성을 사용하는 경우가 압도적으로 많다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이것에 관해 비정상회담에서 잠시 말이 있었는데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일본과 같이 성이 통일되는 서구권에서는 아내만 성이 다른 한국은 아내를 가족에 끼워주지 않는 것으로 보일 수 있다고 한다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물론 남편이 아내의 성을 사용하는 것에 비해 남편의 성을 사용하는 비율이 압도적으로 높다는 점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그런 이론일 경우 아내는 원래 가족과는 가족이 아니게 되냐는 비판 등이 있음을 고려할 때 이는 관점의 문제에 가깝다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그러나 이에 대한 반론으로 일본은 메이지 유신 이전까지는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부부별성제를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사용하고 있었다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즉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일본이 부부동성제를 채택한 것은 메이지 유신 이후의 일로 이는 서양문화를 받아들이는 과정에서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탈아입구의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영향으로 부부동성제를 채택한 것이다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248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C594E0-24E4-E0BE-5A44-9E13A99F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501CE2-AFDA-979F-4FFB-9ED0F31F9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일본의 특징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일본의 의복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일본의 음식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일본의 주거</a:t>
            </a:r>
            <a:endParaRPr lang="en-US" altLang="ko-KR" dirty="0"/>
          </a:p>
          <a:p>
            <a:r>
              <a:rPr lang="en-US" altLang="ko-KR" dirty="0"/>
              <a:t>5. </a:t>
            </a:r>
            <a:r>
              <a:rPr lang="ko-KR" altLang="en-US" dirty="0"/>
              <a:t>일본의 생활</a:t>
            </a:r>
            <a:endParaRPr lang="en-US" altLang="ko-KR" dirty="0"/>
          </a:p>
          <a:p>
            <a:r>
              <a:rPr lang="en-US" altLang="ko-KR" dirty="0"/>
              <a:t>6. </a:t>
            </a:r>
            <a:r>
              <a:rPr lang="ko-KR" altLang="en-US" dirty="0"/>
              <a:t>일본의 스포츠</a:t>
            </a:r>
            <a:endParaRPr lang="en-US" altLang="ko-KR" dirty="0"/>
          </a:p>
          <a:p>
            <a:r>
              <a:rPr lang="en-US" altLang="ko-KR" dirty="0"/>
              <a:t>7. </a:t>
            </a:r>
            <a:r>
              <a:rPr lang="ko-KR" altLang="en-US" dirty="0"/>
              <a:t>일본의 문화예술</a:t>
            </a:r>
          </a:p>
        </p:txBody>
      </p:sp>
    </p:spTree>
    <p:extLst>
      <p:ext uri="{BB962C8B-B14F-4D97-AF65-F5344CB8AC3E}">
        <p14:creationId xmlns:p14="http://schemas.microsoft.com/office/powerpoint/2010/main" val="198189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C806947-D446-2613-E6A1-9AA1AD3B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719138"/>
            <a:ext cx="10515600" cy="4351337"/>
          </a:xfrm>
        </p:spPr>
        <p:txBody>
          <a:bodyPr>
            <a:normAutofit/>
          </a:bodyPr>
          <a:lstStyle/>
          <a:p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한국과 가장 차이가 큰 부분은 혈연을 중시하는 경향이 비교적 약하고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부모와 자식 간의 관계가 일생동안 끈끈한 것이 아니라는 것이다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일본의 자녀는 대개 결혼까지 부모 집에서 살고 취직하면 생활비를 내지만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한국처럼 자녀가 결혼 후 따로 살면서도 부모에게 손을 벌리는 것을 상상하기 어려워하는 시각이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 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가정 에서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개인주의적인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인식이 강해 황실 수준의 예외를 제외하고는 평범한 사람 사이에서는 결혼은 그 당사자의 일이라는 인식도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이런 부분은 서구적인 구석이 있으나 봉건제적 전통이 서구와 맞아 떨어진 것으로 해석된다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9989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47015A-7E4C-24AB-BAB7-A8F51369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774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5-2. </a:t>
            </a:r>
            <a:r>
              <a:rPr lang="ko-KR" altLang="en-US" sz="2800" dirty="0"/>
              <a:t>예절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DCDD38-A57A-3EED-A17E-0141C8F4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1800" dirty="0">
                <a:highlight>
                  <a:srgbClr val="FFFFFF"/>
                </a:highlight>
                <a:latin typeface="Pretendard JP"/>
              </a:rPr>
              <a:t>예절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면에서도 큰 차이를 보이는 것이 많으니 아래의 경우를 주의해야 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dirty="0"/>
            </a:br>
            <a:endParaRPr lang="en-US" altLang="ko-KR" dirty="0"/>
          </a:p>
          <a:p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지하철이나 버스에서 전화 통화를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하는것이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금지되어 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 이외의 국가들 같은 경우 다른 탑승객이 대중교통에서 전화 통화하는 거에 대해 너무 소리가 크지 않은 이상은 아무렇지 않게 생각하지만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일본에서는 위화감 때문에 통화하는 것 </a:t>
            </a:r>
            <a:r>
              <a:rPr lang="ko-KR" altLang="en-US" sz="1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자체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남들에게 민폐 끼치는 행위라 생각한다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그래서 대부분 전화가 와도 받지 않거나 대중교통 안이라서 나중에 통화하자는 말을 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그런데 이것도 젊은 세대부터 잘 안 지키고 있어서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JR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야마노테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구간 같은 경우는 통화 자제를 부탁하는 포스터를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붙여놓기도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.(...)</a:t>
            </a:r>
          </a:p>
          <a:p>
            <a:endParaRPr lang="en-US" altLang="ko-KR" sz="1800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공중목욕탕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센토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이용할 때는 한국과 달리 가급적 수건으로 국부를 가린다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일본에서는 아무리 욕탕 안이라도 타인의 시선이 있는 공간에서는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홀라당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벗고 다니지 않는다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다만 상하좌우 안 보이게 철저하게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가린다기보다는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나는 가리고 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는 티를 내는 정도다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18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온천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에서도 마찬가지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다만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탕 안까지 수건을 넣는 것은 온천 수질 관리의 문제로 삼가 달라는 경우가 많다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수건은 탕안에서의 이동 시에 국부를 가리는 용도로만 사용하면 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탕 안에 있을 때 수건은 머리에 얹어두는 게 일반적이다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688764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3FA075-9849-EA2E-20C3-4FB67C28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895"/>
            <a:ext cx="10515600" cy="5455068"/>
          </a:xfrm>
        </p:spPr>
        <p:txBody>
          <a:bodyPr>
            <a:normAutofit/>
          </a:bodyPr>
          <a:lstStyle/>
          <a:p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공중목욕탕에서는 때를 밀지 않는다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따라서 모르는 사람에게 때를 밀어달라고 부탁하는 것도 민폐가 되니 요주의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집에서 목욕할 때도 앞에 목욕한 다른 가족이 쓴 욕조의 물을 버리지 않고 이어서 그대로 사용한다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한국과 달리 물을 버리지 않아도 데울 수 있는 장치가 있기 때문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단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욕조에 들어가기 앞서 미리 샤워로 몸을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씻어둔다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샤워를 해도 생기는 머리카락이나 각질과 같은 이물질은 다음 사람이 들어가기 전에 위에 떠 있는 것들만 뜰채로 떠서 버린다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욕조에 들어가는 순서도 정해놓기 때문에 홈스테이 등 외부인으로써 일본인의 집에 길게 묵게 되었을 경우 집주인에게 순서에 대해 물어보는 것이 좋다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일본의 전통적 순서는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손님이 있다면 손님 먼저→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아버지→아들→어머니→딸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순서로 욕조를 사용한다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그런데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21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세기 시점에서 점점 사라져가는 풍습이기도 하다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자녀가 어릴 때는 괜찮은데 사춘기에 접어들면서 부모 혹은 성별 다른 형제자매가 쓴 물에 목욕한다는 게 기분 나쁘다면서 물을 버리고 새로 받거나 혹은 딸이 아빠보다 먼저 쓰겠다고 불평하는 일이 많아졌고 갈등요소가 되기도 한다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endParaRPr lang="en-US" altLang="ko-KR" sz="1800" dirty="0"/>
          </a:p>
          <a:p>
            <a:r>
              <a:rPr lang="ko-KR" altLang="en-US" sz="18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여자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 </a:t>
            </a:r>
            <a:r>
              <a:rPr lang="ko-KR" altLang="en-US" sz="18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양반다리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바닥에 앉으면 버릇 없다고 생각해서 공식적이거나 윗사람이 있는 자리에서 양반다리로 못 앉는다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en-US" altLang="ko-KR" sz="1800" b="0" i="0" u="none" strike="noStrike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  <a:hlinkClick r:id="rId2"/>
              </a:rPr>
              <a:t>[67]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이건 일본인 멤버가 있는 </a:t>
            </a:r>
            <a:r>
              <a:rPr lang="en-US" altLang="ko-KR" sz="18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IZ*ONE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이나 </a:t>
            </a:r>
            <a:r>
              <a:rPr lang="en-US" altLang="ko-KR" sz="18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TWICE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일본인 멤버들이 앉아 있는 </a:t>
            </a:r>
            <a:r>
              <a:rPr lang="ko-KR" altLang="en-US" sz="1800" dirty="0">
                <a:solidFill>
                  <a:srgbClr val="009900"/>
                </a:solidFill>
                <a:highlight>
                  <a:srgbClr val="FFFFFF"/>
                </a:highlight>
                <a:latin typeface="Pretendard JP"/>
              </a:rPr>
              <a:t>자세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자세히 보면 금방 확인할 수 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심지어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아이즈원의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야부키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나코는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한국인 멤버들에게 일본 가정 방문할 때 매너라며 양반다리로 앉지 말라고 </a:t>
            </a:r>
            <a:r>
              <a:rPr lang="ko-KR" altLang="en-US" sz="1800" dirty="0">
                <a:solidFill>
                  <a:srgbClr val="009900"/>
                </a:solidFill>
                <a:highlight>
                  <a:srgbClr val="FFFFFF"/>
                </a:highlight>
                <a:latin typeface="Pretendard JP"/>
              </a:rPr>
              <a:t>알려주기도 했다</a:t>
            </a:r>
            <a:r>
              <a:rPr lang="en-US" altLang="ko-KR" sz="1800" dirty="0">
                <a:solidFill>
                  <a:srgbClr val="009900"/>
                </a:solidFill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링크에 나와 있는 것처럼 인어공주처럼 앉는 게 가장 좋은 매너 자세이다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사실 한국도 조선시대에 남녀가 지켜야 할 자세가 각각 어느정도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정해져있는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편이었으나 세월이 지나면서 사라진 풍습이다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하지만 윗사람이나 공식적인 자리에서만 해당되지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편하거나 친한 친구나 동료 사이에서는 지킬 필요가 없으며 지키지 않는 사람들도 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61915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01541C-57B1-8A43-05D7-F656FABF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6. </a:t>
            </a:r>
            <a:r>
              <a:rPr lang="ko-KR" altLang="en-US" sz="2800" dirty="0"/>
              <a:t>일본의 스포츠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7E21D7-FA33-63B6-81F5-0AD8EB802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세계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위 수준의 경제규모에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비교적 많은</a:t>
            </a:r>
            <a:r>
              <a:rPr lang="en-US" altLang="ko-KR" b="0" i="0" u="none" strike="noStrike" baseline="30000" dirty="0">
                <a:effectLst/>
                <a:highlight>
                  <a:srgbClr val="FFFFFF"/>
                </a:highlight>
                <a:latin typeface="Pretendard JP"/>
                <a:hlinkClick r:id="rId2"/>
              </a:rPr>
              <a:t>[1]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인구와 </a:t>
            </a:r>
            <a:r>
              <a:rPr lang="ko-KR" altLang="en-US" b="0" i="0" u="none" strike="noStrike" dirty="0">
                <a:effectLst/>
                <a:highlight>
                  <a:srgbClr val="FFFFFF"/>
                </a:highlight>
                <a:latin typeface="Pretendard JP"/>
                <a:hlinkClick r:id="rId3" tooltip="선진국"/>
              </a:rPr>
              <a:t>선진국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이기도 한 덕분에 전 세계 범위에서 따져 봐도 스포츠 산업이 다방면에서 골고루 발전한 국가 중 하나이다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855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6B7A61-A2C6-8EEB-D857-37DC3EFE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스모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201E46-18CD-D4E2-9452-7095D717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NHK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비롯한 각종 언론사에서 조사하는 인기 순위에서 야구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축구 다음가는 인기를 자랑 중인 일본의 전통 스포츠다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하지만 인기와는 별개로 같은 전통 격투기 스포츠인 검도나 유도에 비해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수련자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수는 매우 적다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1600" dirty="0"/>
            </a:br>
            <a:br>
              <a:rPr lang="ko-KR" altLang="en-US" sz="1600" dirty="0"/>
            </a:b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그래도 스모를 보는 일본인은 성별과 나이 불문하고 상당히 많다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역사적으로도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1928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라디오로부터 꾸준히 스모를 중계했으며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지금까지도 오후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4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시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~6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시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시간 동안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NHK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에서 스모를 중계해준다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오오즈모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는 </a:t>
            </a:r>
            <a:r>
              <a:rPr lang="ko-KR" altLang="en-US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평균 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18%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라는 엄청난 시청률을 자랑한다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AC66E-B4B6-9528-D6D0-21DAF7388F14}"/>
              </a:ext>
            </a:extLst>
          </p:cNvPr>
          <p:cNvSpPr txBox="1"/>
          <p:nvPr/>
        </p:nvSpPr>
        <p:spPr>
          <a:xfrm>
            <a:off x="3047427" y="3246053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4D98B22-B162-B0C7-E867-A1A08D020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92" y="3696552"/>
            <a:ext cx="3360965" cy="27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4453D194-F88E-B06A-F1D9-81DCB2BE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34B81102-1AC9-FB72-7193-634A8F8C3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먼저 준비동작으로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시코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四股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라는 작은 의식을 치른다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스모 선수 하면 으레 떠올리는 양다리를 쩍 벌리고 한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발씩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들었다가 지면을 강하게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내리밟는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행동이다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en-US" altLang="ko-KR" sz="2000" b="0" i="0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원래는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시코아시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醜足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약자이기도 한데 스모 훈련방법의 일환이기도 하다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민속적으로는 땅에 깃들어 있는 사악한 영령들을 짓밟아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멸한다거나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대지의 날뛰는 기운을 밟아 가라앉히거나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혹은 밟는 것으로 잠자는 초봄 무렵의 대지를 깨워서 한 해의 풍작을 약속 받는다는 의미도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경기 규칙 또한 매우 간단하다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직경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4.55 m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짜리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원형 또는 사각형으로 이루어진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도효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土俵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에서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리키시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力士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2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명이 승부를 겨루는데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발바닥</a:t>
            </a:r>
            <a:r>
              <a:rPr lang="ko-KR" alt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과 </a:t>
            </a:r>
            <a:r>
              <a:rPr lang="ko-KR" altLang="en-US" sz="2000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발가락</a:t>
            </a:r>
            <a:r>
              <a:rPr lang="ko-KR" alt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제외한 다른 신체 부위가 바닥에 닿거나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발을 포함한 신체가 </a:t>
            </a:r>
            <a:r>
              <a:rPr lang="ko-KR" altLang="en-US" sz="20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도효</a:t>
            </a:r>
            <a:r>
              <a:rPr lang="ko-KR" altLang="en-US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바깥에 닿으면 패배한다</a:t>
            </a:r>
            <a:r>
              <a:rPr lang="en-US" altLang="ko-KR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씨름으로 치면 샅바라고 할 수 있는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마와시가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벗겨지거나 반칙을 한 경우도 마찬가지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판정은 교지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行司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심판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 내린다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12317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7341F3-230F-7446-E4DC-5FF09C72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검도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3C8FE5-20FF-7AEE-FA32-C5208ED12D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6320" y="1835579"/>
            <a:ext cx="1126462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검도는 일본의 무도로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메이지 시대 여러 일본 </a:t>
            </a:r>
            <a:r>
              <a:rPr kumimoji="0" lang="ko-KR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고류의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검술 유파가 모여 검술 수련 방법 중 하나인 </a:t>
            </a:r>
            <a:r>
              <a:rPr kumimoji="0" lang="ko-KR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격검을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경기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800" dirty="0"/>
              <a:t>화하고 다양한 검술 체계를 </a:t>
            </a:r>
            <a:r>
              <a:rPr lang="ko-KR" altLang="en-US" sz="1800" dirty="0" err="1"/>
              <a:t>규격화한</a:t>
            </a:r>
            <a:r>
              <a:rPr lang="ko-KR" altLang="en-US" sz="1800" dirty="0"/>
              <a:t> 것을 유래로 한다</a:t>
            </a:r>
            <a:r>
              <a:rPr lang="en-US" altLang="ko-KR" sz="1800" dirty="0"/>
              <a:t>.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5B94AE7-53C1-D71E-ECFA-39CA1E8B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45" y="2833630"/>
            <a:ext cx="5015427" cy="33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59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A8F730-F27C-EA16-11C4-95E083B0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9FE92E-F373-A0AC-23A7-C74F359BA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검도의 수련은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대련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과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카타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型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나뉘는데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대련의 경우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호구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입고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죽도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상대의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타돌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부위를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기검체일치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気剣体一致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잔심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殘心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뒤따르도록 올바르게 타격하는 것을 골자로 한다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카타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경우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일본검도형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수련하는데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대도의 형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大刀の形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1~7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본과 소태도의 형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小太刀の形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1~3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본으로 구성되어 있으며 대개 목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사용된다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854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AE8C9C-5D8D-1401-8C93-C9DB02DE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유도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96464B-2231-D34F-4EF5-9921A3F57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한자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柔道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부드러울 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길 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영어로 풀면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'Gentle Way'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부드럽고 유연한 운동이다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기술로는 크게 메치기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굳히기가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서로 던지고 던져지는 무술인 만큼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낙법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 굉장히 중요하다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입문자의 경우 낙법을 잘 배워두어야 나중에 부상의 위험이 줄어든다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E94133-9FD5-7BB4-C3C5-A0A9149DF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7" y="3429000"/>
            <a:ext cx="3937897" cy="31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41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0B46A8-998F-4134-1A56-33883DB8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7D8B44-256B-C725-4975-85B4BDF5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1882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가노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지고로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嘉納治五郞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 창설한 </a:t>
            </a:r>
            <a:r>
              <a:rPr lang="ko-KR" altLang="en-US" sz="1600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강도관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講道館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코도칸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</a:t>
            </a:r>
            <a:r>
              <a:rPr lang="ko-KR" altLang="en-US" sz="16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유술이</a:t>
            </a:r>
            <a:r>
              <a:rPr lang="ko-KR" altLang="en-US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오늘날 유도의 기원이다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가노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지고로는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고류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유술을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여럿 참고하였는데 그 중 본인이 익힌 유파인 </a:t>
            </a:r>
            <a:r>
              <a:rPr lang="ko-KR" altLang="en-US" sz="16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기도류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起倒流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기토류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메치기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16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천신진양류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天神眞楊流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텐진 </a:t>
            </a:r>
            <a:r>
              <a:rPr lang="ko-KR" altLang="en-US" sz="16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신요류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급소 지르기와 굳히기 기술들을 중심으로 하여 초창기 강도관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유술을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정립하였다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또한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가노의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유도는 심신을 단련하는 데 목적을 둠으로써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승패만을 목적으로 하는 기존의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유술과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차별성을 두었다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현재의 유도는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메치기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위주의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그래플링이지만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초기의 유도는 치기와 차기를 모두 허용할 정도로 실전성이 높은 무술이었다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처음 시작은 다다미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12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장 크기 정도의 도장에 관원은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9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명뿐인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작디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작은 유파에 불과했었다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초창기에는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천신진양류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유술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도장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들과 계속 교류하면서 좋은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선수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들을 영입했었다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강도관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유술은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후에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일본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전역에 유명세를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떨친뒤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규모가 커지고 유도로 이름이 바뀐다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1600" dirty="0"/>
            </a:br>
            <a:endParaRPr lang="en-US" altLang="ko-KR" sz="1600" dirty="0"/>
          </a:p>
          <a:p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고전 유도에서 이기는 방법은 한판 밖에 없으며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유효 등의 하위 점수는 존재하지 않는다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강도관 유도에서 적용되는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2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개의 절반을 받으면 한판으로 인정되는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절반 합쳐서 한판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은 존재하지 않으며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'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절반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은 점수와 같이 부여된다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즉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한판이 선언되지 않으면 절반을 더 많이 보유한 선수가 승리한다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한판은 상대를 등이 바닥에 전부 닿게 빠르고 강하게 메치거나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상대의 팔을 꺾어 항복을 받거나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목을 졸라서 항복을 받아내면 선언된다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메치기 시 다리잡기는 허용되며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선 상태에서 바로 누워 굳히기로 들어가는 행위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引込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히키코미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브라질리언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주짓수에서는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풀링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가드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라고 부름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 허용된다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앞서 서술되었듯 굳히기 공방이 계속되어도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스탠딩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선언은 되지 않으며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굳히기 중 경기장 밖으로 이탈해도 경기를 잠시 중단시킨 후 심판들이 선수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두명이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붙어 있는 상태 그대로 매트 가운데로 끌어 놓고 경기가 재개된다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688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8FB12-F3A7-6717-BF33-F1841CBF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35" y="310125"/>
            <a:ext cx="10515600" cy="315911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1.</a:t>
            </a:r>
            <a:r>
              <a:rPr lang="ko-KR" altLang="en-US" sz="2800" dirty="0"/>
              <a:t> 일본의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CCB100-0612-05BF-B488-C7AFB230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35" y="845648"/>
            <a:ext cx="11079365" cy="533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1-1 </a:t>
            </a:r>
            <a:r>
              <a:rPr lang="ko-KR" altLang="en-US" sz="1800" dirty="0"/>
              <a:t>일본의 지리</a:t>
            </a: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/>
              <a:t>일본의 가장 큰 특성은 섬나라로 특수한 지리이다</a:t>
            </a:r>
            <a:r>
              <a:rPr lang="en-US" altLang="ko-KR" sz="1800" dirty="0"/>
              <a:t>. </a:t>
            </a:r>
            <a:r>
              <a:rPr lang="ko-KR" altLang="en-US" sz="1800" dirty="0"/>
              <a:t>일본은 어느 정도 여유롭게 자신들 만의 세계선을 구축하고 외부 세계를 방관자적인 시선으로 관망할 수 있었다</a:t>
            </a:r>
            <a:r>
              <a:rPr lang="en-US" altLang="ko-KR" sz="1800" dirty="0"/>
              <a:t>. </a:t>
            </a:r>
            <a:r>
              <a:rPr lang="ko-KR" altLang="en-US" sz="1800" dirty="0"/>
              <a:t>일본은 초기 국가 단계에 불과했던 서기 </a:t>
            </a:r>
            <a:r>
              <a:rPr lang="en-US" altLang="ko-KR" sz="1800" dirty="0"/>
              <a:t>4~7</a:t>
            </a:r>
            <a:r>
              <a:rPr lang="ko-KR" altLang="en-US" sz="1800" dirty="0"/>
              <a:t>세기에 이미 </a:t>
            </a:r>
            <a:r>
              <a:rPr lang="ko-KR" altLang="en-US" sz="1800" dirty="0" err="1"/>
              <a:t>야마토가</a:t>
            </a:r>
            <a:r>
              <a:rPr lang="ko-KR" altLang="en-US" sz="1800" dirty="0"/>
              <a:t> 일본 열도 전역의 소국들과 연맹 왕국</a:t>
            </a:r>
            <a:r>
              <a:rPr lang="en-US" altLang="ko-KR" sz="1800" dirty="0"/>
              <a:t>, </a:t>
            </a:r>
            <a:r>
              <a:rPr lang="ko-KR" altLang="en-US" sz="1800" dirty="0"/>
              <a:t>부족들을 흡수해서 규슈 남부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도호쿠</a:t>
            </a:r>
            <a:r>
              <a:rPr lang="ko-KR" altLang="en-US" sz="1800" dirty="0"/>
              <a:t> 중부 이북</a:t>
            </a:r>
            <a:r>
              <a:rPr lang="en-US" altLang="ko-KR" sz="1800" dirty="0"/>
              <a:t>, </a:t>
            </a:r>
            <a:r>
              <a:rPr lang="ko-KR" altLang="en-US" sz="1800" dirty="0"/>
              <a:t>오키나와를 제외한 나머지 지역을 자국의 판도 안에 집어넣어 통일 국가를 구축했을 정도로 비교적 낮은 문명 수준에 비해 넓은 강역을 확보했다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r>
              <a:rPr lang="ko-KR" altLang="en-US" sz="1800" dirty="0" err="1"/>
              <a:t>그러다보니</a:t>
            </a:r>
            <a:r>
              <a:rPr lang="ko-KR" altLang="en-US" sz="1800" dirty="0"/>
              <a:t> 몽골 제국과 미국의 일본 본토 공격은 일본에 유례없는 큰 충격을 주었다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6742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089C8-C93C-447D-6D14-D84A2CCF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가라테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21457C-5D22-82F0-FB00-5D63C8540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가라테 혹은 가라테도는 </a:t>
            </a:r>
            <a:r>
              <a:rPr lang="ko-KR" altLang="en-US" dirty="0" err="1"/>
              <a:t>류큐왕국의</a:t>
            </a:r>
            <a:r>
              <a:rPr lang="ko-KR" altLang="en-US" dirty="0"/>
              <a:t> 오키나와 테가 다시 </a:t>
            </a:r>
            <a:r>
              <a:rPr lang="en-US" altLang="ko-KR" dirty="0"/>
              <a:t>1910</a:t>
            </a:r>
            <a:r>
              <a:rPr lang="ko-KR" altLang="en-US" dirty="0"/>
              <a:t>년대 후반부터 일본 본토에 상륙하면서 정립된 무도이다</a:t>
            </a:r>
            <a:r>
              <a:rPr lang="en-US" altLang="ko-KR" dirty="0"/>
              <a:t>. </a:t>
            </a:r>
            <a:r>
              <a:rPr lang="ko-KR" altLang="en-US" dirty="0"/>
              <a:t>입식타격기로</a:t>
            </a:r>
            <a:r>
              <a:rPr lang="en-US" altLang="ko-KR" dirty="0"/>
              <a:t>, </a:t>
            </a:r>
            <a:r>
              <a:rPr lang="ko-KR" altLang="en-US" dirty="0"/>
              <a:t>유파에 따라 여러 차이가 있지만 대개 타격기와 제한적 </a:t>
            </a:r>
            <a:r>
              <a:rPr lang="ko-KR" altLang="en-US" dirty="0" err="1"/>
              <a:t>유술기를</a:t>
            </a:r>
            <a:r>
              <a:rPr lang="ko-KR" altLang="en-US" dirty="0"/>
              <a:t> 중심으로 한 기술 체계가 특징이다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가라테 유파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에는 여러 가지가 있는데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가장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수련자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수가 많은 유파는 송도관류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松涛館流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쇼토칸류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강유류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剛柔流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고주류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사동류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絲東流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시토류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화도류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和道流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와도류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 같은 전통 가라테 유파들이다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네 가지 유파의 전통적인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쿠미테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組手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대련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방식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그리고 이들이 가입된 스포츠 가라테 단체인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세계가라테연맹</a:t>
            </a:r>
            <a:r>
              <a:rPr lang="en-US" altLang="ko-KR" sz="2400" dirty="0">
                <a:highlight>
                  <a:srgbClr val="FFFFFF"/>
                </a:highlight>
                <a:latin typeface="Pretendard JP"/>
              </a:rPr>
              <a:t>(WKF)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쿠미테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방식은 공격하기 직전에 멈추는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슨도메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라는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규칙을 채택한다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이에 실전성을 이유로 반발해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최영의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는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직접적인 타격을 허용하는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풀컨택트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가라테인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극진공수도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창시하여 발전시켰지만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풀컨택트를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표방함에도 안전성을 이유로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얼굴은 주먹으로 가격하지 않는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룰과 이로 인한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실전성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결여 문제에 반발해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얼굴에 보호대를 차고 얼굴 가격은 물론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테이크다운과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관절기까지 허용한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대도숙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 공도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라는 무술이 생기기도 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2515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FEB9A7-7FEE-D6BD-209E-341877274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가라테의 기원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F2EA7-BCA5-4C6C-3368-BE5023FA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당시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류큐는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15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세기 상씨 왕조 때부터 개개인의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무기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소유가 금지됐었기 때문에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맞서 싸울 방법이 맨손 무술밖에 없었다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가라테의 기원은 정확치는 않지만 크게 세 가지로 나눈다고 한다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1. 1300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중국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푸젠성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에서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중국인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36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인이 이민해 오키나와에 중국 무술을 전수 해줬다는 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하지만 당시 권법 발달에 대한 의문으로 신빙성이 떨어지며 정확한 이야기로 보지는 않는다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8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17D412-A2DA-5D5A-EBA2-A102715B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2. 1756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중국 사신 공상군이 오키나와에 중국 남권을 전수해줬고 현지의 무술과 합쳐졌다는 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1762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일본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사쓰마 번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으로 공물을 바치러 가던 오키나와인들이 풍랑을 만나 지금의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도사 번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 표류를 하게 됐는데 이때 이야기를 기록한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대도필기에서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7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오키나와에 공상군이라는 중국사신이 중국 남권을 전수해줬다는 이야기다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실제로 가라테의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카타에는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공상군이라는 이름의 동작이 지금까지 전해지고 있으며 기술체계에서 무척 중요한 비중을 차지하는 만큼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일리있는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주장이다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669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CD441-24F0-D94E-2F43-5A9279DED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3.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자생설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오키나와 토착 무술이라는 설과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인도와 중국 및 동남아 등지에서 무역을 하던 오키나와 인들이 그들에게 무술을 배웠고 그 무술이 결합하여 현재의 가라테의 원류가 되었다는 설이다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851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41A6FB-9598-BE57-0563-1D7E0D01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947503-6002-AB52-4B2A-6E273BB7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총 세 가지 설이다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종종 한국의 일부 사람들이 고려의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삼별초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잔당이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류큐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정착하여 살면서 전해주었던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수박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기원이라는 주장도 하는데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실증적인 자료는 전무하다시피 하다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기껏해야 오키나와테의 주요한 분파인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토마리테가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한자로 박수라고 쓰는데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이걸로 수박과의 연관성을 주장하고 있는 실정이다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정작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토마리테의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박은 항구 도시 답게 머무를 박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泊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자이며 수박의 박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搏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은 두드릴 박 자이다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그런 주장을 하는 사람들은 애당초 기본적인 지식과 소양이 안 되었다는 방증이다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482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927540-8AFA-BA4A-B55E-7012110F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아무튼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사쓰마번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침공 시절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류큐에선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가까운 중국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푸젠성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쪽이나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사쓰마번쪽이랑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직접 교류하던 시기라 중국 남권의 영향을 많이 받은 것으로 추정된다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2400" dirty="0"/>
            </a:br>
            <a:br>
              <a:rPr lang="ko-KR" altLang="en-US" sz="2400" dirty="0"/>
            </a:b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한편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당나라 및 중국 대륙 그 자체를 가리키는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唐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자도 히라가나로는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가라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から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라고 쓰는데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여기서의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가라테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唐手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는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중국의 권법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이라고 풀이된다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일본의 무술로 정착되면서 이후 일본은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당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唐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자가 당나라 곧 중국을 연상시킨다며 폐기되고 맨손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空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쓴다고 하여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空手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공수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로 통일되었다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당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唐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자는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라고 읽지만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가라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라고 읽을 수도 있으며 공교롭게 공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空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자와 발음이 겹쳤기 때문이며 맨손 무술인 특색과도 어울렸던 것이다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애초에 상당수의 가라테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카타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型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 중국에서 왔다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류큐인들이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이를 개량 및 발전시켜 현재의 가라테가 되었음은 물론이다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태권도의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품새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도 공수도의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카타와는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차이가 있는 것과 같은 이치이다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다만 어원에 있어서는 여러 가지 설이 많다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2587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A4288E-8DF7-BD0B-2D4E-DD4C3BF3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일본의 문화예술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7BF4ED9-F8FD-7ADF-E5FA-73AB6358B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일본은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문학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음악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미술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영화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요리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무용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등 문화예술 전반에 걸쳐 과거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천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5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백 년 동안 중국과 한국의 앞선 문화를 수용하면서도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동시에 나름의 독자적인 변형과 풍미를 가한 고유의 문화를 형성한 역사적 기반을 가지고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당연히 전통 문화 이외에도 서구 문화를 대규모로 소비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/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재창조하는 모습을 보이는데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단적인 예로 일본은 세계에서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번째로 큰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재즈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/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클래식</a:t>
            </a:r>
            <a:r>
              <a:rPr lang="ko-KR" altLang="en-US" sz="24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음악 시장이며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또한 싱글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몰트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위스키를 세계에서 가장 많이 소비하는 국가도 일본이며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독일의 전통 무곡인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렌틀러는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영어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나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독일어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웹보다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일본어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웹에서 더 상세한 정보를 찾을 수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심지어 한국보다도 한국 국악 공연과 음반 출시 및 판매가 더 많다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애니메이션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이나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만화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는 말할 필요도 없다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1502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80F60F-3A21-D918-BAA1-7FDFFB93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7191"/>
            <a:ext cx="10515600" cy="5439772"/>
          </a:xfrm>
        </p:spPr>
        <p:txBody>
          <a:bodyPr>
            <a:normAutofit/>
          </a:bodyPr>
          <a:lstStyle/>
          <a:p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일본이 기본적으로 탄탄한 내수시장을 갖추고 있기 때문이기도 하지만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이웃나라인 문화가 비슷한 한국이나 다른 고소득 서양권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국가들에서도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이러한 형태의 문화 소비 양상은 나타나지 않고 있다는 걸 보면 일본이 매우 특이한 것이라고도 볼 수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전문가들은 </a:t>
            </a:r>
            <a:r>
              <a:rPr lang="ko-KR" altLang="en-US" sz="24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서구 문화와 예술에 대한 국민적 열망의 원형을 찾아 올라가는 것에 초점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맞추고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확실한 것은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서브컬처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뿐만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아니라 고급 문화와 대중 문화를 아우르는 문화 전반에서 일본은 엄청난 소비시장이라는 것이다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 중에서도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클래식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재즈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음악은 본토인 유럽과 미국보다도 더 활성화 되어 아예 해당 장르 전체를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먹여살리는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역할까지 하고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서구에는 발매되지 않는 음반이 일본에는 버젓이 발매되고 재판되며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신문에는 클래식 음반 리패키지 광고가 나오기까지 하니 그야말로 굉장한 수준이다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9804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C73907D-2B3E-2629-2845-C69A2AFB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525"/>
            <a:ext cx="10515600" cy="5786438"/>
          </a:xfrm>
        </p:spPr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일본의 대중문화는 동아시아 곳곳에 영향을 미치고 있지만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1990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후반까지 한국에서는 공식적인 유통은 금지되어 있었다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다만 실제로는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1960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년대부터 일본에서 발행된 만화나 소설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학술서적 등이 서점에서 유통되기도 하였고 일본 가수들의 음반도 불법이기는 하지만 어느 정도 퍼지기도 했으며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 만화영화를 정기적으로 방영해도 당국에서 제재하지 않는 등 허점은 있었다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물론 공식적으로는 엄연히 금지였기 때문에 당시 일본 연예기획사나 출판사 등지에서 한국 쪽에서 수입을 거두기 힘들기는 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2020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년대인 지금에도 아직 일본 문화에 대한 규제가 모두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풀린게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아니다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0032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F7FC9E1-15A5-F168-A0CA-50AFFEB6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/>
              <a:t>만화</a:t>
            </a:r>
            <a:r>
              <a:rPr lang="en-US" altLang="ko-KR" sz="2800" dirty="0"/>
              <a:t>&amp;</a:t>
            </a:r>
            <a:r>
              <a:rPr lang="ko-KR" altLang="en-US" sz="2800" dirty="0"/>
              <a:t>라이트 노벨</a:t>
            </a:r>
            <a:r>
              <a:rPr lang="en-US" altLang="ko-KR" sz="2800" dirty="0"/>
              <a:t>/</a:t>
            </a:r>
            <a:r>
              <a:rPr lang="ko-KR" altLang="en-US" sz="2800" dirty="0"/>
              <a:t>애니메이션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8CD204F-1ECD-AA2D-0F6B-98AD5EBD5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일본이 가진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소프트파워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 원동력</a:t>
            </a:r>
            <a:r>
              <a:rPr lang="en-US" altLang="ko-KR" b="0" i="0" baseline="3000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중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한축이라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할 수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굳이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오타쿠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아니더라도 현대 일본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문화하면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가장 먼저 생각나는 것은 역시 게임이나 </a:t>
            </a:r>
            <a:r>
              <a:rPr lang="ko-KR" altLang="en-US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일본 만화</a:t>
            </a:r>
            <a:r>
              <a:rPr lang="ko-KR" altLang="en-US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 </a:t>
            </a:r>
            <a:r>
              <a:rPr lang="ko-KR" altLang="en-US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일본 애니메이션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 것이다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만화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에니메이션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분야는 세계에서 최고 수준이며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위인 미국과 비교해도 압도적인 편이다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013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34900-A74E-2235-48B0-DEA6BDF1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89" y="82502"/>
            <a:ext cx="10851911" cy="522515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1-2 </a:t>
            </a:r>
            <a:r>
              <a:rPr lang="ko-KR" altLang="en-US" sz="2800" dirty="0"/>
              <a:t>일본의 규칙 강박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A95799-74F5-7445-2132-1A0621E2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35" y="959352"/>
            <a:ext cx="10515600" cy="466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ko-KR" altLang="en-US" sz="2000" dirty="0"/>
              <a:t>일본은 문화적으로 규칙을 칼같이 지키는 경향이 있다</a:t>
            </a:r>
            <a:r>
              <a:rPr lang="en-US" altLang="ko-KR" sz="2000" dirty="0"/>
              <a:t>. </a:t>
            </a:r>
            <a:r>
              <a:rPr lang="ko-KR" altLang="en-US" sz="2000" dirty="0"/>
              <a:t>그렇기 때문에 특별한 이유 없이 타인을 침해하거나 자신이 침해 받는 것을 극도로 꺼리고 규칙을 어기는 사람이나 집단을</a:t>
            </a:r>
            <a:r>
              <a:rPr lang="en-US" altLang="ko-KR" sz="2000" dirty="0"/>
              <a:t> </a:t>
            </a:r>
            <a:r>
              <a:rPr lang="ko-KR" altLang="en-US" sz="2000" dirty="0"/>
              <a:t>배척</a:t>
            </a:r>
            <a:r>
              <a:rPr lang="en-US" altLang="ko-KR" sz="2000" dirty="0"/>
              <a:t> (</a:t>
            </a:r>
            <a:r>
              <a:rPr lang="ko-KR" altLang="en-US" sz="2000" dirty="0" err="1"/>
              <a:t>이지매</a:t>
            </a:r>
            <a:r>
              <a:rPr lang="ko-KR" altLang="en-US" sz="2000" dirty="0"/>
              <a:t> 등</a:t>
            </a:r>
            <a:r>
              <a:rPr lang="en-US" altLang="ko-KR" sz="2000" dirty="0"/>
              <a:t>) </a:t>
            </a:r>
            <a:r>
              <a:rPr lang="ko-KR" altLang="en-US" sz="2000" dirty="0"/>
              <a:t>하려는 경향이 있다</a:t>
            </a:r>
            <a:r>
              <a:rPr lang="en-US" altLang="ko-KR" sz="2000" dirty="0"/>
              <a:t>.</a:t>
            </a:r>
            <a:r>
              <a:rPr lang="ko-KR" altLang="en-US" sz="2000" dirty="0"/>
              <a:t> 이처럼 극도로 타인의 침해를 꺼려하는 것을 혐오하는 그들의 문화를 </a:t>
            </a:r>
            <a:r>
              <a:rPr lang="ko-KR" altLang="en-US" sz="2000" dirty="0" err="1"/>
              <a:t>메이와쿠라고</a:t>
            </a:r>
            <a:r>
              <a:rPr lang="ko-KR" altLang="en-US" sz="2000" dirty="0"/>
              <a:t> 한다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ko-KR" altLang="en-US" sz="2000" dirty="0"/>
              <a:t>현대에 들어 고독사나 </a:t>
            </a:r>
            <a:r>
              <a:rPr lang="ko-KR" altLang="en-US" sz="2000" dirty="0" err="1"/>
              <a:t>히키코모리</a:t>
            </a:r>
            <a:r>
              <a:rPr lang="ko-KR" altLang="en-US" sz="2000" dirty="0"/>
              <a:t> 자살자에 대한 시선도 일반적으로 폐를 끼치고 죽은 낙오자 정도로 생각하는 사람이 많아 좋지 않다</a:t>
            </a:r>
            <a:r>
              <a:rPr lang="en-US" altLang="ko-KR" sz="2000" dirty="0"/>
              <a:t>. </a:t>
            </a:r>
            <a:r>
              <a:rPr lang="ko-KR" altLang="en-US" sz="2000" dirty="0"/>
              <a:t>지하철에 뛰어들어 자살하였다고 해서 남에게 피해를 끼치면 벌금을 맞고</a:t>
            </a:r>
            <a:r>
              <a:rPr lang="en-US" altLang="ko-KR" sz="2000" dirty="0"/>
              <a:t>, </a:t>
            </a:r>
            <a:r>
              <a:rPr lang="ko-KR" altLang="en-US" sz="2000" dirty="0"/>
              <a:t>자살자를 불쌍하게 보는 것이 아니라 기분 나쁘다고 생각하는 사람도 은근히 있다</a:t>
            </a:r>
            <a:r>
              <a:rPr lang="en-US" altLang="ko-KR" sz="2000" dirty="0"/>
              <a:t>. </a:t>
            </a:r>
            <a:r>
              <a:rPr lang="ko-KR" altLang="en-US" sz="2000" dirty="0"/>
              <a:t>보수적인 시각을 가진 사람들은 자살자를 사회와 가정에 민폐나 끼치는 패배자로 규정하고 방치하며</a:t>
            </a:r>
            <a:r>
              <a:rPr lang="en-US" altLang="ko-KR" sz="2000" dirty="0"/>
              <a:t>, </a:t>
            </a:r>
            <a:r>
              <a:rPr lang="ko-KR" altLang="en-US" sz="2000" dirty="0"/>
              <a:t>일본의 자살 방지 단체는 정부의 지원을 못 받는 편이다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ko-KR" altLang="en-US" sz="2000" dirty="0"/>
              <a:t>위의 성향을 겹쳐서 젊은 사람들은 해외에 나가지 않는 편이다 심지어 스스로 실종되는 등 일명 밤 이사</a:t>
            </a:r>
            <a:r>
              <a:rPr lang="en-US" altLang="ko-KR" sz="2000" dirty="0"/>
              <a:t>(</a:t>
            </a:r>
            <a:r>
              <a:rPr lang="ko-KR" altLang="en-US" sz="2000" dirty="0"/>
              <a:t>야반도주</a:t>
            </a:r>
            <a:r>
              <a:rPr lang="en-US" altLang="ko-KR" sz="2000" dirty="0"/>
              <a:t>)</a:t>
            </a:r>
            <a:r>
              <a:rPr lang="ko-KR" altLang="en-US" sz="2000" dirty="0"/>
              <a:t>라는 개념도 있다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778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3320CD-87E5-1E81-43F5-B1FBA0CE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F6DEC9-2AFC-96E6-50C1-BA30453E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미국 애니메이션</a:t>
            </a:r>
            <a:r>
              <a:rPr lang="ko-KR" altLang="en-US" sz="24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과 함께 애니메이션 시장의 </a:t>
            </a:r>
            <a:r>
              <a:rPr lang="ko-KR" altLang="en-US" sz="2400" b="1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양대산맥</a:t>
            </a:r>
            <a:r>
              <a:rPr lang="en-US" altLang="ko-KR" sz="2400" b="1" baseline="300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미국은 디즈니에서 만드는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3D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분야 애니메이션에서의 강세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한국은 유아용 애니메이션이 강세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일본은 전연령과 성인연령을 대상은 물론 전통적으로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2D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애니메이션을 주름잡고 있는 형세이다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코미켓이나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오덕축제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•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이벤트 등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서브컬쳐를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즐기기에 </a:t>
            </a:r>
            <a:r>
              <a:rPr lang="ko-KR" altLang="en-US" sz="24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가장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완벽한 환경을 갖추고 있으며 일본 국가 자체에서도 애니메이션 사업을 최대한 밀어주고 있으며 지자체는 물론 기업들도 유명 애니메이션이나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서브컬쳐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게임이랑 콜라보까지 한다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따라서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데즈카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오사무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미야자키 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하야오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호소다 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마모루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400" dirty="0" err="1">
                <a:highlight>
                  <a:srgbClr val="FFFFFF"/>
                </a:highlight>
                <a:latin typeface="Pretendard JP"/>
              </a:rPr>
              <a:t>신카이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 마코토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등 위대한 만화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애니메이션 거장들이 많고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상당수 애니메이션 </a:t>
            </a:r>
            <a:r>
              <a:rPr lang="ko-KR" altLang="en-US" sz="2400" dirty="0">
                <a:highlight>
                  <a:srgbClr val="FFFFFF"/>
                </a:highlight>
                <a:latin typeface="Pretendard JP"/>
              </a:rPr>
              <a:t>성우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들도 여러 주역 작품을 맡을 정도로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빅네임이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된다면 적지 않은 인기를 누리고 있으며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인기작을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창출해낸 창작자들은 고수익을 올리고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9027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03C5D5-C1EA-D506-2C00-6A082173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51A9DE-75B0-30B2-243E-F847FD565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만화의 경우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철완 아톰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도라에몽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캡틴 츠바사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내일의 죠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짱구는 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못말려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유리가면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북두의 권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죠죠의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 기묘한 모험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바람의 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검심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sz="2000" dirty="0">
                <a:highlight>
                  <a:srgbClr val="FFFFFF"/>
                </a:highlight>
                <a:latin typeface="Pretendard JP"/>
              </a:rPr>
              <a:t>-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메이지 검객 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낭만기</a:t>
            </a:r>
            <a:r>
              <a:rPr lang="en-US" altLang="ko-KR" sz="2000" dirty="0">
                <a:highlight>
                  <a:srgbClr val="FFFFFF"/>
                </a:highlight>
                <a:latin typeface="Pretendard JP"/>
              </a:rPr>
              <a:t>-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이누야샤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유유백서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슬램덩크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드래곤볼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등등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1950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이후로 만화에 관심이 없어도 한번정도는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들어봤을만한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전설은 아니고 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레전드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급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만화들이 다수 연재되어 세계적으로 문화강국의 입지를 다지게 되었고 이는 곧 게임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애니메이션 산업이나 연관된 산업의 성공으로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이어지기도하여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전반적으로 문화의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최전성기를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누렸다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endParaRPr lang="en-US" altLang="ko-KR" sz="2000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명맥을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유희왕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강철의 연금술사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페어리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 테일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데스노트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헌터</a:t>
            </a:r>
            <a:r>
              <a:rPr lang="en-US" altLang="ko-KR" sz="2000" dirty="0">
                <a:highlight>
                  <a:srgbClr val="FFFFFF"/>
                </a:highlight>
                <a:latin typeface="Pretendard JP"/>
              </a:rPr>
              <a:t>×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헌터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은혼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원피스</a:t>
            </a:r>
            <a:r>
              <a:rPr lang="en-US" altLang="ko-KR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b="1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나루토</a:t>
            </a:r>
            <a:r>
              <a:rPr lang="en-US" altLang="ko-KR" sz="20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b="1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블리치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등등 일명 </a:t>
            </a:r>
            <a:r>
              <a:rPr lang="ko-KR" altLang="en-US" sz="2000" b="1" dirty="0" err="1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원나블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이라고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불리는 굵직한 만화들이 성공적으로 전성기를 이어받아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2000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년대까지 전세계적인 인기를 향유하며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문화콘텐츠로서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막강한 영향력을 행사했고 현재 진행중이다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195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022E68-29CE-5688-0A47-27B2A54F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623"/>
            <a:ext cx="10515600" cy="5397242"/>
          </a:xfrm>
        </p:spPr>
        <p:txBody>
          <a:bodyPr>
            <a:normAutofit/>
          </a:bodyPr>
          <a:lstStyle/>
          <a:p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1998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년도부터 발을 떼기 시작한 라이트 노벨 시장은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작안의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샤나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스즈미야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하루히의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우울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같이 준수한 필력과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일러스트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한손으로 들고 보기에 딱 좋은 사이즈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기존 소설에 비해 저렴한 가격으로 활성화 되기 시작했고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2000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중반에는 이 라이트 노벨을 가지고 애니메이션을 만들기 시작하면서 애니메이션과 함께 관심도가 높아진 라이트 노벨 시장도 폭발적으로 성장하기 시작했고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카쿠요무와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같은 자유로운 투고 사이트에서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카도카와와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같은 대형 출판사가 작가로 정식 데뷔 시키는 등 봇물 쏟아지듯 출판되었다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35FACB-8F86-CA3C-FD28-5250EDEE4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5" y="2475392"/>
            <a:ext cx="2682013" cy="409198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69D4307-1E92-8229-DB46-4ACB4AA0D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04" y="2525199"/>
            <a:ext cx="2682014" cy="40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48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69E00C-81CE-1B3D-C0D5-F3B99665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게임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10ABACE-8214-EAB8-86F4-2DE0F707F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일본은 애니메이션</a:t>
            </a:r>
            <a:r>
              <a:rPr lang="en-US" altLang="ko-KR" dirty="0"/>
              <a:t>, </a:t>
            </a:r>
            <a:r>
              <a:rPr lang="ko-KR" altLang="en-US" dirty="0"/>
              <a:t>만화와 더불어 비디오 게임 산업도 강국이다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일본의 게임은 만화와 애니메이션과 함께 일본을 지탱하는 요소이며</a:t>
            </a:r>
            <a:r>
              <a:rPr lang="en-US" altLang="ko-KR" dirty="0"/>
              <a:t> </a:t>
            </a:r>
            <a:r>
              <a:rPr lang="ko-KR" altLang="en-US" dirty="0"/>
              <a:t>포켓몬스터</a:t>
            </a:r>
            <a:r>
              <a:rPr lang="en-US" altLang="ko-KR" dirty="0"/>
              <a:t>, </a:t>
            </a:r>
            <a:r>
              <a:rPr lang="ko-KR" altLang="en-US" dirty="0" err="1"/>
              <a:t>슈퍼마리오</a:t>
            </a:r>
            <a:r>
              <a:rPr lang="en-US" altLang="ko-KR" dirty="0"/>
              <a:t>, </a:t>
            </a:r>
            <a:r>
              <a:rPr lang="ko-KR" altLang="en-US" dirty="0" err="1"/>
              <a:t>젤다의전설</a:t>
            </a:r>
            <a:r>
              <a:rPr lang="en-US" altLang="ko-KR" dirty="0"/>
              <a:t>, </a:t>
            </a:r>
            <a:r>
              <a:rPr lang="ko-KR" altLang="en-US" dirty="0"/>
              <a:t>별의 </a:t>
            </a:r>
            <a:r>
              <a:rPr lang="ko-KR" altLang="en-US" dirty="0" err="1"/>
              <a:t>커비</a:t>
            </a:r>
            <a:r>
              <a:rPr lang="en-US" altLang="ko-KR" dirty="0"/>
              <a:t>, </a:t>
            </a:r>
            <a:r>
              <a:rPr lang="ko-KR" altLang="en-US" dirty="0"/>
              <a:t>동물의 숲 등등 수많은 명작들을 출시 하고있다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8565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BB7205CC-AB15-B057-5124-8CE28BCD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ABE1C30A-85B0-3703-53F1-AA17654EEA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8" y="365125"/>
            <a:ext cx="4258690" cy="6212375"/>
          </a:xfrm>
        </p:spPr>
      </p:pic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2C46CF22-7E7B-FE39-9A0D-1B40C6E59B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옆의 사진에서 보이는 것처럼 전 세계 비디오 게임 프랜차이즈 수익 </a:t>
            </a:r>
            <a:r>
              <a:rPr lang="en-US" altLang="ko-KR" sz="2000" dirty="0"/>
              <a:t>1</a:t>
            </a:r>
            <a:r>
              <a:rPr lang="ko-KR" altLang="en-US" sz="2000" dirty="0"/>
              <a:t>위가 일본 비디오 게임 프랜차이즈라는 것을 알 수 있다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r>
              <a:rPr lang="ko-KR" altLang="en-US" sz="2000" dirty="0"/>
              <a:t>이것으로 일본의 게임이 애니메이션과 만화와 함께 일본을 지탱하고 있는 것을 알 수 있다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3713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51C57F-F5D5-9D81-64B2-9BCDF93A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9384E4-2F5A-AE6C-6E3A-84ACA74DD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과거부터 현재까지도 미국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유럽등과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함께 게임시장의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큰축을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담당하고 있고 각종게임부터 콘솔까지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미디어 믹스를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논할때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결코 빼놓을 수 없을 정도로 전세계적인 영향력을 행사하고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endParaRPr lang="en-US" altLang="ko-KR" dirty="0">
              <a:solidFill>
                <a:srgbClr val="212529"/>
              </a:solidFill>
              <a:highlight>
                <a:srgbClr val="FFFFFF"/>
              </a:highlight>
              <a:latin typeface="Pretendard JP"/>
            </a:endParaRPr>
          </a:p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가정용 콘솔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게임기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오락실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용 아케이드 게임기 인프라가 잘 구축되어 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2062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CCFEA-CDED-EE69-69C4-B29AF375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84BE1-8DD8-777F-E5BA-84A948D1C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PC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제외한 현대 콘솔 시장은 </a:t>
            </a:r>
            <a:r>
              <a:rPr lang="ko-KR" altLang="en-US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닌텐도</a:t>
            </a:r>
            <a:r>
              <a:rPr lang="en-US" altLang="ko-KR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플레이스테이션</a:t>
            </a:r>
            <a:r>
              <a:rPr lang="en-US" altLang="ko-KR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en-US" altLang="ko-KR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Xbox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삼파전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이며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들어서는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소니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플레이스테이션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마이크로소프트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 </a:t>
            </a:r>
            <a:r>
              <a:rPr lang="en-US" altLang="ko-KR" dirty="0" err="1">
                <a:highlight>
                  <a:srgbClr val="FFFFFF"/>
                </a:highlight>
                <a:latin typeface="Pretendard JP"/>
              </a:rPr>
              <a:t>xbox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와의 경쟁에서 승리하며 독주를 달리다 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2017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경에 새롭게 등장한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닌텐도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닌텐도 스위치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에게 서서히 밀리고 있는 추세로 이중에서도 소니와 닌텐도가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일본기업이라는걸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생각하면 현대 콘솔 게임계에서 일본이 어떤 위치에 서있는지 여실히 보여준다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243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EE9FF-FDCC-9D72-B648-26E90B39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73E826-55E0-E8C0-8056-07C75ECDB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내수시장이 매우 강세를 보이며 시장의 비율은 휴대용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35%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거치형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18%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정도로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비디오 게임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비율이 압도적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휴대용이 지나치게 발전하면서 거치형에 비해 적은 비용과 적은 기술로 제작이 가능하고 시장도 그쪽으로 형성되다 보니 기술 역시 서양에 비해 상당히 격차가 크게 벌어졌으며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2011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이후에는 그야말로 </a:t>
            </a:r>
            <a:r>
              <a:rPr lang="ko-KR" altLang="en-US" sz="2000" dirty="0" err="1">
                <a:highlight>
                  <a:srgbClr val="FFFFFF"/>
                </a:highlight>
                <a:latin typeface="Pretendard JP"/>
              </a:rPr>
              <a:t>리마스터링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범람하면서 더더욱 상황이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좋지많은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않은 상황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닌텐도 </a:t>
            </a:r>
            <a:r>
              <a:rPr lang="en-US" altLang="ko-KR" sz="2000" dirty="0">
                <a:highlight>
                  <a:srgbClr val="FFFFFF"/>
                </a:highlight>
                <a:latin typeface="Pretendard JP"/>
              </a:rPr>
              <a:t>DS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 후속기기 </a:t>
            </a:r>
            <a:r>
              <a:rPr lang="en-US" altLang="ko-KR" sz="2000" dirty="0">
                <a:highlight>
                  <a:srgbClr val="FFFFFF"/>
                </a:highlight>
                <a:latin typeface="Pretendard JP"/>
              </a:rPr>
              <a:t>3DS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 시장을 장악한 이후부터 휴대용게임이 완전히 시장을 장악한 상태이다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원래는 휴대용 시장이 부수적인 시장이었으나 닌텐도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DS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성공과 </a:t>
            </a:r>
            <a:r>
              <a:rPr lang="en-US" altLang="ko-KR" sz="2000" dirty="0">
                <a:highlight>
                  <a:srgbClr val="FFFFFF"/>
                </a:highlight>
                <a:latin typeface="Pretendard JP"/>
              </a:rPr>
              <a:t>PSP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에서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몬스터 헌터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출시로 실제 판매량 그래프에서 보면 비교가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안될정도로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휴대용이 높게 차지한다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다만 휴대용 게임기가 시장을 장악하면서 세계에서 손꼽히던 </a:t>
            </a:r>
            <a:r>
              <a:rPr lang="ko-KR" altLang="en-US" sz="20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청정지역이던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일본도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불법 복제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물결에 시달리게 된 것은 큰 문제로 꼽히고 있다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특히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DS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같은 건 워낙 간단한지라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….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휴대용과 거치형 모두 따져도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닌텐도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 시장을 이미 다 장악했는데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10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위권 내에서 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5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개 이상이 닌텐도 게임일 정도로 차이가 극심하다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특히 거치형이 </a:t>
            </a:r>
            <a:r>
              <a:rPr lang="ko-KR" altLang="en-US" sz="2000" dirty="0">
                <a:highlight>
                  <a:srgbClr val="FFFFFF"/>
                </a:highlight>
                <a:latin typeface="Pretendard JP"/>
              </a:rPr>
              <a:t>플레이스테이션</a:t>
            </a:r>
            <a:r>
              <a:rPr lang="en-US" altLang="ko-KR" sz="2000" dirty="0"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시절에 비해 인기가 낮아진 데다가 서양식 게임이 별로 먹히지 않으며 특히 </a:t>
            </a:r>
            <a:r>
              <a:rPr lang="en-US" altLang="ko-KR" sz="2000" dirty="0">
                <a:highlight>
                  <a:srgbClr val="FFFFFF"/>
                </a:highlight>
                <a:latin typeface="Pretendard JP"/>
              </a:rPr>
              <a:t>FPS</a:t>
            </a:r>
            <a:r>
              <a:rPr lang="ko-KR" altLang="en-US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는 인기가 없다</a:t>
            </a:r>
            <a:r>
              <a:rPr lang="en-US" altLang="ko-KR" sz="20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14804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88BD68-7010-332C-960F-78AB4225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56C91E-7D35-9DFC-C7C2-73C9B1C4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 외에도 동인 행사인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코믹 마켓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위주로 출품되는 일본만의 독특한 </a:t>
            </a:r>
            <a:r>
              <a:rPr lang="ko-KR" altLang="en-US" dirty="0" err="1">
                <a:highlight>
                  <a:srgbClr val="FFFFFF"/>
                </a:highlight>
                <a:latin typeface="Pretendard JP"/>
              </a:rPr>
              <a:t>인디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 게임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판매시장이 예전부터 형성되었는데 이를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동인 게임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이라고 한다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254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73CD77-6456-C186-5CF5-6A977CC6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마무리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06C836-924B-1AF2-8503-624AA32C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 일본의 문화에 대해서 알아 보았습니다</a:t>
            </a:r>
            <a:r>
              <a:rPr lang="en-US" altLang="ko-KR" dirty="0"/>
              <a:t>. </a:t>
            </a:r>
            <a:r>
              <a:rPr lang="ko-KR" altLang="en-US" dirty="0"/>
              <a:t>일본의 문화에 대하여 알아보는 과정에서 일본이 지금의 위치까지 성장하는데 있어서 많은 시간이 걸렸고 그 과정을 생각하며 많은 깨달음이 있었습니다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280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841BFD-3B1D-0859-3646-6507220A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1146"/>
          </a:xfrm>
        </p:spPr>
        <p:txBody>
          <a:bodyPr>
            <a:normAutofit fontScale="90000"/>
          </a:bodyPr>
          <a:lstStyle/>
          <a:p>
            <a:r>
              <a:rPr lang="en-US" altLang="ko-KR" sz="2800" dirty="0"/>
              <a:t>1-3 </a:t>
            </a:r>
            <a:r>
              <a:rPr lang="ko-KR" altLang="en-US" sz="2800" dirty="0"/>
              <a:t>안전을 중시하는 보수성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287744-71F0-F7BF-2C3A-5F57ED77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983"/>
            <a:ext cx="10515600" cy="4351338"/>
          </a:xfrm>
        </p:spPr>
        <p:txBody>
          <a:bodyPr>
            <a:normAutofit/>
          </a:bodyPr>
          <a:lstStyle/>
          <a:p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일본인들은 예측 가능한 안정된 상태에서 벗어나는 것에 큰 스트레스를 느낀다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예측 가능성은 곧 규칙성의 다른 말인데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바꿔 말하면 지금까지 그래 왔고 앞으로도 계속될 것이 담보되는 상황이다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이것은 다시 한 마디로 말하면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안정된 상태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'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그러나 이 상태는 결국 과거의 삶이 미래에도 이어지는 것이어서 보수적인 삶을 부른다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결국 일본인들의 매뉴얼 의존 경향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규칙 강박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안정성 추구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예측가능성 추구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보수적 경향은 모두 사실상 동의어로 볼 수 있다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1600" dirty="0"/>
            </a:b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56407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701C09C-1E09-FD8E-BA3D-5C91E7D3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906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3084C2-1324-31ED-93DD-A6E4F731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146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2.</a:t>
            </a:r>
            <a:r>
              <a:rPr lang="ko-KR" altLang="en-US" sz="2800" dirty="0"/>
              <a:t> 일본의 의복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699E00-B6E9-814F-AD10-30BEEBA2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ko-KR" altLang="en-US" sz="1800" dirty="0"/>
              <a:t>일본의 의복은 다른 나라와 마찬가지로 의복 문화 자체는 현대화</a:t>
            </a:r>
            <a:r>
              <a:rPr lang="en-US" altLang="ko-KR" sz="1800" dirty="0"/>
              <a:t>/</a:t>
            </a:r>
            <a:r>
              <a:rPr lang="ko-KR" altLang="en-US" sz="1800" dirty="0"/>
              <a:t>서구화되어 있다</a:t>
            </a:r>
            <a:r>
              <a:rPr lang="en-US" altLang="ko-KR" sz="1800" dirty="0"/>
              <a:t>. </a:t>
            </a:r>
            <a:r>
              <a:rPr lang="ko-KR" altLang="en-US" sz="1800" dirty="0"/>
              <a:t>일상적인 의복에서는 한국과 꽤나 닮았다</a:t>
            </a:r>
            <a:r>
              <a:rPr lang="en-US" altLang="ko-KR" sz="1800" dirty="0"/>
              <a:t>.</a:t>
            </a:r>
          </a:p>
          <a:p>
            <a:pPr marL="0" indent="0">
              <a:buNone/>
            </a:pP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전통 의상으로는 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한국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 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한복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과 마찬가지로 북방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알타이</a:t>
            </a:r>
            <a:r>
              <a:rPr lang="en-US" altLang="ko-KR" sz="12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계 복식을 근간으로 하고 있는 </a:t>
            </a:r>
            <a:r>
              <a:rPr lang="ko-KR" altLang="en-US" sz="1200" b="1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기모노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라는 전통 복식이 존재한다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보통 남자들의 기모노는 검은색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갈색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남색 등의 진한 색이 많고 여자들의 기모노는 상대적으로 밝은 색이 많다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특기할 만한 점으로는 기모노 자체가 구시대의 유물이 아닌 새로운 패션 아이콘으로 떠오르고 있다는 점인데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1200" dirty="0" err="1">
                <a:highlight>
                  <a:srgbClr val="FFFFFF"/>
                </a:highlight>
                <a:latin typeface="Pretendard JP"/>
              </a:rPr>
              <a:t>유카타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가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젊은 계층 사이에서 인기를 끌고 있는 점을 예로 들 수 있다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그런만큼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전통 복식의 현대화에 대한 디자이너들의 열정도 매우 강한 편이라 하겠다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관광지가 아니면 길거리에서 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한복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입은 사람을 거의 찾아볼 수 없는 한국과는 달리 기모노를 입은 사람들도 간혹 보이며 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여름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에는 딱히 여름 축제날이 아니더라도 번화가에서 </a:t>
            </a:r>
            <a:r>
              <a:rPr lang="ko-KR" altLang="en-US" sz="1200" dirty="0" err="1">
                <a:highlight>
                  <a:srgbClr val="FFFFFF"/>
                </a:highlight>
                <a:latin typeface="Pretendard JP"/>
              </a:rPr>
              <a:t>유카타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차려입은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여성들을 쉽게 볼 수 있다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 </a:t>
            </a:r>
            <a:r>
              <a:rPr lang="en-US" altLang="ko-KR" sz="1200" dirty="0">
                <a:highlight>
                  <a:srgbClr val="FFFFFF"/>
                </a:highlight>
                <a:latin typeface="Pretendard JP"/>
              </a:rPr>
              <a:t>3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월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졸업식 때는 여학생들이 </a:t>
            </a:r>
            <a:r>
              <a:rPr lang="ko-KR" altLang="en-US" sz="1200" dirty="0" err="1">
                <a:highlight>
                  <a:srgbClr val="FFFFFF"/>
                </a:highlight>
                <a:latin typeface="Pretendard JP"/>
              </a:rPr>
              <a:t>하카마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입고 참석하기도 한다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한편 일본에서도 마찬가지라는 의견도 있다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애초에 기모노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특히 여성 기모노는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유카타나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한복과는 비교를 불허할 정도로 입기 복잡한 옷이다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괜히 한 달에 몇만 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~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몇 십만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엔씩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받고 기모노 입는 법을 가르치는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기쓰케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着付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교실이 존재하는 게 아니다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유카타만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하더라도 젊은 층이 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돈키호테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같은 곳에서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사입는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저가형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한복으로 말하면 개량한복식이라면 몰라도 제대로 된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유카타는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기모노 만큼은 아니더라도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몇천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~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몇만 엔 하는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기쓰케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&amp;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헤어세트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코스를 예약해야 할 정도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일반적으로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긴자나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</a:t>
            </a:r>
            <a:r>
              <a:rPr lang="ko-KR" altLang="en-US" sz="1200" dirty="0" err="1">
                <a:highlight>
                  <a:srgbClr val="FFFFFF"/>
                </a:highlight>
                <a:latin typeface="Pretendard JP"/>
              </a:rPr>
              <a:t>롯폰기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같은 곳에서 기모노를 입고 다니는 젊은 여성 내지는 중년층 여성들은 일본 내에서도 </a:t>
            </a:r>
            <a:r>
              <a:rPr lang="ko-KR" altLang="en-US" sz="1200" dirty="0" err="1">
                <a:highlight>
                  <a:srgbClr val="FFFFFF"/>
                </a:highlight>
                <a:latin typeface="Pretendard JP"/>
              </a:rPr>
              <a:t>물장사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하는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사람이구나 하는 시선으로 본다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한국보다 소속감을 강조하는 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제복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문화가 크게 발달한 것도 큰 특징이다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일례로 </a:t>
            </a:r>
            <a:r>
              <a:rPr lang="ko-KR" altLang="en-US" sz="1200" dirty="0">
                <a:highlight>
                  <a:srgbClr val="FFFFFF"/>
                </a:highlight>
                <a:latin typeface="Pretendard JP"/>
              </a:rPr>
              <a:t>버스기사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들만 봐도 그렇고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서양 같으면 자유롭게 입도록 풀어줄 </a:t>
            </a:r>
            <a:r>
              <a:rPr lang="ko-KR" alt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분야에서조차</a:t>
            </a:r>
            <a:r>
              <a:rPr lang="ko-KR" alt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제복을 입도록 하는 경우가 꽤 많다</a:t>
            </a:r>
            <a:r>
              <a:rPr lang="en-US" altLang="ko-KR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0094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6466DB-9AAB-4F90-647A-7EB0339E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152"/>
          </a:xfrm>
        </p:spPr>
        <p:txBody>
          <a:bodyPr>
            <a:normAutofit/>
          </a:bodyPr>
          <a:lstStyle/>
          <a:p>
            <a:endParaRPr lang="ko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BF836C-2088-78F5-79DD-4601DB18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490"/>
            <a:ext cx="10515600" cy="4351338"/>
          </a:xfrm>
        </p:spPr>
        <p:txBody>
          <a:bodyPr/>
          <a:lstStyle/>
          <a:p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2010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후반부터는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한류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영향으로 젊은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여학생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중심으로 한국 스타일이 많이 유행하고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대표적으로 김구 안경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붉은 립과 검은 마스크 등 한국에서 유행한 스타일이 몇 달 뒤면 일본에서도 하고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요즘에는 </a:t>
            </a:r>
            <a:r>
              <a:rPr lang="en-US" altLang="ko-KR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sns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의 영향으로 그 시간 격차도 짧아지는 편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특히 검은 마스크 같은 경우 비위생적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양아치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폭주족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범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죄자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이미지가 있어서 보수적인 일본인들 입장에서 정말 받아들이기 힘든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스타일이였는데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숯 효과가 있다고 홍보가 되어서인지 점점 하는 사람들 숫자가 늘어나고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 중장년층들은 한국인들이 하는 패션들이 버블경제 시절 유행하던 스타일이 많아서 </a:t>
            </a:r>
            <a:r>
              <a:rPr lang="en-US" altLang="ko-KR" dirty="0">
                <a:highlight>
                  <a:srgbClr val="FFFFFF"/>
                </a:highlight>
                <a:latin typeface="Pretendard JP"/>
              </a:rPr>
              <a:t>1980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년대 일본 거품경제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스타일 같다고 많이들 언급한다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01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066AAE-34F9-0377-1ADB-D57738BA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3. </a:t>
            </a:r>
            <a:r>
              <a:rPr lang="ko-KR" altLang="en-US" sz="2800" dirty="0"/>
              <a:t>일본의 음식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098186-0DE5-8327-2B86-C3DB96C6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 사람들은 국을 먹을 때도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숟가락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을 잘 쓰지 않는다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한국에서 포크를 대하는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태도와도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비슷한데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 사람은 맨밥을 먹을 때 숟가락으로 먹을 때도 있고 젓가락으로 먹을 때도 있지만 일본은 오직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젓가락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으로만 먹고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수프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카레라이스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같이 특수한 경우가 아니면 숟가락을 쓰지 않는다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돈부리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먹을 때에도 비비지 않고 그대로 고명과 밥을 젓가락으로 조금씩 집어 먹는다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그렇기 때문에 젓가락이 한국과는 다르게 좀 짧다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국을 먹을 때는 고개를 완전히 숙이지 않고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고개를 들어 국그릇을 든 채로 마시거나 밥을 먹을 때도 밥그릇을 들고 젓가락으로 먹는 경우도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다만 그렇다고 숟가락이 아예 없는 건 아니다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2020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한국요리가 대규모로 일본에 유행을 타면서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비빔밥이나 국밥 등의 요리가 많이 전파되어 많은 식당에서 숟가락을 찾아볼 수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일본은 숟가락이 크게 두 종류가 있는데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일반적으로 한국에서 쓰는 것과 비슷한 숟가락은 </a:t>
            </a:r>
            <a:r>
              <a:rPr lang="ko-KR" altLang="en-US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스푼</a:t>
            </a:r>
            <a:r>
              <a:rPr lang="en-US" altLang="ko-KR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スプーン</a:t>
            </a:r>
            <a:r>
              <a:rPr lang="en-US" altLang="ko-KR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이라고 하고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라멘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우동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소바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등의 일본식 국물 요리를 먹을 때 사용하는 매우 움푹한 형태의 숟가락은 </a:t>
            </a:r>
            <a:r>
              <a:rPr lang="ko-KR" altLang="en-US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렌게</a:t>
            </a:r>
            <a:r>
              <a:rPr lang="en-US" altLang="ko-KR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</a:t>
            </a:r>
            <a:r>
              <a:rPr lang="ko-KR" altLang="en-US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レンゲ</a:t>
            </a:r>
            <a:r>
              <a:rPr lang="en-US" altLang="ko-KR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)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라고 한다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한국과는 다르게 숟가락을 쓰면 어른스럽지 못하다고 생각하는 사람들도 존재했지만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이는 옛날 얘기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포스트 코로나 시대로 접어들면서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대화보다는 휴대폰을 보며 밥을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먹는게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일상화되고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혼밥 문화가 </a:t>
            </a:r>
            <a:r>
              <a:rPr lang="ko-KR" alt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발당한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일본의 특성상 한 손으로는 휴대폰을 보며 한 손으로는 숟가락을 이용해 규동을 퍼먹는 아저씨들이 많이 보이게 되었다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젊은 사람들은 말 할 것도 없고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..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실제로 도쿄 번화가 쪽의 규동 가게를 들어가보자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대부분의 손님들이 한 손에는 폰을 들고 고개를 처박고 숟가락으로 밥을 퍼먹는 것을 볼 수 있다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일부 한국과는 다른 식사예절이 있기는 하지만 전반적으로 한국 예절과 큰 차이를 보이지는 않는다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dirty="0"/>
            </a:br>
            <a:br>
              <a:rPr lang="ko-KR" altLang="en-US" dirty="0"/>
            </a:b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각 요리에 관해서는 </a:t>
            </a:r>
            <a:r>
              <a:rPr lang="ko-KR" altLang="en-US" dirty="0">
                <a:highlight>
                  <a:srgbClr val="FFFFFF"/>
                </a:highlight>
                <a:latin typeface="Pretendard JP"/>
              </a:rPr>
              <a:t>일본 요리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참고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7A2D4-552C-2761-5F8D-EA5DD6E3F0B3}"/>
              </a:ext>
            </a:extLst>
          </p:cNvPr>
          <p:cNvSpPr txBox="1"/>
          <p:nvPr/>
        </p:nvSpPr>
        <p:spPr>
          <a:xfrm>
            <a:off x="3047427" y="3246053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4664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60A790-0C2F-AFC9-61B9-CD11508B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774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4. </a:t>
            </a:r>
            <a:r>
              <a:rPr lang="ko-KR" altLang="en-US" sz="2800" dirty="0"/>
              <a:t>일본의 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30954F-2069-8330-617E-2E6D137C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73" y="10556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1980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년대까지 일본의 주거 면적은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OECD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내에서도 상당히 좁기로 유명했다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br>
              <a:rPr lang="ko-KR" altLang="en-US" sz="1600" dirty="0"/>
            </a:br>
            <a:br>
              <a:rPr lang="ko-KR" altLang="en-US" sz="1600" dirty="0"/>
            </a:b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1945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 전쟁이 끝나고 전후 고도성장이 시작되자 각지의 인력이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도쿄도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와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오사카부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나고야시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중심으로 하는 대도시권들로 모여들며 대도시권의 주거지가 포화 상태에 다다랐다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특히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1940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후반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~1950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초반 출생의 베이비붐 세대가 대도시권에 몰려든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1960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 후반부터는 심각한 수준의 주택 부족 문제를 겪어야 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주거 수요를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어떻게든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충족하기 위해 조금이라도 땅이 있으면 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어떻게든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주택을 지었고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때문에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도쿄도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를 위시한 수도권이 위치한 간토 평야에는 </a:t>
            </a:r>
            <a:r>
              <a:rPr lang="ko-KR" altLang="en-US" sz="1600" dirty="0">
                <a:highlight>
                  <a:srgbClr val="FFFFFF"/>
                </a:highlight>
                <a:latin typeface="Pretendard JP"/>
              </a:rPr>
              <a:t>협소주택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들과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2</a:t>
            </a:r>
            <a:r>
              <a:rPr lang="ko-KR" altLang="en-US" sz="16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층짜리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 소형 아파트들이 빼곡히 들어서 있었다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212529"/>
                </a:solidFill>
                <a:highlight>
                  <a:srgbClr val="FFFFFF"/>
                </a:highlight>
                <a:latin typeface="Pretendard JP"/>
              </a:rPr>
              <a:t>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이런 이유로 전후 이래로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1970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년대까지 일본의 주거 사정은 선진국들 중 가장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열악했었고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1979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 </a:t>
            </a:r>
            <a:r>
              <a:rPr lang="ko-KR" altLang="en-US" sz="1800" b="0" i="0" u="none" strike="noStrike" dirty="0">
                <a:effectLst/>
                <a:highlight>
                  <a:srgbClr val="FFFFFF"/>
                </a:highlight>
                <a:latin typeface="Pretendard JP"/>
                <a:hlinkClick r:id="rId2" tooltip="유럽 연합"/>
              </a:rPr>
              <a:t>유럽공동체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 대일경제전략 보고서에서는 대놓고 일본인들이 토끼장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(rabbit hutch)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같은 집에서 산다는 비아냥에 가까운 표현을 집어넣기도 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실제로 이 시기 일본의 특히 대도시권의 주거 환경은 오늘날의 홍콩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싱가포르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네덜란드 등에 비할 정도로 상당히 열악했다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여기에 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1980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년대에 경기부양을 이유로 금리 인하를 단행하여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투기자금이 부동산으로 </a:t>
            </a:r>
            <a:r>
              <a:rPr lang="ko-KR" altLang="en-US" sz="18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흘러들었고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, </a:t>
            </a:r>
            <a:r>
              <a:rPr lang="ko-KR" altLang="en-US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그 결과 한 동안 집값이 폭등하면서 일본인들의 주거 사정 개선에 큰 지장을 주었다</a:t>
            </a:r>
            <a:r>
              <a:rPr lang="en-US" altLang="ko-KR" sz="1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Pretendard JP"/>
              </a:rPr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06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5669</Words>
  <Application>Microsoft Office PowerPoint</Application>
  <PresentationFormat>와이드스크린</PresentationFormat>
  <Paragraphs>116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4" baseType="lpstr">
      <vt:lpstr>Pretendard JP</vt:lpstr>
      <vt:lpstr>맑은 고딕</vt:lpstr>
      <vt:lpstr>Arial</vt:lpstr>
      <vt:lpstr>Office 테마</vt:lpstr>
      <vt:lpstr>일본의 문화</vt:lpstr>
      <vt:lpstr>목차</vt:lpstr>
      <vt:lpstr>1. 일본의 특징</vt:lpstr>
      <vt:lpstr>1-2 일본의 규칙 강박</vt:lpstr>
      <vt:lpstr>1-3 안전을 중시하는 보수성</vt:lpstr>
      <vt:lpstr>2. 일본의 의복</vt:lpstr>
      <vt:lpstr>PowerPoint 프레젠테이션</vt:lpstr>
      <vt:lpstr>3. 일본의 음식</vt:lpstr>
      <vt:lpstr>4. 일본의 주거</vt:lpstr>
      <vt:lpstr>PowerPoint 프레젠테이션</vt:lpstr>
      <vt:lpstr>PowerPoint 프레젠테이션</vt:lpstr>
      <vt:lpstr>전기 시설의 보편화</vt:lpstr>
      <vt:lpstr>PowerPoint 프레젠테이션</vt:lpstr>
      <vt:lpstr>취약한 난방</vt:lpstr>
      <vt:lpstr>구조</vt:lpstr>
      <vt:lpstr>PowerPoint 프레젠테이션</vt:lpstr>
      <vt:lpstr>5. 일본의 생활</vt:lpstr>
      <vt:lpstr>PowerPoint 프레젠테이션</vt:lpstr>
      <vt:lpstr>PowerPoint 프레젠테이션</vt:lpstr>
      <vt:lpstr>PowerPoint 프레젠테이션</vt:lpstr>
      <vt:lpstr>5-2. 예절</vt:lpstr>
      <vt:lpstr>PowerPoint 프레젠테이션</vt:lpstr>
      <vt:lpstr>6. 일본의 스포츠</vt:lpstr>
      <vt:lpstr>스모</vt:lpstr>
      <vt:lpstr>PowerPoint 프레젠테이션</vt:lpstr>
      <vt:lpstr>검도</vt:lpstr>
      <vt:lpstr>PowerPoint 프레젠테이션</vt:lpstr>
      <vt:lpstr>유도</vt:lpstr>
      <vt:lpstr>PowerPoint 프레젠테이션</vt:lpstr>
      <vt:lpstr>가라테</vt:lpstr>
      <vt:lpstr>가라테의 기원</vt:lpstr>
      <vt:lpstr>PowerPoint 프레젠테이션</vt:lpstr>
      <vt:lpstr>PowerPoint 프레젠테이션</vt:lpstr>
      <vt:lpstr>PowerPoint 프레젠테이션</vt:lpstr>
      <vt:lpstr>PowerPoint 프레젠테이션</vt:lpstr>
      <vt:lpstr>7. 일본의 문화예술</vt:lpstr>
      <vt:lpstr>PowerPoint 프레젠테이션</vt:lpstr>
      <vt:lpstr>PowerPoint 프레젠테이션</vt:lpstr>
      <vt:lpstr>만화&amp;라이트 노벨/애니메이션</vt:lpstr>
      <vt:lpstr>PowerPoint 프레젠테이션</vt:lpstr>
      <vt:lpstr>PowerPoint 프레젠테이션</vt:lpstr>
      <vt:lpstr>PowerPoint 프레젠테이션</vt:lpstr>
      <vt:lpstr>일본의 게임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마무리.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문화</dc:title>
  <dc:creator>전현성</dc:creator>
  <cp:lastModifiedBy>전현성</cp:lastModifiedBy>
  <cp:revision>3</cp:revision>
  <dcterms:created xsi:type="dcterms:W3CDTF">2024-05-29T17:43:13Z</dcterms:created>
  <dcterms:modified xsi:type="dcterms:W3CDTF">2024-05-30T04:06:10Z</dcterms:modified>
</cp:coreProperties>
</file>