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25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833199" y="2255639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분쟁의 배경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3547110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 동쪽 해상에 위치한 작은 섬으로, 역사적으로 한국의 영토로 인정되어 왔습니다. 그러나 일본 정부는 독도에 대한 영유권을 주장하며, 오랫동안 양국 간 영토 분쟁이 지속되고 있습니다. 이 분쟁의 배경에는 석유와 수산자원 등 전략적 가치가 있는 해양자원에 대한 양국의 경쟁과 해양경계 획정에 대한 이견 등이 자리 잡고 있습니다.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57403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" name="그림 7" descr="텍스트, 지도, 아틀라스, 폰트이(가) 표시된 사진&#10;&#10;자동 생성된 설명">
            <a:extLst>
              <a:ext uri="{FF2B5EF4-FFF2-40B4-BE49-F238E27FC236}">
                <a16:creationId xmlns:a16="http://schemas.microsoft.com/office/drawing/2014/main" id="{C0CF7A6D-52F1-5207-E4F2-7F640FFF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0" y="-118197"/>
            <a:ext cx="6319599" cy="8347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764869" y="499062"/>
            <a:ext cx="85820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 해결을 통한 동북아 평화 증진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45349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동북아 3국 간 협력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01538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한국, 일본, 중국 정부 대표가 독도 분쟁 해결을 위해 함께 손을 잡고 진지하게 협상하는 모습을 보여줍니다. 이는 역내 국가 간 신뢰와 이해 증진으로 이어질 것입니다.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45350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미래 세대의 화합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문제 해결을 통해 한국, 일본, 중국 간 갈등이 해소되면 젊은 세대 간 교류와 이해가 증진될 것입니다. 이는 동북아 지역의 지속가능한 평화를 보장하는 밑거름이 될 것입니다.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45350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동북아 해양 생태계 보호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01550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문제 해결을 통해 동북아 해양 영토 분쟁이 완화되면 이 지역 해양 생태계 보호와 지속가능한 자원 관리가 가능해질 것입니다. 이는 지역 국가와 주민들의 삶의 질 향상에도 기여할 것입니다.</a:t>
            </a:r>
            <a:endParaRPr lang="en-US" sz="1750" dirty="0"/>
          </a:p>
        </p:txBody>
      </p:sp>
      <p:pic>
        <p:nvPicPr>
          <p:cNvPr id="8" name="그림 7" descr="만화 영화, 미소, 클립아트, 일러스트레이션이(가) 표시된 사진&#10;&#10;자동 생성된 설명">
            <a:extLst>
              <a:ext uri="{FF2B5EF4-FFF2-40B4-BE49-F238E27FC236}">
                <a16:creationId xmlns:a16="http://schemas.microsoft.com/office/drawing/2014/main" id="{E3F2344A-1C98-3BDA-695E-7CC59742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881" y="1559264"/>
            <a:ext cx="3513124" cy="2842596"/>
          </a:xfrm>
          <a:prstGeom prst="rect">
            <a:avLst/>
          </a:prstGeom>
        </p:spPr>
      </p:pic>
      <p:pic>
        <p:nvPicPr>
          <p:cNvPr id="14" name="그림 13" descr="클립아트이(가) 표시된 사진&#10;&#10;자동 생성된 설명">
            <a:extLst>
              <a:ext uri="{FF2B5EF4-FFF2-40B4-BE49-F238E27FC236}">
                <a16:creationId xmlns:a16="http://schemas.microsoft.com/office/drawing/2014/main" id="{7E11D3B8-FFE9-3F6F-D2BD-889736076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261" y="1559265"/>
            <a:ext cx="3513125" cy="2842596"/>
          </a:xfrm>
          <a:prstGeom prst="rect">
            <a:avLst/>
          </a:prstGeom>
        </p:spPr>
      </p:pic>
      <p:pic>
        <p:nvPicPr>
          <p:cNvPr id="18" name="그림 17" descr="만화 영화, 애니메이션, 클립아트이(가) 표시된 사진&#10;&#10;자동 생성된 설명">
            <a:extLst>
              <a:ext uri="{FF2B5EF4-FFF2-40B4-BE49-F238E27FC236}">
                <a16:creationId xmlns:a16="http://schemas.microsoft.com/office/drawing/2014/main" id="{71CA2887-2FCF-AFED-F6C1-E05C475CF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013" y="1559265"/>
            <a:ext cx="3081179" cy="2728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833199" y="2409825"/>
            <a:ext cx="577405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역사적 소유권 검토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43745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오랜 역사를 가진 한국의 영토로, 이를 뒷받침하는 다양한 사료와 문헌이 존재합니다. 특히 조선시대부터 독도를 한국의 영토로 인식하고 관리해왔다는 기록이 많이 발견되고 있습니다.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75357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일본은 근대 이후 독도에 대한 영유권을 주장하고 있지만, 이는 역사적 사실을 왜곡한 것으로 간주됩니다. 따라서 독도의 정당한 소유권은 한국에 있다는 것이 국제사회의 일반적인 인식입니다.</a:t>
            </a:r>
            <a:endParaRPr lang="en-US" sz="1750" dirty="0"/>
          </a:p>
        </p:txBody>
      </p:sp>
      <p:pic>
        <p:nvPicPr>
          <p:cNvPr id="8" name="그림 7" descr="텍스트, 친필, 편지, 종이이(가) 표시된 사진&#10;&#10;자동 생성된 설명">
            <a:extLst>
              <a:ext uri="{FF2B5EF4-FFF2-40B4-BE49-F238E27FC236}">
                <a16:creationId xmlns:a16="http://schemas.microsoft.com/office/drawing/2014/main" id="{8E3CEEEA-8286-EA89-CC48-24BB697AE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46" y="0"/>
            <a:ext cx="577405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112776" y="433078"/>
            <a:ext cx="58862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분쟁의 현재 상황 분석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48903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지리적 위치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70790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한국 동남부 해안에서 약 92km 떨어진 일본 해 한반도와 일본의 중간에 위치한 작은 섬입니다.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489049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역사적 소유권 다툼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37090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일본은 오랜 기간 동안 독도의 영유권을 두고 갈등을 겪어왔으며, 이는 양국 간 외교적 분쟁의 핵심 요인이 되고 있습니다.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489049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군사적 긴장 고조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37090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최근 양국 간 독도에 대한 군사적 긴장이 높아지면서 우발적 사태 발생의 위험이 존재합니다.</a:t>
            </a:r>
            <a:endParaRPr lang="en-US" sz="1750" dirty="0"/>
          </a:p>
        </p:txBody>
      </p:sp>
      <p:pic>
        <p:nvPicPr>
          <p:cNvPr id="8" name="그림 7" descr="지도이(가) 표시된 사진&#10;&#10;자동 생성된 설명">
            <a:extLst>
              <a:ext uri="{FF2B5EF4-FFF2-40B4-BE49-F238E27FC236}">
                <a16:creationId xmlns:a16="http://schemas.microsoft.com/office/drawing/2014/main" id="{05483224-7FFC-ED3E-21EF-2923FB1A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76" y="1451705"/>
            <a:ext cx="5624047" cy="3292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879158"/>
            <a:ext cx="79756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 해결을 위한 국제법적 접근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017871"/>
            <a:ext cx="1110972" cy="17774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482221" y="22400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국제법 원칙 검토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3482221" y="2720459"/>
            <a:ext cx="911018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영토 분쟁 해결을 위해 국제법의 관련 원칙들을 면밀히 검토하여, 독도 상황에 적용할 수 있는 법적 근거를 찾아야 합니다.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795355"/>
            <a:ext cx="1110972" cy="17774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482221" y="401752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역사적 권원 입증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3482221" y="4497943"/>
            <a:ext cx="911018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오랜 역사 동안 한국이 독도를 실효적으로 지배해왔다는 점을 국제사회에 구체적으로 입증하여, 한국의 주권적 권리를 확고히 해야 합니다.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93" y="5572839"/>
            <a:ext cx="1110972" cy="17774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482221" y="57950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 재판소 제소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3482221" y="6275427"/>
            <a:ext cx="911018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양국 간 협상이 교착상태에 빠진 경우, 국제재판소에 제소하여 독립적이고 공정한 판단을 구함으로써 분쟁 해결의 돌파구를 마련해야 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3"/>
          <p:cNvSpPr/>
          <p:nvPr/>
        </p:nvSpPr>
        <p:spPr>
          <a:xfrm>
            <a:off x="2037993" y="2242423"/>
            <a:ext cx="68747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일본의 외교적 입장 비교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0373" y="3270052"/>
            <a:ext cx="3370064" cy="2717006"/>
          </a:xfrm>
          <a:prstGeom prst="roundRect">
            <a:avLst>
              <a:gd name="adj" fmla="val 368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2253139" y="34553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영토 주권 주장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201286" y="3802558"/>
            <a:ext cx="291048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독도가 역사적으로 자국 영토라 주장하며 주권을 방어해왔다. 반면 일본은 독도를 자국의 영토로 주장하며 외교적 압박을 가하고 있다.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3270052"/>
            <a:ext cx="3370064" cy="2717006"/>
          </a:xfrm>
          <a:prstGeom prst="roundRect">
            <a:avLst>
              <a:gd name="adj" fmla="val 368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 8"/>
          <p:cNvSpPr/>
          <p:nvPr/>
        </p:nvSpPr>
        <p:spPr>
          <a:xfrm>
            <a:off x="5860018" y="34998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국제법적 해석 차이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860018" y="3980259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독도가 자국 영토라는 국제법적 근거를 제시하지만, 일본은 다른 해석으로 자국의 영토 주장을 펼치고 있다.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270052"/>
            <a:ext cx="3370064" cy="2717006"/>
          </a:xfrm>
          <a:prstGeom prst="roundRect">
            <a:avLst>
              <a:gd name="adj" fmla="val 368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1"/>
          <p:cNvSpPr/>
          <p:nvPr/>
        </p:nvSpPr>
        <p:spPr>
          <a:xfrm>
            <a:off x="9452253" y="34998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외교적 대응 전략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452253" y="3980259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 수호를 위해 국제사회에 적극적으로 대응하고 있으며, 일본은 외교적 압박을 통해 자국의 입장을 강화하고자 한다.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678299"/>
            <a:ext cx="86941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 해결을 위한 양국 간 협상 방안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1817013"/>
            <a:ext cx="1759029" cy="1280160"/>
          </a:xfrm>
          <a:prstGeom prst="roundRect">
            <a:avLst>
              <a:gd name="adj" fmla="val 781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2267783" y="2207062"/>
            <a:ext cx="127635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4019193" y="2039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상호 이해와 소통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019193" y="2519601"/>
            <a:ext cx="692086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일본이 대화채널을 통해 상대방의 입장을 경청하고 이해하는 태도 필요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3908107" y="3071485"/>
            <a:ext cx="8573214" cy="22205"/>
          </a:xfrm>
          <a:prstGeom prst="roundRect">
            <a:avLst>
              <a:gd name="adj" fmla="val 450302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8"/>
          <p:cNvSpPr/>
          <p:nvPr/>
        </p:nvSpPr>
        <p:spPr>
          <a:xfrm>
            <a:off x="2037993" y="3208258"/>
            <a:ext cx="3518059" cy="1280160"/>
          </a:xfrm>
          <a:prstGeom prst="roundRect">
            <a:avLst>
              <a:gd name="adj" fmla="val 781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2267783" y="3598307"/>
            <a:ext cx="166688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778222" y="343042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국제법에 근거한 해결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5778222" y="3910846"/>
            <a:ext cx="520517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영유권에 대한 국제사법재판소 제소 등 국제법적 접근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5667137" y="4462730"/>
            <a:ext cx="6814185" cy="22205"/>
          </a:xfrm>
          <a:prstGeom prst="roundRect">
            <a:avLst>
              <a:gd name="adj" fmla="val 450302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3"/>
          <p:cNvSpPr/>
          <p:nvPr/>
        </p:nvSpPr>
        <p:spPr>
          <a:xfrm>
            <a:off x="2037993" y="4599503"/>
            <a:ext cx="5277207" cy="1635562"/>
          </a:xfrm>
          <a:prstGeom prst="roundRect">
            <a:avLst>
              <a:gd name="adj" fmla="val 611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4"/>
          <p:cNvSpPr/>
          <p:nvPr/>
        </p:nvSpPr>
        <p:spPr>
          <a:xfrm>
            <a:off x="2267783" y="5167313"/>
            <a:ext cx="174784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187" dirty="0"/>
          </a:p>
        </p:txBody>
      </p:sp>
      <p:sp>
        <p:nvSpPr>
          <p:cNvPr id="17" name="Text 15"/>
          <p:cNvSpPr/>
          <p:nvPr/>
        </p:nvSpPr>
        <p:spPr>
          <a:xfrm>
            <a:off x="7537371" y="482167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실용적 타협안 도출</a:t>
            </a:r>
            <a:endParaRPr lang="en-US" sz="2187" dirty="0"/>
          </a:p>
        </p:txBody>
      </p:sp>
      <p:sp>
        <p:nvSpPr>
          <p:cNvPr id="18" name="Text 16"/>
          <p:cNvSpPr/>
          <p:nvPr/>
        </p:nvSpPr>
        <p:spPr>
          <a:xfrm>
            <a:off x="7537371" y="5302091"/>
            <a:ext cx="48328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양국이 서로 인정할 수 있는 실용적인 공동 관리 방안 모색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2037993" y="6484977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일본은 오랜 역사적 갈등을 해소하기 위해 충분한 대화와 협상을 통해 상호 이해와 신뢰를 구축해야 합니다. 독도 분쟁 해결을 위해서는 국제법에 근거한 객관적이고 공정한 접근이 필요하며, 양국이 수용할 수 있는 실용적인 타협안을 모색해야 할 것입니다.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637824"/>
            <a:ext cx="85820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 해결을 위한 다자간 협력 모색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2211348" y="2991803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026450"/>
            <a:ext cx="352353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총회와 안전보장이사회 개최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 해결을 위해 UN 차원에서의 논의가 필요합니다. 이를 통해 국제사회의 합의와 압력을 얻을 수 있습니다.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8"/>
          <p:cNvSpPr/>
          <p:nvPr/>
        </p:nvSpPr>
        <p:spPr>
          <a:xfrm>
            <a:off x="7576185" y="2991803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026450"/>
            <a:ext cx="28303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동북아 다자안보체제 구축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한일 양국의 갈등을 넘어서, 중국, 러시아 등 주변국들이 참여하는 동북아 다자안보체제를 만들어야 합니다.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2183011" y="5010507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32590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UNCLOS 기반 국제중재 추진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유엔해양법협약(UNCLOS)에 따른 국제중재를 제안하여 독도 영유권 분쟁을 해결할 수 있습니다.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6"/>
          <p:cNvSpPr/>
          <p:nvPr/>
        </p:nvSpPr>
        <p:spPr>
          <a:xfrm>
            <a:off x="7568208" y="5010507"/>
            <a:ext cx="21597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다국적 워킹그룹 구성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한국, 일본, 중국, 러시아 등이 참여하는 다국적 전문가 워킹그룹을 구성하여 객관적인 분쟁 해결책을 모색할 수 있습니다.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638419"/>
            <a:ext cx="74812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관리와 보존을 위한 정책 제안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865953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지속 가능한 관리와 보존을 위해 다음과 같은 정책이 필요합니다: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393394" y="3776663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엄격한 환경 보호 규제 마련 및 시행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4265295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2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관광객 수 제한과 생태 모니터링 강화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393394" y="4753928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3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상주 인력 증대와 연구 활동 활성화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393394" y="5242560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4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생태계 복원 및 유적 보수 사업 추진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2393394" y="5731193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5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관련 교육 및 홍보 프로그램 개발</a:t>
            </a:r>
            <a:endParaRPr lang="en-US" sz="1750" dirty="0"/>
          </a:p>
        </p:txBody>
      </p:sp>
      <p:pic>
        <p:nvPicPr>
          <p:cNvPr id="12" name="그림 11" descr="물, 야외, 해안 및 해양 지형, 연안이(가) 표시된 사진&#10;&#10;자동 생성된 설명">
            <a:extLst>
              <a:ext uri="{FF2B5EF4-FFF2-40B4-BE49-F238E27FC236}">
                <a16:creationId xmlns:a16="http://schemas.microsoft.com/office/drawing/2014/main" id="{55F96E69-CBCB-2958-A1A6-9EA543AC4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753" y="2884604"/>
            <a:ext cx="5456393" cy="32464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861304"/>
            <a:ext cx="74812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분쟁 해결을 위한 국내적 노력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국민적 여론 조성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680460"/>
            <a:ext cx="223206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독도가 역사적, 지리적, 법적으로 대한민국의 영토라는 국민적 공감대를 형성하고, 이를 기반으로 정부의 단호한 대응을 지지하는 여론을 조성해야 합니다.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법제도 정비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680460"/>
            <a:ext cx="22320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관련 법령을 정비하여 국내법적 토대를 공고히 하고, 국제법적 근거를 더욱 강화해야 합니다.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국내외 홍보 강화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680460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역사성과 중요성을 적극적으로 알리고, 국제사회에서의 지지를 확보하기 위한 외교적 노력을 기울여야 합니다.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국민 참여 기회 확대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680460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수호를 위한 다양한 국민운동을 전개하고, 관심과 참여를 유도하여 독도에 대한 국민적 관심을 지속적으로 높여야 합니다.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756</Words>
  <Application>Microsoft Office PowerPoint</Application>
  <PresentationFormat>사용자 지정</PresentationFormat>
  <Paragraphs>83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Inter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gram</cp:lastModifiedBy>
  <cp:revision>3</cp:revision>
  <dcterms:created xsi:type="dcterms:W3CDTF">2024-05-29T06:36:47Z</dcterms:created>
  <dcterms:modified xsi:type="dcterms:W3CDTF">2024-05-30T04:27:13Z</dcterms:modified>
</cp:coreProperties>
</file>