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70" r:id="rId13"/>
    <p:sldId id="268" r:id="rId14"/>
    <p:sldId id="269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8" r:id="rId30"/>
    <p:sldId id="289" r:id="rId31"/>
    <p:sldId id="290" r:id="rId32"/>
    <p:sldId id="291" r:id="rId33"/>
    <p:sldId id="292" r:id="rId34"/>
    <p:sldId id="293" r:id="rId35"/>
    <p:sldId id="294" r:id="rId36"/>
    <p:sldId id="295" r:id="rId37"/>
    <p:sldId id="296" r:id="rId38"/>
    <p:sldId id="297" r:id="rId39"/>
    <p:sldId id="298" r:id="rId40"/>
    <p:sldId id="299" r:id="rId41"/>
    <p:sldId id="300" r:id="rId42"/>
    <p:sldId id="301" r:id="rId4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87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C%8A%A4%ED%8F%AC%EC%B8%A0" TargetMode="External"/><Relationship Id="rId2" Type="http://schemas.openxmlformats.org/officeDocument/2006/relationships/hyperlink" Target="https://ko.wikipedia.org/wiki/%EA%B2%A9%ED%88%AC%EA%B8%B0" TargetMode="External"/><Relationship Id="rId1" Type="http://schemas.openxmlformats.org/officeDocument/2006/relationships/hyperlink" Target="https://ko.wikipedia.org/wiki/%EC%9D%BC%EB%B3%B8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s://ko.wikipedia.org/wiki/%EA%B2%A9%ED%88%AC%EA%B8%B0" TargetMode="External"/><Relationship Id="rId2" Type="http://schemas.openxmlformats.org/officeDocument/2006/relationships/hyperlink" Target="https://ko.wikipedia.org/wiki/%EC%9D%BC%EB%B3%B8" TargetMode="External"/><Relationship Id="rId1" Type="http://schemas.openxmlformats.org/officeDocument/2006/relationships/image" Target="../media/image1.jpeg"/><Relationship Id="rId4" Type="http://schemas.openxmlformats.org/officeDocument/2006/relationships/hyperlink" Target="https://ko.wikipedia.org/wiki/%EC%8A%A4%ED%8F%AC%EC%B8%A0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DC60F9-4952-41D8-B0D6-6914E72C22B0}" type="doc">
      <dgm:prSet loTypeId="urn:microsoft.com/office/officeart/2005/8/layout/process4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B8A92-763A-46E6-B650-34FE0FED06FA}">
      <dgm:prSet/>
      <dgm:spPr/>
      <dgm:t>
        <a:bodyPr/>
        <a:lstStyle/>
        <a:p>
          <a:r>
            <a:rPr lang="ko-KR" dirty="0" err="1"/>
            <a:t>스모란</a:t>
          </a:r>
          <a:r>
            <a:rPr lang="en-US" dirty="0"/>
            <a:t>?</a:t>
          </a:r>
        </a:p>
      </dgm:t>
    </dgm:pt>
    <dgm:pt modelId="{A9016850-8254-4EA3-8902-820FE4B21A43}" type="parTrans" cxnId="{C58D15DB-8488-4AF9-82CF-B60158311EBF}">
      <dgm:prSet/>
      <dgm:spPr/>
      <dgm:t>
        <a:bodyPr/>
        <a:lstStyle/>
        <a:p>
          <a:endParaRPr lang="en-US"/>
        </a:p>
      </dgm:t>
    </dgm:pt>
    <dgm:pt modelId="{0BE4607D-780D-4FA2-9CF4-F2F250B76B5A}" type="sibTrans" cxnId="{C58D15DB-8488-4AF9-82CF-B60158311EBF}">
      <dgm:prSet/>
      <dgm:spPr/>
      <dgm:t>
        <a:bodyPr/>
        <a:lstStyle/>
        <a:p>
          <a:endParaRPr lang="en-US"/>
        </a:p>
      </dgm:t>
    </dgm:pt>
    <dgm:pt modelId="{2B98652F-EAC7-4601-9B1A-C515B08BD0B3}">
      <dgm:prSet/>
      <dgm:spPr/>
      <dgm:t>
        <a:bodyPr/>
        <a:lstStyle/>
        <a:p>
          <a:r>
            <a:rPr lang="ko-KR" b="1" i="0" dirty="0"/>
            <a:t>스모</a:t>
          </a:r>
          <a:r>
            <a:rPr lang="ko-KR" b="0" i="0" dirty="0"/>
            <a:t>는 </a:t>
          </a:r>
          <a:r>
            <a:rPr lang="ko-KR" b="0" i="0" dirty="0">
              <a:hlinkClick xmlns:r="http://schemas.openxmlformats.org/officeDocument/2006/relationships" r:id="rId1"/>
            </a:rPr>
            <a:t>일본</a:t>
          </a:r>
          <a:r>
            <a:rPr lang="ko-KR" b="0" i="0" dirty="0"/>
            <a:t> 고유의 전통적인 </a:t>
          </a:r>
          <a:r>
            <a:rPr lang="ko-KR" b="0" i="0" dirty="0">
              <a:hlinkClick xmlns:r="http://schemas.openxmlformats.org/officeDocument/2006/relationships" r:id="rId2"/>
            </a:rPr>
            <a:t>격투기</a:t>
          </a:r>
          <a:r>
            <a:rPr lang="ko-KR" b="0" i="0" dirty="0"/>
            <a:t> </a:t>
          </a:r>
          <a:r>
            <a:rPr lang="ko-KR" b="0" i="0" dirty="0">
              <a:hlinkClick xmlns:r="http://schemas.openxmlformats.org/officeDocument/2006/relationships" r:id="rId3"/>
            </a:rPr>
            <a:t>스포츠</a:t>
          </a:r>
          <a:r>
            <a:rPr lang="ko-KR" b="0" i="0" dirty="0"/>
            <a:t> 중 하나로</a:t>
          </a:r>
          <a:r>
            <a:rPr lang="en-US" b="0" i="0" dirty="0"/>
            <a:t>, </a:t>
          </a:r>
          <a:r>
            <a:rPr lang="ko-KR" b="0" i="0" dirty="0"/>
            <a:t>땅바닥에 그어진 </a:t>
          </a:r>
          <a:r>
            <a:rPr lang="ko-KR" altLang="en-US" b="0" i="0" dirty="0" err="1"/>
            <a:t>도효</a:t>
          </a:r>
          <a:r>
            <a:rPr lang="ko-KR" b="0" i="0" dirty="0" err="1"/>
            <a:t>위에서</a:t>
          </a:r>
          <a:r>
            <a:rPr lang="ko-KR" b="0" i="0" dirty="0"/>
            <a:t> 두 명의 선수가 도구 없이 육체만으로 맞붙어 싸우는 형태의 경기이다</a:t>
          </a:r>
          <a:r>
            <a:rPr lang="en-US" b="0" i="0" dirty="0"/>
            <a:t>.</a:t>
          </a:r>
          <a:endParaRPr lang="en-US" dirty="0"/>
        </a:p>
      </dgm:t>
    </dgm:pt>
    <dgm:pt modelId="{91F90402-41B7-4582-867B-73CD4EF53A40}" type="parTrans" cxnId="{68F4CF70-4DCD-41A5-B081-CD2763503360}">
      <dgm:prSet/>
      <dgm:spPr/>
      <dgm:t>
        <a:bodyPr/>
        <a:lstStyle/>
        <a:p>
          <a:endParaRPr lang="en-US"/>
        </a:p>
      </dgm:t>
    </dgm:pt>
    <dgm:pt modelId="{9EF041DD-3967-4A9A-A70C-757ADE0AFDAF}" type="sibTrans" cxnId="{68F4CF70-4DCD-41A5-B081-CD2763503360}">
      <dgm:prSet/>
      <dgm:spPr/>
      <dgm:t>
        <a:bodyPr/>
        <a:lstStyle/>
        <a:p>
          <a:endParaRPr lang="en-US"/>
        </a:p>
      </dgm:t>
    </dgm:pt>
    <dgm:pt modelId="{6BB2805C-6451-4EE8-AF39-53E4907868FA}" type="pres">
      <dgm:prSet presAssocID="{08DC60F9-4952-41D8-B0D6-6914E72C22B0}" presName="Name0" presStyleCnt="0">
        <dgm:presLayoutVars>
          <dgm:dir/>
          <dgm:animLvl val="lvl"/>
          <dgm:resizeHandles val="exact"/>
        </dgm:presLayoutVars>
      </dgm:prSet>
      <dgm:spPr/>
    </dgm:pt>
    <dgm:pt modelId="{C4667E08-B3A7-4AE2-BC4B-73460E9418E0}" type="pres">
      <dgm:prSet presAssocID="{2B98652F-EAC7-4601-9B1A-C515B08BD0B3}" presName="boxAndChildren" presStyleCnt="0"/>
      <dgm:spPr/>
    </dgm:pt>
    <dgm:pt modelId="{E3EFC493-C48B-4892-8910-02462059A31F}" type="pres">
      <dgm:prSet presAssocID="{2B98652F-EAC7-4601-9B1A-C515B08BD0B3}" presName="parentTextBox" presStyleLbl="node1" presStyleIdx="0" presStyleCnt="2"/>
      <dgm:spPr/>
    </dgm:pt>
    <dgm:pt modelId="{92F616C2-DFA6-4065-8EAA-18241D28D9E5}" type="pres">
      <dgm:prSet presAssocID="{0BE4607D-780D-4FA2-9CF4-F2F250B76B5A}" presName="sp" presStyleCnt="0"/>
      <dgm:spPr/>
    </dgm:pt>
    <dgm:pt modelId="{8F7B0781-80C5-4370-800A-50C336ECC6CA}" type="pres">
      <dgm:prSet presAssocID="{42DB8A92-763A-46E6-B650-34FE0FED06FA}" presName="arrowAndChildren" presStyleCnt="0"/>
      <dgm:spPr/>
    </dgm:pt>
    <dgm:pt modelId="{F3913EA3-DF19-407F-AF71-457B082FE8FD}" type="pres">
      <dgm:prSet presAssocID="{42DB8A92-763A-46E6-B650-34FE0FED06FA}" presName="parentTextArrow" presStyleLbl="node1" presStyleIdx="1" presStyleCnt="2"/>
      <dgm:spPr/>
    </dgm:pt>
  </dgm:ptLst>
  <dgm:cxnLst>
    <dgm:cxn modelId="{68F4CF70-4DCD-41A5-B081-CD2763503360}" srcId="{08DC60F9-4952-41D8-B0D6-6914E72C22B0}" destId="{2B98652F-EAC7-4601-9B1A-C515B08BD0B3}" srcOrd="1" destOrd="0" parTransId="{91F90402-41B7-4582-867B-73CD4EF53A40}" sibTransId="{9EF041DD-3967-4A9A-A70C-757ADE0AFDAF}"/>
    <dgm:cxn modelId="{8BDB2171-EE1B-4C17-8581-6EC11D9DC899}" type="presOf" srcId="{42DB8A92-763A-46E6-B650-34FE0FED06FA}" destId="{F3913EA3-DF19-407F-AF71-457B082FE8FD}" srcOrd="0" destOrd="0" presId="urn:microsoft.com/office/officeart/2005/8/layout/process4"/>
    <dgm:cxn modelId="{535ACCA6-3199-4A40-98A1-87A8F717FF0A}" type="presOf" srcId="{08DC60F9-4952-41D8-B0D6-6914E72C22B0}" destId="{6BB2805C-6451-4EE8-AF39-53E4907868FA}" srcOrd="0" destOrd="0" presId="urn:microsoft.com/office/officeart/2005/8/layout/process4"/>
    <dgm:cxn modelId="{C58D15DB-8488-4AF9-82CF-B60158311EBF}" srcId="{08DC60F9-4952-41D8-B0D6-6914E72C22B0}" destId="{42DB8A92-763A-46E6-B650-34FE0FED06FA}" srcOrd="0" destOrd="0" parTransId="{A9016850-8254-4EA3-8902-820FE4B21A43}" sibTransId="{0BE4607D-780D-4FA2-9CF4-F2F250B76B5A}"/>
    <dgm:cxn modelId="{159F02F9-8ECC-44F1-BEC9-EF4D5559029F}" type="presOf" srcId="{2B98652F-EAC7-4601-9B1A-C515B08BD0B3}" destId="{E3EFC493-C48B-4892-8910-02462059A31F}" srcOrd="0" destOrd="0" presId="urn:microsoft.com/office/officeart/2005/8/layout/process4"/>
    <dgm:cxn modelId="{81EDBDAF-33FC-4077-88EE-719A6A87EB38}" type="presParOf" srcId="{6BB2805C-6451-4EE8-AF39-53E4907868FA}" destId="{C4667E08-B3A7-4AE2-BC4B-73460E9418E0}" srcOrd="0" destOrd="0" presId="urn:microsoft.com/office/officeart/2005/8/layout/process4"/>
    <dgm:cxn modelId="{30C084B8-276F-4268-B564-F6E0B64E8527}" type="presParOf" srcId="{C4667E08-B3A7-4AE2-BC4B-73460E9418E0}" destId="{E3EFC493-C48B-4892-8910-02462059A31F}" srcOrd="0" destOrd="0" presId="urn:microsoft.com/office/officeart/2005/8/layout/process4"/>
    <dgm:cxn modelId="{D9E6AA7B-252B-4095-A823-5F8FA1C67A02}" type="presParOf" srcId="{6BB2805C-6451-4EE8-AF39-53E4907868FA}" destId="{92F616C2-DFA6-4065-8EAA-18241D28D9E5}" srcOrd="1" destOrd="0" presId="urn:microsoft.com/office/officeart/2005/8/layout/process4"/>
    <dgm:cxn modelId="{45981E47-98EA-4C72-A0D2-B11CCADC5A2C}" type="presParOf" srcId="{6BB2805C-6451-4EE8-AF39-53E4907868FA}" destId="{8F7B0781-80C5-4370-800A-50C336ECC6CA}" srcOrd="2" destOrd="0" presId="urn:microsoft.com/office/officeart/2005/8/layout/process4"/>
    <dgm:cxn modelId="{05055E46-1166-4A29-B212-9A7E9F12C532}" type="presParOf" srcId="{8F7B0781-80C5-4370-800A-50C336ECC6CA}" destId="{F3913EA3-DF19-407F-AF71-457B082FE8FD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DC60F9-4952-41D8-B0D6-6914E72C22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B8A92-763A-46E6-B650-34FE0FED06FA}">
      <dgm:prSet custT="1"/>
      <dgm:spPr/>
      <dgm:t>
        <a:bodyPr/>
        <a:lstStyle/>
        <a:p>
          <a:r>
            <a:rPr lang="ko-KR" altLang="en-US" sz="1800" dirty="0"/>
            <a:t>타 스포츠에 비교하면 </a:t>
          </a:r>
          <a:r>
            <a:rPr lang="en-US" altLang="ko-KR" sz="1800" dirty="0"/>
            <a:t>1</a:t>
          </a:r>
          <a:r>
            <a:rPr lang="ko-KR" altLang="en-US" sz="1800" dirty="0"/>
            <a:t>군이 아닌 </a:t>
          </a:r>
          <a:r>
            <a:rPr lang="en-US" altLang="ko-KR" sz="1800" dirty="0"/>
            <a:t>1.5</a:t>
          </a:r>
          <a:r>
            <a:rPr lang="ko-KR" altLang="en-US" sz="1800" dirty="0"/>
            <a:t>군 성격을 가진 대회로 </a:t>
          </a:r>
          <a:r>
            <a:rPr lang="ko-KR" altLang="en-US" sz="1800" dirty="0" err="1"/>
            <a:t>마쿠우치로</a:t>
          </a:r>
          <a:r>
            <a:rPr lang="ko-KR" altLang="en-US" sz="1800" dirty="0"/>
            <a:t> 가기 위한 신예와 노장의 격전지 </a:t>
          </a:r>
          <a:endParaRPr lang="en-US" altLang="ko-KR" sz="1800" dirty="0"/>
        </a:p>
      </dgm:t>
    </dgm:pt>
    <dgm:pt modelId="{A9016850-8254-4EA3-8902-820FE4B21A43}" type="parTrans" cxnId="{C58D15DB-8488-4AF9-82CF-B60158311EBF}">
      <dgm:prSet/>
      <dgm:spPr/>
      <dgm:t>
        <a:bodyPr/>
        <a:lstStyle/>
        <a:p>
          <a:endParaRPr lang="en-US"/>
        </a:p>
      </dgm:t>
    </dgm:pt>
    <dgm:pt modelId="{0BE4607D-780D-4FA2-9CF4-F2F250B76B5A}" type="sibTrans" cxnId="{C58D15DB-8488-4AF9-82CF-B60158311EBF}">
      <dgm:prSet/>
      <dgm:spPr/>
      <dgm:t>
        <a:bodyPr/>
        <a:lstStyle/>
        <a:p>
          <a:endParaRPr lang="en-US"/>
        </a:p>
      </dgm:t>
    </dgm:pt>
    <dgm:pt modelId="{2B98652F-EAC7-4601-9B1A-C515B08BD0B3}">
      <dgm:prSet custT="1"/>
      <dgm:spPr/>
      <dgm:t>
        <a:bodyPr/>
        <a:lstStyle/>
        <a:p>
          <a:r>
            <a:rPr lang="ko-KR" altLang="en-US" sz="1800" dirty="0" err="1"/>
            <a:t>마우쿠지와</a:t>
          </a:r>
          <a:r>
            <a:rPr lang="ko-KR" altLang="en-US" sz="1800" dirty="0"/>
            <a:t> 동일한 </a:t>
          </a:r>
          <a:r>
            <a:rPr lang="en-US" altLang="ko-KR" sz="1800" dirty="0"/>
            <a:t>15</a:t>
          </a:r>
          <a:r>
            <a:rPr lang="ko-KR" altLang="en-US" sz="1800" dirty="0"/>
            <a:t>경기를 치르며 승부에 임하는 태도가 치열하게 들어나는 이유로 팬들이 많다</a:t>
          </a:r>
          <a:r>
            <a:rPr lang="en-US" altLang="ko-KR" sz="1800" dirty="0"/>
            <a:t>.</a:t>
          </a:r>
          <a:endParaRPr lang="en-US" sz="1800" dirty="0"/>
        </a:p>
      </dgm:t>
    </dgm:pt>
    <dgm:pt modelId="{91F90402-41B7-4582-867B-73CD4EF53A40}" type="parTrans" cxnId="{68F4CF70-4DCD-41A5-B081-CD2763503360}">
      <dgm:prSet/>
      <dgm:spPr/>
      <dgm:t>
        <a:bodyPr/>
        <a:lstStyle/>
        <a:p>
          <a:endParaRPr lang="en-US"/>
        </a:p>
      </dgm:t>
    </dgm:pt>
    <dgm:pt modelId="{9EF041DD-3967-4A9A-A70C-757ADE0AFDAF}" type="sibTrans" cxnId="{68F4CF70-4DCD-41A5-B081-CD2763503360}">
      <dgm:prSet/>
      <dgm:spPr/>
      <dgm:t>
        <a:bodyPr/>
        <a:lstStyle/>
        <a:p>
          <a:endParaRPr lang="en-US"/>
        </a:p>
      </dgm:t>
    </dgm:pt>
    <dgm:pt modelId="{0E8BC901-6FED-4621-AF1A-FB1E542E28EC}" type="pres">
      <dgm:prSet presAssocID="{08DC60F9-4952-41D8-B0D6-6914E72C22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5140B9-A0EC-436C-9922-38C018FACD56}" type="pres">
      <dgm:prSet presAssocID="{42DB8A92-763A-46E6-B650-34FE0FED06FA}" presName="hierRoot1" presStyleCnt="0"/>
      <dgm:spPr/>
    </dgm:pt>
    <dgm:pt modelId="{BE018309-25F6-4E0B-A2E9-CE7126DF25BC}" type="pres">
      <dgm:prSet presAssocID="{42DB8A92-763A-46E6-B650-34FE0FED06FA}" presName="composite" presStyleCnt="0"/>
      <dgm:spPr/>
    </dgm:pt>
    <dgm:pt modelId="{32E8EB58-6C48-4526-8762-C9EE28674ABE}" type="pres">
      <dgm:prSet presAssocID="{42DB8A92-763A-46E6-B650-34FE0FED06FA}" presName="background" presStyleLbl="node0" presStyleIdx="0" presStyleCnt="2"/>
      <dgm:spPr/>
    </dgm:pt>
    <dgm:pt modelId="{CDC12490-9558-4113-995B-EDD5555D6EC1}" type="pres">
      <dgm:prSet presAssocID="{42DB8A92-763A-46E6-B650-34FE0FED06FA}" presName="text" presStyleLbl="fgAcc0" presStyleIdx="0" presStyleCnt="2" custLinFactNeighborX="760">
        <dgm:presLayoutVars>
          <dgm:chPref val="3"/>
        </dgm:presLayoutVars>
      </dgm:prSet>
      <dgm:spPr/>
    </dgm:pt>
    <dgm:pt modelId="{6B859CF4-D9BE-4D17-AF0B-8400B1CDB12C}" type="pres">
      <dgm:prSet presAssocID="{42DB8A92-763A-46E6-B650-34FE0FED06FA}" presName="hierChild2" presStyleCnt="0"/>
      <dgm:spPr/>
    </dgm:pt>
    <dgm:pt modelId="{0BBEAA6C-51B2-4AE0-878E-738E1FFD8F3B}" type="pres">
      <dgm:prSet presAssocID="{2B98652F-EAC7-4601-9B1A-C515B08BD0B3}" presName="hierRoot1" presStyleCnt="0"/>
      <dgm:spPr/>
    </dgm:pt>
    <dgm:pt modelId="{9CFEEC74-34C6-4386-8829-EC9209C6CCF9}" type="pres">
      <dgm:prSet presAssocID="{2B98652F-EAC7-4601-9B1A-C515B08BD0B3}" presName="composite" presStyleCnt="0"/>
      <dgm:spPr/>
    </dgm:pt>
    <dgm:pt modelId="{EDB5D7C8-5249-4249-9698-9B7CF1D3DD1F}" type="pres">
      <dgm:prSet presAssocID="{2B98652F-EAC7-4601-9B1A-C515B08BD0B3}" presName="background" presStyleLbl="node0" presStyleIdx="1" presStyleCnt="2"/>
      <dgm:spPr/>
    </dgm:pt>
    <dgm:pt modelId="{9E9C4818-4493-4430-A73F-C1FDE603B536}" type="pres">
      <dgm:prSet presAssocID="{2B98652F-EAC7-4601-9B1A-C515B08BD0B3}" presName="text" presStyleLbl="fgAcc0" presStyleIdx="1" presStyleCnt="2">
        <dgm:presLayoutVars>
          <dgm:chPref val="3"/>
        </dgm:presLayoutVars>
      </dgm:prSet>
      <dgm:spPr/>
    </dgm:pt>
    <dgm:pt modelId="{9D676721-41DE-4C32-83B5-C65C7574C460}" type="pres">
      <dgm:prSet presAssocID="{2B98652F-EAC7-4601-9B1A-C515B08BD0B3}" presName="hierChild2" presStyleCnt="0"/>
      <dgm:spPr/>
    </dgm:pt>
  </dgm:ptLst>
  <dgm:cxnLst>
    <dgm:cxn modelId="{54449423-F913-44D5-8E3B-CAAF24982E10}" type="presOf" srcId="{08DC60F9-4952-41D8-B0D6-6914E72C22B0}" destId="{0E8BC901-6FED-4621-AF1A-FB1E542E28EC}" srcOrd="0" destOrd="0" presId="urn:microsoft.com/office/officeart/2005/8/layout/hierarchy1"/>
    <dgm:cxn modelId="{D775CB29-6934-46A7-879B-725FC830F10D}" type="presOf" srcId="{42DB8A92-763A-46E6-B650-34FE0FED06FA}" destId="{CDC12490-9558-4113-995B-EDD5555D6EC1}" srcOrd="0" destOrd="0" presId="urn:microsoft.com/office/officeart/2005/8/layout/hierarchy1"/>
    <dgm:cxn modelId="{68F4CF70-4DCD-41A5-B081-CD2763503360}" srcId="{08DC60F9-4952-41D8-B0D6-6914E72C22B0}" destId="{2B98652F-EAC7-4601-9B1A-C515B08BD0B3}" srcOrd="1" destOrd="0" parTransId="{91F90402-41B7-4582-867B-73CD4EF53A40}" sibTransId="{9EF041DD-3967-4A9A-A70C-757ADE0AFDAF}"/>
    <dgm:cxn modelId="{03259A8A-3331-4389-993E-8F98994DB4EA}" type="presOf" srcId="{2B98652F-EAC7-4601-9B1A-C515B08BD0B3}" destId="{9E9C4818-4493-4430-A73F-C1FDE603B536}" srcOrd="0" destOrd="0" presId="urn:microsoft.com/office/officeart/2005/8/layout/hierarchy1"/>
    <dgm:cxn modelId="{C58D15DB-8488-4AF9-82CF-B60158311EBF}" srcId="{08DC60F9-4952-41D8-B0D6-6914E72C22B0}" destId="{42DB8A92-763A-46E6-B650-34FE0FED06FA}" srcOrd="0" destOrd="0" parTransId="{A9016850-8254-4EA3-8902-820FE4B21A43}" sibTransId="{0BE4607D-780D-4FA2-9CF4-F2F250B76B5A}"/>
    <dgm:cxn modelId="{47D2F025-64F2-4300-A635-0DA47EFAB286}" type="presParOf" srcId="{0E8BC901-6FED-4621-AF1A-FB1E542E28EC}" destId="{BC5140B9-A0EC-436C-9922-38C018FACD56}" srcOrd="0" destOrd="0" presId="urn:microsoft.com/office/officeart/2005/8/layout/hierarchy1"/>
    <dgm:cxn modelId="{8E23E742-84DA-4FB4-B40A-B405BC4485E5}" type="presParOf" srcId="{BC5140B9-A0EC-436C-9922-38C018FACD56}" destId="{BE018309-25F6-4E0B-A2E9-CE7126DF25BC}" srcOrd="0" destOrd="0" presId="urn:microsoft.com/office/officeart/2005/8/layout/hierarchy1"/>
    <dgm:cxn modelId="{DF1974A4-A5F6-4A79-89DD-31C0D722FA68}" type="presParOf" srcId="{BE018309-25F6-4E0B-A2E9-CE7126DF25BC}" destId="{32E8EB58-6C48-4526-8762-C9EE28674ABE}" srcOrd="0" destOrd="0" presId="urn:microsoft.com/office/officeart/2005/8/layout/hierarchy1"/>
    <dgm:cxn modelId="{70C0F6E7-7970-49CA-BE0D-35D205D66F3C}" type="presParOf" srcId="{BE018309-25F6-4E0B-A2E9-CE7126DF25BC}" destId="{CDC12490-9558-4113-995B-EDD5555D6EC1}" srcOrd="1" destOrd="0" presId="urn:microsoft.com/office/officeart/2005/8/layout/hierarchy1"/>
    <dgm:cxn modelId="{D86BFB08-1A15-4A6E-9C60-1C73E967A08D}" type="presParOf" srcId="{BC5140B9-A0EC-436C-9922-38C018FACD56}" destId="{6B859CF4-D9BE-4D17-AF0B-8400B1CDB12C}" srcOrd="1" destOrd="0" presId="urn:microsoft.com/office/officeart/2005/8/layout/hierarchy1"/>
    <dgm:cxn modelId="{534408A6-9F1A-49B5-8732-A3F5724DC9D2}" type="presParOf" srcId="{0E8BC901-6FED-4621-AF1A-FB1E542E28EC}" destId="{0BBEAA6C-51B2-4AE0-878E-738E1FFD8F3B}" srcOrd="1" destOrd="0" presId="urn:microsoft.com/office/officeart/2005/8/layout/hierarchy1"/>
    <dgm:cxn modelId="{918C65E4-53F0-4317-9F2F-558DB979EB2A}" type="presParOf" srcId="{0BBEAA6C-51B2-4AE0-878E-738E1FFD8F3B}" destId="{9CFEEC74-34C6-4386-8829-EC9209C6CCF9}" srcOrd="0" destOrd="0" presId="urn:microsoft.com/office/officeart/2005/8/layout/hierarchy1"/>
    <dgm:cxn modelId="{A90FCE82-3FEF-49B6-A092-CC851A262BC3}" type="presParOf" srcId="{9CFEEC74-34C6-4386-8829-EC9209C6CCF9}" destId="{EDB5D7C8-5249-4249-9698-9B7CF1D3DD1F}" srcOrd="0" destOrd="0" presId="urn:microsoft.com/office/officeart/2005/8/layout/hierarchy1"/>
    <dgm:cxn modelId="{6F07B5E5-8516-44F2-995F-073B8F664C3C}" type="presParOf" srcId="{9CFEEC74-34C6-4386-8829-EC9209C6CCF9}" destId="{9E9C4818-4493-4430-A73F-C1FDE603B536}" srcOrd="1" destOrd="0" presId="urn:microsoft.com/office/officeart/2005/8/layout/hierarchy1"/>
    <dgm:cxn modelId="{DB605D90-6DB1-4AFD-BDA3-CAECC600CC6A}" type="presParOf" srcId="{0BBEAA6C-51B2-4AE0-878E-738E1FFD8F3B}" destId="{9D676721-41DE-4C32-83B5-C65C7574C4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8DC60F9-4952-41D8-B0D6-6914E72C22B0}" type="doc">
      <dgm:prSet loTypeId="urn:microsoft.com/office/officeart/2005/8/layout/hierarchy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42DB8A92-763A-46E6-B650-34FE0FED06FA}">
      <dgm:prSet custT="1"/>
      <dgm:spPr/>
      <dgm:t>
        <a:bodyPr/>
        <a:lstStyle/>
        <a:p>
          <a:r>
            <a:rPr lang="ko-KR" altLang="en-US" sz="1800" dirty="0"/>
            <a:t>마이너 리그 급으로 다른 대회들과 달리 </a:t>
          </a:r>
          <a:r>
            <a:rPr lang="en-US" altLang="ko-KR" sz="1800" dirty="0"/>
            <a:t>7</a:t>
          </a:r>
          <a:r>
            <a:rPr lang="ko-KR" altLang="en-US" sz="1800" dirty="0"/>
            <a:t>경기를 진행하며 기본급과 상여금이 없으며 </a:t>
          </a:r>
          <a:r>
            <a:rPr lang="en-US" altLang="ko-KR" sz="1800" dirty="0"/>
            <a:t>1</a:t>
          </a:r>
          <a:r>
            <a:rPr lang="ko-KR" altLang="en-US" sz="1800" dirty="0"/>
            <a:t>년에 </a:t>
          </a:r>
          <a:r>
            <a:rPr lang="en-US" altLang="ko-KR" sz="1800" dirty="0"/>
            <a:t>6</a:t>
          </a:r>
          <a:r>
            <a:rPr lang="ko-KR" altLang="en-US" sz="1800" dirty="0"/>
            <a:t>번 출전하는 대회에서 출장 수당과 승리 수당만 지급됨</a:t>
          </a:r>
          <a:endParaRPr lang="en-US" altLang="ko-KR" sz="1800" dirty="0"/>
        </a:p>
      </dgm:t>
    </dgm:pt>
    <dgm:pt modelId="{A9016850-8254-4EA3-8902-820FE4B21A43}" type="parTrans" cxnId="{C58D15DB-8488-4AF9-82CF-B60158311EBF}">
      <dgm:prSet/>
      <dgm:spPr/>
      <dgm:t>
        <a:bodyPr/>
        <a:lstStyle/>
        <a:p>
          <a:endParaRPr lang="en-US"/>
        </a:p>
      </dgm:t>
    </dgm:pt>
    <dgm:pt modelId="{0BE4607D-780D-4FA2-9CF4-F2F250B76B5A}" type="sibTrans" cxnId="{C58D15DB-8488-4AF9-82CF-B60158311EBF}">
      <dgm:prSet/>
      <dgm:spPr/>
      <dgm:t>
        <a:bodyPr/>
        <a:lstStyle/>
        <a:p>
          <a:endParaRPr lang="en-US"/>
        </a:p>
      </dgm:t>
    </dgm:pt>
    <dgm:pt modelId="{2B98652F-EAC7-4601-9B1A-C515B08BD0B3}">
      <dgm:prSet custT="1"/>
      <dgm:spPr/>
      <dgm:t>
        <a:bodyPr/>
        <a:lstStyle/>
        <a:p>
          <a:r>
            <a:rPr lang="ko-KR" altLang="en-US" sz="1800" dirty="0" err="1"/>
            <a:t>마쿠시타</a:t>
          </a:r>
          <a:r>
            <a:rPr lang="ko-KR" altLang="en-US" sz="1800" dirty="0"/>
            <a:t> </a:t>
          </a:r>
          <a:r>
            <a:rPr lang="en-US" altLang="ko-KR" sz="1800" dirty="0"/>
            <a:t>1</a:t>
          </a:r>
          <a:r>
            <a:rPr lang="ko-KR" altLang="en-US" sz="1800" dirty="0"/>
            <a:t>위와 </a:t>
          </a:r>
          <a:r>
            <a:rPr lang="ko-KR" altLang="en-US" sz="1800" dirty="0" err="1"/>
            <a:t>주료</a:t>
          </a:r>
          <a:r>
            <a:rPr lang="ko-KR" altLang="en-US" sz="1800" dirty="0"/>
            <a:t> </a:t>
          </a:r>
          <a:r>
            <a:rPr lang="en-US" altLang="ko-KR" sz="1800" dirty="0"/>
            <a:t>13</a:t>
          </a:r>
          <a:r>
            <a:rPr lang="ko-KR" altLang="en-US" sz="1800" dirty="0"/>
            <a:t>위는 한 순위 차이지만 수입은 </a:t>
          </a:r>
          <a:r>
            <a:rPr lang="en-US" altLang="ko-KR" sz="1800" dirty="0"/>
            <a:t>15</a:t>
          </a:r>
          <a:r>
            <a:rPr lang="ko-KR" altLang="en-US" sz="1800" dirty="0"/>
            <a:t>배 이상이며 비인간적인 대접과 </a:t>
          </a:r>
          <a:r>
            <a:rPr lang="ko-KR" altLang="en-US" sz="1800" dirty="0" err="1"/>
            <a:t>가혹행위등을</a:t>
          </a:r>
          <a:r>
            <a:rPr lang="ko-KR" altLang="en-US" sz="1800" dirty="0"/>
            <a:t> 감수해야 함</a:t>
          </a:r>
          <a:endParaRPr lang="en-US" sz="1800" dirty="0"/>
        </a:p>
      </dgm:t>
    </dgm:pt>
    <dgm:pt modelId="{91F90402-41B7-4582-867B-73CD4EF53A40}" type="parTrans" cxnId="{68F4CF70-4DCD-41A5-B081-CD2763503360}">
      <dgm:prSet/>
      <dgm:spPr/>
      <dgm:t>
        <a:bodyPr/>
        <a:lstStyle/>
        <a:p>
          <a:endParaRPr lang="en-US"/>
        </a:p>
      </dgm:t>
    </dgm:pt>
    <dgm:pt modelId="{9EF041DD-3967-4A9A-A70C-757ADE0AFDAF}" type="sibTrans" cxnId="{68F4CF70-4DCD-41A5-B081-CD2763503360}">
      <dgm:prSet/>
      <dgm:spPr/>
      <dgm:t>
        <a:bodyPr/>
        <a:lstStyle/>
        <a:p>
          <a:endParaRPr lang="en-US"/>
        </a:p>
      </dgm:t>
    </dgm:pt>
    <dgm:pt modelId="{0E8BC901-6FED-4621-AF1A-FB1E542E28EC}" type="pres">
      <dgm:prSet presAssocID="{08DC60F9-4952-41D8-B0D6-6914E72C22B0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C5140B9-A0EC-436C-9922-38C018FACD56}" type="pres">
      <dgm:prSet presAssocID="{42DB8A92-763A-46E6-B650-34FE0FED06FA}" presName="hierRoot1" presStyleCnt="0"/>
      <dgm:spPr/>
    </dgm:pt>
    <dgm:pt modelId="{BE018309-25F6-4E0B-A2E9-CE7126DF25BC}" type="pres">
      <dgm:prSet presAssocID="{42DB8A92-763A-46E6-B650-34FE0FED06FA}" presName="composite" presStyleCnt="0"/>
      <dgm:spPr/>
    </dgm:pt>
    <dgm:pt modelId="{32E8EB58-6C48-4526-8762-C9EE28674ABE}" type="pres">
      <dgm:prSet presAssocID="{42DB8A92-763A-46E6-B650-34FE0FED06FA}" presName="background" presStyleLbl="node0" presStyleIdx="0" presStyleCnt="2"/>
      <dgm:spPr/>
    </dgm:pt>
    <dgm:pt modelId="{CDC12490-9558-4113-995B-EDD5555D6EC1}" type="pres">
      <dgm:prSet presAssocID="{42DB8A92-763A-46E6-B650-34FE0FED06FA}" presName="text" presStyleLbl="fgAcc0" presStyleIdx="0" presStyleCnt="2" custLinFactNeighborX="760">
        <dgm:presLayoutVars>
          <dgm:chPref val="3"/>
        </dgm:presLayoutVars>
      </dgm:prSet>
      <dgm:spPr/>
    </dgm:pt>
    <dgm:pt modelId="{6B859CF4-D9BE-4D17-AF0B-8400B1CDB12C}" type="pres">
      <dgm:prSet presAssocID="{42DB8A92-763A-46E6-B650-34FE0FED06FA}" presName="hierChild2" presStyleCnt="0"/>
      <dgm:spPr/>
    </dgm:pt>
    <dgm:pt modelId="{0BBEAA6C-51B2-4AE0-878E-738E1FFD8F3B}" type="pres">
      <dgm:prSet presAssocID="{2B98652F-EAC7-4601-9B1A-C515B08BD0B3}" presName="hierRoot1" presStyleCnt="0"/>
      <dgm:spPr/>
    </dgm:pt>
    <dgm:pt modelId="{9CFEEC74-34C6-4386-8829-EC9209C6CCF9}" type="pres">
      <dgm:prSet presAssocID="{2B98652F-EAC7-4601-9B1A-C515B08BD0B3}" presName="composite" presStyleCnt="0"/>
      <dgm:spPr/>
    </dgm:pt>
    <dgm:pt modelId="{EDB5D7C8-5249-4249-9698-9B7CF1D3DD1F}" type="pres">
      <dgm:prSet presAssocID="{2B98652F-EAC7-4601-9B1A-C515B08BD0B3}" presName="background" presStyleLbl="node0" presStyleIdx="1" presStyleCnt="2"/>
      <dgm:spPr/>
    </dgm:pt>
    <dgm:pt modelId="{9E9C4818-4493-4430-A73F-C1FDE603B536}" type="pres">
      <dgm:prSet presAssocID="{2B98652F-EAC7-4601-9B1A-C515B08BD0B3}" presName="text" presStyleLbl="fgAcc0" presStyleIdx="1" presStyleCnt="2">
        <dgm:presLayoutVars>
          <dgm:chPref val="3"/>
        </dgm:presLayoutVars>
      </dgm:prSet>
      <dgm:spPr/>
    </dgm:pt>
    <dgm:pt modelId="{9D676721-41DE-4C32-83B5-C65C7574C460}" type="pres">
      <dgm:prSet presAssocID="{2B98652F-EAC7-4601-9B1A-C515B08BD0B3}" presName="hierChild2" presStyleCnt="0"/>
      <dgm:spPr/>
    </dgm:pt>
  </dgm:ptLst>
  <dgm:cxnLst>
    <dgm:cxn modelId="{54449423-F913-44D5-8E3B-CAAF24982E10}" type="presOf" srcId="{08DC60F9-4952-41D8-B0D6-6914E72C22B0}" destId="{0E8BC901-6FED-4621-AF1A-FB1E542E28EC}" srcOrd="0" destOrd="0" presId="urn:microsoft.com/office/officeart/2005/8/layout/hierarchy1"/>
    <dgm:cxn modelId="{D775CB29-6934-46A7-879B-725FC830F10D}" type="presOf" srcId="{42DB8A92-763A-46E6-B650-34FE0FED06FA}" destId="{CDC12490-9558-4113-995B-EDD5555D6EC1}" srcOrd="0" destOrd="0" presId="urn:microsoft.com/office/officeart/2005/8/layout/hierarchy1"/>
    <dgm:cxn modelId="{68F4CF70-4DCD-41A5-B081-CD2763503360}" srcId="{08DC60F9-4952-41D8-B0D6-6914E72C22B0}" destId="{2B98652F-EAC7-4601-9B1A-C515B08BD0B3}" srcOrd="1" destOrd="0" parTransId="{91F90402-41B7-4582-867B-73CD4EF53A40}" sibTransId="{9EF041DD-3967-4A9A-A70C-757ADE0AFDAF}"/>
    <dgm:cxn modelId="{03259A8A-3331-4389-993E-8F98994DB4EA}" type="presOf" srcId="{2B98652F-EAC7-4601-9B1A-C515B08BD0B3}" destId="{9E9C4818-4493-4430-A73F-C1FDE603B536}" srcOrd="0" destOrd="0" presId="urn:microsoft.com/office/officeart/2005/8/layout/hierarchy1"/>
    <dgm:cxn modelId="{C58D15DB-8488-4AF9-82CF-B60158311EBF}" srcId="{08DC60F9-4952-41D8-B0D6-6914E72C22B0}" destId="{42DB8A92-763A-46E6-B650-34FE0FED06FA}" srcOrd="0" destOrd="0" parTransId="{A9016850-8254-4EA3-8902-820FE4B21A43}" sibTransId="{0BE4607D-780D-4FA2-9CF4-F2F250B76B5A}"/>
    <dgm:cxn modelId="{47D2F025-64F2-4300-A635-0DA47EFAB286}" type="presParOf" srcId="{0E8BC901-6FED-4621-AF1A-FB1E542E28EC}" destId="{BC5140B9-A0EC-436C-9922-38C018FACD56}" srcOrd="0" destOrd="0" presId="urn:microsoft.com/office/officeart/2005/8/layout/hierarchy1"/>
    <dgm:cxn modelId="{8E23E742-84DA-4FB4-B40A-B405BC4485E5}" type="presParOf" srcId="{BC5140B9-A0EC-436C-9922-38C018FACD56}" destId="{BE018309-25F6-4E0B-A2E9-CE7126DF25BC}" srcOrd="0" destOrd="0" presId="urn:microsoft.com/office/officeart/2005/8/layout/hierarchy1"/>
    <dgm:cxn modelId="{DF1974A4-A5F6-4A79-89DD-31C0D722FA68}" type="presParOf" srcId="{BE018309-25F6-4E0B-A2E9-CE7126DF25BC}" destId="{32E8EB58-6C48-4526-8762-C9EE28674ABE}" srcOrd="0" destOrd="0" presId="urn:microsoft.com/office/officeart/2005/8/layout/hierarchy1"/>
    <dgm:cxn modelId="{70C0F6E7-7970-49CA-BE0D-35D205D66F3C}" type="presParOf" srcId="{BE018309-25F6-4E0B-A2E9-CE7126DF25BC}" destId="{CDC12490-9558-4113-995B-EDD5555D6EC1}" srcOrd="1" destOrd="0" presId="urn:microsoft.com/office/officeart/2005/8/layout/hierarchy1"/>
    <dgm:cxn modelId="{D86BFB08-1A15-4A6E-9C60-1C73E967A08D}" type="presParOf" srcId="{BC5140B9-A0EC-436C-9922-38C018FACD56}" destId="{6B859CF4-D9BE-4D17-AF0B-8400B1CDB12C}" srcOrd="1" destOrd="0" presId="urn:microsoft.com/office/officeart/2005/8/layout/hierarchy1"/>
    <dgm:cxn modelId="{534408A6-9F1A-49B5-8732-A3F5724DC9D2}" type="presParOf" srcId="{0E8BC901-6FED-4621-AF1A-FB1E542E28EC}" destId="{0BBEAA6C-51B2-4AE0-878E-738E1FFD8F3B}" srcOrd="1" destOrd="0" presId="urn:microsoft.com/office/officeart/2005/8/layout/hierarchy1"/>
    <dgm:cxn modelId="{918C65E4-53F0-4317-9F2F-558DB979EB2A}" type="presParOf" srcId="{0BBEAA6C-51B2-4AE0-878E-738E1FFD8F3B}" destId="{9CFEEC74-34C6-4386-8829-EC9209C6CCF9}" srcOrd="0" destOrd="0" presId="urn:microsoft.com/office/officeart/2005/8/layout/hierarchy1"/>
    <dgm:cxn modelId="{A90FCE82-3FEF-49B6-A092-CC851A262BC3}" type="presParOf" srcId="{9CFEEC74-34C6-4386-8829-EC9209C6CCF9}" destId="{EDB5D7C8-5249-4249-9698-9B7CF1D3DD1F}" srcOrd="0" destOrd="0" presId="urn:microsoft.com/office/officeart/2005/8/layout/hierarchy1"/>
    <dgm:cxn modelId="{6F07B5E5-8516-44F2-995F-073B8F664C3C}" type="presParOf" srcId="{9CFEEC74-34C6-4386-8829-EC9209C6CCF9}" destId="{9E9C4818-4493-4430-A73F-C1FDE603B536}" srcOrd="1" destOrd="0" presId="urn:microsoft.com/office/officeart/2005/8/layout/hierarchy1"/>
    <dgm:cxn modelId="{DB605D90-6DB1-4AFD-BDA3-CAECC600CC6A}" type="presParOf" srcId="{0BBEAA6C-51B2-4AE0-878E-738E1FFD8F3B}" destId="{9D676721-41DE-4C32-83B5-C65C7574C460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EFC493-C48B-4892-8910-02462059A31F}">
      <dsp:nvSpPr>
        <dsp:cNvPr id="0" name=""/>
        <dsp:cNvSpPr/>
      </dsp:nvSpPr>
      <dsp:spPr>
        <a:xfrm>
          <a:off x="0" y="3167842"/>
          <a:ext cx="5914209" cy="2078447"/>
        </a:xfrm>
        <a:prstGeom prst="rect">
          <a:avLst/>
        </a:prstGeom>
        <a:blipFill>
          <a:blip xmlns:r="http://schemas.openxmlformats.org/officeDocument/2006/relationships" r:embed="rId1">
            <a:duotone>
              <a:schemeClr val="accent2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2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b="1" i="0" kern="1200" dirty="0"/>
            <a:t>스모</a:t>
          </a:r>
          <a:r>
            <a:rPr lang="ko-KR" sz="2300" b="0" i="0" kern="1200" dirty="0"/>
            <a:t>는 </a:t>
          </a:r>
          <a:r>
            <a:rPr lang="ko-KR" sz="2300" b="0" i="0" kern="1200" dirty="0">
              <a:hlinkClick xmlns:r="http://schemas.openxmlformats.org/officeDocument/2006/relationships" r:id="rId2"/>
            </a:rPr>
            <a:t>일본</a:t>
          </a:r>
          <a:r>
            <a:rPr lang="ko-KR" sz="2300" b="0" i="0" kern="1200" dirty="0"/>
            <a:t> 고유의 전통적인 </a:t>
          </a:r>
          <a:r>
            <a:rPr lang="ko-KR" sz="2300" b="0" i="0" kern="1200" dirty="0">
              <a:hlinkClick xmlns:r="http://schemas.openxmlformats.org/officeDocument/2006/relationships" r:id="rId3"/>
            </a:rPr>
            <a:t>격투기</a:t>
          </a:r>
          <a:r>
            <a:rPr lang="ko-KR" sz="2300" b="0" i="0" kern="1200" dirty="0"/>
            <a:t> </a:t>
          </a:r>
          <a:r>
            <a:rPr lang="ko-KR" sz="2300" b="0" i="0" kern="1200" dirty="0">
              <a:hlinkClick xmlns:r="http://schemas.openxmlformats.org/officeDocument/2006/relationships" r:id="rId4"/>
            </a:rPr>
            <a:t>스포츠</a:t>
          </a:r>
          <a:r>
            <a:rPr lang="ko-KR" sz="2300" b="0" i="0" kern="1200" dirty="0"/>
            <a:t> 중 하나로</a:t>
          </a:r>
          <a:r>
            <a:rPr lang="en-US" sz="2300" b="0" i="0" kern="1200" dirty="0"/>
            <a:t>, </a:t>
          </a:r>
          <a:r>
            <a:rPr lang="ko-KR" sz="2300" b="0" i="0" kern="1200" dirty="0"/>
            <a:t>땅바닥에 그어진 </a:t>
          </a:r>
          <a:r>
            <a:rPr lang="ko-KR" altLang="en-US" sz="2300" b="0" i="0" kern="1200" dirty="0" err="1"/>
            <a:t>도효</a:t>
          </a:r>
          <a:r>
            <a:rPr lang="ko-KR" sz="2300" b="0" i="0" kern="1200" dirty="0" err="1"/>
            <a:t>위에서</a:t>
          </a:r>
          <a:r>
            <a:rPr lang="ko-KR" sz="2300" b="0" i="0" kern="1200" dirty="0"/>
            <a:t> 두 명의 선수가 도구 없이 육체만으로 맞붙어 싸우는 형태의 경기이다</a:t>
          </a:r>
          <a:r>
            <a:rPr lang="en-US" sz="2300" b="0" i="0" kern="1200" dirty="0"/>
            <a:t>.</a:t>
          </a:r>
          <a:endParaRPr lang="en-US" sz="2300" kern="1200" dirty="0"/>
        </a:p>
      </dsp:txBody>
      <dsp:txXfrm>
        <a:off x="0" y="3167842"/>
        <a:ext cx="5914209" cy="2078447"/>
      </dsp:txXfrm>
    </dsp:sp>
    <dsp:sp modelId="{F3913EA3-DF19-407F-AF71-457B082FE8FD}">
      <dsp:nvSpPr>
        <dsp:cNvPr id="0" name=""/>
        <dsp:cNvSpPr/>
      </dsp:nvSpPr>
      <dsp:spPr>
        <a:xfrm rot="10800000">
          <a:off x="0" y="2366"/>
          <a:ext cx="5914209" cy="3196652"/>
        </a:xfrm>
        <a:prstGeom prst="upArrowCallout">
          <a:avLst/>
        </a:prstGeom>
        <a:blipFill>
          <a:blip xmlns:r="http://schemas.openxmlformats.org/officeDocument/2006/relationships" r:embed="rId1">
            <a:duotone>
              <a:schemeClr val="accent3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3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sz="2300" kern="1200" dirty="0" err="1"/>
            <a:t>스모란</a:t>
          </a:r>
          <a:r>
            <a:rPr lang="en-US" sz="2300" kern="1200" dirty="0"/>
            <a:t>?</a:t>
          </a:r>
        </a:p>
      </dsp:txBody>
      <dsp:txXfrm rot="10800000">
        <a:off x="0" y="2366"/>
        <a:ext cx="5914209" cy="207708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8EB58-6C48-4526-8762-C9EE28674ABE}">
      <dsp:nvSpPr>
        <dsp:cNvPr id="0" name=""/>
        <dsp:cNvSpPr/>
      </dsp:nvSpPr>
      <dsp:spPr>
        <a:xfrm>
          <a:off x="30141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2490-9558-4113-995B-EDD5555D6EC1}">
      <dsp:nvSpPr>
        <dsp:cNvPr id="0" name=""/>
        <dsp:cNvSpPr/>
      </dsp:nvSpPr>
      <dsp:spPr>
        <a:xfrm>
          <a:off x="732713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타 스포츠에 비교하면 </a:t>
          </a:r>
          <a:r>
            <a:rPr lang="en-US" altLang="ko-KR" sz="1800" kern="1200" dirty="0"/>
            <a:t>1</a:t>
          </a:r>
          <a:r>
            <a:rPr lang="ko-KR" altLang="en-US" sz="1800" kern="1200" dirty="0"/>
            <a:t>군이 아닌 </a:t>
          </a:r>
          <a:r>
            <a:rPr lang="en-US" altLang="ko-KR" sz="1800" kern="1200" dirty="0"/>
            <a:t>1.5</a:t>
          </a:r>
          <a:r>
            <a:rPr lang="ko-KR" altLang="en-US" sz="1800" kern="1200" dirty="0"/>
            <a:t>군 성격을 가진 대회로 </a:t>
          </a:r>
          <a:r>
            <a:rPr lang="ko-KR" altLang="en-US" sz="1800" kern="1200" dirty="0" err="1"/>
            <a:t>마쿠우치로</a:t>
          </a:r>
          <a:r>
            <a:rPr lang="ko-KR" altLang="en-US" sz="1800" kern="1200" dirty="0"/>
            <a:t> 가기 위한 신예와 노장의 격전지 </a:t>
          </a:r>
          <a:endParaRPr lang="en-US" altLang="ko-KR" sz="1800" kern="1200" dirty="0"/>
        </a:p>
      </dsp:txBody>
      <dsp:txXfrm>
        <a:off x="804907" y="482054"/>
        <a:ext cx="3737345" cy="2320513"/>
      </dsp:txXfrm>
    </dsp:sp>
    <dsp:sp modelId="{EDB5D7C8-5249-4249-9698-9B7CF1D3DD1F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C4818-4493-4430-A73F-C1FDE603B536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/>
            <a:t>마우쿠지와</a:t>
          </a:r>
          <a:r>
            <a:rPr lang="ko-KR" altLang="en-US" sz="1800" kern="1200" dirty="0"/>
            <a:t> 동일한 </a:t>
          </a:r>
          <a:r>
            <a:rPr lang="en-US" altLang="ko-KR" sz="1800" kern="1200" dirty="0"/>
            <a:t>15</a:t>
          </a:r>
          <a:r>
            <a:rPr lang="ko-KR" altLang="en-US" sz="1800" kern="1200" dirty="0"/>
            <a:t>경기를 치르며 승부에 임하는 태도가 치열하게 들어나는 이유로 팬들이 많다</a:t>
          </a:r>
          <a:r>
            <a:rPr lang="en-US" altLang="ko-KR" sz="1800" kern="1200" dirty="0"/>
            <a:t>.</a:t>
          </a:r>
          <a:endParaRPr lang="en-US" sz="1800" kern="1200" dirty="0"/>
        </a:p>
      </dsp:txBody>
      <dsp:txXfrm>
        <a:off x="5519748" y="482054"/>
        <a:ext cx="3737345" cy="232051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E8EB58-6C48-4526-8762-C9EE28674ABE}">
      <dsp:nvSpPr>
        <dsp:cNvPr id="0" name=""/>
        <dsp:cNvSpPr/>
      </dsp:nvSpPr>
      <dsp:spPr>
        <a:xfrm>
          <a:off x="30141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C12490-9558-4113-995B-EDD5555D6EC1}">
      <dsp:nvSpPr>
        <dsp:cNvPr id="0" name=""/>
        <dsp:cNvSpPr/>
      </dsp:nvSpPr>
      <dsp:spPr>
        <a:xfrm>
          <a:off x="732713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/>
            <a:t>마이너 리그 급으로 다른 대회들과 달리 </a:t>
          </a:r>
          <a:r>
            <a:rPr lang="en-US" altLang="ko-KR" sz="1800" kern="1200" dirty="0"/>
            <a:t>7</a:t>
          </a:r>
          <a:r>
            <a:rPr lang="ko-KR" altLang="en-US" sz="1800" kern="1200" dirty="0"/>
            <a:t>경기를 진행하며 기본급과 상여금이 없으며 </a:t>
          </a:r>
          <a:r>
            <a:rPr lang="en-US" altLang="ko-KR" sz="1800" kern="1200" dirty="0"/>
            <a:t>1</a:t>
          </a:r>
          <a:r>
            <a:rPr lang="ko-KR" altLang="en-US" sz="1800" kern="1200" dirty="0"/>
            <a:t>년에 </a:t>
          </a:r>
          <a:r>
            <a:rPr lang="en-US" altLang="ko-KR" sz="1800" kern="1200" dirty="0"/>
            <a:t>6</a:t>
          </a:r>
          <a:r>
            <a:rPr lang="ko-KR" altLang="en-US" sz="1800" kern="1200" dirty="0"/>
            <a:t>번 출전하는 대회에서 출장 수당과 승리 수당만 지급됨</a:t>
          </a:r>
          <a:endParaRPr lang="en-US" altLang="ko-KR" sz="1800" kern="1200" dirty="0"/>
        </a:p>
      </dsp:txBody>
      <dsp:txXfrm>
        <a:off x="804907" y="482054"/>
        <a:ext cx="3737345" cy="2320513"/>
      </dsp:txXfrm>
    </dsp:sp>
    <dsp:sp modelId="{EDB5D7C8-5249-4249-9698-9B7CF1D3DD1F}">
      <dsp:nvSpPr>
        <dsp:cNvPr id="0" name=""/>
        <dsp:cNvSpPr/>
      </dsp:nvSpPr>
      <dsp:spPr>
        <a:xfrm>
          <a:off x="5016250" y="121"/>
          <a:ext cx="3881733" cy="246490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E9C4818-4493-4430-A73F-C1FDE603B536}">
      <dsp:nvSpPr>
        <dsp:cNvPr id="0" name=""/>
        <dsp:cNvSpPr/>
      </dsp:nvSpPr>
      <dsp:spPr>
        <a:xfrm>
          <a:off x="5447554" y="409860"/>
          <a:ext cx="3881733" cy="246490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 err="1"/>
            <a:t>마쿠시타</a:t>
          </a:r>
          <a:r>
            <a:rPr lang="ko-KR" altLang="en-US" sz="1800" kern="1200" dirty="0"/>
            <a:t> </a:t>
          </a:r>
          <a:r>
            <a:rPr lang="en-US" altLang="ko-KR" sz="1800" kern="1200" dirty="0"/>
            <a:t>1</a:t>
          </a:r>
          <a:r>
            <a:rPr lang="ko-KR" altLang="en-US" sz="1800" kern="1200" dirty="0"/>
            <a:t>위와 </a:t>
          </a:r>
          <a:r>
            <a:rPr lang="ko-KR" altLang="en-US" sz="1800" kern="1200" dirty="0" err="1"/>
            <a:t>주료</a:t>
          </a:r>
          <a:r>
            <a:rPr lang="ko-KR" altLang="en-US" sz="1800" kern="1200" dirty="0"/>
            <a:t> </a:t>
          </a:r>
          <a:r>
            <a:rPr lang="en-US" altLang="ko-KR" sz="1800" kern="1200" dirty="0"/>
            <a:t>13</a:t>
          </a:r>
          <a:r>
            <a:rPr lang="ko-KR" altLang="en-US" sz="1800" kern="1200" dirty="0"/>
            <a:t>위는 한 순위 차이지만 수입은 </a:t>
          </a:r>
          <a:r>
            <a:rPr lang="en-US" altLang="ko-KR" sz="1800" kern="1200" dirty="0"/>
            <a:t>15</a:t>
          </a:r>
          <a:r>
            <a:rPr lang="ko-KR" altLang="en-US" sz="1800" kern="1200" dirty="0"/>
            <a:t>배 이상이며 비인간적인 대접과 </a:t>
          </a:r>
          <a:r>
            <a:rPr lang="ko-KR" altLang="en-US" sz="1800" kern="1200" dirty="0" err="1"/>
            <a:t>가혹행위등을</a:t>
          </a:r>
          <a:r>
            <a:rPr lang="ko-KR" altLang="en-US" sz="1800" kern="1200" dirty="0"/>
            <a:t> 감수해야 함</a:t>
          </a:r>
          <a:endParaRPr lang="en-US" sz="1800" kern="1200" dirty="0"/>
        </a:p>
      </dsp:txBody>
      <dsp:txXfrm>
        <a:off x="5519748" y="482054"/>
        <a:ext cx="3737345" cy="23205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4883063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51734004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291468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000173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9160366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인용문 있는 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84427175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참 또는 거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8715330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307407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7193123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4548169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2307027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58743370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6849066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7175251"/>
      </p:ext>
    </p:extLst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0685781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099736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latin typeface="+mn-lt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423225415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May 30,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208502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hf sldNum="0" hdr="0" ftr="0" dt="0"/>
  <p:txStyles>
    <p:titleStyle>
      <a:lvl1pPr algn="ctr" defTabSz="457200" rtl="0" eaLnBrk="1" latinLnBrk="1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jpe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pn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4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9401732C-37EE-4B98-A709-9530173F3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3" name="Group 1032">
            <a:extLst>
              <a:ext uri="{FF2B5EF4-FFF2-40B4-BE49-F238E27FC236}">
                <a16:creationId xmlns:a16="http://schemas.microsoft.com/office/drawing/2014/main" id="{654E48C8-2A00-4C54-BC9C-B18EE49E9C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1786"/>
            <a:ext cx="12229962" cy="6856214"/>
            <a:chOff x="-15736" y="0"/>
            <a:chExt cx="12229962" cy="6856214"/>
          </a:xfrm>
        </p:grpSpPr>
        <p:pic>
          <p:nvPicPr>
            <p:cNvPr id="1034" name="Picture 1033">
              <a:extLst>
                <a:ext uri="{FF2B5EF4-FFF2-40B4-BE49-F238E27FC236}">
                  <a16:creationId xmlns:a16="http://schemas.microsoft.com/office/drawing/2014/main" id="{CE0A0544-8F52-43F0-AC3E-DF683908B5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8" name="Rectangle 1034">
              <a:extLst>
                <a:ext uri="{FF2B5EF4-FFF2-40B4-BE49-F238E27FC236}">
                  <a16:creationId xmlns:a16="http://schemas.microsoft.com/office/drawing/2014/main" id="{2F4057D3-A680-4443-9E51-ED920A691E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29" name="Picture 1035">
              <a:extLst>
                <a:ext uri="{FF2B5EF4-FFF2-40B4-BE49-F238E27FC236}">
                  <a16:creationId xmlns:a16="http://schemas.microsoft.com/office/drawing/2014/main" id="{2F6853A4-7B38-4FDE-B024-AE8BA71E73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7" name="Picture 1036">
              <a:extLst>
                <a:ext uri="{FF2B5EF4-FFF2-40B4-BE49-F238E27FC236}">
                  <a16:creationId xmlns:a16="http://schemas.microsoft.com/office/drawing/2014/main" id="{86ADF4DB-4290-4441-8F8E-04152FE606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95787EF-58AD-0F3F-843C-10A7A7D0E6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7528" y="982132"/>
            <a:ext cx="4094017" cy="2823880"/>
          </a:xfrm>
        </p:spPr>
        <p:txBody>
          <a:bodyPr>
            <a:normAutofit/>
          </a:bodyPr>
          <a:lstStyle/>
          <a:p>
            <a:r>
              <a:rPr lang="ko-KR" altLang="en-US" sz="4800" dirty="0">
                <a:solidFill>
                  <a:srgbClr val="262626"/>
                </a:solidFill>
              </a:rPr>
              <a:t>일본의 대표 스포츠</a:t>
            </a:r>
            <a:br>
              <a:rPr lang="en-US" altLang="ko-KR" sz="4800" dirty="0">
                <a:solidFill>
                  <a:srgbClr val="262626"/>
                </a:solidFill>
              </a:rPr>
            </a:br>
            <a:r>
              <a:rPr lang="en-US" altLang="ko-KR" sz="4800" dirty="0">
                <a:solidFill>
                  <a:srgbClr val="262626"/>
                </a:solidFill>
              </a:rPr>
              <a:t>(</a:t>
            </a:r>
            <a:r>
              <a:rPr lang="ko-KR" altLang="en-US" sz="4800" dirty="0">
                <a:solidFill>
                  <a:srgbClr val="262626"/>
                </a:solidFill>
              </a:rPr>
              <a:t>스모</a:t>
            </a:r>
            <a:r>
              <a:rPr lang="en-US" altLang="ko-KR" sz="4800" dirty="0">
                <a:solidFill>
                  <a:srgbClr val="262626"/>
                </a:solidFill>
              </a:rPr>
              <a:t>)</a:t>
            </a:r>
            <a:endParaRPr lang="ko-KR" altLang="en-US" sz="4800" dirty="0">
              <a:solidFill>
                <a:srgbClr val="262626"/>
              </a:solidFill>
            </a:endParaRP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A04BB347-569A-DBE7-409A-CB22607C46D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97528" y="4076944"/>
            <a:ext cx="4094017" cy="1679620"/>
          </a:xfrm>
        </p:spPr>
        <p:txBody>
          <a:bodyPr>
            <a:normAutofit/>
          </a:bodyPr>
          <a:lstStyle/>
          <a:p>
            <a:r>
              <a:rPr lang="en-US" altLang="ko-KR" dirty="0">
                <a:solidFill>
                  <a:srgbClr val="000000"/>
                </a:solidFill>
              </a:rPr>
              <a:t>21907958</a:t>
            </a:r>
          </a:p>
          <a:p>
            <a:r>
              <a:rPr lang="ko-KR" altLang="en-US" dirty="0">
                <a:solidFill>
                  <a:srgbClr val="000000"/>
                </a:solidFill>
              </a:rPr>
              <a:t>일본어 일본학과</a:t>
            </a:r>
            <a:endParaRPr lang="en-US" altLang="ko-KR" dirty="0">
              <a:solidFill>
                <a:srgbClr val="000000"/>
              </a:solidFill>
            </a:endParaRPr>
          </a:p>
          <a:p>
            <a:r>
              <a:rPr lang="en-US" altLang="ko-KR" dirty="0">
                <a:solidFill>
                  <a:srgbClr val="000000"/>
                </a:solidFill>
              </a:rPr>
              <a:t>(3</a:t>
            </a:r>
            <a:r>
              <a:rPr lang="ko-KR" altLang="en-US" dirty="0">
                <a:solidFill>
                  <a:srgbClr val="000000"/>
                </a:solidFill>
              </a:rPr>
              <a:t>조</a:t>
            </a:r>
            <a:r>
              <a:rPr lang="en-US" altLang="ko-KR" dirty="0">
                <a:solidFill>
                  <a:srgbClr val="000000"/>
                </a:solidFill>
              </a:rPr>
              <a:t>)</a:t>
            </a:r>
            <a:r>
              <a:rPr lang="ko-KR" altLang="en-US" dirty="0" err="1">
                <a:solidFill>
                  <a:srgbClr val="000000"/>
                </a:solidFill>
              </a:rPr>
              <a:t>장민욱</a:t>
            </a:r>
            <a:endParaRPr lang="ko-KR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일본 스모(すもう) 경기방식(규칙), 스모계급, 스모선수 연봉! 레전드 스모선수 하쿠호 소개.">
            <a:extLst>
              <a:ext uri="{FF2B5EF4-FFF2-40B4-BE49-F238E27FC236}">
                <a16:creationId xmlns:a16="http://schemas.microsoft.com/office/drawing/2014/main" id="{6634EA7C-737F-AB4A-701D-DF921AB89E4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68" r="4600" b="1"/>
          <a:stretch/>
        </p:blipFill>
        <p:spPr bwMode="auto">
          <a:xfrm>
            <a:off x="5418668" y="1245842"/>
            <a:ext cx="5469466" cy="4366312"/>
          </a:xfrm>
          <a:prstGeom prst="rect">
            <a:avLst/>
          </a:prstGeom>
          <a:noFill/>
          <a:ln w="57150" cmpd="thickThin">
            <a:solidFill>
              <a:srgbClr val="7F7F7F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19929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180" name="Picture 717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7182" name="Picture 718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183" name="Picture 718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9B4886F3-4589-9885-0934-A57188145A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시코</a:t>
            </a:r>
            <a:endParaRPr lang="ko-KR" altLang="en-US" dirty="0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[일본문화] 일본문화 스모!! 스모의 매력에 빠져봐요.">
            <a:extLst>
              <a:ext uri="{FF2B5EF4-FFF2-40B4-BE49-F238E27FC236}">
                <a16:creationId xmlns:a16="http://schemas.microsoft.com/office/drawing/2014/main" id="{1BB5628B-41CE-0CE0-FF5C-3855A440A9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33" r="1" b="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7" name="Straight Connector 718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46762162-2956-4C0D-D138-0E4B39F1C8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경기 시작 전 취하는 동작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스모의 대표적인 동작 중 하나</a:t>
            </a:r>
            <a:endParaRPr lang="en-US" altLang="ko-KR" sz="1800" dirty="0"/>
          </a:p>
          <a:p>
            <a:endParaRPr lang="en-US" sz="1800" dirty="0"/>
          </a:p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양다리를 벌리고 한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발씩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 들어올려 지면을 강하게 찍는다</a:t>
            </a:r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pPr marL="0" indent="0">
              <a:buNone/>
            </a:pPr>
            <a:endParaRPr lang="en-US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933033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174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04" name="Picture 820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205" name="Rectangle 820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8206" name="Picture 820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07" name="Picture 820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34E77AB-9977-6C40-D84F-ABFFF5291B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(압구정재활운동) 허리통증에 있어서 평형능력과 코어조절 능력의 중요성 Part 1">
            <a:extLst>
              <a:ext uri="{FF2B5EF4-FFF2-40B4-BE49-F238E27FC236}">
                <a16:creationId xmlns:a16="http://schemas.microsoft.com/office/drawing/2014/main" id="{D65D4E90-8B6C-7FA1-2B51-71C8A2AD1C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2535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3C479A69-0713-EA84-F471-FF91FB285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시코는</a:t>
            </a:r>
            <a:r>
              <a:rPr lang="ko-KR" altLang="en-US" sz="1800" dirty="0"/>
              <a:t> 스모 선수들의 중요한 훈련 중 하나</a:t>
            </a:r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민속적으로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시코는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 땅에 깃든 악령을 짓밟아 멸하거나 풍작을 기원하는 의미도 있음 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3799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63" name="Picture 2062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2525B2F-272A-2738-CD82-62E0CB67D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sz="2800" dirty="0">
                <a:solidFill>
                  <a:srgbClr val="262626"/>
                </a:solidFill>
              </a:rPr>
              <a:t>스모 </a:t>
            </a:r>
            <a:r>
              <a:rPr lang="ko-KR" altLang="en-US" sz="2800" dirty="0" err="1">
                <a:solidFill>
                  <a:srgbClr val="262626"/>
                </a:solidFill>
              </a:rPr>
              <a:t>데드리프트</a:t>
            </a:r>
            <a:endParaRPr lang="ko-KR" altLang="en-US" sz="2800" dirty="0">
              <a:solidFill>
                <a:srgbClr val="262626"/>
              </a:solidFill>
            </a:endParaRPr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[미금역 PT] 스모 데드리프트, 여성들도 강해질 수 있는 운동 !">
            <a:extLst>
              <a:ext uri="{FF2B5EF4-FFF2-40B4-BE49-F238E27FC236}">
                <a16:creationId xmlns:a16="http://schemas.microsoft.com/office/drawing/2014/main" id="{9654AFFC-3E2F-C491-9723-27AF7A676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2299368"/>
            <a:ext cx="5278777" cy="2080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3D761C21-B7E3-BD63-96F7-15C901A79E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>
                <a:solidFill>
                  <a:srgbClr val="262626"/>
                </a:solidFill>
              </a:rPr>
              <a:t>스모 </a:t>
            </a:r>
            <a:r>
              <a:rPr lang="ko-KR" altLang="en-US" sz="1800" dirty="0" err="1">
                <a:solidFill>
                  <a:srgbClr val="262626"/>
                </a:solidFill>
              </a:rPr>
              <a:t>데드리프트도</a:t>
            </a:r>
            <a:r>
              <a:rPr lang="ko-KR" altLang="en-US" sz="1800" dirty="0">
                <a:solidFill>
                  <a:srgbClr val="262626"/>
                </a:solidFill>
              </a:rPr>
              <a:t> </a:t>
            </a:r>
            <a:r>
              <a:rPr lang="ko-KR" altLang="en-US" sz="1800" dirty="0" err="1">
                <a:solidFill>
                  <a:srgbClr val="262626"/>
                </a:solidFill>
              </a:rPr>
              <a:t>시코의</a:t>
            </a:r>
            <a:r>
              <a:rPr lang="ko-KR" altLang="en-US" sz="1800" dirty="0">
                <a:solidFill>
                  <a:srgbClr val="262626"/>
                </a:solidFill>
              </a:rPr>
              <a:t> 동작에서 유래된 동작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하체의 전반적인 근육을 기를 수 있다</a:t>
            </a:r>
            <a:endParaRPr lang="en-US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1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C445986-1D45-E9E0-2726-5EB9F215E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도효</a:t>
            </a:r>
            <a:endParaRPr lang="ko-KR" altLang="en-US" dirty="0"/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(넷플릭스추천 일드) 리키시(リキシ)강추!">
            <a:extLst>
              <a:ext uri="{FF2B5EF4-FFF2-40B4-BE49-F238E27FC236}">
                <a16:creationId xmlns:a16="http://schemas.microsoft.com/office/drawing/2014/main" id="{3A26CF9F-8A92-D463-A160-CA27A5DC82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21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2C6B0D42-BCE9-9E2D-10C6-99102F9ED4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직경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4.55m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짜리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원형으로 이루어진 도효에서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리키시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2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명이 나와 경기를 함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넘어뜨리거나 장외</a:t>
            </a:r>
            <a:r>
              <a:rPr lang="en-US" altLang="ko-KR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, 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발 이외의 신체가 지면에 접촉하도록 만들면 이김</a:t>
            </a:r>
            <a:endParaRPr lang="en-US" altLang="ko-KR" sz="1800" kern="0" spc="0" dirty="0">
              <a:solidFill>
                <a:srgbClr val="000000"/>
              </a:solidFill>
              <a:effectLst/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만일 </a:t>
            </a:r>
            <a:r>
              <a:rPr lang="ko-KR" altLang="en-US" sz="1800" kern="0" spc="0" dirty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마와시가</a:t>
            </a:r>
            <a:r>
              <a:rPr lang="ko-KR" altLang="en-US" sz="1800" kern="0" spc="0" dirty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 벗겨지거나 반칙을 하는 경우 패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84814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80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94" name="Group 3082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84" name="Picture 3083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95" name="Rectangle 3084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3086" name="Picture 3085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87" name="Picture 3086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7CDE6BD0-6005-4B90-5FB7-EA9BA1144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r>
              <a:rPr lang="ko-KR" altLang="en-US" dirty="0"/>
              <a:t>그 외 규칙</a:t>
            </a:r>
          </a:p>
        </p:txBody>
      </p:sp>
      <p:sp>
        <p:nvSpPr>
          <p:cNvPr id="3096" name="Rectangle 3088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트럼프 덕에 주목받는 일본 전통씨름 '스모'">
            <a:extLst>
              <a:ext uri="{FF2B5EF4-FFF2-40B4-BE49-F238E27FC236}">
                <a16:creationId xmlns:a16="http://schemas.microsoft.com/office/drawing/2014/main" id="{46B3E4B9-8BDE-7DB7-9EC0-2003EB30ABC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22614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7" name="Straight Connector 3090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98" name="Content Placeholder 3077">
            <a:extLst>
              <a:ext uri="{FF2B5EF4-FFF2-40B4-BE49-F238E27FC236}">
                <a16:creationId xmlns:a16="http://schemas.microsoft.com/office/drawing/2014/main" id="{CB598104-DE6A-E30D-A6F7-C4BF4C8E4B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씨름과 달리 체급이 존재하지 않음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대부분의 선수들이 </a:t>
            </a:r>
            <a:r>
              <a:rPr lang="en-US" altLang="ko-KR" sz="1800" dirty="0"/>
              <a:t>190cm</a:t>
            </a:r>
            <a:r>
              <a:rPr lang="ko-KR" altLang="en-US" sz="1800" dirty="0"/>
              <a:t>에 </a:t>
            </a:r>
            <a:r>
              <a:rPr lang="en-US" altLang="ko-KR" sz="1800" dirty="0"/>
              <a:t>200kg </a:t>
            </a:r>
            <a:r>
              <a:rPr lang="ko-KR" altLang="en-US" sz="1800" dirty="0"/>
              <a:t>이상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또한 승부는 단판으로만 진행됨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0190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3DEF2D4-7644-95C2-978D-FC8AB1A5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>
                <a:solidFill>
                  <a:schemeClr val="bg1"/>
                </a:solidFill>
              </a:rPr>
              <a:t>Chapter 3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2509C-F1A5-8E55-F7B4-15B7A483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100" dirty="0">
                <a:solidFill>
                  <a:schemeClr val="bg1"/>
                </a:solidFill>
              </a:rPr>
              <a:t>스모의 계급과 구조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6639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33" name="Rectangle 1032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35" name="Group 1034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37" name="Rectangle 1036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FCDE60F2-9FA1-D96B-0240-ECD17AB8E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>
                <a:solidFill>
                  <a:srgbClr val="262626"/>
                </a:solidFill>
              </a:rPr>
              <a:t>요코즈나</a:t>
            </a:r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041" name="Rectangle 1040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일본 스모 '요코즈나'도 코로나 감염 - 스포츠경향 | 뉴스배달부">
            <a:extLst>
              <a:ext uri="{FF2B5EF4-FFF2-40B4-BE49-F238E27FC236}">
                <a16:creationId xmlns:a16="http://schemas.microsoft.com/office/drawing/2014/main" id="{2F7E2772-0505-8CB2-A793-AF4134BD92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511577"/>
            <a:ext cx="5278777" cy="3656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3" name="Straight Connector 1042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30" name="Content Placeholder 1029">
            <a:extLst>
              <a:ext uri="{FF2B5EF4-FFF2-40B4-BE49-F238E27FC236}">
                <a16:creationId xmlns:a16="http://schemas.microsoft.com/office/drawing/2014/main" id="{83F8AA90-BE45-BA88-54F8-54AA8C5B19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srgbClr val="262626"/>
                </a:solidFill>
              </a:rPr>
              <a:t>리키시</a:t>
            </a:r>
            <a:r>
              <a:rPr lang="ko-KR" altLang="en-US" sz="1800" dirty="0">
                <a:solidFill>
                  <a:srgbClr val="262626"/>
                </a:solidFill>
              </a:rPr>
              <a:t> 중 가장 높은 등급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일단 올라가면 강등이 안됨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만일 부상을 당했어도 다른 </a:t>
            </a:r>
            <a:r>
              <a:rPr lang="ko-KR" altLang="en-US" sz="1800" dirty="0" err="1">
                <a:solidFill>
                  <a:srgbClr val="262626"/>
                </a:solidFill>
              </a:rPr>
              <a:t>리키시럼</a:t>
            </a:r>
            <a:r>
              <a:rPr lang="ko-KR" altLang="en-US" sz="1800" dirty="0">
                <a:solidFill>
                  <a:srgbClr val="262626"/>
                </a:solidFill>
              </a:rPr>
              <a:t> 무조건 참가 </a:t>
            </a:r>
            <a:r>
              <a:rPr lang="ko-KR" altLang="en-US" sz="1800" dirty="0" err="1">
                <a:solidFill>
                  <a:srgbClr val="262626"/>
                </a:solidFill>
              </a:rPr>
              <a:t>안해도</a:t>
            </a:r>
            <a:r>
              <a:rPr lang="ko-KR" altLang="en-US" sz="1800" dirty="0">
                <a:solidFill>
                  <a:srgbClr val="262626"/>
                </a:solidFill>
              </a:rPr>
              <a:t> 됨</a:t>
            </a:r>
            <a:endParaRPr lang="en-US" altLang="ko-KR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3516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3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59" name="Group 205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60" name="Picture 205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61" name="Rectangle 206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2062" name="Picture 206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63" name="Picture 206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3D5539DB-C58F-2E24-FF0E-F54FDE1165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065" name="Rectangle 206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코로나19 확진된 일본 스모 최다 우승자 하쿠호 쇼">
            <a:extLst>
              <a:ext uri="{FF2B5EF4-FFF2-40B4-BE49-F238E27FC236}">
                <a16:creationId xmlns:a16="http://schemas.microsoft.com/office/drawing/2014/main" id="{1B1EAA31-30EC-90F2-1F43-769243F263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9" r="2" b="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67" name="Straight Connector 206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54" name="Content Placeholder 2053">
            <a:extLst>
              <a:ext uri="{FF2B5EF4-FFF2-40B4-BE49-F238E27FC236}">
                <a16:creationId xmlns:a16="http://schemas.microsoft.com/office/drawing/2014/main" id="{4794084B-4411-3577-4354-0E6545D457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요코즈나는</a:t>
            </a:r>
            <a:r>
              <a:rPr lang="ko-KR" altLang="en-US" sz="1800" dirty="0"/>
              <a:t> 경기 출전 시 대회에서 가장 강력한 </a:t>
            </a:r>
            <a:r>
              <a:rPr lang="en-US" altLang="ko-KR" sz="1800" dirty="0"/>
              <a:t>15</a:t>
            </a:r>
            <a:r>
              <a:rPr lang="ko-KR" altLang="en-US" sz="1800" dirty="0"/>
              <a:t>인과 경기 함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상대 선수가 </a:t>
            </a:r>
            <a:r>
              <a:rPr lang="ko-KR" altLang="en-US" sz="1800" dirty="0" err="1"/>
              <a:t>요코즈나를</a:t>
            </a:r>
            <a:r>
              <a:rPr lang="ko-KR" altLang="en-US" sz="1800" dirty="0"/>
              <a:t> 이길 시 승급심사에 유리해짐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또한 </a:t>
            </a:r>
            <a:r>
              <a:rPr lang="ko-KR" altLang="en-US" sz="1800" dirty="0" err="1"/>
              <a:t>킨보시</a:t>
            </a:r>
            <a:r>
              <a:rPr lang="ko-KR" altLang="en-US" sz="1800" dirty="0"/>
              <a:t> 라는 상여금을 받음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8361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84" name="Picture 308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3086" name="Picture 308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87" name="Picture 308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9ECC6B8B-E246-97A8-D0DE-79F00E3685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 descr="제46대 요코즈나 아사시오타로 기념상 | 관광명소 | 가고싶다 가고시마｜공식 관광 웹 사이트">
            <a:extLst>
              <a:ext uri="{FF2B5EF4-FFF2-40B4-BE49-F238E27FC236}">
                <a16:creationId xmlns:a16="http://schemas.microsoft.com/office/drawing/2014/main" id="{965F9384-83DB-D5F3-B2F6-777DE8B37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02" r="-2" b="104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67584091-0EB6-5964-FC5C-8AB5252C52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요코즈나로</a:t>
            </a:r>
            <a:r>
              <a:rPr lang="ko-KR" altLang="en-US" sz="1800" dirty="0"/>
              <a:t> 대회 성적이 안 좋을 시 바로 은퇴를 결심해야 함</a:t>
            </a:r>
            <a:r>
              <a:rPr lang="en-US" altLang="ko-KR" sz="1800" dirty="0"/>
              <a:t>.</a:t>
            </a:r>
          </a:p>
          <a:p>
            <a:endParaRPr lang="en-US" altLang="ko-KR" sz="1800" dirty="0"/>
          </a:p>
          <a:p>
            <a:r>
              <a:rPr lang="ko-KR" altLang="en-US" sz="1800" dirty="0"/>
              <a:t>지금까지 </a:t>
            </a:r>
            <a:r>
              <a:rPr lang="ko-KR" altLang="en-US" sz="1800" dirty="0" err="1"/>
              <a:t>요코즈나</a:t>
            </a:r>
            <a:r>
              <a:rPr lang="ko-KR" altLang="en-US" sz="1800" dirty="0"/>
              <a:t> 반열에 오른 사람은 단 </a:t>
            </a:r>
            <a:r>
              <a:rPr lang="en-US" altLang="ko-KR" sz="1800" dirty="0"/>
              <a:t>73</a:t>
            </a:r>
            <a:r>
              <a:rPr lang="ko-KR" altLang="en-US" sz="1800" dirty="0"/>
              <a:t>명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업계의 보수성만 아니었으면 </a:t>
            </a:r>
            <a:r>
              <a:rPr lang="en-US" altLang="ko-KR" sz="1800" dirty="0"/>
              <a:t>100</a:t>
            </a:r>
            <a:r>
              <a:rPr lang="ko-KR" altLang="en-US" sz="1800" dirty="0"/>
              <a:t>명 이상이 </a:t>
            </a:r>
            <a:r>
              <a:rPr lang="ko-KR" altLang="en-US" sz="1800" dirty="0" err="1"/>
              <a:t>됬을거라</a:t>
            </a:r>
            <a:r>
              <a:rPr lang="ko-KR" altLang="en-US" sz="1800" dirty="0"/>
              <a:t> 추측</a:t>
            </a:r>
            <a:endParaRPr lang="en-US" altLang="ko-KR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788450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5" name="Rectangle 410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07" name="Group 410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08" name="Picture 410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09" name="Rectangle 410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4110" name="Picture 410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11" name="Picture 411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F1CB6A6-E9EA-FB4C-9070-C11B596176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오제키</a:t>
            </a:r>
            <a:endParaRPr lang="ko-KR" altLang="en-US" dirty="0"/>
          </a:p>
        </p:txBody>
      </p:sp>
      <p:sp>
        <p:nvSpPr>
          <p:cNvPr id="4113" name="Rectangle 411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日 `오제키급` 스모선수 가이오 은퇴 - 경북매일">
            <a:extLst>
              <a:ext uri="{FF2B5EF4-FFF2-40B4-BE49-F238E27FC236}">
                <a16:creationId xmlns:a16="http://schemas.microsoft.com/office/drawing/2014/main" id="{3469DDFA-5BA9-A405-1DC9-725C976A7F6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70" r="2" b="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15" name="Straight Connector 411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02" name="Content Placeholder 4101">
            <a:extLst>
              <a:ext uri="{FF2B5EF4-FFF2-40B4-BE49-F238E27FC236}">
                <a16:creationId xmlns:a16="http://schemas.microsoft.com/office/drawing/2014/main" id="{637AAB21-A8FB-4B17-C27F-A6F37235330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오제키는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요코즈나</a:t>
            </a:r>
            <a:r>
              <a:rPr lang="ko-KR" altLang="en-US" sz="1800" dirty="0"/>
              <a:t> 아래 등급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3</a:t>
            </a:r>
            <a:r>
              <a:rPr lang="ko-KR" altLang="en-US" sz="1800" dirty="0"/>
              <a:t>대회 </a:t>
            </a:r>
            <a:r>
              <a:rPr lang="en-US" altLang="ko-KR" sz="1800" dirty="0"/>
              <a:t>33</a:t>
            </a:r>
            <a:r>
              <a:rPr lang="ko-KR" altLang="en-US" sz="1800" dirty="0"/>
              <a:t>승 이상 했을 경우 심사를 통해 결정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3</a:t>
            </a:r>
            <a:r>
              <a:rPr lang="ko-KR" altLang="en-US" sz="1800" dirty="0"/>
              <a:t>대회 합계 중 성적이 안 좋았을 때가 있으면 보류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423428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1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102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2054">
            <a:extLst>
              <a:ext uri="{FF2B5EF4-FFF2-40B4-BE49-F238E27FC236}">
                <a16:creationId xmlns:a16="http://schemas.microsoft.com/office/drawing/2014/main" id="{333F0879-3DA0-4CB8-B35E-A0AD425581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3" name="Rectangle 2056">
            <a:extLst>
              <a:ext uri="{FF2B5EF4-FFF2-40B4-BE49-F238E27FC236}">
                <a16:creationId xmlns:a16="http://schemas.microsoft.com/office/drawing/2014/main" id="{324D2183-F388-476E-92A9-D6639D6985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90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59" name="Rectangle 2058">
            <a:extLst>
              <a:ext uri="{FF2B5EF4-FFF2-40B4-BE49-F238E27FC236}">
                <a16:creationId xmlns:a16="http://schemas.microsoft.com/office/drawing/2014/main" id="{243462E7-1698-4B21-BE89-AEFAC7C2FE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2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1A8DED01-B556-3F89-220A-6EB741798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9140" y="972766"/>
            <a:ext cx="2835464" cy="983853"/>
          </a:xfrm>
        </p:spPr>
        <p:txBody>
          <a:bodyPr anchor="b">
            <a:normAutofit/>
          </a:bodyPr>
          <a:lstStyle/>
          <a:p>
            <a:r>
              <a:rPr lang="ko-KR" altLang="en-US" sz="2800" dirty="0">
                <a:solidFill>
                  <a:srgbClr val="262626"/>
                </a:solidFill>
              </a:rPr>
              <a:t>목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0DC6DF8A-DBE2-1FD1-F1B2-41A7A3CAC5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9141" y="2320413"/>
            <a:ext cx="2835464" cy="3662097"/>
          </a:xfrm>
        </p:spPr>
        <p:txBody>
          <a:bodyPr>
            <a:normAutofit lnSpcReduction="10000"/>
          </a:bodyPr>
          <a:lstStyle/>
          <a:p>
            <a:r>
              <a:rPr lang="ko-KR" altLang="en-US" sz="1800" dirty="0">
                <a:solidFill>
                  <a:srgbClr val="262626"/>
                </a:solidFill>
              </a:rPr>
              <a:t>스모의 유래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altLang="ko-KR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스모의 규칙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altLang="ko-KR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스모의 계급과 구조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altLang="ko-KR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역대 최고의 선수들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altLang="ko-KR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후기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ko-KR" altLang="en-US" sz="1800" dirty="0">
              <a:solidFill>
                <a:srgbClr val="262626"/>
              </a:solidFill>
            </a:endParaRPr>
          </a:p>
        </p:txBody>
      </p:sp>
      <p:sp useBgFill="1">
        <p:nvSpPr>
          <p:cNvPr id="2061" name="Rectangle 2060">
            <a:extLst>
              <a:ext uri="{FF2B5EF4-FFF2-40B4-BE49-F238E27FC236}">
                <a16:creationId xmlns:a16="http://schemas.microsoft.com/office/drawing/2014/main" id="{6C22FCAC-D7EC-4A52-B153-FF761E2235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491" y="0"/>
            <a:ext cx="7396509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리키시 - Wikiwand Wikiwand - 리키시">
            <a:extLst>
              <a:ext uri="{FF2B5EF4-FFF2-40B4-BE49-F238E27FC236}">
                <a16:creationId xmlns:a16="http://schemas.microsoft.com/office/drawing/2014/main" id="{A4D53687-2917-5029-AAE5-71686A7BB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0019" y="609602"/>
            <a:ext cx="3729822" cy="5587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604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132" name="Picture 513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33" name="Rectangle 513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5134" name="Picture 513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35" name="Picture 513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C995DA2-EE52-92C2-F64E-F0247F07BE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스모 - 나무위키">
            <a:extLst>
              <a:ext uri="{FF2B5EF4-FFF2-40B4-BE49-F238E27FC236}">
                <a16:creationId xmlns:a16="http://schemas.microsoft.com/office/drawing/2014/main" id="{EF68A207-9BED-C6D3-A284-20329EE41B7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822" r="-1" b="22804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A081D005-59B9-D0A6-E3EB-B8BCE2FE87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요코즈나는</a:t>
            </a:r>
            <a:r>
              <a:rPr lang="ko-KR" altLang="en-US" sz="1800" dirty="0"/>
              <a:t> 전설이기 때문에 </a:t>
            </a:r>
            <a:r>
              <a:rPr lang="ko-KR" altLang="en-US" sz="1800" dirty="0" err="1"/>
              <a:t>오제키는</a:t>
            </a:r>
            <a:r>
              <a:rPr lang="ko-KR" altLang="en-US" sz="1800" dirty="0"/>
              <a:t> 실질적인 최고위직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퇴직 시 퇴직금 액수도 늘어나고 공로금도 많이 지급</a:t>
            </a:r>
            <a:endParaRPr lang="en-US" altLang="ko-KR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11563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6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180" name="Picture 717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7182" name="Picture 718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183" name="Picture 718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65827401-5EFE-BA18-B69B-8039587E72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37세 스모선수 가이오, 808승 신기록">
            <a:extLst>
              <a:ext uri="{FF2B5EF4-FFF2-40B4-BE49-F238E27FC236}">
                <a16:creationId xmlns:a16="http://schemas.microsoft.com/office/drawing/2014/main" id="{B9554BA9-5FC3-8259-F6AE-52182E7CBF2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856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7" name="Straight Connector 718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228A2E80-39CF-5B5F-07CA-D2890FC926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강등 조건은 두 대 연속 승 보다 패가 많은 경우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강등 되더라도 바로 </a:t>
            </a:r>
            <a:r>
              <a:rPr lang="en-US" altLang="ko-KR" sz="1800" dirty="0"/>
              <a:t>10</a:t>
            </a:r>
            <a:r>
              <a:rPr lang="ko-KR" altLang="en-US" sz="1800" dirty="0"/>
              <a:t>승 하면 승격시키는 </a:t>
            </a:r>
            <a:r>
              <a:rPr lang="ko-KR" altLang="en-US" sz="1800" dirty="0" err="1"/>
              <a:t>카도반</a:t>
            </a:r>
            <a:r>
              <a:rPr lang="ko-KR" altLang="en-US" sz="1800" dirty="0"/>
              <a:t> 이라는 특례가 존재함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이로 인해 </a:t>
            </a:r>
            <a:r>
              <a:rPr lang="ko-KR" altLang="en-US" sz="1800" dirty="0" err="1"/>
              <a:t>오제키로</a:t>
            </a:r>
            <a:r>
              <a:rPr lang="ko-KR" altLang="en-US" sz="1800" dirty="0"/>
              <a:t> 오래 있는 경우가 존재함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964733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1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04" name="Picture 820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205" name="Rectangle 820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8206" name="Picture 820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07" name="Picture 820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0230395-2481-32BD-80D8-662AEE76B7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세키와케</a:t>
            </a:r>
            <a:endParaRPr lang="ko-KR" altLang="en-US" dirty="0"/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2019년하츠바쇼">
            <a:extLst>
              <a:ext uri="{FF2B5EF4-FFF2-40B4-BE49-F238E27FC236}">
                <a16:creationId xmlns:a16="http://schemas.microsoft.com/office/drawing/2014/main" id="{2A53FAFF-713F-6081-D484-611846E647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1" r="25263" b="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23CA8D05-B12A-99C0-834B-91CE334F3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요코즈나와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오제키를</a:t>
            </a:r>
            <a:r>
              <a:rPr lang="ko-KR" altLang="en-US" sz="1800" dirty="0"/>
              <a:t> 제외한 이전 대회 상위 </a:t>
            </a:r>
            <a:r>
              <a:rPr lang="en-US" altLang="ko-KR" sz="1800" dirty="0"/>
              <a:t>2</a:t>
            </a:r>
            <a:r>
              <a:rPr lang="ko-KR" altLang="en-US" sz="1800" dirty="0"/>
              <a:t>명에게 주어지는 등급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가끔 </a:t>
            </a:r>
            <a:r>
              <a:rPr lang="ko-KR" altLang="en-US" sz="1800" dirty="0" err="1"/>
              <a:t>오제키로</a:t>
            </a:r>
            <a:r>
              <a:rPr lang="ko-KR" altLang="en-US" sz="1800" dirty="0"/>
              <a:t> 승급 못하고 유지하는 사람들로 </a:t>
            </a:r>
            <a:r>
              <a:rPr lang="en-US" altLang="ko-KR" sz="1800" dirty="0"/>
              <a:t>3~4</a:t>
            </a:r>
            <a:r>
              <a:rPr lang="ko-KR" altLang="en-US" sz="1800" dirty="0"/>
              <a:t>명정도가 될 때도 있음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210153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1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19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28" name="Picture 9227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29" name="Rectangle 9228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9230" name="Picture 9229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31" name="Picture 9230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ABF61CE-9E65-4C2B-7D5A-2060FB099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>
              <a:solidFill>
                <a:srgbClr val="262626"/>
              </a:solidFill>
            </a:endParaRPr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Tag - The Japan Times">
            <a:extLst>
              <a:ext uri="{FF2B5EF4-FFF2-40B4-BE49-F238E27FC236}">
                <a16:creationId xmlns:a16="http://schemas.microsoft.com/office/drawing/2014/main" id="{B837A7C8-BCE6-22E7-0203-FC16F80353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499789"/>
            <a:ext cx="5278777" cy="367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5" name="Straight Connector 9234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C92159BA-3993-C905-5AE8-21656EEE72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srgbClr val="262626"/>
                </a:solidFill>
              </a:rPr>
              <a:t>세키와케가</a:t>
            </a:r>
            <a:r>
              <a:rPr lang="ko-KR" altLang="en-US" sz="1800" dirty="0">
                <a:solidFill>
                  <a:srgbClr val="262626"/>
                </a:solidFill>
              </a:rPr>
              <a:t> </a:t>
            </a:r>
            <a:r>
              <a:rPr lang="ko-KR" altLang="en-US" sz="1800" dirty="0" err="1">
                <a:solidFill>
                  <a:srgbClr val="262626"/>
                </a:solidFill>
              </a:rPr>
              <a:t>오제키로</a:t>
            </a:r>
            <a:r>
              <a:rPr lang="ko-KR" altLang="en-US" sz="1800" dirty="0">
                <a:solidFill>
                  <a:srgbClr val="262626"/>
                </a:solidFill>
              </a:rPr>
              <a:t> 승급하기 위해선 </a:t>
            </a:r>
            <a:r>
              <a:rPr lang="en-US" altLang="ko-KR" sz="1800" dirty="0">
                <a:solidFill>
                  <a:srgbClr val="262626"/>
                </a:solidFill>
              </a:rPr>
              <a:t>33</a:t>
            </a:r>
            <a:r>
              <a:rPr lang="ko-KR" altLang="en-US" sz="1800" dirty="0">
                <a:solidFill>
                  <a:srgbClr val="262626"/>
                </a:solidFill>
              </a:rPr>
              <a:t>승 이상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강등 조건은 </a:t>
            </a:r>
            <a:r>
              <a:rPr lang="en-US" altLang="ko-KR" sz="1800" dirty="0">
                <a:solidFill>
                  <a:srgbClr val="262626"/>
                </a:solidFill>
              </a:rPr>
              <a:t>8</a:t>
            </a:r>
            <a:r>
              <a:rPr lang="ko-KR" altLang="en-US" sz="1800" dirty="0">
                <a:solidFill>
                  <a:srgbClr val="262626"/>
                </a:solidFill>
              </a:rPr>
              <a:t>패 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 err="1">
                <a:solidFill>
                  <a:srgbClr val="262626"/>
                </a:solidFill>
              </a:rPr>
              <a:t>세키와케에서</a:t>
            </a:r>
            <a:r>
              <a:rPr lang="ko-KR" altLang="en-US" sz="1800" dirty="0">
                <a:solidFill>
                  <a:srgbClr val="262626"/>
                </a:solidFill>
              </a:rPr>
              <a:t> 오래 머무는 선수는 드물며 보통 올라가거나 강등당함</a:t>
            </a:r>
            <a:endParaRPr lang="en-US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3732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2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82" name="Rectangle 10263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83" name="Group 10265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267" name="Picture 10266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68" name="Rectangle 10267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269" name="Picture 10268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70" name="Picture 10269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33CFD5B-8963-27AB-FA8A-6F6A470A1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코무스비</a:t>
            </a:r>
            <a:endParaRPr lang="ko-KR" altLang="en-US" dirty="0"/>
          </a:p>
        </p:txBody>
      </p:sp>
      <p:sp>
        <p:nvSpPr>
          <p:cNvPr id="10284" name="Rectangle 10271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스모 드림, 억 소리나는 스모선수 연봉 | MAXIM KOREA">
            <a:extLst>
              <a:ext uri="{FF2B5EF4-FFF2-40B4-BE49-F238E27FC236}">
                <a16:creationId xmlns:a16="http://schemas.microsoft.com/office/drawing/2014/main" id="{E907B9FA-9452-A79D-9A0C-305DC8B218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587" r="1" b="42769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85" name="Straight Connector 10273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246" name="Content Placeholder 10245">
            <a:extLst>
              <a:ext uri="{FF2B5EF4-FFF2-40B4-BE49-F238E27FC236}">
                <a16:creationId xmlns:a16="http://schemas.microsoft.com/office/drawing/2014/main" id="{6CBF1137-A386-CEA5-1AA7-EA5BC17AB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일반적으로 상급 계급을 제외한 </a:t>
            </a:r>
            <a:r>
              <a:rPr lang="ko-KR" altLang="en-US" sz="1800" dirty="0" err="1"/>
              <a:t>마에가시라에서</a:t>
            </a:r>
            <a:r>
              <a:rPr lang="ko-KR" altLang="en-US" sz="1800" dirty="0"/>
              <a:t> 우수한 성적을 가지면 </a:t>
            </a:r>
            <a:r>
              <a:rPr lang="ko-KR" altLang="en-US" sz="1800" dirty="0" err="1"/>
              <a:t>코무스비가</a:t>
            </a:r>
            <a:r>
              <a:rPr lang="ko-KR" altLang="en-US" sz="1800" dirty="0"/>
              <a:t> 됨</a:t>
            </a:r>
            <a:endParaRPr lang="en-US" altLang="ko-KR" sz="1800" dirty="0"/>
          </a:p>
          <a:p>
            <a:r>
              <a:rPr lang="ko-KR" altLang="en-US" sz="1800" dirty="0" err="1"/>
              <a:t>세키와케와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마찬지로</a:t>
            </a:r>
            <a:r>
              <a:rPr lang="ko-KR" altLang="en-US" sz="1800" dirty="0"/>
              <a:t> </a:t>
            </a:r>
            <a:r>
              <a:rPr lang="en-US" altLang="ko-KR" sz="1800" dirty="0"/>
              <a:t>8</a:t>
            </a:r>
            <a:r>
              <a:rPr lang="ko-KR" altLang="en-US" sz="1800" dirty="0"/>
              <a:t>패를 하면 강등 당함</a:t>
            </a:r>
            <a:endParaRPr lang="en-US" altLang="ko-KR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427862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273" name="Rectangle 1127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275" name="Group 1127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1276" name="Picture 1127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277" name="Rectangle 1127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1278" name="Picture 1127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279" name="Picture 1127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74D3289C-1BFA-DF71-3560-B67933D6AD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11281" name="Rectangle 1128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266" name="Picture 2" descr="일본의 볼거리(스모)">
            <a:extLst>
              <a:ext uri="{FF2B5EF4-FFF2-40B4-BE49-F238E27FC236}">
                <a16:creationId xmlns:a16="http://schemas.microsoft.com/office/drawing/2014/main" id="{EA36F8F2-ADE5-A35F-083D-E81F23FD28E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3" r="1695" b="-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283" name="Straight Connector 1128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270" name="Content Placeholder 11269">
            <a:extLst>
              <a:ext uri="{FF2B5EF4-FFF2-40B4-BE49-F238E27FC236}">
                <a16:creationId xmlns:a16="http://schemas.microsoft.com/office/drawing/2014/main" id="{C32A9278-9000-B225-061A-734843C824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드물게 </a:t>
            </a:r>
            <a:r>
              <a:rPr lang="ko-KR" altLang="en-US" sz="1800" dirty="0" err="1"/>
              <a:t>코무스비를</a:t>
            </a:r>
            <a:r>
              <a:rPr lang="ko-KR" altLang="en-US" sz="1800" dirty="0"/>
              <a:t> 거치지 않고 바로 </a:t>
            </a:r>
            <a:r>
              <a:rPr lang="ko-KR" altLang="en-US" sz="1800" dirty="0" err="1"/>
              <a:t>세키와케</a:t>
            </a:r>
            <a:r>
              <a:rPr lang="ko-KR" altLang="en-US" sz="1800" dirty="0"/>
              <a:t> 등급이 되는 경우가 존재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13~14</a:t>
            </a:r>
            <a:r>
              <a:rPr lang="ko-KR" altLang="en-US" sz="1800" dirty="0"/>
              <a:t>승 수준의 뛰어난 경기를 했을 경우에 해당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 err="1"/>
              <a:t>카치코시를</a:t>
            </a:r>
            <a:r>
              <a:rPr lang="ko-KR" altLang="en-US" sz="1800" dirty="0"/>
              <a:t> 거두었을 경우도 해당됨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9609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312" name="Rectangle 1231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314" name="Group 1231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2315" name="Picture 1231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2316" name="Rectangle 1231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2317" name="Picture 1231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2318" name="Picture 1231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320328C-7959-DECE-38E6-5C9751A795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마에가시라</a:t>
            </a:r>
            <a:endParaRPr lang="ko-KR" altLang="en-US" dirty="0"/>
          </a:p>
        </p:txBody>
      </p:sp>
      <p:sp>
        <p:nvSpPr>
          <p:cNvPr id="12320" name="Rectangle 1231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292" name="Picture 4" descr="마와시(廻し) 낙수(落穗) : 네이버 블로그">
            <a:extLst>
              <a:ext uri="{FF2B5EF4-FFF2-40B4-BE49-F238E27FC236}">
                <a16:creationId xmlns:a16="http://schemas.microsoft.com/office/drawing/2014/main" id="{E19F9CEC-CB90-80C3-0606-349C172812D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43" r="-1" b="26183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322" name="Straight Connector 1232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294" name="Content Placeholder 12293">
            <a:extLst>
              <a:ext uri="{FF2B5EF4-FFF2-40B4-BE49-F238E27FC236}">
                <a16:creationId xmlns:a16="http://schemas.microsoft.com/office/drawing/2014/main" id="{9CDB83DE-CD98-AC04-2F54-831DE59FED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/>
              <a:t>히라마쿠</a:t>
            </a:r>
            <a:r>
              <a:rPr lang="ko-KR" altLang="en-US" sz="1800" dirty="0"/>
              <a:t> 라고도 불리는 </a:t>
            </a:r>
            <a:r>
              <a:rPr lang="ko-KR" altLang="en-US" sz="1800" dirty="0" err="1"/>
              <a:t>마에가시라는</a:t>
            </a:r>
            <a:r>
              <a:rPr lang="ko-KR" altLang="en-US" sz="1800" dirty="0"/>
              <a:t> 최상위 리그인 </a:t>
            </a:r>
            <a:r>
              <a:rPr lang="ko-KR" altLang="en-US" sz="1800" dirty="0" err="1"/>
              <a:t>마쿠우치의</a:t>
            </a:r>
            <a:r>
              <a:rPr lang="ko-KR" altLang="en-US" sz="1800" dirty="0"/>
              <a:t> 정원에 맞춰진 </a:t>
            </a:r>
            <a:r>
              <a:rPr lang="en-US" altLang="ko-KR" sz="1800" dirty="0"/>
              <a:t>42</a:t>
            </a:r>
            <a:r>
              <a:rPr lang="ko-KR" altLang="en-US" sz="1800" dirty="0"/>
              <a:t>명임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 err="1"/>
              <a:t>요코즈나와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삼역</a:t>
            </a:r>
            <a:r>
              <a:rPr lang="ko-KR" altLang="en-US" sz="1800" dirty="0"/>
              <a:t> 이상의 선수들에 따라 엔트리가 달라짐</a:t>
            </a:r>
            <a:endParaRPr lang="en-US" altLang="ko-KR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79703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2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2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321" name="Rectangle 13320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323" name="Group 13322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3324" name="Picture 1332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3325" name="Rectangle 1332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3326" name="Picture 1332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3327" name="Picture 1332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481AD347-F211-4115-3935-41C21C48E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13329" name="Rectangle 13328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마쿠우치 - 위키백과, 우리 모두의 백과사전">
            <a:extLst>
              <a:ext uri="{FF2B5EF4-FFF2-40B4-BE49-F238E27FC236}">
                <a16:creationId xmlns:a16="http://schemas.microsoft.com/office/drawing/2014/main" id="{554FFB39-B30E-EE02-29A0-F4AED46002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12683" y="1583205"/>
            <a:ext cx="5278777" cy="3512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331" name="Straight Connector 13330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318" name="Content Placeholder 13317">
            <a:extLst>
              <a:ext uri="{FF2B5EF4-FFF2-40B4-BE49-F238E27FC236}">
                <a16:creationId xmlns:a16="http://schemas.microsoft.com/office/drawing/2014/main" id="{FB2FF3EF-A7DA-1F95-CF32-CD53D3E3A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 err="1">
                <a:solidFill>
                  <a:srgbClr val="262626"/>
                </a:solidFill>
              </a:rPr>
              <a:t>요코즈나나</a:t>
            </a:r>
            <a:r>
              <a:rPr lang="ko-KR" altLang="en-US" sz="1800" dirty="0">
                <a:solidFill>
                  <a:srgbClr val="262626"/>
                </a:solidFill>
              </a:rPr>
              <a:t> </a:t>
            </a:r>
            <a:r>
              <a:rPr lang="ko-KR" altLang="en-US" sz="1800" dirty="0" err="1">
                <a:solidFill>
                  <a:srgbClr val="262626"/>
                </a:solidFill>
              </a:rPr>
              <a:t>오제키와</a:t>
            </a:r>
            <a:r>
              <a:rPr lang="ko-KR" altLang="en-US" sz="1800" dirty="0">
                <a:solidFill>
                  <a:srgbClr val="262626"/>
                </a:solidFill>
              </a:rPr>
              <a:t> 붙는 경우도 많아 실력 좋은 선수들이 </a:t>
            </a:r>
            <a:r>
              <a:rPr lang="ko-KR" altLang="en-US" sz="1800" dirty="0" err="1">
                <a:solidFill>
                  <a:srgbClr val="262626"/>
                </a:solidFill>
              </a:rPr>
              <a:t>마에가시라</a:t>
            </a:r>
            <a:r>
              <a:rPr lang="ko-KR" altLang="en-US" sz="1800" dirty="0">
                <a:solidFill>
                  <a:srgbClr val="262626"/>
                </a:solidFill>
              </a:rPr>
              <a:t> 상위에서 마치는 경우가 많음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 err="1">
                <a:solidFill>
                  <a:srgbClr val="262626"/>
                </a:solidFill>
              </a:rPr>
              <a:t>마에가시라에서</a:t>
            </a:r>
            <a:r>
              <a:rPr lang="ko-KR" altLang="en-US" sz="1800" dirty="0">
                <a:solidFill>
                  <a:srgbClr val="262626"/>
                </a:solidFill>
              </a:rPr>
              <a:t> 상위 </a:t>
            </a:r>
            <a:r>
              <a:rPr lang="en-US" altLang="ko-KR" sz="1800" dirty="0">
                <a:solidFill>
                  <a:srgbClr val="262626"/>
                </a:solidFill>
              </a:rPr>
              <a:t>2</a:t>
            </a:r>
            <a:r>
              <a:rPr lang="ko-KR" altLang="en-US" sz="1800" dirty="0">
                <a:solidFill>
                  <a:srgbClr val="262626"/>
                </a:solidFill>
              </a:rPr>
              <a:t>명이 </a:t>
            </a:r>
            <a:r>
              <a:rPr lang="ko-KR" altLang="en-US" sz="1800" dirty="0" err="1">
                <a:solidFill>
                  <a:srgbClr val="262626"/>
                </a:solidFill>
              </a:rPr>
              <a:t>코무스비가</a:t>
            </a:r>
            <a:r>
              <a:rPr lang="ko-KR" altLang="en-US" sz="1800" dirty="0">
                <a:solidFill>
                  <a:srgbClr val="262626"/>
                </a:solidFill>
              </a:rPr>
              <a:t> 되는데 </a:t>
            </a:r>
            <a:r>
              <a:rPr lang="ko-KR" altLang="en-US" sz="1800" dirty="0" err="1">
                <a:solidFill>
                  <a:srgbClr val="262626"/>
                </a:solidFill>
              </a:rPr>
              <a:t>코무스비의</a:t>
            </a:r>
            <a:r>
              <a:rPr lang="ko-KR" altLang="en-US" sz="1800" dirty="0">
                <a:solidFill>
                  <a:srgbClr val="262626"/>
                </a:solidFill>
              </a:rPr>
              <a:t> 티오가 비지 않으면 승격 되지 못함</a:t>
            </a:r>
            <a:endParaRPr lang="en-US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3419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3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A1C2DF-3C78-282B-C778-7E9ECBDD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4100" dirty="0" err="1">
                <a:solidFill>
                  <a:srgbClr val="262626"/>
                </a:solidFill>
              </a:rPr>
              <a:t>주료</a:t>
            </a:r>
            <a:r>
              <a:rPr lang="en-US" altLang="ko-KR" sz="4100" dirty="0">
                <a:solidFill>
                  <a:srgbClr val="262626"/>
                </a:solidFill>
              </a:rPr>
              <a:t>(</a:t>
            </a:r>
            <a:r>
              <a:rPr lang="ko-KR" altLang="en-US" sz="4100" dirty="0">
                <a:solidFill>
                  <a:srgbClr val="262626"/>
                </a:solidFill>
              </a:rPr>
              <a:t>十両</a:t>
            </a:r>
            <a:r>
              <a:rPr lang="en-US" altLang="ko-KR" sz="4100" dirty="0">
                <a:solidFill>
                  <a:srgbClr val="262626"/>
                </a:solidFill>
              </a:rPr>
              <a:t>)</a:t>
            </a:r>
            <a:br>
              <a:rPr lang="en-US" altLang="ko-KR" sz="4100" dirty="0">
                <a:solidFill>
                  <a:srgbClr val="262626"/>
                </a:solidFill>
              </a:rPr>
            </a:br>
            <a:endParaRPr lang="ko-KR" altLang="en-US" sz="4100" dirty="0">
              <a:solidFill>
                <a:srgbClr val="262626"/>
              </a:solidFill>
            </a:endParaRPr>
          </a:p>
        </p:txBody>
      </p:sp>
      <p:graphicFrame>
        <p:nvGraphicFramePr>
          <p:cNvPr id="6" name="내용 개체 틀 2">
            <a:extLst>
              <a:ext uri="{FF2B5EF4-FFF2-40B4-BE49-F238E27FC236}">
                <a16:creationId xmlns:a16="http://schemas.microsoft.com/office/drawing/2014/main" id="{D5FFA90E-E287-DDBA-CCBC-D4BF3F581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2895736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288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DA1C2DF-3C78-282B-C778-7E9ECBDD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ko-KR" altLang="en-US" sz="4100" dirty="0" err="1">
                <a:solidFill>
                  <a:srgbClr val="262626"/>
                </a:solidFill>
              </a:rPr>
              <a:t>마쿠시타</a:t>
            </a:r>
            <a:r>
              <a:rPr lang="en-US" altLang="ko-KR" sz="4100" dirty="0">
                <a:solidFill>
                  <a:srgbClr val="262626"/>
                </a:solidFill>
              </a:rPr>
              <a:t>(</a:t>
            </a:r>
            <a:r>
              <a:rPr lang="ko-KR" altLang="en-US" sz="4100" dirty="0">
                <a:solidFill>
                  <a:srgbClr val="262626"/>
                </a:solidFill>
              </a:rPr>
              <a:t>幕下</a:t>
            </a:r>
            <a:r>
              <a:rPr lang="en-US" altLang="ko-KR" sz="4100" dirty="0">
                <a:solidFill>
                  <a:srgbClr val="262626"/>
                </a:solidFill>
              </a:rPr>
              <a:t>) </a:t>
            </a:r>
            <a:r>
              <a:rPr lang="ko-KR" altLang="en-US" sz="4100" dirty="0">
                <a:solidFill>
                  <a:srgbClr val="262626"/>
                </a:solidFill>
              </a:rPr>
              <a:t>이하</a:t>
            </a:r>
            <a:br>
              <a:rPr lang="en-US" altLang="ko-KR" sz="4100" dirty="0">
                <a:solidFill>
                  <a:srgbClr val="262626"/>
                </a:solidFill>
              </a:rPr>
            </a:br>
            <a:endParaRPr lang="ko-KR" altLang="en-US" sz="4100" dirty="0">
              <a:solidFill>
                <a:srgbClr val="262626"/>
              </a:solidFill>
            </a:endParaRPr>
          </a:p>
        </p:txBody>
      </p:sp>
      <p:graphicFrame>
        <p:nvGraphicFramePr>
          <p:cNvPr id="6" name="내용 개체 틀 2">
            <a:extLst>
              <a:ext uri="{FF2B5EF4-FFF2-40B4-BE49-F238E27FC236}">
                <a16:creationId xmlns:a16="http://schemas.microsoft.com/office/drawing/2014/main" id="{D5FFA90E-E287-DDBA-CCBC-D4BF3F581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37585565"/>
              </p:ext>
            </p:extLst>
          </p:nvPr>
        </p:nvGraphicFramePr>
        <p:xfrm>
          <a:off x="1295400" y="2772384"/>
          <a:ext cx="9601197" cy="287488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363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52BE4420-3B5F-4549-8B4A-77855B8215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75876F6-95D4-48CB-8E3E-4401A96E25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6138" y="496088"/>
            <a:ext cx="3823215" cy="5883295"/>
          </a:xfrm>
          <a:prstGeom prst="rect">
            <a:avLst/>
          </a:prstGeom>
          <a:blipFill dpi="0" rotWithShape="1">
            <a:blip r:embed="rId2"/>
            <a:srcRect/>
            <a:tile tx="0" ty="0" sx="100000" sy="100000" flip="none" algn="tl"/>
          </a:blip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bg2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1B84719-90BB-4D0C-92D8-61DC5512B3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8012" y="609600"/>
            <a:ext cx="3552006" cy="5638800"/>
          </a:xfrm>
          <a:prstGeom prst="rect">
            <a:avLst/>
          </a:prstGeom>
          <a:noFill/>
          <a:ln w="15875" cap="flat"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sp>
        <p:nvSpPr>
          <p:cNvPr id="2" name="제목 1">
            <a:extLst>
              <a:ext uri="{FF2B5EF4-FFF2-40B4-BE49-F238E27FC236}">
                <a16:creationId xmlns:a16="http://schemas.microsoft.com/office/drawing/2014/main" id="{7DA1C2DF-3C78-282B-C778-7E9ECBDDB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" y="1055077"/>
            <a:ext cx="3184178" cy="4794578"/>
          </a:xfrm>
        </p:spPr>
        <p:txBody>
          <a:bodyPr>
            <a:normAutofit/>
          </a:bodyPr>
          <a:lstStyle/>
          <a:p>
            <a:r>
              <a:rPr lang="ko-KR" altLang="en-US" dirty="0">
                <a:solidFill>
                  <a:srgbClr val="262626"/>
                </a:solidFill>
              </a:rPr>
              <a:t>들어가기에 앞서</a:t>
            </a:r>
            <a:br>
              <a:rPr lang="en-US" altLang="ko-KR" dirty="0">
                <a:solidFill>
                  <a:srgbClr val="262626"/>
                </a:solidFill>
              </a:rPr>
            </a:br>
            <a:endParaRPr lang="ko-KR" altLang="en-US" dirty="0">
              <a:solidFill>
                <a:srgbClr val="262626"/>
              </a:solidFill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B407EC4-5D16-4845-9840-4E28622B65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2053" y="-2"/>
            <a:ext cx="7539947" cy="685800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내용 개체 틀 2">
            <a:extLst>
              <a:ext uri="{FF2B5EF4-FFF2-40B4-BE49-F238E27FC236}">
                <a16:creationId xmlns:a16="http://schemas.microsoft.com/office/drawing/2014/main" id="{D5FFA90E-E287-DDBA-CCBC-D4BF3F58139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03089407"/>
              </p:ext>
            </p:extLst>
          </p:nvPr>
        </p:nvGraphicFramePr>
        <p:xfrm>
          <a:off x="5470072" y="804670"/>
          <a:ext cx="5914209" cy="5248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593276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3DEF2D4-7644-95C2-978D-FC8AB1A5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>
                <a:solidFill>
                  <a:schemeClr val="bg1"/>
                </a:solidFill>
              </a:rPr>
              <a:t>Chapter 4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2509C-F1A5-8E55-F7B4-15B7A483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100" dirty="0">
                <a:solidFill>
                  <a:schemeClr val="bg1"/>
                </a:solidFill>
              </a:rPr>
              <a:t>역대 최고의 선수들</a:t>
            </a:r>
          </a:p>
        </p:txBody>
      </p:sp>
      <p:cxnSp>
        <p:nvCxnSpPr>
          <p:cNvPr id="19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72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5" name="Rectangle 103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46" name="Group 103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36" name="Picture 103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47" name="Rectangle 103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38" name="Picture 103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39" name="Picture 103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DB700888-BCB8-95CA-1F1C-D7E02936CC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하쿠호</a:t>
            </a:r>
            <a:r>
              <a:rPr lang="ko-KR" altLang="en-US" dirty="0"/>
              <a:t> 쇼</a:t>
            </a:r>
          </a:p>
        </p:txBody>
      </p:sp>
      <p:sp>
        <p:nvSpPr>
          <p:cNvPr id="1048" name="Rectangle 104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C59F6F4-0CDB-D9FD-B6CD-0946828333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8" r="-1" b="54796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49" name="Straight Connector 104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50" name="Content Placeholder 1029">
            <a:extLst>
              <a:ext uri="{FF2B5EF4-FFF2-40B4-BE49-F238E27FC236}">
                <a16:creationId xmlns:a16="http://schemas.microsoft.com/office/drawing/2014/main" id="{111CF363-7103-3AC0-513C-2E79EDBB93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몽골 울란바토르 출신 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 err="1"/>
              <a:t>헤이세이</a:t>
            </a:r>
            <a:r>
              <a:rPr lang="ko-KR" altLang="en-US" sz="1800" dirty="0"/>
              <a:t> </a:t>
            </a:r>
            <a:r>
              <a:rPr lang="en-US" altLang="ko-KR" sz="1800" dirty="0"/>
              <a:t>3</a:t>
            </a:r>
            <a:r>
              <a:rPr lang="ko-KR" altLang="en-US" sz="1800" dirty="0"/>
              <a:t>대 </a:t>
            </a:r>
            <a:r>
              <a:rPr lang="ko-KR" altLang="en-US" sz="1800" dirty="0" err="1"/>
              <a:t>리키시</a:t>
            </a:r>
            <a:r>
              <a:rPr lang="ko-KR" altLang="en-US" sz="1800" dirty="0"/>
              <a:t> 중 </a:t>
            </a:r>
            <a:r>
              <a:rPr lang="ko-KR" altLang="en-US" sz="1800" dirty="0" err="1"/>
              <a:t>한명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최다 우승으로 </a:t>
            </a:r>
            <a:r>
              <a:rPr lang="en-US" altLang="ko-KR" sz="1800" dirty="0"/>
              <a:t>45</a:t>
            </a:r>
            <a:r>
              <a:rPr lang="ko-KR" altLang="en-US" sz="1800" dirty="0"/>
              <a:t>회 우승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ko-KR" altLang="en-US" sz="1800" dirty="0"/>
              <a:t>최다 전승 우승으로 </a:t>
            </a:r>
            <a:r>
              <a:rPr lang="en-US" altLang="ko-KR" sz="1800" dirty="0"/>
              <a:t>16</a:t>
            </a:r>
            <a:r>
              <a:rPr lang="ko-KR" altLang="en-US" sz="1800" dirty="0"/>
              <a:t>승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36997541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4" name="Rectangle 2083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86" name="Group 2085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2087" name="Picture 2086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088" name="Rectangle 2087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2089" name="Picture 2088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2090" name="Picture 2089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B777699-AB68-EEA4-06F5-045E56A900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2092" name="Rectangle 2091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白鵬翔">
            <a:extLst>
              <a:ext uri="{FF2B5EF4-FFF2-40B4-BE49-F238E27FC236}">
                <a16:creationId xmlns:a16="http://schemas.microsoft.com/office/drawing/2014/main" id="{1AFD905A-CE64-727B-B466-5D0E4A56EA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48" r="1" b="52137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094" name="Straight Connector 2093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79" name="Content Placeholder 2053">
            <a:extLst>
              <a:ext uri="{FF2B5EF4-FFF2-40B4-BE49-F238E27FC236}">
                <a16:creationId xmlns:a16="http://schemas.microsoft.com/office/drawing/2014/main" id="{D7607599-FF1F-DD80-D1A9-038C8A12FC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1800" dirty="0"/>
              <a:t>2015</a:t>
            </a:r>
            <a:r>
              <a:rPr lang="ko-KR" altLang="en-US" sz="1800" dirty="0"/>
              <a:t>년 몽골 국민 노동 영웅 칭호 수여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레슬링 선수였던 아버지도 받아 부자가 모두 받은 첫 사례</a:t>
            </a:r>
            <a:endParaRPr lang="en-US" sz="1800" dirty="0"/>
          </a:p>
          <a:p>
            <a:endParaRPr lang="en-US" sz="1800" dirty="0"/>
          </a:p>
          <a:p>
            <a:r>
              <a:rPr lang="en-US" sz="1800" dirty="0"/>
              <a:t>2021</a:t>
            </a:r>
            <a:r>
              <a:rPr lang="ko-KR" altLang="en-US" sz="1800" dirty="0"/>
              <a:t>년 </a:t>
            </a:r>
            <a:r>
              <a:rPr lang="en-US" altLang="ko-KR" sz="1800" dirty="0"/>
              <a:t>9</a:t>
            </a:r>
            <a:r>
              <a:rPr lang="ko-KR" altLang="en-US" sz="1800" dirty="0"/>
              <a:t>월 </a:t>
            </a:r>
            <a:r>
              <a:rPr lang="en-US" altLang="ko-KR" sz="1800" dirty="0"/>
              <a:t>27</a:t>
            </a:r>
            <a:r>
              <a:rPr lang="ko-KR" altLang="en-US" sz="1800" dirty="0"/>
              <a:t>일 은퇴를 발표</a:t>
            </a:r>
            <a:endParaRPr lang="en-US" altLang="ko-KR" sz="1800" dirty="0"/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81407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1" name="Rectangle 3080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083" name="Group 3082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084" name="Picture 3083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085" name="Rectangle 3084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3086" name="Picture 3085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087" name="Picture 3086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C1CBB6B-FFFC-6E45-2E50-8E9727C31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다이호</a:t>
            </a:r>
            <a:r>
              <a:rPr lang="ko-KR" altLang="en-US" dirty="0"/>
              <a:t> 고키</a:t>
            </a:r>
          </a:p>
        </p:txBody>
      </p:sp>
      <p:sp>
        <p:nvSpPr>
          <p:cNvPr id="3089" name="Rectangle 3088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249D9962-F024-C02D-6725-A0EC24B598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31" r="-2" b="35935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1" name="Straight Connector 3090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E20ADF72-BBC6-512C-3E24-BFE7297FB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r>
              <a:rPr lang="ko-KR" altLang="en-US" sz="1800" dirty="0" err="1"/>
              <a:t>가라후토청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시즈카정</a:t>
            </a:r>
            <a:r>
              <a:rPr lang="en-US" altLang="ko-KR" sz="1800" dirty="0"/>
              <a:t>(</a:t>
            </a:r>
            <a:r>
              <a:rPr lang="ko-KR" altLang="en-US" sz="1800" dirty="0"/>
              <a:t>현재 러시아</a:t>
            </a:r>
            <a:r>
              <a:rPr lang="en-US" altLang="ko-KR" sz="1800" dirty="0"/>
              <a:t>) </a:t>
            </a:r>
            <a:r>
              <a:rPr lang="ko-KR" altLang="en-US" sz="1800" dirty="0"/>
              <a:t>출신으로 일본인 어머니와 우크라이나 아버지 사이에 태어남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1956</a:t>
            </a:r>
            <a:r>
              <a:rPr lang="ko-KR" altLang="en-US" sz="1800" dirty="0"/>
              <a:t>년부터 스모를 시작해 </a:t>
            </a:r>
            <a:r>
              <a:rPr lang="en-US" altLang="ko-KR" sz="1800" dirty="0"/>
              <a:t>60</a:t>
            </a:r>
            <a:r>
              <a:rPr lang="ko-KR" altLang="en-US" sz="1800" dirty="0"/>
              <a:t>년에 </a:t>
            </a:r>
            <a:r>
              <a:rPr lang="ko-KR" altLang="en-US" sz="1800" dirty="0" err="1"/>
              <a:t>오제키가</a:t>
            </a:r>
            <a:r>
              <a:rPr lang="ko-KR" altLang="en-US" sz="1800" dirty="0"/>
              <a:t> 됨</a:t>
            </a:r>
            <a:endParaRPr lang="en-US" altLang="ko-KR" sz="1800" dirty="0"/>
          </a:p>
          <a:p>
            <a:endParaRPr lang="en-US" altLang="ko-KR" sz="1800" dirty="0"/>
          </a:p>
          <a:p>
            <a:r>
              <a:rPr lang="en-US" altLang="ko-KR" sz="1800" dirty="0"/>
              <a:t>61~71</a:t>
            </a:r>
            <a:r>
              <a:rPr lang="ko-KR" altLang="en-US" sz="1800" dirty="0"/>
              <a:t>년 은퇴 까지 </a:t>
            </a:r>
            <a:r>
              <a:rPr lang="ko-KR" altLang="en-US" sz="1800" dirty="0" err="1"/>
              <a:t>요코즈나로</a:t>
            </a:r>
            <a:r>
              <a:rPr lang="ko-KR" altLang="en-US" sz="1800" dirty="0"/>
              <a:t> 남음</a:t>
            </a:r>
            <a:endParaRPr lang="en-US" altLang="ko-KR" sz="1800" dirty="0"/>
          </a:p>
        </p:txBody>
      </p:sp>
    </p:spTree>
    <p:extLst>
      <p:ext uri="{BB962C8B-B14F-4D97-AF65-F5344CB8AC3E}">
        <p14:creationId xmlns:p14="http://schemas.microsoft.com/office/powerpoint/2010/main" val="18729409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B0326DD2-F1E9-06D8-1DD5-2D01897726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내용 개체 틀 4">
            <a:extLst>
              <a:ext uri="{FF2B5EF4-FFF2-40B4-BE49-F238E27FC236}">
                <a16:creationId xmlns:a16="http://schemas.microsoft.com/office/drawing/2014/main" id="{BE50F317-D347-0BD6-FF02-C184F0FE100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772" r="19886" b="2"/>
          <a:stretch/>
        </p:blipFill>
        <p:spPr>
          <a:xfrm>
            <a:off x="1412683" y="1410208"/>
            <a:ext cx="5278777" cy="3858780"/>
          </a:xfrm>
          <a:prstGeom prst="rect">
            <a:avLst/>
          </a:prstGeom>
        </p:spPr>
      </p:pic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670CCFE6-A585-D4F8-625F-E25003D5FCF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lnSpcReduction="10000"/>
          </a:bodyPr>
          <a:lstStyle/>
          <a:p>
            <a:r>
              <a:rPr lang="ko-KR" altLang="en-US" sz="1800" dirty="0"/>
              <a:t>스모 대회에서 통산 </a:t>
            </a:r>
            <a:r>
              <a:rPr lang="en-US" altLang="ko-KR" sz="1800" dirty="0"/>
              <a:t>32</a:t>
            </a:r>
            <a:r>
              <a:rPr lang="ko-KR" altLang="en-US" sz="1800" dirty="0"/>
              <a:t>회 우승을 기록하며 쇼와 시대의 다이요 </a:t>
            </a:r>
            <a:r>
              <a:rPr lang="ko-KR" altLang="en-US" sz="1800" dirty="0" err="1"/>
              <a:t>코즈나</a:t>
            </a:r>
            <a:r>
              <a:rPr lang="ko-KR" altLang="en-US" sz="1800" dirty="0"/>
              <a:t> 라는 별칭이 생김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2013</a:t>
            </a:r>
            <a:r>
              <a:rPr lang="ko-KR" altLang="en-US" sz="1800" dirty="0"/>
              <a:t>년 </a:t>
            </a:r>
            <a:r>
              <a:rPr lang="en-US" altLang="ko-KR" sz="1800" dirty="0"/>
              <a:t>1</a:t>
            </a:r>
            <a:r>
              <a:rPr lang="ko-KR" altLang="en-US" sz="1800" dirty="0"/>
              <a:t>월 병원에서 </a:t>
            </a:r>
            <a:r>
              <a:rPr lang="ko-KR" altLang="en-US" sz="1800" dirty="0" err="1"/>
              <a:t>심실빈맥으로</a:t>
            </a:r>
            <a:r>
              <a:rPr lang="ko-KR" altLang="en-US" sz="1800" dirty="0"/>
              <a:t> </a:t>
            </a:r>
            <a:r>
              <a:rPr lang="en-US" altLang="ko-KR" sz="1800" dirty="0"/>
              <a:t>72</a:t>
            </a:r>
            <a:r>
              <a:rPr lang="ko-KR" altLang="en-US" sz="1800" dirty="0"/>
              <a:t>세 별세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2013</a:t>
            </a:r>
            <a:r>
              <a:rPr lang="ko-KR" altLang="en-US" sz="1800" dirty="0"/>
              <a:t>년 </a:t>
            </a:r>
            <a:r>
              <a:rPr lang="en-US" altLang="ko-KR" sz="1800" dirty="0"/>
              <a:t>2</a:t>
            </a:r>
            <a:r>
              <a:rPr lang="ko-KR" altLang="en-US" sz="1800" dirty="0"/>
              <a:t>월 일본은 그에게 </a:t>
            </a:r>
            <a:r>
              <a:rPr lang="ko-KR" altLang="en-US" sz="1800" dirty="0" err="1"/>
              <a:t>국민영예상을</a:t>
            </a:r>
            <a:r>
              <a:rPr lang="ko-KR" altLang="en-US" sz="1800" dirty="0"/>
              <a:t> 수여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35619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132" name="Picture 513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33" name="Rectangle 513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5134" name="Picture 513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35" name="Picture 513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5F6898F9-837F-C99F-28CE-2901EA7A9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ko-KR" altLang="en-US" dirty="0" err="1"/>
              <a:t>지요노후지</a:t>
            </a:r>
            <a:br>
              <a:rPr lang="en-US" altLang="ko-KR" dirty="0"/>
            </a:br>
            <a:r>
              <a:rPr lang="ko-KR" altLang="en-US" dirty="0" err="1"/>
              <a:t>마쓰구</a:t>
            </a:r>
            <a:endParaRPr lang="ko-KR" altLang="en-US" dirty="0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B059FB87-A54C-AAA2-2AE9-7451D50DE1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94" r="-2" b="1504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2FBC3F60-AA88-CE29-6363-3C199F1A8F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훗카이도 출신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15</a:t>
            </a:r>
            <a:r>
              <a:rPr lang="ko-KR" altLang="en-US" sz="1800" dirty="0"/>
              <a:t>세 시절 </a:t>
            </a:r>
            <a:r>
              <a:rPr lang="en-US" altLang="ko-KR" sz="1800" dirty="0"/>
              <a:t>41</a:t>
            </a:r>
            <a:r>
              <a:rPr lang="ko-KR" altLang="en-US" sz="1800" dirty="0"/>
              <a:t>대 </a:t>
            </a:r>
            <a:r>
              <a:rPr lang="ko-KR" altLang="en-US" sz="1800" dirty="0" err="1"/>
              <a:t>요코즈나인</a:t>
            </a:r>
            <a:r>
              <a:rPr lang="ko-KR" altLang="en-US" sz="1800" dirty="0"/>
              <a:t> </a:t>
            </a:r>
            <a:r>
              <a:rPr lang="ko-KR" altLang="en-US" sz="1800" dirty="0" err="1"/>
              <a:t>지요노마야</a:t>
            </a:r>
            <a:r>
              <a:rPr lang="ko-KR" altLang="en-US" sz="1800" dirty="0"/>
              <a:t> 마사노부와 도쿄도에 여행을 같이한 계기로 스모를 시작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1970</a:t>
            </a:r>
            <a:r>
              <a:rPr lang="ko-KR" altLang="en-US" sz="1800" dirty="0"/>
              <a:t>년 </a:t>
            </a:r>
            <a:r>
              <a:rPr lang="en-US" altLang="ko-KR" sz="1800" dirty="0"/>
              <a:t>9</a:t>
            </a:r>
            <a:r>
              <a:rPr lang="ko-KR" altLang="en-US" sz="1800" dirty="0"/>
              <a:t>월에 무대에 첫 등장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191587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6158" name="Picture 615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159" name="Picture 615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2B2BEA21-390D-1DBF-58C6-65D136D8EC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일본 스모계의 이만기 | 유머 게시판 | RULIWEB">
            <a:extLst>
              <a:ext uri="{FF2B5EF4-FFF2-40B4-BE49-F238E27FC236}">
                <a16:creationId xmlns:a16="http://schemas.microsoft.com/office/drawing/2014/main" id="{F3B39598-1ECB-7769-5A76-4C0FE6AE06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3" name="Straight Connector 616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1742752E-8BAB-331B-11C4-18953B28F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1800" dirty="0"/>
              <a:t>1974</a:t>
            </a:r>
            <a:r>
              <a:rPr lang="ko-KR" altLang="en-US" sz="1800" dirty="0"/>
              <a:t>년 </a:t>
            </a:r>
            <a:r>
              <a:rPr lang="en-US" altLang="ko-KR" sz="1800" dirty="0"/>
              <a:t>11</a:t>
            </a:r>
            <a:r>
              <a:rPr lang="ko-KR" altLang="en-US" sz="1800" dirty="0"/>
              <a:t>월 </a:t>
            </a:r>
            <a:r>
              <a:rPr lang="ko-KR" altLang="en-US" sz="1800" dirty="0" err="1"/>
              <a:t>주료로</a:t>
            </a:r>
            <a:r>
              <a:rPr lang="ko-KR" altLang="en-US" sz="1800" dirty="0"/>
              <a:t> 승격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1975</a:t>
            </a:r>
            <a:r>
              <a:rPr lang="ko-KR" altLang="en-US" sz="1800" dirty="0"/>
              <a:t>년 </a:t>
            </a:r>
            <a:r>
              <a:rPr lang="en-US" altLang="ko-KR" sz="1800" dirty="0"/>
              <a:t>9</a:t>
            </a:r>
            <a:r>
              <a:rPr lang="ko-KR" altLang="en-US" sz="1800" dirty="0"/>
              <a:t>월 </a:t>
            </a:r>
            <a:r>
              <a:rPr lang="ko-KR" altLang="en-US" sz="1800" dirty="0" err="1"/>
              <a:t>마쿠우치로</a:t>
            </a:r>
            <a:r>
              <a:rPr lang="ko-KR" altLang="en-US" sz="1800" dirty="0"/>
              <a:t> 승격되지만 어깨 부상으로 한동안 휴식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78</a:t>
            </a:r>
            <a:r>
              <a:rPr lang="ko-KR" altLang="en-US" sz="1800" dirty="0"/>
              <a:t>년 </a:t>
            </a:r>
            <a:r>
              <a:rPr lang="en-US" altLang="ko-KR" sz="1800" dirty="0"/>
              <a:t>1</a:t>
            </a:r>
            <a:r>
              <a:rPr lang="ko-KR" altLang="en-US" sz="1800" dirty="0"/>
              <a:t>월 다시 </a:t>
            </a:r>
            <a:r>
              <a:rPr lang="ko-KR" altLang="en-US" sz="1800" dirty="0" err="1"/>
              <a:t>마쿠우치로</a:t>
            </a:r>
            <a:r>
              <a:rPr lang="ko-KR" altLang="en-US" sz="1800" dirty="0"/>
              <a:t> 승격되고 </a:t>
            </a:r>
            <a:r>
              <a:rPr lang="en-US" altLang="ko-KR" sz="1800" dirty="0"/>
              <a:t>81</a:t>
            </a:r>
            <a:r>
              <a:rPr lang="ko-KR" altLang="en-US" sz="1800" dirty="0"/>
              <a:t>년 </a:t>
            </a:r>
            <a:r>
              <a:rPr lang="en-US" altLang="ko-KR" sz="1800" dirty="0"/>
              <a:t>1</a:t>
            </a:r>
            <a:r>
              <a:rPr lang="ko-KR" altLang="en-US" sz="1800" dirty="0"/>
              <a:t>윌 </a:t>
            </a:r>
            <a:r>
              <a:rPr lang="ko-KR" altLang="en-US" sz="1800" dirty="0" err="1"/>
              <a:t>오제키로</a:t>
            </a:r>
            <a:r>
              <a:rPr lang="ko-KR" altLang="en-US" sz="1800" dirty="0"/>
              <a:t> 승격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19279776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7" name="Rectangle 717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179" name="Group 717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7180" name="Picture 717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7181" name="Rectangle 718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7182" name="Picture 718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7183" name="Picture 718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E333AF7-A358-1B1B-4230-D102609F9D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7185" name="Rectangle 718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 descr="일본 스모계의 이만기 | 유머 게시판 | RULIWEB">
            <a:extLst>
              <a:ext uri="{FF2B5EF4-FFF2-40B4-BE49-F238E27FC236}">
                <a16:creationId xmlns:a16="http://schemas.microsoft.com/office/drawing/2014/main" id="{2734D5D2-2A6B-3815-A5BE-9543491694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4" r="14857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187" name="Straight Connector 718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174" name="Content Placeholder 7173">
            <a:extLst>
              <a:ext uri="{FF2B5EF4-FFF2-40B4-BE49-F238E27FC236}">
                <a16:creationId xmlns:a16="http://schemas.microsoft.com/office/drawing/2014/main" id="{ABC6C3F9-59DF-D85C-031D-CB812AABC4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92500" lnSpcReduction="10000"/>
          </a:bodyPr>
          <a:lstStyle/>
          <a:p>
            <a:r>
              <a:rPr lang="en-US" sz="1800" dirty="0"/>
              <a:t>1981</a:t>
            </a:r>
            <a:r>
              <a:rPr lang="ko-KR" altLang="en-US" sz="1800" dirty="0"/>
              <a:t>년 </a:t>
            </a:r>
            <a:r>
              <a:rPr lang="en-US" altLang="ko-KR" sz="1800" dirty="0"/>
              <a:t>7</a:t>
            </a:r>
            <a:r>
              <a:rPr lang="ko-KR" altLang="en-US" sz="1800" dirty="0"/>
              <a:t>월부터 </a:t>
            </a:r>
            <a:r>
              <a:rPr lang="en-US" altLang="ko-KR" sz="1800" dirty="0"/>
              <a:t>1991</a:t>
            </a:r>
            <a:r>
              <a:rPr lang="ko-KR" altLang="en-US" sz="1800" dirty="0"/>
              <a:t>년 </a:t>
            </a:r>
            <a:r>
              <a:rPr lang="en-US" altLang="ko-KR" sz="1800" dirty="0"/>
              <a:t>5</a:t>
            </a:r>
            <a:r>
              <a:rPr lang="ko-KR" altLang="en-US" sz="1800" dirty="0"/>
              <a:t>월 은퇴까지 제 </a:t>
            </a:r>
            <a:r>
              <a:rPr lang="en-US" altLang="ko-KR" sz="1800" dirty="0"/>
              <a:t>58</a:t>
            </a:r>
            <a:r>
              <a:rPr lang="ko-KR" altLang="en-US" sz="1800" dirty="0"/>
              <a:t>대 </a:t>
            </a:r>
            <a:r>
              <a:rPr lang="ko-KR" altLang="en-US" sz="1800" dirty="0" err="1"/>
              <a:t>요코즈나로</a:t>
            </a:r>
            <a:r>
              <a:rPr lang="ko-KR" altLang="en-US" sz="1800" dirty="0"/>
              <a:t> 남음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스모 선수 통산 </a:t>
            </a:r>
            <a:r>
              <a:rPr lang="en-US" altLang="ko-KR" sz="1800" dirty="0"/>
              <a:t>1045</a:t>
            </a:r>
            <a:r>
              <a:rPr lang="ko-KR" altLang="en-US" sz="1800" dirty="0"/>
              <a:t>승으로 스모 역사상 가장 많은 승리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81~88</a:t>
            </a:r>
            <a:r>
              <a:rPr lang="ko-KR" altLang="en-US" sz="1800" dirty="0"/>
              <a:t>년까지 </a:t>
            </a:r>
            <a:r>
              <a:rPr lang="en-US" altLang="ko-KR" sz="1800" dirty="0"/>
              <a:t>53</a:t>
            </a:r>
            <a:r>
              <a:rPr lang="ko-KR" altLang="en-US" sz="1800" dirty="0"/>
              <a:t>경기 무패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2016</a:t>
            </a:r>
            <a:r>
              <a:rPr lang="ko-KR" altLang="en-US" sz="1800" dirty="0"/>
              <a:t>년 </a:t>
            </a:r>
            <a:r>
              <a:rPr lang="en-US" altLang="ko-KR" sz="1800" dirty="0"/>
              <a:t>7</a:t>
            </a:r>
            <a:r>
              <a:rPr lang="ko-KR" altLang="en-US" sz="1800" dirty="0"/>
              <a:t>월 췌장암으로 별세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01017343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201" name="Rectangle 8200">
            <a:extLst>
              <a:ext uri="{FF2B5EF4-FFF2-40B4-BE49-F238E27FC236}">
                <a16:creationId xmlns:a16="http://schemas.microsoft.com/office/drawing/2014/main" id="{ED56E41F-B8E0-4D18-B554-FD40260DE0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203" name="Group 8202">
            <a:extLst>
              <a:ext uri="{FF2B5EF4-FFF2-40B4-BE49-F238E27FC236}">
                <a16:creationId xmlns:a16="http://schemas.microsoft.com/office/drawing/2014/main" id="{2DB31E17-E562-4F82-98D0-858C84120F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204" name="Picture 8203">
              <a:extLst>
                <a:ext uri="{FF2B5EF4-FFF2-40B4-BE49-F238E27FC236}">
                  <a16:creationId xmlns:a16="http://schemas.microsoft.com/office/drawing/2014/main" id="{58BF3B07-5EF6-4E5B-834E-C1398DB60AD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8205" name="Rectangle 8204">
              <a:extLst>
                <a:ext uri="{FF2B5EF4-FFF2-40B4-BE49-F238E27FC236}">
                  <a16:creationId xmlns:a16="http://schemas.microsoft.com/office/drawing/2014/main" id="{3DDA1859-D108-4C60-B38B-C85485AB386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8206" name="Picture 8205">
              <a:extLst>
                <a:ext uri="{FF2B5EF4-FFF2-40B4-BE49-F238E27FC236}">
                  <a16:creationId xmlns:a16="http://schemas.microsoft.com/office/drawing/2014/main" id="{E498EA77-084B-43CC-B94D-566F1D8E1EE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8207" name="Picture 8206">
              <a:extLst>
                <a:ext uri="{FF2B5EF4-FFF2-40B4-BE49-F238E27FC236}">
                  <a16:creationId xmlns:a16="http://schemas.microsoft.com/office/drawing/2014/main" id="{99B16D3F-47E8-419E-9C4E-ED6FC918FBB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82766610-0A2B-99FF-42F4-5A26AC15DA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 fontScale="90000"/>
          </a:bodyPr>
          <a:lstStyle/>
          <a:p>
            <a:r>
              <a:rPr lang="ko-KR" altLang="en-US" dirty="0" err="1">
                <a:solidFill>
                  <a:srgbClr val="262626"/>
                </a:solidFill>
              </a:rPr>
              <a:t>아사쇼류</a:t>
            </a:r>
            <a:br>
              <a:rPr lang="en-US" altLang="ko-KR" dirty="0">
                <a:solidFill>
                  <a:srgbClr val="262626"/>
                </a:solidFill>
              </a:rPr>
            </a:br>
            <a:r>
              <a:rPr lang="ko-KR" altLang="en-US" dirty="0" err="1">
                <a:solidFill>
                  <a:srgbClr val="262626"/>
                </a:solidFill>
              </a:rPr>
              <a:t>아키노리</a:t>
            </a:r>
            <a:endParaRPr lang="ko-KR" altLang="en-US" dirty="0">
              <a:solidFill>
                <a:srgbClr val="262626"/>
              </a:solidFill>
            </a:endParaRPr>
          </a:p>
        </p:txBody>
      </p:sp>
      <p:sp>
        <p:nvSpPr>
          <p:cNvPr id="8209" name="Rectangle 8208">
            <a:extLst>
              <a:ext uri="{FF2B5EF4-FFF2-40B4-BE49-F238E27FC236}">
                <a16:creationId xmlns:a16="http://schemas.microsoft.com/office/drawing/2014/main" id="{23E937B9-07EE-456A-A31C-41A8866E28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194" name="Picture 2" descr="은퇴 스모왕 아사쇼류 향후 행보 주목 | 일요신문">
            <a:extLst>
              <a:ext uri="{FF2B5EF4-FFF2-40B4-BE49-F238E27FC236}">
                <a16:creationId xmlns:a16="http://schemas.microsoft.com/office/drawing/2014/main" id="{4BF68010-0689-E23D-2C21-11E0488880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03581" y="1410208"/>
            <a:ext cx="289698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211" name="Straight Connector 8210">
            <a:extLst>
              <a:ext uri="{FF2B5EF4-FFF2-40B4-BE49-F238E27FC236}">
                <a16:creationId xmlns:a16="http://schemas.microsoft.com/office/drawing/2014/main" id="{FD2308B7-2829-44DD-B213-27EEBDED1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98" name="Content Placeholder 8197">
            <a:extLst>
              <a:ext uri="{FF2B5EF4-FFF2-40B4-BE49-F238E27FC236}">
                <a16:creationId xmlns:a16="http://schemas.microsoft.com/office/drawing/2014/main" id="{6A35C457-6507-6CD0-6785-4200EE9714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en-US" sz="1800" dirty="0">
                <a:solidFill>
                  <a:srgbClr val="262626"/>
                </a:solidFill>
              </a:rPr>
              <a:t>1980</a:t>
            </a:r>
            <a:r>
              <a:rPr lang="ko-KR" altLang="en-US" sz="1800" dirty="0">
                <a:solidFill>
                  <a:srgbClr val="262626"/>
                </a:solidFill>
              </a:rPr>
              <a:t>년 몽골 울란바토르에서 태어나 일본으로 스모 유학을 감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ko-KR" altLang="en-US" sz="1800" dirty="0">
                <a:solidFill>
                  <a:srgbClr val="262626"/>
                </a:solidFill>
              </a:rPr>
              <a:t>고등학교 중퇴 후 </a:t>
            </a:r>
            <a:r>
              <a:rPr lang="ko-KR" altLang="en-US" sz="1800" dirty="0" err="1">
                <a:solidFill>
                  <a:srgbClr val="262626"/>
                </a:solidFill>
              </a:rPr>
              <a:t>타카사고베야</a:t>
            </a:r>
            <a:r>
              <a:rPr lang="ko-KR" altLang="en-US" sz="1800" dirty="0">
                <a:solidFill>
                  <a:srgbClr val="262626"/>
                </a:solidFill>
              </a:rPr>
              <a:t> 감독에게 스카우트 되어 </a:t>
            </a:r>
            <a:r>
              <a:rPr lang="en-US" altLang="ko-KR" sz="1800" dirty="0">
                <a:solidFill>
                  <a:srgbClr val="262626"/>
                </a:solidFill>
              </a:rPr>
              <a:t>1999</a:t>
            </a:r>
            <a:r>
              <a:rPr lang="ko-KR" altLang="en-US" sz="1800" dirty="0">
                <a:solidFill>
                  <a:srgbClr val="262626"/>
                </a:solidFill>
              </a:rPr>
              <a:t>년 스모에 입문</a:t>
            </a:r>
            <a:endParaRPr lang="en-US" altLang="ko-KR" sz="1800" dirty="0">
              <a:solidFill>
                <a:srgbClr val="262626"/>
              </a:solidFill>
            </a:endParaRPr>
          </a:p>
          <a:p>
            <a:endParaRPr lang="en-US" sz="1800" dirty="0">
              <a:solidFill>
                <a:srgbClr val="262626"/>
              </a:solidFill>
            </a:endParaRPr>
          </a:p>
          <a:p>
            <a:r>
              <a:rPr lang="en-US" sz="1800" dirty="0">
                <a:solidFill>
                  <a:srgbClr val="262626"/>
                </a:solidFill>
              </a:rPr>
              <a:t>2</a:t>
            </a:r>
            <a:r>
              <a:rPr lang="ko-KR" altLang="en-US" sz="1800" dirty="0" err="1">
                <a:solidFill>
                  <a:srgbClr val="262626"/>
                </a:solidFill>
              </a:rPr>
              <a:t>년만에</a:t>
            </a:r>
            <a:r>
              <a:rPr lang="ko-KR" altLang="en-US" sz="1800" dirty="0">
                <a:solidFill>
                  <a:srgbClr val="262626"/>
                </a:solidFill>
              </a:rPr>
              <a:t> </a:t>
            </a:r>
            <a:r>
              <a:rPr lang="ko-KR" altLang="en-US" sz="1800" dirty="0" err="1">
                <a:solidFill>
                  <a:srgbClr val="262626"/>
                </a:solidFill>
              </a:rPr>
              <a:t>마쿠우치가</a:t>
            </a:r>
            <a:r>
              <a:rPr lang="ko-KR" altLang="en-US" sz="1800" dirty="0">
                <a:solidFill>
                  <a:srgbClr val="262626"/>
                </a:solidFill>
              </a:rPr>
              <a:t> 됨</a:t>
            </a:r>
            <a:endParaRPr lang="en-US" sz="1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2904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225" name="Rectangle 9224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227" name="Group 9226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9228" name="Picture 9227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229" name="Rectangle 9228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9230" name="Picture 9229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9231" name="Picture 9230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5ED68147-C972-8F91-0E38-DD3E9E5CEB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5825" y="982132"/>
            <a:ext cx="3360772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9233" name="Rectangle 9232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218" name="Picture 2" descr="알.쓸.신.중] 마윈 개인 안마사는 XXXXXXL사이즈 스모선수?! : 네이버 블로그">
            <a:extLst>
              <a:ext uri="{FF2B5EF4-FFF2-40B4-BE49-F238E27FC236}">
                <a16:creationId xmlns:a16="http://schemas.microsoft.com/office/drawing/2014/main" id="{1460D76B-B044-BA66-DD6D-6C4C32A26F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7" r="-2" b="-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235" name="Straight Connector 9234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222" name="Content Placeholder 9221">
            <a:extLst>
              <a:ext uri="{FF2B5EF4-FFF2-40B4-BE49-F238E27FC236}">
                <a16:creationId xmlns:a16="http://schemas.microsoft.com/office/drawing/2014/main" id="{CD825AD4-4A27-3445-A6FA-64355DC629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 fontScale="85000" lnSpcReduction="10000"/>
          </a:bodyPr>
          <a:lstStyle/>
          <a:p>
            <a:r>
              <a:rPr lang="en-US" sz="1800" dirty="0"/>
              <a:t>2001</a:t>
            </a:r>
            <a:r>
              <a:rPr lang="ko-KR" altLang="en-US" sz="1800" dirty="0"/>
              <a:t>년 </a:t>
            </a:r>
            <a:r>
              <a:rPr lang="en-US" altLang="ko-KR" sz="1800" dirty="0"/>
              <a:t>11</a:t>
            </a:r>
            <a:r>
              <a:rPr lang="ko-KR" altLang="en-US" sz="1800" dirty="0"/>
              <a:t>월과 다음해 </a:t>
            </a:r>
            <a:r>
              <a:rPr lang="en-US" altLang="ko-KR" sz="1800" dirty="0"/>
              <a:t>1</a:t>
            </a:r>
            <a:r>
              <a:rPr lang="ko-KR" altLang="en-US" sz="1800" dirty="0"/>
              <a:t>월 대회에서 연속 우승으로 </a:t>
            </a:r>
            <a:r>
              <a:rPr lang="ko-KR" altLang="en-US" sz="1800" dirty="0" err="1"/>
              <a:t>요코즈나가</a:t>
            </a:r>
            <a:r>
              <a:rPr lang="ko-KR" altLang="en-US" sz="1800" dirty="0"/>
              <a:t> 됨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몽골 스모 붐의 선두주자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망나니 성격으로 여러 문제가 생겼음</a:t>
            </a:r>
            <a:endParaRPr lang="en-US" altLang="ko-KR" sz="1800" dirty="0"/>
          </a:p>
          <a:p>
            <a:endParaRPr lang="en-US" sz="1800" dirty="0"/>
          </a:p>
          <a:p>
            <a:r>
              <a:rPr lang="en-US" sz="1800" dirty="0"/>
              <a:t>2010</a:t>
            </a:r>
            <a:r>
              <a:rPr lang="ko-KR" altLang="en-US" sz="1800" dirty="0"/>
              <a:t>년 </a:t>
            </a:r>
            <a:r>
              <a:rPr lang="en-US" altLang="ko-KR" sz="1800" dirty="0"/>
              <a:t>1</a:t>
            </a:r>
            <a:r>
              <a:rPr lang="ko-KR" altLang="en-US" sz="1800" dirty="0"/>
              <a:t>월 폭행 사건을 일으키고 거짓 진술 한 후 그 해 </a:t>
            </a:r>
            <a:r>
              <a:rPr lang="en-US" altLang="ko-KR" sz="1800" dirty="0"/>
              <a:t>2</a:t>
            </a:r>
            <a:r>
              <a:rPr lang="ko-KR" altLang="en-US" sz="1800" dirty="0"/>
              <a:t>월 은퇴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5288822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7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3DEF2D4-7644-95C2-978D-FC8AB1A5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>
                <a:solidFill>
                  <a:schemeClr val="bg1"/>
                </a:solidFill>
              </a:rPr>
              <a:t>Chapter 1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2509C-F1A5-8E55-F7B4-15B7A483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100" dirty="0">
                <a:solidFill>
                  <a:schemeClr val="bg1"/>
                </a:solidFill>
              </a:rPr>
              <a:t>스모의 유래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7349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3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3DEF2D4-7644-95C2-978D-FC8AB1A5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>
                <a:solidFill>
                  <a:schemeClr val="bg1"/>
                </a:solidFill>
              </a:rPr>
              <a:t>Chapter 5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2509C-F1A5-8E55-F7B4-15B7A483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100" dirty="0">
                <a:solidFill>
                  <a:schemeClr val="bg1"/>
                </a:solidFill>
              </a:rPr>
              <a:t>후기</a:t>
            </a:r>
          </a:p>
        </p:txBody>
      </p: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588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247" name="Rectangle 10246">
            <a:extLst>
              <a:ext uri="{FF2B5EF4-FFF2-40B4-BE49-F238E27FC236}">
                <a16:creationId xmlns:a16="http://schemas.microsoft.com/office/drawing/2014/main" id="{572F6A24-139E-4EB5-86D2-431F42EF8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249" name="Group 10248">
            <a:extLst>
              <a:ext uri="{FF2B5EF4-FFF2-40B4-BE49-F238E27FC236}">
                <a16:creationId xmlns:a16="http://schemas.microsoft.com/office/drawing/2014/main" id="{3963AE85-BE5D-4975-BACF-DDDCC9C2AC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10250" name="Picture 10249">
              <a:extLst>
                <a:ext uri="{FF2B5EF4-FFF2-40B4-BE49-F238E27FC236}">
                  <a16:creationId xmlns:a16="http://schemas.microsoft.com/office/drawing/2014/main" id="{1E7751F0-16BF-4A9D-B778-5D46B92B44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251" name="Rectangle 10250">
              <a:extLst>
                <a:ext uri="{FF2B5EF4-FFF2-40B4-BE49-F238E27FC236}">
                  <a16:creationId xmlns:a16="http://schemas.microsoft.com/office/drawing/2014/main" id="{1D755924-121A-47AA-8613-995D4108B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0252" name="Picture 10251">
              <a:extLst>
                <a:ext uri="{FF2B5EF4-FFF2-40B4-BE49-F238E27FC236}">
                  <a16:creationId xmlns:a16="http://schemas.microsoft.com/office/drawing/2014/main" id="{B4D2AFDA-19BE-4455-830E-1541E5D7B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0253" name="Picture 10252">
              <a:extLst>
                <a:ext uri="{FF2B5EF4-FFF2-40B4-BE49-F238E27FC236}">
                  <a16:creationId xmlns:a16="http://schemas.microsoft.com/office/drawing/2014/main" id="{0FB15EBF-E414-4E00-87E7-700A78A60F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CF9564DE-0A19-C7F8-1A72-00FA372DC4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412" y="982132"/>
            <a:ext cx="4802185" cy="1303867"/>
          </a:xfrm>
        </p:spPr>
        <p:txBody>
          <a:bodyPr>
            <a:normAutofit/>
          </a:bodyPr>
          <a:lstStyle/>
          <a:p>
            <a:endParaRPr lang="ko-KR" altLang="en-US"/>
          </a:p>
        </p:txBody>
      </p:sp>
      <p:sp>
        <p:nvSpPr>
          <p:cNvPr id="10255" name="Rectangle 10254">
            <a:extLst>
              <a:ext uri="{FF2B5EF4-FFF2-40B4-BE49-F238E27FC236}">
                <a16:creationId xmlns:a16="http://schemas.microsoft.com/office/drawing/2014/main" id="{C9DA5B05-DD14-4860-AC45-02A8D2EE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4517009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42" name="Picture 2" descr="일본 스모 서울 경기">
            <a:extLst>
              <a:ext uri="{FF2B5EF4-FFF2-40B4-BE49-F238E27FC236}">
                <a16:creationId xmlns:a16="http://schemas.microsoft.com/office/drawing/2014/main" id="{E37735E7-62D2-E9BD-4C1C-D68D37DDEA6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9" r="26839" b="-1"/>
          <a:stretch/>
        </p:blipFill>
        <p:spPr bwMode="auto">
          <a:xfrm>
            <a:off x="1412683" y="1410208"/>
            <a:ext cx="3876801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257" name="Straight Connector 10256">
            <a:extLst>
              <a:ext uri="{FF2B5EF4-FFF2-40B4-BE49-F238E27FC236}">
                <a16:creationId xmlns:a16="http://schemas.microsoft.com/office/drawing/2014/main" id="{36BE37AC-AD36-4C42-9B8C-C5500F4E7C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4412" y="2400639"/>
            <a:ext cx="4802185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22111F6-2C38-86AE-5716-058B8480B9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4412" y="2556932"/>
            <a:ext cx="4802184" cy="3318936"/>
          </a:xfrm>
        </p:spPr>
        <p:txBody>
          <a:bodyPr>
            <a:normAutofit/>
          </a:bodyPr>
          <a:lstStyle/>
          <a:p>
            <a:r>
              <a:rPr lang="ko-KR" altLang="en-US" sz="1600" dirty="0"/>
              <a:t>스모는 한국에서는 비인기 스포츠 이지만 특유의 문화 수출 덕분에 서양권을 중심으로 인기가 많은 스포츠이다</a:t>
            </a:r>
            <a:r>
              <a:rPr lang="en-US" altLang="ko-KR" sz="1600" dirty="0"/>
              <a:t>.</a:t>
            </a:r>
            <a:r>
              <a:rPr lang="ko-KR" altLang="en-US" sz="1600" dirty="0"/>
              <a:t>  </a:t>
            </a:r>
            <a:endParaRPr lang="en-US" altLang="ko-KR" sz="1600" dirty="0"/>
          </a:p>
          <a:p>
            <a:r>
              <a:rPr lang="ko-KR" altLang="en-US" sz="1600" dirty="0"/>
              <a:t>한국의 씨름과 유사하지만 스모에 비해 씨름은 한국에서도 인기가 없다</a:t>
            </a:r>
            <a:r>
              <a:rPr lang="en-US" altLang="ko-KR" sz="1600" dirty="0"/>
              <a:t>.</a:t>
            </a:r>
          </a:p>
          <a:p>
            <a:r>
              <a:rPr lang="ko-KR" altLang="en-US" sz="1600" dirty="0"/>
              <a:t> 일본의 스모처럼 씨름도 다양한 문화 수출과 여러 홍보로 한국의 인기 스포츠로 당당하게 자리 매김 하였으면 좋겠다는 바램이 있다</a:t>
            </a:r>
            <a:r>
              <a:rPr lang="en-US" altLang="ko-KR" sz="1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259869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3E8C8A2-D2DA-42F8-84AA-AC5AB4251D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9A5D1FE1-4883-49B4-AD3E-D0A3F8DCE1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F829EAE-7CB1-410F-BAF1-55BD6DC249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4EA5F8CE-974F-4443-AB3C-4799C33230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6" name="Picture 12">
              <a:extLst>
                <a:ext uri="{FF2B5EF4-FFF2-40B4-BE49-F238E27FC236}">
                  <a16:creationId xmlns:a16="http://schemas.microsoft.com/office/drawing/2014/main" id="{94075D0C-1739-4729-A5C8-5C5707A942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0DFD28A6-39F3-425F-8050-E5BF1B4523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Rectangle 16">
            <a:extLst>
              <a:ext uri="{FF2B5EF4-FFF2-40B4-BE49-F238E27FC236}">
                <a16:creationId xmlns:a16="http://schemas.microsoft.com/office/drawing/2014/main" id="{FDF8837B-BAE2-489A-8F93-69216307D5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4" descr="꽃잎 같은 아쿠아색 프랙탈 배경">
            <a:extLst>
              <a:ext uri="{FF2B5EF4-FFF2-40B4-BE49-F238E27FC236}">
                <a16:creationId xmlns:a16="http://schemas.microsoft.com/office/drawing/2014/main" id="{83F6C165-6F66-4200-5332-37C888ED314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50000"/>
          </a:blip>
          <a:srcRect t="8747" b="1625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E3DEF2D4-7644-95C2-978D-FC8AB1A5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>
                <a:solidFill>
                  <a:srgbClr val="FFFFFF"/>
                </a:solidFill>
              </a:rPr>
              <a:t>END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2509C-F1A5-8E55-F7B4-15B7A483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latinLnBrk="0">
              <a:buNone/>
            </a:pPr>
            <a:r>
              <a:rPr lang="ko-KR" altLang="en-US" dirty="0"/>
              <a:t>終</a:t>
            </a:r>
            <a:r>
              <a:rPr lang="ja-JP" altLang="en-US" dirty="0"/>
              <a:t>わり</a:t>
            </a:r>
            <a:endParaRPr lang="ko-KR" altLang="en-US" sz="2100" dirty="0">
              <a:solidFill>
                <a:srgbClr val="FFFFFF"/>
              </a:solidFill>
            </a:endParaRP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B48BEE9B-A2F4-4BF3-9EAD-16E1A7FC2D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699932" y="3510608"/>
            <a:ext cx="512064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1052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07" name="Rectangle 310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09" name="Group 310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3110" name="Picture 310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3111" name="Rectangle 311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3112" name="Picture 311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3113" name="Picture 311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3115" name="Rectangle 311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8ADF55D5-555E-9CA4-55BA-369F6B74CFD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13" r="19025" b="1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17" name="Straight Connector 311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78" name="Content Placeholder 3077">
            <a:extLst>
              <a:ext uri="{FF2B5EF4-FFF2-40B4-BE49-F238E27FC236}">
                <a16:creationId xmlns:a16="http://schemas.microsoft.com/office/drawing/2014/main" id="{0BCFBD83-5023-EB04-CD77-FC04DE2344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477731"/>
            <a:ext cx="3360771" cy="3398137"/>
          </a:xfrm>
        </p:spPr>
        <p:txBody>
          <a:bodyPr>
            <a:normAutofit lnSpcReduction="10000"/>
          </a:bodyPr>
          <a:lstStyle/>
          <a:p>
            <a:r>
              <a:rPr lang="ko-KR" altLang="en-US" sz="2000" dirty="0"/>
              <a:t>신에게 제사를 지내는 행사의 일환으로 시작</a:t>
            </a:r>
            <a:endParaRPr lang="en-US" altLang="ko-KR" sz="2000" dirty="0"/>
          </a:p>
          <a:p>
            <a:endParaRPr lang="en-US" altLang="ko-KR" sz="2000" dirty="0"/>
          </a:p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씨름판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도효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) 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위에서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리키시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 라고 불리는 두 명의 선수가 육체의 힘 만으로 경기를 진행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  <a:p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lang="ko-KR" altLang="en-US" sz="1800" kern="0" dirty="0">
                <a:solidFill>
                  <a:srgbClr val="000000"/>
                </a:solidFill>
                <a:latin typeface="함초롬바탕" panose="02030604000101010101" pitchFamily="18" charset="-127"/>
                <a:ea typeface="함초롬바탕" panose="02030604000101010101" pitchFamily="18" charset="-127"/>
              </a:rPr>
              <a:t>장 외 또는 넘어뜨리는 등의 방법으로 승리를 쟁취</a:t>
            </a:r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sz="2000" dirty="0"/>
          </a:p>
          <a:p>
            <a:endParaRPr lang="en-US" altLang="ko-KR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2233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27" name="Rectangle 4126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29" name="Group 4128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4130" name="Picture 4129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4131" name="Rectangle 4130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4132" name="Picture 4131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4133" name="Picture 4132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4135" name="Rectangle 4134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야요이 시대 - 나무위키 야요이 시대">
            <a:extLst>
              <a:ext uri="{FF2B5EF4-FFF2-40B4-BE49-F238E27FC236}">
                <a16:creationId xmlns:a16="http://schemas.microsoft.com/office/drawing/2014/main" id="{C4649A2F-DEDA-A97A-B86D-A66D1133C5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34" b="-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137" name="Straight Connector 4136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122" name="Content Placeholder 4101">
            <a:extLst>
              <a:ext uri="{FF2B5EF4-FFF2-40B4-BE49-F238E27FC236}">
                <a16:creationId xmlns:a16="http://schemas.microsoft.com/office/drawing/2014/main" id="{A21CB794-5AD0-1C1A-6AD0-73A6D20DF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스모라는 말이 처음 등장했던 시기는 </a:t>
            </a:r>
            <a:r>
              <a:rPr kumimoji="0" lang="ko-KR" altLang="en-US" sz="18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야요이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 시대이다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.</a:t>
            </a:r>
          </a:p>
          <a:p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그때의 스모는 우리가 흔히 아는 스모가 아닌 힘겨루기에 가까웠을 것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  <a:p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6093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9" name="Rectangle 5128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31" name="Group 5130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5132" name="Picture 5131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5133" name="Rectangle 5132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5134" name="Picture 5133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5135" name="Picture 5134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 descr="나라 시대 - 나무위키 나라 시대">
            <a:extLst>
              <a:ext uri="{FF2B5EF4-FFF2-40B4-BE49-F238E27FC236}">
                <a16:creationId xmlns:a16="http://schemas.microsoft.com/office/drawing/2014/main" id="{60615E49-3347-EA8D-0243-27458F0513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9" r="4584" b="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39" name="Straight Connector 5138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26" name="Content Placeholder 5125">
            <a:extLst>
              <a:ext uri="{FF2B5EF4-FFF2-40B4-BE49-F238E27FC236}">
                <a16:creationId xmlns:a16="http://schemas.microsoft.com/office/drawing/2014/main" id="{0BD82AE4-27B8-EAB4-1FE2-6DEA46767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일본 스모의 토대가 성립되었을 시기는 나라 시대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(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서기 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710~ 794</a:t>
            </a:r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년</a:t>
            </a:r>
            <a:r>
              <a:rPr kumimoji="0" lang="en-US" altLang="ko-KR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)</a:t>
            </a:r>
          </a:p>
          <a:p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한국의 남북극 시대와 겹치는 시기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  <a:p>
            <a:endParaRPr lang="en-US" altLang="ko-KR" sz="1800" kern="0" dirty="0">
              <a:solidFill>
                <a:srgbClr val="000000"/>
              </a:solidFill>
              <a:latin typeface="함초롬바탕" panose="02030604000101010101" pitchFamily="18" charset="-127"/>
              <a:ea typeface="함초롬바탕" panose="02030604000101010101" pitchFamily="18" charset="-127"/>
            </a:endParaRPr>
          </a:p>
          <a:p>
            <a:r>
              <a:rPr kumimoji="0" lang="ko-KR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함초롬바탕" panose="02030604000101010101" pitchFamily="18" charset="-127"/>
                <a:ea typeface="함초롬바탕" panose="02030604000101010101" pitchFamily="18" charset="-127"/>
                <a:cs typeface="+mn-cs"/>
              </a:rPr>
              <a:t>당시 귀족 중심 스포츠로 자리 매김</a:t>
            </a:r>
            <a:endParaRPr kumimoji="0" lang="en-US" altLang="ko-KR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함초롬바탕" panose="02030604000101010101" pitchFamily="18" charset="-127"/>
              <a:ea typeface="함초롬바탕" panose="02030604000101010101" pitchFamily="18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58073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3" name="Rectangle 6152">
            <a:extLst>
              <a:ext uri="{FF2B5EF4-FFF2-40B4-BE49-F238E27FC236}">
                <a16:creationId xmlns:a16="http://schemas.microsoft.com/office/drawing/2014/main" id="{22AC0F86-9A78-4E84-A4B4-ADB8B2629A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155" name="Group 6154">
            <a:extLst>
              <a:ext uri="{FF2B5EF4-FFF2-40B4-BE49-F238E27FC236}">
                <a16:creationId xmlns:a16="http://schemas.microsoft.com/office/drawing/2014/main" id="{4AF78B9E-8BE2-4706-9377-A05FA25ABA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6156" name="Picture 6155">
              <a:extLst>
                <a:ext uri="{FF2B5EF4-FFF2-40B4-BE49-F238E27FC236}">
                  <a16:creationId xmlns:a16="http://schemas.microsoft.com/office/drawing/2014/main" id="{32CDFDE2-4DB3-4623-BA21-187D1B710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6157" name="Rectangle 6156">
              <a:extLst>
                <a:ext uri="{FF2B5EF4-FFF2-40B4-BE49-F238E27FC236}">
                  <a16:creationId xmlns:a16="http://schemas.microsoft.com/office/drawing/2014/main" id="{ED74B2AA-1443-4E9B-8462-F7F5B85259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6158" name="Picture 6157">
              <a:extLst>
                <a:ext uri="{FF2B5EF4-FFF2-40B4-BE49-F238E27FC236}">
                  <a16:creationId xmlns:a16="http://schemas.microsoft.com/office/drawing/2014/main" id="{9BB652B6-7300-49EC-9422-EF5342492AF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6159" name="Picture 6158">
              <a:extLst>
                <a:ext uri="{FF2B5EF4-FFF2-40B4-BE49-F238E27FC236}">
                  <a16:creationId xmlns:a16="http://schemas.microsoft.com/office/drawing/2014/main" id="{D0909587-01DE-424D-A15F-DAA28CF2CD3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6161" name="Rectangle 6160">
            <a:extLst>
              <a:ext uri="{FF2B5EF4-FFF2-40B4-BE49-F238E27FC236}">
                <a16:creationId xmlns:a16="http://schemas.microsoft.com/office/drawing/2014/main" id="{69A54E25-1C05-48E5-A5CC-3778C1D363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92643" y="1092200"/>
            <a:ext cx="5942687" cy="4515104"/>
          </a:xfrm>
          <a:prstGeom prst="rect">
            <a:avLst/>
          </a:prstGeom>
          <a:solidFill>
            <a:schemeClr val="bg1"/>
          </a:solidFill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6" name="Picture 2" descr="스모선수들 때문에 비행기가 못 떳다?">
            <a:extLst>
              <a:ext uri="{FF2B5EF4-FFF2-40B4-BE49-F238E27FC236}">
                <a16:creationId xmlns:a16="http://schemas.microsoft.com/office/drawing/2014/main" id="{A1502223-2577-72AA-5706-F8ECB2B4D5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17" r="20897" b="2"/>
          <a:stretch/>
        </p:blipFill>
        <p:spPr bwMode="auto">
          <a:xfrm>
            <a:off x="1412683" y="1410208"/>
            <a:ext cx="5278777" cy="3858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163" name="Straight Connector 6162">
            <a:extLst>
              <a:ext uri="{FF2B5EF4-FFF2-40B4-BE49-F238E27FC236}">
                <a16:creationId xmlns:a16="http://schemas.microsoft.com/office/drawing/2014/main" id="{0E5D0023-B23E-4823-8D72-B07FFF8CAE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520089" y="2400639"/>
            <a:ext cx="337650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150" name="Content Placeholder 6149">
            <a:extLst>
              <a:ext uri="{FF2B5EF4-FFF2-40B4-BE49-F238E27FC236}">
                <a16:creationId xmlns:a16="http://schemas.microsoft.com/office/drawing/2014/main" id="{C4D808D4-7F7F-F381-07FA-DC5EF1F1E8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5824" y="2556932"/>
            <a:ext cx="3360771" cy="3318936"/>
          </a:xfrm>
        </p:spPr>
        <p:txBody>
          <a:bodyPr>
            <a:normAutofit/>
          </a:bodyPr>
          <a:lstStyle/>
          <a:p>
            <a:r>
              <a:rPr lang="ko-KR" altLang="en-US" sz="1800" dirty="0"/>
              <a:t>나라 시대 당시 정기적으로 스모 경기를 열었음</a:t>
            </a:r>
            <a:endParaRPr lang="en-US" altLang="ko-KR" sz="1800" dirty="0"/>
          </a:p>
          <a:p>
            <a:endParaRPr lang="en-US" dirty="0"/>
          </a:p>
          <a:p>
            <a:r>
              <a:rPr lang="ko-KR" altLang="en-US" sz="1800" dirty="0"/>
              <a:t>황실이나 귀족들이 스모 선수를 육성하고 있을 정도로 인기가 많았음</a:t>
            </a:r>
            <a:endParaRPr lang="en-US" altLang="ko-KR" sz="1800" dirty="0"/>
          </a:p>
          <a:p>
            <a:endParaRPr lang="en-US" sz="1800" dirty="0"/>
          </a:p>
          <a:p>
            <a:r>
              <a:rPr lang="ko-KR" altLang="en-US" sz="1800" dirty="0"/>
              <a:t>이를 계기로 일본의 대표 스포츠로 자리잡음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92811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1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1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0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7575D7A7-3C36-4508-9BC6-70A93BD3C4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BC964A0D-06B7-4C16-AC9F-20ADDA8059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5703F5C-55DF-45CD-BC3F-3BE8F1033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ko-KR" altLang="en-US"/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8C7134F-70F9-4826-A97E-9B39AEA08F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39351E73-B6DD-4B56-8EE9-C16B5711C46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E446D0E-6531-40B7-A182-FB86024397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 useBgFill="1">
        <p:nvSpPr>
          <p:cNvPr id="6" name="Rectangle 15">
            <a:extLst>
              <a:ext uri="{FF2B5EF4-FFF2-40B4-BE49-F238E27FC236}">
                <a16:creationId xmlns:a16="http://schemas.microsoft.com/office/drawing/2014/main" id="{D59C2C63-D709-4949-9465-29A52CBEDD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17">
            <a:extLst>
              <a:ext uri="{FF2B5EF4-FFF2-40B4-BE49-F238E27FC236}">
                <a16:creationId xmlns:a16="http://schemas.microsoft.com/office/drawing/2014/main" id="{0EFD2038-15D6-4003-8350-AFEC394EE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91920" y="1399880"/>
            <a:ext cx="7808159" cy="4103960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>
            <a:noFill/>
          </a:ln>
          <a:effectLst>
            <a:outerShdw blurRad="114300" dist="127000" dir="5400000" sx="99000" sy="99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woPt" dir="t"/>
          </a:scene3d>
          <a:sp3d contourW="6350">
            <a:bevelT w="12700" h="0" prst="coolSlant"/>
            <a:contourClr>
              <a:schemeClr val="tx2">
                <a:lumMod val="75000"/>
                <a:lumOff val="25000"/>
              </a:schemeClr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9">
            <a:extLst>
              <a:ext uri="{FF2B5EF4-FFF2-40B4-BE49-F238E27FC236}">
                <a16:creationId xmlns:a16="http://schemas.microsoft.com/office/drawing/2014/main" id="{8CF519C2-F6BE-41BE-A50E-54B98359C9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28332" y="1540931"/>
            <a:ext cx="7543802" cy="3835401"/>
          </a:xfrm>
          <a:prstGeom prst="rect">
            <a:avLst/>
          </a:prstGeom>
          <a:noFill/>
          <a:ln w="15875">
            <a:solidFill>
              <a:schemeClr val="accent1"/>
            </a:solidFill>
            <a:miter lim="800000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ko-KR" altLang="en-US"/>
          </a:p>
        </p:txBody>
      </p:sp>
      <p:grpSp>
        <p:nvGrpSpPr>
          <p:cNvPr id="17" name="Group 21">
            <a:extLst>
              <a:ext uri="{FF2B5EF4-FFF2-40B4-BE49-F238E27FC236}">
                <a16:creationId xmlns:a16="http://schemas.microsoft.com/office/drawing/2014/main" id="{7767AD93-AD3E-4C62-97D5-E54E14B2EA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23631"/>
            <a:ext cx="12231160" cy="659658"/>
            <a:chOff x="-16934" y="3123631"/>
            <a:chExt cx="12231160" cy="659658"/>
          </a:xfrm>
        </p:grpSpPr>
        <p:sp>
          <p:nvSpPr>
            <p:cNvPr id="23" name="Rounded Rectangle 17">
              <a:extLst>
                <a:ext uri="{FF2B5EF4-FFF2-40B4-BE49-F238E27FC236}">
                  <a16:creationId xmlns:a16="http://schemas.microsoft.com/office/drawing/2014/main" id="{AA443E8D-EC07-4B8F-B370-2A1153F350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430976" y="312363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41F0AA1-D12D-4FDB-BF66-D9398ED9303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5536"/>
              <a:ext cx="2478024" cy="612648"/>
            </a:xfrm>
            <a:prstGeom prst="rect">
              <a:avLst/>
            </a:prstGeom>
          </p:spPr>
        </p:pic>
        <p:sp>
          <p:nvSpPr>
            <p:cNvPr id="25" name="Rounded Rectangle 20">
              <a:extLst>
                <a:ext uri="{FF2B5EF4-FFF2-40B4-BE49-F238E27FC236}">
                  <a16:creationId xmlns:a16="http://schemas.microsoft.com/office/drawing/2014/main" id="{E2B949DE-0178-4942-80DE-811C1AA4FC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717803" y="3124921"/>
              <a:ext cx="45720" cy="658368"/>
            </a:xfrm>
            <a:prstGeom prst="roundRect">
              <a:avLst>
                <a:gd name="adj" fmla="val 50000"/>
              </a:avLst>
            </a:prstGeom>
            <a:solidFill>
              <a:schemeClr val="tx2">
                <a:alpha val="55000"/>
              </a:schemeClr>
            </a:solidFill>
            <a:ln w="9525">
              <a:noFill/>
            </a:ln>
            <a:effectLst>
              <a:innerShdw blurRad="114300">
                <a:prstClr val="black">
                  <a:alpha val="48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284AA86D-EAE1-4E3F-A54C-7F1E390B6DF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PicPr>
              <a:picLocks noChangeAspect="1"/>
            </p:cNvPic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5536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제목 1">
            <a:extLst>
              <a:ext uri="{FF2B5EF4-FFF2-40B4-BE49-F238E27FC236}">
                <a16:creationId xmlns:a16="http://schemas.microsoft.com/office/drawing/2014/main" id="{E3DEF2D4-7644-95C2-978D-FC8AB1A5A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92398" y="1871131"/>
            <a:ext cx="6815669" cy="1515533"/>
          </a:xfrm>
        </p:spPr>
        <p:txBody>
          <a:bodyPr vert="horz" lIns="91440" tIns="45720" rIns="91440" bIns="45720" rtlCol="0" anchor="b">
            <a:normAutofit/>
          </a:bodyPr>
          <a:lstStyle/>
          <a:p>
            <a:pPr latinLnBrk="0"/>
            <a:r>
              <a:rPr lang="en-US" altLang="ko-KR" sz="5400" dirty="0">
                <a:solidFill>
                  <a:schemeClr val="bg1"/>
                </a:solidFill>
              </a:rPr>
              <a:t>Chapter 2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FBA2509C-F1A5-8E55-F7B4-15B7A483D4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92398" y="3657597"/>
            <a:ext cx="6815669" cy="132080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 latinLnBrk="0">
              <a:buNone/>
            </a:pPr>
            <a:r>
              <a:rPr lang="ko-KR" altLang="en-US" sz="2100" dirty="0">
                <a:solidFill>
                  <a:schemeClr val="bg1"/>
                </a:solidFill>
              </a:rPr>
              <a:t>스모의 규칙</a:t>
            </a:r>
          </a:p>
        </p:txBody>
      </p:sp>
      <p:cxnSp>
        <p:nvCxnSpPr>
          <p:cNvPr id="19" name="Straight Connector 27">
            <a:extLst>
              <a:ext uri="{FF2B5EF4-FFF2-40B4-BE49-F238E27FC236}">
                <a16:creationId xmlns:a16="http://schemas.microsoft.com/office/drawing/2014/main" id="{0772CE55-4C36-44F1-A9BD-379BEB8431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692399" y="3522131"/>
            <a:ext cx="6815668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5761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자연주의">
  <a:themeElements>
    <a:clrScheme name="자연주의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자연주의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자연주의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338</TotalTime>
  <Words>925</Words>
  <Application>Microsoft Office PowerPoint</Application>
  <PresentationFormat>와이드스크린</PresentationFormat>
  <Paragraphs>191</Paragraphs>
  <Slides>42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42</vt:i4>
      </vt:variant>
    </vt:vector>
  </HeadingPairs>
  <TitlesOfParts>
    <vt:vector size="46" baseType="lpstr">
      <vt:lpstr>함초롬바탕</vt:lpstr>
      <vt:lpstr>Arial</vt:lpstr>
      <vt:lpstr>Garamond</vt:lpstr>
      <vt:lpstr>자연주의</vt:lpstr>
      <vt:lpstr>일본의 대표 스포츠 (스모)</vt:lpstr>
      <vt:lpstr>목 차</vt:lpstr>
      <vt:lpstr>들어가기에 앞서 </vt:lpstr>
      <vt:lpstr>Chapter 1</vt:lpstr>
      <vt:lpstr>PowerPoint 프레젠테이션</vt:lpstr>
      <vt:lpstr>PowerPoint 프레젠테이션</vt:lpstr>
      <vt:lpstr>PowerPoint 프레젠테이션</vt:lpstr>
      <vt:lpstr>PowerPoint 프레젠테이션</vt:lpstr>
      <vt:lpstr>Chapter 2</vt:lpstr>
      <vt:lpstr>시코</vt:lpstr>
      <vt:lpstr>PowerPoint 프레젠테이션</vt:lpstr>
      <vt:lpstr>스모 데드리프트</vt:lpstr>
      <vt:lpstr>도효</vt:lpstr>
      <vt:lpstr>그 외 규칙</vt:lpstr>
      <vt:lpstr>Chapter 3</vt:lpstr>
      <vt:lpstr>요코즈나</vt:lpstr>
      <vt:lpstr>PowerPoint 프레젠테이션</vt:lpstr>
      <vt:lpstr>PowerPoint 프레젠테이션</vt:lpstr>
      <vt:lpstr>오제키</vt:lpstr>
      <vt:lpstr>PowerPoint 프레젠테이션</vt:lpstr>
      <vt:lpstr>PowerPoint 프레젠테이션</vt:lpstr>
      <vt:lpstr>세키와케</vt:lpstr>
      <vt:lpstr>PowerPoint 프레젠테이션</vt:lpstr>
      <vt:lpstr>코무스비</vt:lpstr>
      <vt:lpstr>PowerPoint 프레젠테이션</vt:lpstr>
      <vt:lpstr>마에가시라</vt:lpstr>
      <vt:lpstr>PowerPoint 프레젠테이션</vt:lpstr>
      <vt:lpstr>주료(十両) </vt:lpstr>
      <vt:lpstr>마쿠시타(幕下) 이하 </vt:lpstr>
      <vt:lpstr>Chapter 4</vt:lpstr>
      <vt:lpstr>하쿠호 쇼</vt:lpstr>
      <vt:lpstr>PowerPoint 프레젠테이션</vt:lpstr>
      <vt:lpstr>다이호 고키</vt:lpstr>
      <vt:lpstr>PowerPoint 프레젠테이션</vt:lpstr>
      <vt:lpstr>지요노후지 마쓰구</vt:lpstr>
      <vt:lpstr>PowerPoint 프레젠테이션</vt:lpstr>
      <vt:lpstr>PowerPoint 프레젠테이션</vt:lpstr>
      <vt:lpstr>아사쇼류 아키노리</vt:lpstr>
      <vt:lpstr>PowerPoint 프레젠테이션</vt:lpstr>
      <vt:lpstr>Chapter 5</vt:lpstr>
      <vt:lpstr>PowerPoint 프레젠테이션</vt:lpstr>
      <vt:lpstr>END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대표 스포츠 (스모)</dc:title>
  <dc:creator>민겸 장</dc:creator>
  <cp:lastModifiedBy>USER</cp:lastModifiedBy>
  <cp:revision>5</cp:revision>
  <dcterms:created xsi:type="dcterms:W3CDTF">2024-05-25T07:40:14Z</dcterms:created>
  <dcterms:modified xsi:type="dcterms:W3CDTF">2024-05-30T09:24:40Z</dcterms:modified>
</cp:coreProperties>
</file>