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301" r:id="rId25"/>
    <p:sldId id="302" r:id="rId26"/>
    <p:sldId id="283" r:id="rId27"/>
    <p:sldId id="284" r:id="rId28"/>
    <p:sldId id="285" r:id="rId29"/>
    <p:sldId id="314" r:id="rId30"/>
    <p:sldId id="286" r:id="rId31"/>
    <p:sldId id="287" r:id="rId32"/>
    <p:sldId id="288" r:id="rId33"/>
    <p:sldId id="289" r:id="rId34"/>
    <p:sldId id="295" r:id="rId35"/>
    <p:sldId id="296" r:id="rId36"/>
    <p:sldId id="297" r:id="rId37"/>
    <p:sldId id="298" r:id="rId38"/>
    <p:sldId id="290" r:id="rId39"/>
    <p:sldId id="291" r:id="rId40"/>
    <p:sldId id="292" r:id="rId41"/>
    <p:sldId id="293" r:id="rId42"/>
    <p:sldId id="294" r:id="rId43"/>
    <p:sldId id="299" r:id="rId44"/>
    <p:sldId id="300" r:id="rId45"/>
    <p:sldId id="303" r:id="rId46"/>
    <p:sldId id="304" r:id="rId47"/>
    <p:sldId id="310" r:id="rId48"/>
    <p:sldId id="311" r:id="rId49"/>
    <p:sldId id="312" r:id="rId50"/>
    <p:sldId id="309" r:id="rId51"/>
    <p:sldId id="31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7%90%83" TargetMode="External"/><Relationship Id="rId2" Type="http://schemas.openxmlformats.org/officeDocument/2006/relationships/hyperlink" Target="https://namu.wiki/w/%E9%87%8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400" dirty="0" smtClean="0"/>
              <a:t>일본과 한국의 야구 문화 비교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/>
              <a:t/>
            </a:r>
            <a:br>
              <a:rPr lang="en-US" altLang="ko-KR" sz="4400" dirty="0"/>
            </a:b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ko-KR" dirty="0" smtClean="0"/>
          </a:p>
          <a:p>
            <a:pPr algn="r"/>
            <a:r>
              <a:rPr lang="en-US" altLang="ko-KR" dirty="0" smtClean="0"/>
              <a:t>224*2*9* </a:t>
            </a:r>
            <a:r>
              <a:rPr lang="ko-KR" altLang="en-US" dirty="0" smtClean="0"/>
              <a:t>일본어일본학과 김</a:t>
            </a:r>
            <a:r>
              <a:rPr lang="en-US" altLang="ko-KR" dirty="0" smtClean="0"/>
              <a:t>*</a:t>
            </a:r>
            <a:r>
              <a:rPr lang="ko-KR" altLang="en-US" dirty="0" smtClean="0"/>
              <a:t>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tx1"/>
                </a:solidFill>
              </a:rPr>
              <a:t>히로시마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도요카프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925515"/>
            <a:ext cx="2834640" cy="3890651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:1949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28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(74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히로시마현 히로시마시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마쓰다 줌줌 스타디움 히로시마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마쓰다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김무종</a:t>
            </a:r>
            <a:r>
              <a:rPr lang="en-US" altLang="ko-KR" dirty="0" smtClean="0">
                <a:solidFill>
                  <a:schemeClr val="tx1"/>
                </a:solidFill>
              </a:rPr>
              <a:t>(1973~1982)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박창언</a:t>
            </a:r>
            <a:r>
              <a:rPr lang="en-US" altLang="ko-KR" dirty="0" smtClean="0">
                <a:solidFill>
                  <a:schemeClr val="tx1"/>
                </a:solidFill>
              </a:rPr>
              <a:t>(1982~1985)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신성현</a:t>
            </a:r>
            <a:r>
              <a:rPr lang="en-US" altLang="ko-KR" dirty="0" smtClean="0">
                <a:solidFill>
                  <a:schemeClr val="tx1"/>
                </a:solidFill>
              </a:rPr>
              <a:t>(2009~2013)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:3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25" y="798023"/>
            <a:ext cx="4950068" cy="5309903"/>
          </a:xfrm>
        </p:spPr>
      </p:pic>
    </p:spTree>
    <p:extLst>
      <p:ext uri="{BB962C8B-B14F-4D97-AF65-F5344CB8AC3E}">
        <p14:creationId xmlns:p14="http://schemas.microsoft.com/office/powerpoint/2010/main" val="4486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310054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요코하마</a:t>
            </a:r>
            <a:r>
              <a:rPr lang="en-US" altLang="ko-KR" dirty="0" smtClean="0">
                <a:solidFill>
                  <a:schemeClr val="tx1"/>
                </a:solidFill>
              </a:rPr>
              <a:t>DeNA</a:t>
            </a:r>
            <a:r>
              <a:rPr lang="ko-KR" altLang="en-US" dirty="0" smtClean="0">
                <a:solidFill>
                  <a:schemeClr val="tx1"/>
                </a:solidFill>
              </a:rPr>
              <a:t>베이스타즈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54" y="604072"/>
            <a:ext cx="6031523" cy="5212094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2453054"/>
            <a:ext cx="2834640" cy="336311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:1949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22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(74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가나가와현 요코하마시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요코하마 스타디움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:DeNA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역대한국인선수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송재박</a:t>
            </a:r>
            <a:r>
              <a:rPr lang="en-US" altLang="ko-KR" dirty="0" smtClean="0">
                <a:solidFill>
                  <a:schemeClr val="tx1"/>
                </a:solidFill>
              </a:rPr>
              <a:t>(1983~1987)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:2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54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94956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요미우리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tx1"/>
                </a:solidFill>
              </a:rPr>
              <a:t>자이언츠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19" y="1005072"/>
            <a:ext cx="7315200" cy="4978207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2092569"/>
            <a:ext cx="2834640" cy="372359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:1934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12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26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(89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도쿄도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도쿄돔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요미우리 신문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장훈</a:t>
            </a:r>
            <a:r>
              <a:rPr lang="en-US" altLang="ko-KR" dirty="0" smtClean="0">
                <a:solidFill>
                  <a:schemeClr val="tx1"/>
                </a:solidFill>
              </a:rPr>
              <a:t>(1976~1979)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김시철</a:t>
            </a:r>
            <a:r>
              <a:rPr lang="en-US" altLang="ko-KR" dirty="0" smtClean="0">
                <a:solidFill>
                  <a:schemeClr val="tx1"/>
                </a:solidFill>
              </a:rPr>
              <a:t>(1978~1979)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조성민</a:t>
            </a:r>
            <a:r>
              <a:rPr lang="en-US" altLang="ko-KR" dirty="0" smtClean="0">
                <a:solidFill>
                  <a:schemeClr val="tx1"/>
                </a:solidFill>
              </a:rPr>
              <a:t>(1996~2002)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정민철</a:t>
            </a:r>
            <a:r>
              <a:rPr lang="en-US" altLang="ko-KR" dirty="0" smtClean="0">
                <a:solidFill>
                  <a:schemeClr val="tx1"/>
                </a:solidFill>
              </a:rPr>
              <a:t>(2000~2001)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정민태</a:t>
            </a:r>
            <a:r>
              <a:rPr lang="en-US" altLang="ko-KR" dirty="0" smtClean="0">
                <a:solidFill>
                  <a:schemeClr val="tx1"/>
                </a:solidFill>
              </a:rPr>
              <a:t>(2001~2002)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이승엽</a:t>
            </a:r>
            <a:r>
              <a:rPr lang="en-US" altLang="ko-KR" dirty="0" smtClean="0">
                <a:solidFill>
                  <a:schemeClr val="tx1"/>
                </a:solidFill>
              </a:rPr>
              <a:t>(2006~2010)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:22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최다우승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96715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도쿄 야쿠르트 스왈로즈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1" y="718037"/>
            <a:ext cx="5055577" cy="5055577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2110154"/>
            <a:ext cx="2834640" cy="370601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:1950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25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(74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도쿄도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메이지 진구 야구장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야쿠르트 혼샤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주강사</a:t>
            </a:r>
            <a:r>
              <a:rPr lang="en-US" altLang="ko-KR" dirty="0" smtClean="0">
                <a:solidFill>
                  <a:schemeClr val="tx1"/>
                </a:solidFill>
              </a:rPr>
              <a:t>(2007~2020)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임창용</a:t>
            </a:r>
            <a:r>
              <a:rPr lang="en-US" altLang="ko-KR" dirty="0" smtClean="0">
                <a:solidFill>
                  <a:schemeClr val="tx1"/>
                </a:solidFill>
              </a:rPr>
              <a:t>(2008~2012)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이혜천</a:t>
            </a:r>
            <a:r>
              <a:rPr lang="en-US" altLang="ko-KR" dirty="0" smtClean="0">
                <a:solidFill>
                  <a:schemeClr val="tx1"/>
                </a:solidFill>
              </a:rPr>
              <a:t>(2009~2010)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하재훈</a:t>
            </a:r>
            <a:r>
              <a:rPr lang="en-US" altLang="ko-KR" dirty="0" smtClean="0">
                <a:solidFill>
                  <a:schemeClr val="tx1"/>
                </a:solidFill>
              </a:rPr>
              <a:t>(2016)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:6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86164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주니치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드래곤즈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24" y="761266"/>
            <a:ext cx="5741526" cy="526146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2004646"/>
            <a:ext cx="2834640" cy="381152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:1936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15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(88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아이치현 나고야시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반테린 돔 나고야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주니치 신문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선동열</a:t>
            </a:r>
            <a:r>
              <a:rPr lang="en-US" altLang="ko-KR" dirty="0" smtClean="0">
                <a:solidFill>
                  <a:schemeClr val="tx1"/>
                </a:solidFill>
              </a:rPr>
              <a:t>(1996~1999)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이종범</a:t>
            </a:r>
            <a:r>
              <a:rPr lang="en-US" altLang="ko-KR" dirty="0" smtClean="0">
                <a:solidFill>
                  <a:schemeClr val="tx1"/>
                </a:solidFill>
              </a:rPr>
              <a:t>(1998~2001)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이상훈</a:t>
            </a:r>
            <a:r>
              <a:rPr lang="en-US" altLang="ko-KR" dirty="0" smtClean="0">
                <a:solidFill>
                  <a:schemeClr val="tx1"/>
                </a:solidFill>
              </a:rPr>
              <a:t>(1998~1999)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이병규</a:t>
            </a:r>
            <a:r>
              <a:rPr lang="en-US" altLang="ko-KR" dirty="0" smtClean="0">
                <a:solidFill>
                  <a:schemeClr val="tx1"/>
                </a:solidFill>
              </a:rPr>
              <a:t>(2007~2009)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송상훈</a:t>
            </a:r>
            <a:r>
              <a:rPr lang="en-US" altLang="ko-KR" dirty="0" smtClean="0">
                <a:solidFill>
                  <a:schemeClr val="tx1"/>
                </a:solidFill>
              </a:rPr>
              <a:t>(2012~2014)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:2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일본프로야구 구성</a:t>
            </a: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3977" y="864108"/>
            <a:ext cx="7500491" cy="5120640"/>
          </a:xfrm>
        </p:spPr>
        <p:txBody>
          <a:bodyPr/>
          <a:lstStyle/>
          <a:p>
            <a:r>
              <a:rPr lang="ko-KR" altLang="en-US" dirty="0" smtClean="0"/>
              <a:t>퍼시픽 리그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약칭 파리그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센트럴 리그와 함께 일본프로야구를 구성하는 양대 리그 중 하나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정식 명칭은 일본 프로야구 조직 퍼시픽 리그 운영부 </a:t>
            </a:r>
            <a:r>
              <a:rPr lang="en-US" altLang="ko-KR" dirty="0" smtClean="0"/>
              <a:t>(</a:t>
            </a:r>
            <a:r>
              <a:rPr lang="ja-JP" altLang="en-US" b="1" dirty="0"/>
              <a:t>日本プロ野球組織 パシフィック・リーグ運営部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이며 약칭은 파리그</a:t>
            </a:r>
            <a:r>
              <a:rPr lang="en-US" altLang="ko-KR" dirty="0" smtClean="0"/>
              <a:t>(</a:t>
            </a:r>
            <a:r>
              <a:rPr lang="ja-JP" altLang="en-US" b="1" dirty="0"/>
              <a:t>パ・リーグ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라고도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소속 구단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오릭스 버팔로즈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치바  롯데 마린즈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후쿠오카 소프트뱅크 호크스</a:t>
            </a:r>
            <a:r>
              <a:rPr lang="en-US" altLang="ko-KR" dirty="0" smtClean="0"/>
              <a:t>,</a:t>
            </a:r>
            <a:r>
              <a:rPr lang="ko-KR" altLang="en-US" dirty="0" smtClean="0"/>
              <a:t>도호쿠 라쿠텐 골든 이글스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사이타마 세이부</a:t>
            </a:r>
            <a:r>
              <a:rPr lang="ko-KR" altLang="en-US" dirty="0"/>
              <a:t> </a:t>
            </a:r>
            <a:r>
              <a:rPr lang="ko-KR" altLang="en-US" dirty="0" smtClean="0"/>
              <a:t>라이온즈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훗카이도 닛폰햄 파이터즈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26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213338"/>
            <a:ext cx="2834640" cy="650631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오릭스 버팔로즈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58" y="973044"/>
            <a:ext cx="5465620" cy="436388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:1936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23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(88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오사카부 오사카시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교세라 돔 오사카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:ORIX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유완식</a:t>
            </a:r>
            <a:r>
              <a:rPr lang="en-US" altLang="ko-KR" dirty="0" smtClean="0">
                <a:solidFill>
                  <a:schemeClr val="tx1"/>
                </a:solidFill>
              </a:rPr>
              <a:t>(1936~1944)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김호중</a:t>
            </a:r>
            <a:r>
              <a:rPr lang="en-US" altLang="ko-KR" dirty="0" smtClean="0">
                <a:solidFill>
                  <a:schemeClr val="tx1"/>
                </a:solidFill>
              </a:rPr>
              <a:t>(1964~1969)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김성길</a:t>
            </a:r>
            <a:r>
              <a:rPr lang="en-US" altLang="ko-KR" dirty="0" smtClean="0">
                <a:solidFill>
                  <a:schemeClr val="tx1"/>
                </a:solidFill>
              </a:rPr>
              <a:t>(1978~1986)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구대성</a:t>
            </a:r>
            <a:r>
              <a:rPr lang="en-US" altLang="ko-KR" dirty="0" smtClean="0">
                <a:solidFill>
                  <a:schemeClr val="tx1"/>
                </a:solidFill>
              </a:rPr>
              <a:t>(2001~2004)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박찬호</a:t>
            </a:r>
            <a:r>
              <a:rPr lang="en-US" altLang="ko-KR" dirty="0" smtClean="0">
                <a:solidFill>
                  <a:schemeClr val="tx1"/>
                </a:solidFill>
              </a:rPr>
              <a:t>(2011)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이승엽</a:t>
            </a:r>
            <a:r>
              <a:rPr lang="en-US" altLang="ko-KR" dirty="0" smtClean="0">
                <a:solidFill>
                  <a:schemeClr val="tx1"/>
                </a:solidFill>
              </a:rPr>
              <a:t>(2011)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이대호</a:t>
            </a:r>
            <a:r>
              <a:rPr lang="en-US" altLang="ko-KR" dirty="0" smtClean="0">
                <a:solidFill>
                  <a:schemeClr val="tx1"/>
                </a:solidFill>
              </a:rPr>
              <a:t>(2012~2013)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:5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477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092" y="1143000"/>
            <a:ext cx="2967580" cy="650631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치바 롯데 마린즈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6" y="1030164"/>
            <a:ext cx="4925158" cy="492515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:1949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9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21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(74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치바현 치바시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:ZOZO</a:t>
            </a:r>
            <a:r>
              <a:rPr lang="ko-KR" altLang="en-US" dirty="0" smtClean="0">
                <a:solidFill>
                  <a:schemeClr val="tx1"/>
                </a:solidFill>
              </a:rPr>
              <a:t>마린 스타디움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롯데 홀딩스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백인천</a:t>
            </a:r>
            <a:r>
              <a:rPr lang="en-US" altLang="ko-KR" dirty="0" smtClean="0">
                <a:solidFill>
                  <a:schemeClr val="tx1"/>
                </a:solidFill>
              </a:rPr>
              <a:t>(1977~1980)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장훈</a:t>
            </a:r>
            <a:r>
              <a:rPr lang="en-US" altLang="ko-KR" dirty="0" smtClean="0">
                <a:solidFill>
                  <a:schemeClr val="tx1"/>
                </a:solidFill>
              </a:rPr>
              <a:t>(1980~9181)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이승엽</a:t>
            </a:r>
            <a:r>
              <a:rPr lang="en-US" altLang="ko-KR" dirty="0" smtClean="0">
                <a:solidFill>
                  <a:schemeClr val="tx1"/>
                </a:solidFill>
              </a:rPr>
              <a:t>(2004~2005)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김태균</a:t>
            </a:r>
            <a:r>
              <a:rPr lang="en-US" altLang="ko-KR" dirty="0" smtClean="0">
                <a:solidFill>
                  <a:schemeClr val="tx1"/>
                </a:solidFill>
              </a:rPr>
              <a:t>(2010~2011)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이대은</a:t>
            </a:r>
            <a:r>
              <a:rPr lang="en-US" altLang="ko-KR" dirty="0" smtClean="0">
                <a:solidFill>
                  <a:schemeClr val="tx1"/>
                </a:solidFill>
              </a:rPr>
              <a:t>(2015~2016)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:4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462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43000"/>
            <a:ext cx="3090672" cy="650631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후쿠오카 소프트 뱅크 호크스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1143000"/>
            <a:ext cx="4762500" cy="480060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:1938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22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(86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후쿠오카현 후쿠오카시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미즈호 </a:t>
            </a:r>
            <a:r>
              <a:rPr lang="en-US" altLang="ko-KR" dirty="0" smtClean="0">
                <a:solidFill>
                  <a:schemeClr val="tx1"/>
                </a:solidFill>
              </a:rPr>
              <a:t>PayPay</a:t>
            </a:r>
            <a:r>
              <a:rPr lang="ko-KR" altLang="en-US" dirty="0" smtClean="0">
                <a:solidFill>
                  <a:schemeClr val="tx1"/>
                </a:solidFill>
              </a:rPr>
              <a:t>돔 후쿠오카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소프트뱅크 그룹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김무영</a:t>
            </a:r>
            <a:r>
              <a:rPr lang="en-US" altLang="ko-KR" dirty="0" smtClean="0">
                <a:solidFill>
                  <a:schemeClr val="tx1"/>
                </a:solidFill>
              </a:rPr>
              <a:t>(2009~2015)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이범호</a:t>
            </a:r>
            <a:r>
              <a:rPr lang="en-US" altLang="ko-KR" dirty="0" smtClean="0">
                <a:solidFill>
                  <a:schemeClr val="tx1"/>
                </a:solidFill>
              </a:rPr>
              <a:t>(2010)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이대호</a:t>
            </a:r>
            <a:r>
              <a:rPr lang="en-US" altLang="ko-KR" dirty="0" smtClean="0">
                <a:solidFill>
                  <a:schemeClr val="tx1"/>
                </a:solidFill>
              </a:rPr>
              <a:t>(2014~2015)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:11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500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50631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도호쿠 라쿠텐 </a:t>
            </a:r>
            <a:r>
              <a:rPr lang="en-US" altLang="ko-KR" sz="2400" dirty="0" smtClean="0">
                <a:solidFill>
                  <a:schemeClr val="tx1"/>
                </a:solidFill>
              </a:rPr>
              <a:t/>
            </a:r>
            <a:br>
              <a:rPr lang="en-US" altLang="ko-KR" sz="2400" dirty="0" smtClean="0">
                <a:solidFill>
                  <a:schemeClr val="tx1"/>
                </a:solidFill>
              </a:rPr>
            </a:br>
            <a:r>
              <a:rPr lang="ko-KR" altLang="en-US" sz="2400" dirty="0" smtClean="0">
                <a:solidFill>
                  <a:schemeClr val="tx1"/>
                </a:solidFill>
              </a:rPr>
              <a:t>골든 이글스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77" y="931984"/>
            <a:ext cx="4554415" cy="455441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:2004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29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(19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미야기현 센다이시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홋토못토 필드 고베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라쿠텐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김병현</a:t>
            </a:r>
            <a:r>
              <a:rPr lang="en-US" altLang="ko-KR" dirty="0" smtClean="0">
                <a:solidFill>
                  <a:schemeClr val="tx1"/>
                </a:solidFill>
              </a:rPr>
              <a:t>(2011)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김무영</a:t>
            </a:r>
            <a:r>
              <a:rPr lang="en-US" altLang="ko-KR" dirty="0" smtClean="0">
                <a:solidFill>
                  <a:schemeClr val="tx1"/>
                </a:solidFill>
              </a:rPr>
              <a:t>(2016)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:1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283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     목차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1.</a:t>
            </a:r>
            <a:r>
              <a:rPr lang="ko-KR" altLang="en-US" sz="3200" dirty="0" smtClean="0"/>
              <a:t>정의</a:t>
            </a:r>
            <a:endParaRPr lang="en-US" altLang="ko-KR" sz="3200" dirty="0" smtClean="0"/>
          </a:p>
          <a:p>
            <a:r>
              <a:rPr lang="en-US" altLang="ko-KR" sz="3200" dirty="0" smtClean="0"/>
              <a:t>2.</a:t>
            </a:r>
            <a:r>
              <a:rPr lang="ko-KR" altLang="en-US" sz="3200" dirty="0" smtClean="0"/>
              <a:t>일본과 한국의 역사</a:t>
            </a:r>
            <a:endParaRPr lang="en-US" altLang="ko-KR" sz="3200" dirty="0" smtClean="0"/>
          </a:p>
          <a:p>
            <a:r>
              <a:rPr lang="en-US" altLang="ko-KR" sz="3200" dirty="0" smtClean="0"/>
              <a:t>3.</a:t>
            </a:r>
            <a:r>
              <a:rPr lang="ko-KR" altLang="en-US" sz="3200" dirty="0" smtClean="0"/>
              <a:t>일본 프로야구의 구성</a:t>
            </a:r>
            <a:endParaRPr lang="en-US" altLang="ko-KR" sz="3200" dirty="0" smtClean="0"/>
          </a:p>
          <a:p>
            <a:r>
              <a:rPr lang="en-US" altLang="ko-KR" sz="3200" dirty="0" smtClean="0"/>
              <a:t>4.</a:t>
            </a:r>
            <a:r>
              <a:rPr lang="ko-KR" altLang="en-US" sz="3200" dirty="0" smtClean="0"/>
              <a:t>고교야구</a:t>
            </a:r>
            <a:endParaRPr lang="en-US" altLang="ko-KR" sz="3200" dirty="0"/>
          </a:p>
          <a:p>
            <a:r>
              <a:rPr lang="en-US" altLang="ko-KR" sz="3200" dirty="0"/>
              <a:t>5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흥행</a:t>
            </a:r>
            <a:endParaRPr lang="en-US" altLang="ko-KR" sz="3200" dirty="0" smtClean="0"/>
          </a:p>
          <a:p>
            <a:r>
              <a:rPr lang="en-US" altLang="ko-KR" sz="3200" dirty="0" smtClean="0"/>
              <a:t>6.</a:t>
            </a:r>
            <a:r>
              <a:rPr lang="ko-KR" altLang="en-US" sz="3200" dirty="0" smtClean="0"/>
              <a:t>유명 선수</a:t>
            </a:r>
            <a:endParaRPr lang="en-US" altLang="ko-KR" sz="3200" dirty="0" smtClean="0"/>
          </a:p>
          <a:p>
            <a:r>
              <a:rPr lang="en-US" altLang="ko-KR" sz="3200" dirty="0" smtClean="0"/>
              <a:t>7.</a:t>
            </a:r>
            <a:r>
              <a:rPr lang="ko-KR" altLang="en-US" sz="3200" dirty="0" smtClean="0"/>
              <a:t>문화차이</a:t>
            </a:r>
            <a:endParaRPr lang="en-US" altLang="ko-KR" sz="3200" dirty="0" smtClean="0"/>
          </a:p>
          <a:p>
            <a:r>
              <a:rPr lang="en-US" altLang="ko-KR" sz="3200" dirty="0"/>
              <a:t>8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한일 관계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356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50631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사이타마 세이부 라이온즈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96" y="1283676"/>
            <a:ext cx="4262804" cy="4262804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:1949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26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(74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사이타마현 토코로자와시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베루나 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세이부 철도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백인천</a:t>
            </a:r>
            <a:r>
              <a:rPr lang="en-US" altLang="ko-KR" dirty="0" smtClean="0">
                <a:solidFill>
                  <a:schemeClr val="tx1"/>
                </a:solidFill>
              </a:rPr>
              <a:t>(1975~1976)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송재박</a:t>
            </a:r>
            <a:r>
              <a:rPr lang="en-US" altLang="ko-KR" dirty="0" smtClean="0">
                <a:solidFill>
                  <a:schemeClr val="tx1"/>
                </a:solidFill>
              </a:rPr>
              <a:t>(1975~1982)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:13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017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50631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</a:rPr>
              <a:t>훗카이도 닛폰햄</a:t>
            </a:r>
            <a:r>
              <a:rPr lang="en-US" altLang="ko-KR" sz="2400" dirty="0" smtClean="0">
                <a:solidFill>
                  <a:schemeClr val="tx1"/>
                </a:solidFill>
              </a:rPr>
              <a:t/>
            </a:r>
            <a:br>
              <a:rPr lang="en-US" altLang="ko-KR" sz="2400" dirty="0" smtClean="0">
                <a:solidFill>
                  <a:schemeClr val="tx1"/>
                </a:solidFill>
              </a:rPr>
            </a:br>
            <a:r>
              <a:rPr lang="ko-KR" altLang="en-US" sz="2400" dirty="0" smtClean="0">
                <a:solidFill>
                  <a:schemeClr val="tx1"/>
                </a:solidFill>
              </a:rPr>
              <a:t>파이터즈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397975"/>
            <a:ext cx="5468814" cy="4325817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:1945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6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(78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훗카이도 키타히로시마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훗카이도 닛폰햄 파이터즈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닛폰햄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장훈</a:t>
            </a:r>
            <a:r>
              <a:rPr lang="en-US" altLang="ko-KR" dirty="0" smtClean="0">
                <a:solidFill>
                  <a:schemeClr val="tx1"/>
                </a:solidFill>
              </a:rPr>
              <a:t>(1959~1975)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백인천</a:t>
            </a:r>
            <a:r>
              <a:rPr lang="en-US" altLang="ko-KR" dirty="0" smtClean="0">
                <a:solidFill>
                  <a:schemeClr val="tx1"/>
                </a:solidFill>
              </a:rPr>
              <a:t>(1962~1974)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주동식</a:t>
            </a:r>
            <a:r>
              <a:rPr lang="en-US" altLang="ko-KR" dirty="0" smtClean="0">
                <a:solidFill>
                  <a:schemeClr val="tx1"/>
                </a:solidFill>
              </a:rPr>
              <a:t>(1972~1981)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일본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:3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857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정리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868363"/>
            <a:ext cx="7051431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6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고교야구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일본은 프로뿐만아니라 고교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사회인 독립리그까지 인기있는 뿐 아니라 탄탄한 실력으로 바쳐주고있다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일본의 고교야구 대회 통칭 고시엔이라 불린다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야구대회는 두 가지로 마이니치 신문에서 주최하는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월의 고시엔은 선발 고등학교 야구대회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아시히 신문에서 주최하는</a:t>
            </a:r>
            <a:r>
              <a:rPr lang="en-US" altLang="ko-KR" dirty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월의 고시엔은 전국 고등학교 야구선수 권대회라고 부른다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0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꿈의 성지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40015" y="864108"/>
            <a:ext cx="7544453" cy="5120640"/>
          </a:xfrm>
        </p:spPr>
        <p:txBody>
          <a:bodyPr/>
          <a:lstStyle/>
          <a:p>
            <a:r>
              <a:rPr lang="ko-KR" altLang="en-US" dirty="0" smtClean="0"/>
              <a:t>고교야구 고시엔은 많은 사람들의 기대를 받는 곳이기도 하다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고교야구에 참여하는 학생들은 결승전에 가기만을 기다리고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몇몇 학생들의 꿈의 무대 고시엔에가서 자신들이 뛰었던 곳에 흙을 가져가는 것도 문화로 차지했다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79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고교야구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한국과 비교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일본은 유스라는 개념이 엄청나게 잘 개발이 되어있다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고등학교 야구부만 약</a:t>
            </a:r>
            <a:r>
              <a:rPr lang="en-US" altLang="ko-KR" dirty="0" smtClean="0"/>
              <a:t>4000</a:t>
            </a:r>
            <a:r>
              <a:rPr lang="ko-KR" altLang="en-US" dirty="0" smtClean="0"/>
              <a:t>개이상으로 고시엔에가기를 희망을 하고있다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한국도 마찬가지로 육성시스템은 잘되어있다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한국 고등학교 야구부는 약</a:t>
            </a:r>
            <a:r>
              <a:rPr lang="en-US" altLang="ko-KR" dirty="0" smtClean="0"/>
              <a:t>80</a:t>
            </a:r>
            <a:r>
              <a:rPr lang="ko-KR" altLang="en-US" dirty="0" smtClean="0"/>
              <a:t>개이다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41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고시엔의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모습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623118"/>
            <a:ext cx="7315200" cy="361176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50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흥행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 프로야구는 일본 축구 </a:t>
            </a:r>
            <a:r>
              <a:rPr lang="en-US" altLang="ko-KR" dirty="0" smtClean="0"/>
              <a:t>J</a:t>
            </a:r>
            <a:r>
              <a:rPr lang="ko-KR" altLang="en-US" dirty="0" smtClean="0"/>
              <a:t>리그와 같이 인기가 있는 스포츠 중 하나로 역사와 전통이 아주 진합니다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2023</a:t>
            </a:r>
            <a:r>
              <a:rPr lang="ko-KR" altLang="en-US" dirty="0" smtClean="0"/>
              <a:t>년 우승팀 한신타이거즈가 우승을 하면서 일본프로야구의흥행을 알렸다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5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546" y="1123837"/>
            <a:ext cx="3138855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리그 </a:t>
            </a:r>
            <a:r>
              <a:rPr lang="ko-KR" altLang="en-US" smtClean="0">
                <a:solidFill>
                  <a:schemeClr val="tx1"/>
                </a:solidFill>
              </a:rPr>
              <a:t>수준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일본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일본은 몇십년간 투고타저의 시대였다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투고타저란 투수의 능력치는 좋고 타자의 능력치는 떨어진다는소리이다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0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38" y="1123837"/>
            <a:ext cx="3130063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리그 </a:t>
            </a:r>
            <a:r>
              <a:rPr lang="ko-KR" altLang="en-US" smtClean="0">
                <a:solidFill>
                  <a:schemeClr val="tx1"/>
                </a:solidFill>
              </a:rPr>
              <a:t>수준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한국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한국은 야구 전성기가 </a:t>
            </a:r>
            <a:r>
              <a:rPr lang="en-US" altLang="ko-KR" dirty="0" smtClean="0"/>
              <a:t>2010~2019</a:t>
            </a:r>
            <a:r>
              <a:rPr lang="ko-KR" altLang="en-US" dirty="0" smtClean="0"/>
              <a:t>년 까지 인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엄연히 투고타저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투저타고라는 말을 가리기도 어렵다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매 시즌 많이 바뀐다 일본의 경우 국내 선수들이 상을 다 휩쓸지만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한국의 경우 외국인 선수들이 기록적인 부문에서 앞서있는게 현실이다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야구의 정의</a:t>
            </a: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야구</a:t>
            </a:r>
            <a:r>
              <a:rPr lang="en-US" altLang="ko-KR" sz="3200" dirty="0" smtClean="0"/>
              <a:t>(</a:t>
            </a:r>
            <a:r>
              <a:rPr lang="ko-KR" altLang="en-US" dirty="0">
                <a:hlinkClick r:id="rId2" tooltip="野"/>
              </a:rPr>
              <a:t>野</a:t>
            </a:r>
            <a:r>
              <a:rPr lang="ko-KR" altLang="en-US" u="sng" dirty="0">
                <a:hlinkClick r:id="rId3" tooltip="球"/>
              </a:rPr>
              <a:t>球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를 제일 먼저 접한 나라는 미국이다</a:t>
            </a:r>
            <a:r>
              <a:rPr lang="en-US" altLang="ko-KR" sz="3200" dirty="0" smtClean="0"/>
              <a:t>.</a:t>
            </a:r>
          </a:p>
          <a:p>
            <a:pPr marL="0" indent="0">
              <a:buNone/>
            </a:pPr>
            <a:endParaRPr lang="en-US" altLang="ko-KR" sz="3200" dirty="0" smtClean="0"/>
          </a:p>
          <a:p>
            <a:r>
              <a:rPr lang="en-US" altLang="ko-KR" sz="3200" dirty="0" smtClean="0"/>
              <a:t>10</a:t>
            </a:r>
            <a:r>
              <a:rPr lang="ko-KR" altLang="en-US" sz="3200" dirty="0" smtClean="0"/>
              <a:t>명으로 이루어진 두 팀이 </a:t>
            </a:r>
            <a:r>
              <a:rPr lang="en-US" altLang="ko-KR" sz="3200" dirty="0" smtClean="0"/>
              <a:t>9</a:t>
            </a:r>
            <a:r>
              <a:rPr lang="ko-KR" altLang="en-US" sz="3200" dirty="0" smtClean="0"/>
              <a:t>회씩 공격과 수비를 번갈아 가며 승패를 겨루는 구기 종목이다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61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유명 선수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일본은 많은 스타성선수들이 나왔다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야구를 하면 제일 이루고 싶은 업적은  야구의 본고지 미국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메이저리그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가는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우리가 흔히 아는 오타니 쇼헤이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일본 야구 신동 사사키 로키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메이저아시아 최다 탈삼진 보유 다르빗슈 유 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일본은 유명한 선수들이 많이 나오고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5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984737"/>
            <a:ext cx="2834640" cy="237744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오타니 쇼헤이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46" y="801540"/>
            <a:ext cx="4682390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925515"/>
            <a:ext cx="2834640" cy="3890651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:1994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월 </a:t>
            </a:r>
            <a:r>
              <a:rPr lang="en-US" altLang="ko-KR" dirty="0" smtClean="0">
                <a:solidFill>
                  <a:schemeClr val="tx1"/>
                </a:solidFill>
              </a:rPr>
              <a:t>5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(29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이와테현 미즈사와시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소속팀</a:t>
            </a:r>
            <a:r>
              <a:rPr lang="en-US" altLang="ko-KR" dirty="0" smtClean="0">
                <a:solidFill>
                  <a:schemeClr val="tx1"/>
                </a:solidFill>
              </a:rPr>
              <a:t>:(LA</a:t>
            </a:r>
            <a:r>
              <a:rPr lang="ko-KR" altLang="en-US" dirty="0" smtClean="0">
                <a:solidFill>
                  <a:schemeClr val="tx1"/>
                </a:solidFill>
              </a:rPr>
              <a:t>다저스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계약</a:t>
            </a:r>
            <a:r>
              <a:rPr lang="en-US" altLang="ko-KR" dirty="0" smtClean="0">
                <a:solidFill>
                  <a:schemeClr val="tx1"/>
                </a:solidFill>
              </a:rPr>
              <a:t>:7</a:t>
            </a:r>
            <a:r>
              <a:rPr lang="ko-KR" altLang="en-US" dirty="0" smtClean="0">
                <a:solidFill>
                  <a:schemeClr val="tx1"/>
                </a:solidFill>
              </a:rPr>
              <a:t>억 달러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포지션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선발 투수 겸 지명타자</a:t>
            </a:r>
            <a:r>
              <a:rPr lang="en-US" altLang="ko-KR" dirty="0" smtClean="0">
                <a:solidFill>
                  <a:schemeClr val="tx1"/>
                </a:solidFill>
              </a:rPr>
              <a:t>):</a:t>
            </a:r>
            <a:r>
              <a:rPr lang="ko-KR" altLang="en-US" dirty="0" smtClean="0">
                <a:solidFill>
                  <a:schemeClr val="tx1"/>
                </a:solidFill>
              </a:rPr>
              <a:t>투타 겸업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타율</a:t>
            </a:r>
            <a:r>
              <a:rPr lang="en-US" altLang="ko-KR" dirty="0" smtClean="0">
                <a:solidFill>
                  <a:schemeClr val="tx1"/>
                </a:solidFill>
              </a:rPr>
              <a:t>:0.286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홈런</a:t>
            </a:r>
            <a:r>
              <a:rPr lang="en-US" altLang="ko-KR" dirty="0" smtClean="0">
                <a:solidFill>
                  <a:schemeClr val="tx1"/>
                </a:solidFill>
              </a:rPr>
              <a:t>:48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타점</a:t>
            </a:r>
            <a:r>
              <a:rPr lang="en-US" altLang="ko-KR" dirty="0" smtClean="0">
                <a:solidFill>
                  <a:schemeClr val="tx1"/>
                </a:solidFill>
              </a:rPr>
              <a:t>:166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출루율</a:t>
            </a:r>
            <a:r>
              <a:rPr lang="en-US" altLang="ko-KR" dirty="0" smtClean="0">
                <a:solidFill>
                  <a:schemeClr val="tx1"/>
                </a:solidFill>
              </a:rPr>
              <a:t>:0.358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782515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이치로 스즈키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1143000"/>
            <a:ext cx="5451230" cy="444890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2039815"/>
            <a:ext cx="2834640" cy="3776351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:1973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22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(50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아이치현 니시카스가이군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토요야마정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소속팀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시애틀 매리너스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포지션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우익수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안타</a:t>
            </a:r>
            <a:r>
              <a:rPr lang="en-US" altLang="ko-KR" dirty="0" smtClean="0">
                <a:solidFill>
                  <a:schemeClr val="tx1"/>
                </a:solidFill>
              </a:rPr>
              <a:t>:4367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홈런</a:t>
            </a:r>
            <a:r>
              <a:rPr lang="en-US" altLang="ko-KR" dirty="0" smtClean="0">
                <a:solidFill>
                  <a:schemeClr val="tx1"/>
                </a:solidFill>
              </a:rPr>
              <a:t>:117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출루율</a:t>
            </a:r>
            <a:r>
              <a:rPr lang="en-US" altLang="ko-KR" dirty="0" smtClean="0">
                <a:solidFill>
                  <a:schemeClr val="tx1"/>
                </a:solidFill>
              </a:rPr>
              <a:t>:0.365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도루</a:t>
            </a:r>
            <a:r>
              <a:rPr lang="en-US" altLang="ko-KR" dirty="0" smtClean="0">
                <a:solidFill>
                  <a:schemeClr val="tx1"/>
                </a:solidFill>
              </a:rPr>
              <a:t>:509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41838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다르빗슈 유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868363"/>
            <a:ext cx="4706774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784838"/>
            <a:ext cx="2834640" cy="4031328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:1986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16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(37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오사카부 하비키노시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소속팀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샌디에이고 파드리스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포지션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선발 투수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승리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패배 기록</a:t>
            </a:r>
            <a:r>
              <a:rPr lang="en-US" altLang="ko-KR" dirty="0" smtClean="0">
                <a:solidFill>
                  <a:schemeClr val="tx1"/>
                </a:solidFill>
              </a:rPr>
              <a:t>:93</a:t>
            </a:r>
            <a:r>
              <a:rPr lang="ko-KR" altLang="en-US" dirty="0" smtClean="0">
                <a:solidFill>
                  <a:schemeClr val="tx1"/>
                </a:solidFill>
              </a:rPr>
              <a:t>승 </a:t>
            </a:r>
            <a:r>
              <a:rPr lang="en-US" altLang="ko-KR" dirty="0" smtClean="0">
                <a:solidFill>
                  <a:schemeClr val="tx1"/>
                </a:solidFill>
              </a:rPr>
              <a:t>38</a:t>
            </a:r>
            <a:r>
              <a:rPr lang="ko-KR" altLang="en-US" dirty="0" smtClean="0">
                <a:solidFill>
                  <a:schemeClr val="tx1"/>
                </a:solidFill>
              </a:rPr>
              <a:t>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평균자책점</a:t>
            </a:r>
            <a:r>
              <a:rPr lang="en-US" altLang="ko-KR" dirty="0" smtClean="0">
                <a:solidFill>
                  <a:schemeClr val="tx1"/>
                </a:solidFill>
              </a:rPr>
              <a:t>:1.99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경기출전</a:t>
            </a:r>
            <a:r>
              <a:rPr lang="en-US" altLang="ko-KR" dirty="0" smtClean="0">
                <a:solidFill>
                  <a:schemeClr val="tx1"/>
                </a:solidFill>
              </a:rPr>
              <a:t>:167</a:t>
            </a:r>
            <a:r>
              <a:rPr lang="ko-KR" altLang="en-US" dirty="0" smtClean="0">
                <a:solidFill>
                  <a:schemeClr val="tx1"/>
                </a:solidFill>
              </a:rPr>
              <a:t>경기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투구이닝</a:t>
            </a:r>
            <a:r>
              <a:rPr lang="en-US" altLang="ko-KR" dirty="0" smtClean="0">
                <a:solidFill>
                  <a:schemeClr val="tx1"/>
                </a:solidFill>
              </a:rPr>
              <a:t>:12681/3</a:t>
            </a:r>
            <a:r>
              <a:rPr lang="ko-KR" altLang="en-US" dirty="0" smtClean="0">
                <a:solidFill>
                  <a:schemeClr val="tx1"/>
                </a:solidFill>
              </a:rPr>
              <a:t>이닝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탈삼진</a:t>
            </a:r>
            <a:r>
              <a:rPr lang="en-US" altLang="ko-KR" dirty="0" smtClean="0">
                <a:solidFill>
                  <a:schemeClr val="tx1"/>
                </a:solidFill>
              </a:rPr>
              <a:t>:1259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완투와 완봉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완투</a:t>
            </a:r>
            <a:r>
              <a:rPr lang="en-US" altLang="ko-KR" dirty="0" smtClean="0">
                <a:solidFill>
                  <a:schemeClr val="tx1"/>
                </a:solidFill>
              </a:rPr>
              <a:t>55</a:t>
            </a:r>
            <a:r>
              <a:rPr lang="ko-KR" altLang="en-US" dirty="0" smtClean="0">
                <a:solidFill>
                  <a:schemeClr val="tx1"/>
                </a:solidFill>
              </a:rPr>
              <a:t>회 완봉</a:t>
            </a:r>
            <a:r>
              <a:rPr lang="en-US" altLang="ko-KR" dirty="0" smtClean="0">
                <a:solidFill>
                  <a:schemeClr val="tx1"/>
                </a:solidFill>
              </a:rPr>
              <a:t>18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43000"/>
            <a:ext cx="3200400" cy="72096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야마모토 요시노부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868363"/>
            <a:ext cx="4097020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3092" y="1863969"/>
            <a:ext cx="296758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:1998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17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(25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소속팀</a:t>
            </a:r>
            <a:r>
              <a:rPr lang="en-US" altLang="ko-KR" dirty="0" smtClean="0">
                <a:solidFill>
                  <a:schemeClr val="tx1"/>
                </a:solidFill>
              </a:rPr>
              <a:t>:LA</a:t>
            </a:r>
            <a:r>
              <a:rPr lang="ko-KR" altLang="en-US" dirty="0" smtClean="0">
                <a:solidFill>
                  <a:schemeClr val="tx1"/>
                </a:solidFill>
              </a:rPr>
              <a:t>다저스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포지션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선발 투수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승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</a:rPr>
              <a:t>패 기록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ja-JP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시즌 동안 </a:t>
            </a:r>
            <a:r>
              <a:rPr lang="en-US" altLang="ko-KR" dirty="0" smtClean="0">
                <a:solidFill>
                  <a:schemeClr val="tx1"/>
                </a:solidFill>
              </a:rPr>
              <a:t>70</a:t>
            </a:r>
            <a:r>
              <a:rPr lang="ko-KR" altLang="en-US" dirty="0" smtClean="0">
                <a:solidFill>
                  <a:schemeClr val="tx1"/>
                </a:solidFill>
              </a:rPr>
              <a:t>승</a:t>
            </a:r>
            <a:r>
              <a:rPr lang="en-US" altLang="ko-KR" dirty="0" smtClean="0">
                <a:solidFill>
                  <a:schemeClr val="tx1"/>
                </a:solidFill>
              </a:rPr>
              <a:t>29</a:t>
            </a:r>
            <a:r>
              <a:rPr lang="ko-KR" altLang="en-US" dirty="0" smtClean="0">
                <a:solidFill>
                  <a:schemeClr val="tx1"/>
                </a:solidFill>
              </a:rPr>
              <a:t>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평균자책점</a:t>
            </a:r>
            <a:r>
              <a:rPr lang="en-US" altLang="ko-KR" dirty="0" smtClean="0">
                <a:solidFill>
                  <a:schemeClr val="tx1"/>
                </a:solidFill>
              </a:rPr>
              <a:t>:1.82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경기출전</a:t>
            </a:r>
            <a:r>
              <a:rPr lang="en-US" altLang="ko-KR" dirty="0" smtClean="0">
                <a:solidFill>
                  <a:schemeClr val="tx1"/>
                </a:solidFill>
              </a:rPr>
              <a:t>:172</a:t>
            </a:r>
            <a:r>
              <a:rPr lang="ko-KR" altLang="en-US" dirty="0" smtClean="0">
                <a:solidFill>
                  <a:schemeClr val="tx1"/>
                </a:solidFill>
              </a:rPr>
              <a:t>경기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투구 이닝</a:t>
            </a:r>
            <a:r>
              <a:rPr lang="en-US" altLang="ko-KR" dirty="0" smtClean="0">
                <a:solidFill>
                  <a:schemeClr val="tx1"/>
                </a:solidFill>
              </a:rPr>
              <a:t>:897</a:t>
            </a:r>
            <a:r>
              <a:rPr lang="ko-KR" altLang="en-US" dirty="0" smtClean="0">
                <a:solidFill>
                  <a:schemeClr val="tx1"/>
                </a:solidFill>
              </a:rPr>
              <a:t>이닝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탈삼진</a:t>
            </a:r>
            <a:r>
              <a:rPr lang="en-US" altLang="ko-KR" dirty="0" smtClean="0">
                <a:solidFill>
                  <a:schemeClr val="tx1"/>
                </a:solidFill>
              </a:rPr>
              <a:t>:922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완투와 완봉</a:t>
            </a:r>
            <a:r>
              <a:rPr lang="en-US" altLang="ko-KR" dirty="0" smtClean="0">
                <a:solidFill>
                  <a:schemeClr val="tx1"/>
                </a:solidFill>
              </a:rPr>
              <a:t>:14</a:t>
            </a:r>
            <a:r>
              <a:rPr lang="ko-KR" altLang="en-US" dirty="0" smtClean="0">
                <a:solidFill>
                  <a:schemeClr val="tx1"/>
                </a:solidFill>
              </a:rPr>
              <a:t>번의 완투 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번의 </a:t>
            </a:r>
            <a:r>
              <a:rPr lang="ko-KR" altLang="en-US" dirty="0">
                <a:solidFill>
                  <a:schemeClr val="tx1"/>
                </a:solidFill>
              </a:rPr>
              <a:t>완</a:t>
            </a:r>
            <a:r>
              <a:rPr lang="ko-KR" altLang="en-US" dirty="0" smtClean="0">
                <a:solidFill>
                  <a:schemeClr val="tx1"/>
                </a:solidFill>
              </a:rPr>
              <a:t>봉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61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69459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이대호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38" y="868363"/>
            <a:ext cx="4844561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934308"/>
            <a:ext cx="2834640" cy="3881858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:1982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:6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21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(41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타율</a:t>
            </a:r>
            <a:r>
              <a:rPr lang="en-US" altLang="ko-KR" dirty="0" smtClean="0">
                <a:solidFill>
                  <a:schemeClr val="tx1"/>
                </a:solidFill>
              </a:rPr>
              <a:t>:0.277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홈런</a:t>
            </a:r>
            <a:r>
              <a:rPr lang="en-US" altLang="ko-KR" dirty="0" smtClean="0">
                <a:solidFill>
                  <a:schemeClr val="tx1"/>
                </a:solidFill>
              </a:rPr>
              <a:t>:284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타점</a:t>
            </a:r>
            <a:r>
              <a:rPr lang="en-US" altLang="ko-KR" dirty="0" smtClean="0">
                <a:solidFill>
                  <a:schemeClr val="tx1"/>
                </a:solidFill>
              </a:rPr>
              <a:t>:891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출루율</a:t>
            </a:r>
            <a:r>
              <a:rPr lang="en-US" altLang="ko-KR" dirty="0" smtClean="0">
                <a:solidFill>
                  <a:schemeClr val="tx1"/>
                </a:solidFill>
              </a:rPr>
              <a:t>:0.345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장타율</a:t>
            </a:r>
            <a:r>
              <a:rPr lang="en-US" altLang="ko-KR" dirty="0" smtClean="0">
                <a:solidFill>
                  <a:schemeClr val="tx1"/>
                </a:solidFill>
              </a:rPr>
              <a:t>:0.497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58029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이승엽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2999"/>
            <a:ext cx="5105400" cy="4598377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784838"/>
            <a:ext cx="2834640" cy="4031328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:1976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(47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타율</a:t>
            </a:r>
            <a:r>
              <a:rPr lang="en-US" altLang="ko-KR" dirty="0" smtClean="0">
                <a:solidFill>
                  <a:schemeClr val="tx1"/>
                </a:solidFill>
              </a:rPr>
              <a:t>:0.309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홈런</a:t>
            </a:r>
            <a:r>
              <a:rPr lang="en-US" altLang="ko-KR" dirty="0" smtClean="0">
                <a:solidFill>
                  <a:schemeClr val="tx1"/>
                </a:solidFill>
              </a:rPr>
              <a:t>:225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타점</a:t>
            </a:r>
            <a:r>
              <a:rPr lang="en-US" altLang="ko-KR" dirty="0" smtClean="0">
                <a:solidFill>
                  <a:schemeClr val="tx1"/>
                </a:solidFill>
              </a:rPr>
              <a:t>:781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출루율</a:t>
            </a:r>
            <a:r>
              <a:rPr lang="en-US" altLang="ko-KR" dirty="0" smtClean="0">
                <a:solidFill>
                  <a:schemeClr val="tx1"/>
                </a:solidFill>
              </a:rPr>
              <a:t>:0.396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통산 장타율</a:t>
            </a:r>
            <a:r>
              <a:rPr lang="en-US" altLang="ko-KR" dirty="0" smtClean="0">
                <a:solidFill>
                  <a:schemeClr val="tx1"/>
                </a:solidFill>
              </a:rPr>
              <a:t>:0.601</a:t>
            </a: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720969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오승환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1" y="868363"/>
            <a:ext cx="4107725" cy="512127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863969"/>
            <a:ext cx="2834640" cy="39521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출생</a:t>
            </a:r>
            <a:r>
              <a:rPr lang="en-US" altLang="ko-KR" dirty="0" smtClean="0">
                <a:solidFill>
                  <a:schemeClr val="tx1"/>
                </a:solidFill>
              </a:rPr>
              <a:t>:1982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7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15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(41</a:t>
            </a:r>
            <a:r>
              <a:rPr lang="ko-KR" altLang="en-US" dirty="0" smtClean="0">
                <a:solidFill>
                  <a:schemeClr val="tx1"/>
                </a:solidFill>
              </a:rPr>
              <a:t>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2014</a:t>
            </a:r>
            <a:r>
              <a:rPr lang="ko-KR" altLang="en-US" dirty="0" smtClean="0">
                <a:solidFill>
                  <a:schemeClr val="tx1"/>
                </a:solidFill>
              </a:rPr>
              <a:t>기준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64G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662/3</a:t>
            </a:r>
            <a:r>
              <a:rPr lang="ko-KR" altLang="en-US" dirty="0" smtClean="0">
                <a:solidFill>
                  <a:schemeClr val="tx1"/>
                </a:solidFill>
              </a:rPr>
              <a:t>이닝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</a:rPr>
              <a:t>승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39</a:t>
            </a:r>
            <a:r>
              <a:rPr lang="ko-KR" altLang="en-US" dirty="0" smtClean="0">
                <a:solidFill>
                  <a:schemeClr val="tx1"/>
                </a:solidFill>
              </a:rPr>
              <a:t>세이브</a:t>
            </a:r>
            <a:r>
              <a:rPr lang="en-US" altLang="ko-KR" dirty="0" smtClean="0">
                <a:solidFill>
                  <a:schemeClr val="tx1"/>
                </a:solidFill>
              </a:rPr>
              <a:t>(1</a:t>
            </a:r>
            <a:r>
              <a:rPr lang="ko-KR" altLang="en-US" dirty="0" smtClean="0">
                <a:solidFill>
                  <a:schemeClr val="tx1"/>
                </a:solidFill>
              </a:rPr>
              <a:t>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5</a:t>
            </a:r>
            <a:r>
              <a:rPr lang="ko-KR" altLang="en-US" dirty="0" smtClean="0">
                <a:solidFill>
                  <a:schemeClr val="tx1"/>
                </a:solidFill>
              </a:rPr>
              <a:t>홀드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6</a:t>
            </a:r>
            <a:r>
              <a:rPr lang="ko-KR" altLang="en-US" dirty="0" smtClean="0">
                <a:solidFill>
                  <a:schemeClr val="tx1"/>
                </a:solidFill>
              </a:rPr>
              <a:t>블론세이브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81</a:t>
            </a:r>
            <a:r>
              <a:rPr lang="ko-KR" altLang="en-US" dirty="0" smtClean="0">
                <a:solidFill>
                  <a:schemeClr val="tx1"/>
                </a:solidFill>
              </a:rPr>
              <a:t>탈삼진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평균자책점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en-US" altLang="ja-JP" dirty="0" smtClean="0">
                <a:solidFill>
                  <a:schemeClr val="tx1"/>
                </a:solidFill>
              </a:rPr>
              <a:t>1.76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문화차이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한국과 일본의 야구는 많은 문화차이가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일본의 응원문화던지 관람방식 등 여러가지 차이가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경기 운영도 다소 많은 차이가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60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응원문화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일본의 같은 경우 조직적이고 규칙적인 응원 문화가 특징이다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 팀은 전용 응원단과 응원가를 갖추고 있으며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팬들은 경기 내내 응원가를 부릅니다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더 자유롭고 열정적인 응원 스타일을 강조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응원단장이 팬들을 이끌고 다양한 응원가와 춤이 경기 내내 이어집니다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일본의 역사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1872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 중학의 미국인 교사인 호레이스 윌슨에 의해 처음 일본에 전파된 야구는 </a:t>
            </a:r>
            <a:r>
              <a:rPr lang="en-US" altLang="ko-KR" dirty="0" smtClean="0"/>
              <a:t>1878</a:t>
            </a:r>
            <a:r>
              <a:rPr lang="ko-KR" altLang="en-US" dirty="0" smtClean="0"/>
              <a:t>년 일본 최초의 야구팀인 신바시 아스레틱 구락부</a:t>
            </a:r>
            <a:r>
              <a:rPr lang="en-US" altLang="ko-KR" dirty="0" smtClean="0"/>
              <a:t>(</a:t>
            </a:r>
            <a:r>
              <a:rPr lang="ja-JP" altLang="en-US" dirty="0"/>
              <a:t>新橋 アスレチック 俱樂部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최초의 팀이다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일본에서 야구가 폭발적인 인기를 끓게 된것은 </a:t>
            </a:r>
            <a:r>
              <a:rPr lang="en-US" altLang="ko-KR" dirty="0" smtClean="0"/>
              <a:t>1896</a:t>
            </a:r>
            <a:r>
              <a:rPr lang="ko-KR" altLang="en-US" dirty="0" smtClean="0"/>
              <a:t>년 다이이찌</a:t>
            </a:r>
            <a:r>
              <a:rPr lang="en-US" altLang="ko-KR" dirty="0" smtClean="0"/>
              <a:t>(</a:t>
            </a:r>
            <a:r>
              <a:rPr lang="ko-KR" altLang="en-US" dirty="0"/>
              <a:t>第一</a:t>
            </a:r>
            <a:r>
              <a:rPr lang="en-US" altLang="ko-KR" dirty="0" smtClean="0"/>
              <a:t>)</a:t>
            </a:r>
            <a:r>
              <a:rPr lang="ko-KR" altLang="en-US" dirty="0" smtClean="0"/>
              <a:t>고교가 미국인이 이끈 요코하마 아스레틱 구락부</a:t>
            </a:r>
            <a:r>
              <a:rPr lang="en-US" altLang="ko-KR" dirty="0" smtClean="0"/>
              <a:t>(</a:t>
            </a:r>
            <a:r>
              <a:rPr lang="ja-JP" altLang="en-US" dirty="0"/>
              <a:t>橫浜 アスレチック 俱樂部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이기면서 였다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490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경기운영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경기가 비교적 느긋하고 전략적으로 진행됩니다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수비와 투수 중심의 경기 운영이 두드러집니다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일본과 바대로 빠른 템포와 빠른경기를 선호합니다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타격위주의 경기운영이 많습니다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62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6715" y="1123837"/>
            <a:ext cx="3613638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선수 육성 시스템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고등학교 야구가 매우 중요합니다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고교 야구 대회인 고시엔은 전국적으로 관심을 받습니다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대학을 통해 프로로 진출하는 경우도 많습니다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일본과 달리 대학을 진학하지 않고 고등학교에서 바로 진출하는 경우가 많습니다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최근에는 유소년 야구 시스템도 강화되고 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팬서비스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팬들과의 거리감을 유지합니다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프로답게 관리된 선수 이미지를 강조합니다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팬들과의 상호작용을 중시합니다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팬 사인회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팬 미팅 등 직접적인 교류를 많이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0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리그 운영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두 리그</a:t>
            </a:r>
            <a:r>
              <a:rPr lang="en-US" altLang="ko-KR" dirty="0" smtClean="0"/>
              <a:t>(</a:t>
            </a:r>
            <a:r>
              <a:rPr lang="ko-KR" altLang="en-US" dirty="0" smtClean="0"/>
              <a:t>센트럴 리그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퍼시픽 리그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ko-KR" altLang="en-US" dirty="0" smtClean="0"/>
              <a:t>이루어짐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양 리그 간의 규칙 차이가 존재함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단일 리그로 </a:t>
            </a:r>
            <a:r>
              <a:rPr lang="ko-KR" altLang="en-US" dirty="0" smtClean="0"/>
              <a:t>운영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리그 전체가 동일한 규칙을 따름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7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한일 관계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스포츠 한일전인기는 양 국간의 엄청난 재미 요소이다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많은 역사가 있듯이 라이벌의식이있다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정치적 역사적 갈등으로 인해 스포츠를 보는데도 집중을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예로부터 가위바위보도 지면 안된다는 말이있듯이 과몰입하게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557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국제 대회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한일 성적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야구월드컵</a:t>
            </a:r>
            <a:r>
              <a:rPr lang="en-US" altLang="ko-KR" dirty="0" smtClean="0"/>
              <a:t>:</a:t>
            </a:r>
            <a:r>
              <a:rPr lang="ko-KR" altLang="en-US" dirty="0" smtClean="0"/>
              <a:t>한국이 </a:t>
            </a:r>
            <a:r>
              <a:rPr lang="en-US" altLang="ko-KR" dirty="0" smtClean="0"/>
              <a:t>8</a:t>
            </a:r>
            <a:r>
              <a:rPr lang="ko-KR" altLang="en-US" dirty="0" smtClean="0"/>
              <a:t>승 </a:t>
            </a:r>
            <a:r>
              <a:rPr lang="en-US" altLang="ko-KR" dirty="0" smtClean="0"/>
              <a:t>6</a:t>
            </a:r>
            <a:r>
              <a:rPr lang="ko-KR" altLang="en-US" dirty="0" smtClean="0"/>
              <a:t>패로 우세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대륙간컵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승 </a:t>
            </a:r>
            <a:r>
              <a:rPr lang="en-US" altLang="ko-KR" dirty="0" smtClean="0"/>
              <a:t>6</a:t>
            </a:r>
            <a:r>
              <a:rPr lang="ko-KR" altLang="en-US" dirty="0" smtClean="0"/>
              <a:t>패로 우세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아시아 선수권 대회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일본이 </a:t>
            </a:r>
            <a:r>
              <a:rPr lang="en-US" altLang="ko-KR" dirty="0" smtClean="0"/>
              <a:t>31</a:t>
            </a:r>
            <a:r>
              <a:rPr lang="ko-KR" altLang="en-US" dirty="0" smtClean="0"/>
              <a:t>승 </a:t>
            </a:r>
            <a:r>
              <a:rPr lang="en-US" altLang="ko-KR" dirty="0" smtClean="0"/>
              <a:t>2</a:t>
            </a:r>
            <a:r>
              <a:rPr lang="ko-KR" altLang="en-US" dirty="0" smtClean="0"/>
              <a:t>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패로 우세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동아시안 게임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승으로 우세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아시아 프로야구 챔피언십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승으로 우세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종합적으로 한국이 </a:t>
            </a:r>
            <a:r>
              <a:rPr lang="en-US" altLang="ko-KR" dirty="0" smtClean="0"/>
              <a:t>40</a:t>
            </a:r>
            <a:r>
              <a:rPr lang="ko-KR" altLang="en-US" dirty="0" smtClean="0"/>
              <a:t>승 </a:t>
            </a:r>
            <a:r>
              <a:rPr lang="en-US" altLang="ko-KR" dirty="0" smtClean="0"/>
              <a:t>2</a:t>
            </a:r>
            <a:r>
              <a:rPr lang="ko-KR" altLang="en-US" dirty="0" smtClean="0"/>
              <a:t>무</a:t>
            </a:r>
            <a:r>
              <a:rPr lang="en-US" altLang="ko-KR" dirty="0" smtClean="0"/>
              <a:t>63</a:t>
            </a:r>
            <a:r>
              <a:rPr lang="ko-KR" altLang="en-US" dirty="0" smtClean="0"/>
              <a:t>패로 일본에 뒤져있다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48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메달 획득 시 각 국가에 혜택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메달을 획득을 하면 각 국가는 혜택이 다양합니다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예를 들어서 우리나라에 경우 병역문제를 해결해주던가 위상을 올려주기도 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1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162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국가적인 영광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야구가 일본에서는 역시 인기있는 스포츠이며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메달 획득은 국가적 자부심을 높일 수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한국에 경우도 야구는 매우 인기 있는 스포츠 이며 국가대표팀이 메달을 획득 하면 국가적인 자부심이 상승한다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특히 한국의 경우 일본한테 많이 약한데 한 번 이기는 경우 자부심이 엄청 올라 갈 것이다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37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2989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스포츠 인프라 지원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성공한 선수들을 통해 스포츠 인프라에 대한 투자가 증가할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훈련시설 개선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체육단체 지원 등 스포츠 산업에 발달을 이끌어내고있습니다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한국도 마찬가지 성공한 선수들을 통해 스포츠 인프라에 대한 투자가 증가 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다만 한국은 스포츠 산업에 발전이 많이 느립니다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2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스포츠 산업 활성화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일본의 스포츠 산업이 크게 발달이 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미국에 이어 스포츠 산업발전이 제일가는 국가라고 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한국은 스포츠 산업에 많이 뒤떨어집니다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자원이 부족하고 지원이 부족합니다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증명을 해서 자원을 늘리고 지원 받도록 만들어야합니다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8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호레이스 윌슨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1843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</a:t>
            </a:r>
            <a:r>
              <a:rPr lang="en-US" altLang="ko-KR" dirty="0" smtClean="0"/>
              <a:t>~1927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4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5" name="AutoShape 2" descr="external/blog.j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14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9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23837"/>
            <a:ext cx="3392081" cy="460118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한국과 일본의 야구를 바라보는 시각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일본은 매년 수많은 인원들이 메이저리그로 배출되고있습니다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일본은 스포츠 산업이 매우 발전이 잘 되어있습니다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대우가 좋습니다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대한민국은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년에 한번 메이저리그로 배출되고있습니다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일본의 반면 한국은 스포츠산업이 원할 하지 않습니다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선수들의 거품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일본에 비해 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7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마무리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제가 야구에 대해 조사한것은 단순히 좋아서가 아니라 일본과 한국의 차이를 설명을 해주는 것이라 보면 좋겠습니다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우리는 계속 도돌이표같이 계속해서 같은 자리만 있지만 일본의 경우 많은 성장을 통해 계속해서 좋은 선수들이 나오는 것이 보입니다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72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대한민국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역사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우리나라의 야구의 유례는 많은 말이 있지만 공통으로 되는 말이 있자면 일제 강점기 시절 미군에 영향이 크다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그 당시 미군이 캐치볼을 하기 시작했을 때부터 우리나라에도 영향을 주면서 그때부터 한국야구가 시작이 되었다</a:t>
            </a:r>
            <a:r>
              <a:rPr lang="en-US" altLang="ko-KR" dirty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6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일본과 한국의 역사 비교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일본</a:t>
            </a:r>
            <a:endParaRPr lang="en-US" altLang="ko-KR" dirty="0" smtClean="0"/>
          </a:p>
          <a:p>
            <a:r>
              <a:rPr lang="ko-KR" altLang="en-US" dirty="0" smtClean="0"/>
              <a:t>일본 야구 기구</a:t>
            </a:r>
            <a:r>
              <a:rPr lang="en-US" altLang="ko-KR" dirty="0" smtClean="0"/>
              <a:t>(NPB)</a:t>
            </a:r>
            <a:r>
              <a:rPr lang="ko-KR" altLang="en-US" dirty="0" smtClean="0"/>
              <a:t>는 창설 </a:t>
            </a:r>
            <a:r>
              <a:rPr lang="en-US" altLang="ko-KR" dirty="0" smtClean="0"/>
              <a:t>88</a:t>
            </a:r>
            <a:r>
              <a:rPr lang="ko-KR" altLang="en-US" dirty="0" smtClean="0"/>
              <a:t>주년</a:t>
            </a:r>
            <a:endParaRPr lang="en-US" altLang="ko-KR" dirty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개의 리그를 개편</a:t>
            </a:r>
            <a:endParaRPr lang="en-US" altLang="ko-KR" dirty="0" smtClean="0"/>
          </a:p>
          <a:p>
            <a:r>
              <a:rPr lang="ko-KR" altLang="en-US" dirty="0" smtClean="0"/>
              <a:t>센트럴 리그</a:t>
            </a:r>
            <a:r>
              <a:rPr lang="en-US" altLang="ko-KR" dirty="0" smtClean="0"/>
              <a:t>(74</a:t>
            </a:r>
            <a:r>
              <a:rPr lang="ko-KR" altLang="en-US" dirty="0" smtClean="0"/>
              <a:t>주년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 smtClean="0"/>
              <a:t>퍼시픽 리그</a:t>
            </a:r>
            <a:r>
              <a:rPr lang="en-US" altLang="ko-KR" dirty="0" smtClean="0"/>
              <a:t>(74</a:t>
            </a:r>
            <a:r>
              <a:rPr lang="ko-KR" altLang="en-US" dirty="0" smtClean="0"/>
              <a:t>주년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한국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한국프로야구</a:t>
            </a:r>
            <a:r>
              <a:rPr lang="en-US" altLang="ko-KR" dirty="0" smtClean="0"/>
              <a:t>(KBO)</a:t>
            </a:r>
            <a:r>
              <a:rPr lang="ko-KR" altLang="en-US" dirty="0" smtClean="0"/>
              <a:t>창설</a:t>
            </a:r>
            <a:r>
              <a:rPr lang="en-US" altLang="ko-KR" dirty="0"/>
              <a:t> </a:t>
            </a:r>
            <a:r>
              <a:rPr lang="en-US" altLang="ko-KR" dirty="0" smtClean="0"/>
              <a:t>42</a:t>
            </a:r>
            <a:r>
              <a:rPr lang="ko-KR" altLang="en-US" dirty="0" smtClean="0"/>
              <a:t>주년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개의 리그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4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일본프로야구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구성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센트럴 리그(약칭 세리그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퍼시픽 리그와 함께 일본프로야구를 구성한 양대 리그 중 하나</a:t>
            </a:r>
            <a:endParaRPr lang="en-US" altLang="ko-KR" dirty="0" smtClean="0"/>
          </a:p>
          <a:p>
            <a:r>
              <a:rPr lang="ko-KR" altLang="en-US" dirty="0" smtClean="0"/>
              <a:t>정식 명칭은 일본 프로야구 조직 센트럴 리그 운영부</a:t>
            </a:r>
            <a:r>
              <a:rPr lang="en-US" altLang="ko-KR" dirty="0" smtClean="0"/>
              <a:t>(</a:t>
            </a:r>
            <a:r>
              <a:rPr lang="ja-JP" altLang="en-US" b="1" dirty="0"/>
              <a:t>日本プロ野球組織 セント</a:t>
            </a:r>
            <a:r>
              <a:rPr lang="ja-JP" altLang="en-US" b="1" dirty="0" smtClean="0"/>
              <a:t>ラ</a:t>
            </a:r>
            <a:r>
              <a:rPr lang="ja-JP" altLang="en-US" b="1" dirty="0"/>
              <a:t>ル・リーグ運営部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이며 약칭인 세리그</a:t>
            </a:r>
            <a:r>
              <a:rPr lang="en-US" altLang="ko-KR" dirty="0" smtClean="0"/>
              <a:t>(</a:t>
            </a:r>
            <a:r>
              <a:rPr lang="ja-JP" altLang="en-US" b="1" dirty="0"/>
              <a:t>セリーグ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일본 프로야구의 포스트시즌인 클라이맥스 시리즈를 거쳐 센트럴리그의 클라이맥스 시리즈 승자와 퍼시픽리그의 클라이맥스 시리즈 승자가 일본 시리즈를 벌여 우승팀을 결정한다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소속구단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한신타이거즈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요미우리 자이언츠</a:t>
            </a:r>
            <a:r>
              <a:rPr lang="en-US" altLang="ko-KR" dirty="0" smtClean="0"/>
              <a:t>,</a:t>
            </a:r>
            <a:r>
              <a:rPr lang="ko-KR" altLang="en-US" dirty="0" smtClean="0"/>
              <a:t>주니치 드래곤즈</a:t>
            </a:r>
            <a:r>
              <a:rPr lang="ko-KR" altLang="en-US" dirty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6</a:t>
            </a:r>
            <a:r>
              <a:rPr lang="ko-KR" altLang="en-US" dirty="0" smtClean="0"/>
              <a:t>개팀이다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8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한신타이거즈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/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6032" y="1793631"/>
            <a:ext cx="2834640" cy="402195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창단</a:t>
            </a:r>
            <a:r>
              <a:rPr lang="en-US" altLang="ko-KR" dirty="0" smtClean="0">
                <a:solidFill>
                  <a:schemeClr val="tx1"/>
                </a:solidFill>
              </a:rPr>
              <a:t>:1935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12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</a:rPr>
              <a:t>(88</a:t>
            </a:r>
            <a:r>
              <a:rPr lang="ko-KR" altLang="en-US" dirty="0" smtClean="0">
                <a:solidFill>
                  <a:schemeClr val="tx1"/>
                </a:solidFill>
              </a:rPr>
              <a:t>주년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연고지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효고현 니시노미야시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홈구장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한신 고시엔 구장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모기업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ko-KR" altLang="en-US" dirty="0" smtClean="0">
                <a:solidFill>
                  <a:schemeClr val="tx1"/>
                </a:solidFill>
              </a:rPr>
              <a:t>한신 전기철도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역대 한국인 선수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주동식</a:t>
            </a:r>
            <a:r>
              <a:rPr lang="en-US" altLang="ko-KR" dirty="0" smtClean="0">
                <a:solidFill>
                  <a:schemeClr val="tx1"/>
                </a:solidFill>
              </a:rPr>
              <a:t>(1982)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고지행</a:t>
            </a:r>
            <a:r>
              <a:rPr lang="en-US" altLang="ko-KR" dirty="0" smtClean="0">
                <a:solidFill>
                  <a:schemeClr val="tx1"/>
                </a:solidFill>
              </a:rPr>
              <a:t>(2000~2001)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김대유</a:t>
            </a:r>
            <a:r>
              <a:rPr lang="en-US" altLang="ko-KR" dirty="0" smtClean="0">
                <a:solidFill>
                  <a:schemeClr val="tx1"/>
                </a:solidFill>
              </a:rPr>
              <a:t>(2006~2010)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오승환</a:t>
            </a:r>
            <a:r>
              <a:rPr lang="en-US" altLang="ko-KR" dirty="0" smtClean="0">
                <a:solidFill>
                  <a:schemeClr val="tx1"/>
                </a:solidFill>
              </a:rPr>
              <a:t>(2014~2015)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월드 시리즈 우승</a:t>
            </a:r>
            <a:r>
              <a:rPr lang="en-US" altLang="ko-KR" dirty="0" smtClean="0">
                <a:solidFill>
                  <a:schemeClr val="tx1"/>
                </a:solidFill>
              </a:rPr>
              <a:t>:2</a:t>
            </a:r>
            <a:r>
              <a:rPr lang="ko-KR" altLang="en-US" dirty="0" smtClean="0">
                <a:solidFill>
                  <a:schemeClr val="tx1"/>
                </a:solidFill>
              </a:rPr>
              <a:t>회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7" name="그림 개체 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3194"/>
          <a:stretch>
            <a:fillRect/>
          </a:stretch>
        </p:blipFill>
        <p:spPr>
          <a:xfrm>
            <a:off x="3481753" y="709080"/>
            <a:ext cx="7312597" cy="540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24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틀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TM03457475[[fn=틀]]</Template>
  <TotalTime>424</TotalTime>
  <Words>2137</Words>
  <Application>Microsoft Office PowerPoint</Application>
  <PresentationFormat>와이드스크린</PresentationFormat>
  <Paragraphs>422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6" baseType="lpstr">
      <vt:lpstr>HY중고딕</vt:lpstr>
      <vt:lpstr>ＭＳ ゴシック</vt:lpstr>
      <vt:lpstr>Corbel</vt:lpstr>
      <vt:lpstr>Wingdings 2</vt:lpstr>
      <vt:lpstr>틀</vt:lpstr>
      <vt:lpstr>일본과 한국의 야구 문화 비교  </vt:lpstr>
      <vt:lpstr>          목차      </vt:lpstr>
      <vt:lpstr>야구의 정의     </vt:lpstr>
      <vt:lpstr>일본의 역사     </vt:lpstr>
      <vt:lpstr>호레이스 윌슨</vt:lpstr>
      <vt:lpstr>대한민국 역사    </vt:lpstr>
      <vt:lpstr>일본과 한국의 역사 비교     </vt:lpstr>
      <vt:lpstr>일본프로야구 구성     </vt:lpstr>
      <vt:lpstr>한신타이거즈    </vt:lpstr>
      <vt:lpstr>   히로시마 도요카프    </vt:lpstr>
      <vt:lpstr>요코하마DeNA베이스타즈</vt:lpstr>
      <vt:lpstr>요미우리 자이언츠</vt:lpstr>
      <vt:lpstr>도쿄 야쿠르트 스왈로즈</vt:lpstr>
      <vt:lpstr>주니치 드래곤즈</vt:lpstr>
      <vt:lpstr>일본프로야구 구성    </vt:lpstr>
      <vt:lpstr>오릭스 버팔로즈</vt:lpstr>
      <vt:lpstr>치바 롯데 마린즈</vt:lpstr>
      <vt:lpstr>후쿠오카 소프트 뱅크 호크스</vt:lpstr>
      <vt:lpstr>도호쿠 라쿠텐  골든 이글스</vt:lpstr>
      <vt:lpstr>사이타마 세이부 라이온즈</vt:lpstr>
      <vt:lpstr>훗카이도 닛폰햄 파이터즈</vt:lpstr>
      <vt:lpstr>정리   </vt:lpstr>
      <vt:lpstr>고교야구      </vt:lpstr>
      <vt:lpstr>꿈의 성지      </vt:lpstr>
      <vt:lpstr>고교야구 한국과 비교    </vt:lpstr>
      <vt:lpstr>고시엔의 모습</vt:lpstr>
      <vt:lpstr>흥행     </vt:lpstr>
      <vt:lpstr>리그 수준(일본)</vt:lpstr>
      <vt:lpstr>리그 수준(한국)</vt:lpstr>
      <vt:lpstr>유명 선수    </vt:lpstr>
      <vt:lpstr>오타니 쇼헤이    </vt:lpstr>
      <vt:lpstr>이치로 스즈키</vt:lpstr>
      <vt:lpstr>다르빗슈 유</vt:lpstr>
      <vt:lpstr>야마모토 요시노부</vt:lpstr>
      <vt:lpstr>이대호</vt:lpstr>
      <vt:lpstr>이승엽</vt:lpstr>
      <vt:lpstr>오승환</vt:lpstr>
      <vt:lpstr>문화차이       </vt:lpstr>
      <vt:lpstr>응원문화     </vt:lpstr>
      <vt:lpstr>경기운영      </vt:lpstr>
      <vt:lpstr>선수 육성 시스템       </vt:lpstr>
      <vt:lpstr>팬서비스       </vt:lpstr>
      <vt:lpstr>리그 운영       </vt:lpstr>
      <vt:lpstr>한일 관계      </vt:lpstr>
      <vt:lpstr>국제 대회 한일 성적     </vt:lpstr>
      <vt:lpstr>메달 획득 시 각 국가에 혜택      </vt:lpstr>
      <vt:lpstr>국가적인 영광      </vt:lpstr>
      <vt:lpstr>스포츠 인프라 지원      </vt:lpstr>
      <vt:lpstr>스포츠 산업 활성화      </vt:lpstr>
      <vt:lpstr>한국과 일본의 야구를 바라보는 시각     </vt:lpstr>
      <vt:lpstr>마무리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일본과 한국의 야구 문화 비교</dc:title>
  <dc:creator>User</dc:creator>
  <cp:lastModifiedBy>User</cp:lastModifiedBy>
  <cp:revision>46</cp:revision>
  <dcterms:created xsi:type="dcterms:W3CDTF">2024-05-29T09:48:14Z</dcterms:created>
  <dcterms:modified xsi:type="dcterms:W3CDTF">2024-05-30T14:46:56Z</dcterms:modified>
</cp:coreProperties>
</file>