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4"/>
  </p:notesMasterIdLst>
  <p:handoutMasterIdLst>
    <p:handoutMasterId r:id="rId55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31" r:id="rId20"/>
    <p:sldId id="340" r:id="rId21"/>
    <p:sldId id="346" r:id="rId22"/>
    <p:sldId id="347" r:id="rId23"/>
    <p:sldId id="314" r:id="rId24"/>
    <p:sldId id="316" r:id="rId25"/>
    <p:sldId id="318" r:id="rId26"/>
    <p:sldId id="332" r:id="rId27"/>
    <p:sldId id="319" r:id="rId28"/>
    <p:sldId id="320" r:id="rId29"/>
    <p:sldId id="321" r:id="rId30"/>
    <p:sldId id="322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4" r:id="rId39"/>
    <p:sldId id="335" r:id="rId40"/>
    <p:sldId id="336" r:id="rId41"/>
    <p:sldId id="337" r:id="rId42"/>
    <p:sldId id="338" r:id="rId43"/>
    <p:sldId id="339" r:id="rId44"/>
    <p:sldId id="350" r:id="rId45"/>
    <p:sldId id="351" r:id="rId46"/>
    <p:sldId id="349" r:id="rId47"/>
    <p:sldId id="348" r:id="rId48"/>
    <p:sldId id="352" r:id="rId49"/>
    <p:sldId id="353" r:id="rId50"/>
    <p:sldId id="357" r:id="rId51"/>
    <p:sldId id="354" r:id="rId52"/>
    <p:sldId id="356" r:id="rId53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51" autoAdjust="0"/>
  </p:normalViewPr>
  <p:slideViewPr>
    <p:cSldViewPr snapToGrid="0" snapToObjects="1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821039198806" userId="34f4ca83f08941da" providerId="LiveId" clId="{FC652EA7-D873-4210-8F48-FBC9FB38532B}"/>
    <pc:docChg chg="custSel addSld modSld">
      <pc:chgData name="821039198806" userId="34f4ca83f08941da" providerId="LiveId" clId="{FC652EA7-D873-4210-8F48-FBC9FB38532B}" dt="2024-05-27T17:31:21.304" v="427" actId="255"/>
      <pc:docMkLst>
        <pc:docMk/>
      </pc:docMkLst>
      <pc:sldChg chg="modSp mod">
        <pc:chgData name="821039198806" userId="34f4ca83f08941da" providerId="LiveId" clId="{FC652EA7-D873-4210-8F48-FBC9FB38532B}" dt="2024-05-27T17:30:16.486" v="270" actId="255"/>
        <pc:sldMkLst>
          <pc:docMk/>
          <pc:sldMk cId="2824116298" sldId="303"/>
        </pc:sldMkLst>
        <pc:spChg chg="mod">
          <ac:chgData name="821039198806" userId="34f4ca83f08941da" providerId="LiveId" clId="{FC652EA7-D873-4210-8F48-FBC9FB38532B}" dt="2024-05-27T17:30:16.486" v="270" actId="255"/>
          <ac:spMkLst>
            <pc:docMk/>
            <pc:sldMk cId="2824116298" sldId="303"/>
            <ac:spMk id="5" creationId="{251E8A1F-9E8F-0240-28AC-C95D17B86423}"/>
          </ac:spMkLst>
        </pc:spChg>
      </pc:sldChg>
      <pc:sldChg chg="modSp mod">
        <pc:chgData name="821039198806" userId="34f4ca83f08941da" providerId="LiveId" clId="{FC652EA7-D873-4210-8F48-FBC9FB38532B}" dt="2024-05-27T17:31:21.304" v="427" actId="255"/>
        <pc:sldMkLst>
          <pc:docMk/>
          <pc:sldMk cId="2721896566" sldId="304"/>
        </pc:sldMkLst>
        <pc:spChg chg="mod">
          <ac:chgData name="821039198806" userId="34f4ca83f08941da" providerId="LiveId" clId="{FC652EA7-D873-4210-8F48-FBC9FB38532B}" dt="2024-05-27T17:31:21.304" v="427" actId="255"/>
          <ac:spMkLst>
            <pc:docMk/>
            <pc:sldMk cId="2721896566" sldId="304"/>
            <ac:spMk id="3" creationId="{D18C0D17-DE22-BBA3-E6AA-9AAA9D1D348A}"/>
          </ac:spMkLst>
        </pc:spChg>
      </pc:sldChg>
      <pc:sldChg chg="modSp new mod">
        <pc:chgData name="821039198806" userId="34f4ca83f08941da" providerId="LiveId" clId="{FC652EA7-D873-4210-8F48-FBC9FB38532B}" dt="2024-05-27T17:31:15.963" v="426" actId="255"/>
        <pc:sldMkLst>
          <pc:docMk/>
          <pc:sldMk cId="2398559061" sldId="305"/>
        </pc:sldMkLst>
        <pc:spChg chg="mod">
          <ac:chgData name="821039198806" userId="34f4ca83f08941da" providerId="LiveId" clId="{FC652EA7-D873-4210-8F48-FBC9FB38532B}" dt="2024-05-27T17:31:15.963" v="426" actId="255"/>
          <ac:spMkLst>
            <pc:docMk/>
            <pc:sldMk cId="2398559061" sldId="305"/>
            <ac:spMk id="3" creationId="{182E41C1-0CB4-22F9-5E3B-6C01FF6E54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F10F0C7-61A3-4DC7-A479-B53FC6F4CB26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2024-05-30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2AFB0973-66AA-4C0E-BE07-29B01499F15F}" type="datetime1">
              <a:rPr lang="ko-KR" altLang="en-US" smtClean="0"/>
              <a:pPr/>
              <a:t>2024-05-30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6F8A8E-0A79-4386-8C22-468E2FBE9C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C9F714C-7695-4618-A7E8-824F29D06196}" type="datetime1">
              <a:rPr lang="ko-KR" altLang="en-US" noProof="0" smtClean="0"/>
              <a:t>2024-05-30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512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62CB9073-1A97-EF48-93BC-E626B884D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249" y="-4352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63A7554C-2E3E-454F-9E07-C38195D4CF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4561873"/>
            <a:ext cx="10515600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1" i="0" cap="all" spc="600" baseline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>
                <a:latin typeface="Meiryo UI" panose="020B0604030504040204" pitchFamily="50" charset="-128"/>
                <a:ea typeface="Meiryo UI" panose="020B0604030504040204" pitchFamily="50" charset="-128"/>
              </a:rPr>
              <a:t>부제목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73294"/>
            <a:ext cx="7709488" cy="1927810"/>
          </a:xfrm>
        </p:spPr>
        <p:txBody>
          <a:bodyPr lIns="91440" rIns="91440" rtlCol="0">
            <a:noAutofit/>
          </a:bodyPr>
          <a:lstStyle>
            <a:lvl1pPr algn="l">
              <a:defRPr sz="138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" noProof="0" dirty="0"/>
              <a:t>제목</a:t>
            </a:r>
          </a:p>
        </p:txBody>
      </p:sp>
      <p:sp>
        <p:nvSpPr>
          <p:cNvPr id="22" name="직각 삼각형 21">
            <a:extLst>
              <a:ext uri="{FF2B5EF4-FFF2-40B4-BE49-F238E27FC236}">
                <a16:creationId xmlns:a16="http://schemas.microsoft.com/office/drawing/2014/main" id="{EF81B901-913B-5741-A4AC-B5819DACFCDF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직각 삼각형 22">
            <a:extLst>
              <a:ext uri="{FF2B5EF4-FFF2-40B4-BE49-F238E27FC236}">
                <a16:creationId xmlns:a16="http://schemas.microsoft.com/office/drawing/2014/main" id="{8FDD99BC-FCD1-D541-9FE6-03E39F2856C6}"/>
              </a:ext>
            </a:extLst>
          </p:cNvPr>
          <p:cNvSpPr/>
          <p:nvPr userDrawn="1"/>
        </p:nvSpPr>
        <p:spPr>
          <a:xfrm rot="10800000">
            <a:off x="11361737" y="-1016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타원 22">
            <a:extLst>
              <a:ext uri="{FF2B5EF4-FFF2-40B4-BE49-F238E27FC236}">
                <a16:creationId xmlns:a16="http://schemas.microsoft.com/office/drawing/2014/main" id="{CA93CC85-EFC8-994A-9ADB-8DEE2579AAF9}"/>
              </a:ext>
            </a:extLst>
          </p:cNvPr>
          <p:cNvSpPr/>
          <p:nvPr userDrawn="1"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74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C551932-EED2-CB48-969B-F9308DFE2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51" name="제목 1">
            <a:extLst>
              <a:ext uri="{FF2B5EF4-FFF2-40B4-BE49-F238E27FC236}">
                <a16:creationId xmlns:a16="http://schemas.microsoft.com/office/drawing/2014/main" id="{ADEF5424-A6E0-A345-9A75-92E71E45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D2069D9-A96F-DD4A-B6CB-C29449020E71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53" name="직각 삼각형 52">
              <a:extLst>
                <a:ext uri="{FF2B5EF4-FFF2-40B4-BE49-F238E27FC236}">
                  <a16:creationId xmlns:a16="http://schemas.microsoft.com/office/drawing/2014/main" id="{44CFA19C-5DA0-774B-AFF3-36921EACACDD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  <p:sp>
          <p:nvSpPr>
            <p:cNvPr id="54" name="직각 삼각형 53">
              <a:extLst>
                <a:ext uri="{FF2B5EF4-FFF2-40B4-BE49-F238E27FC236}">
                  <a16:creationId xmlns:a16="http://schemas.microsoft.com/office/drawing/2014/main" id="{D9F82FBA-46B0-A844-AE24-E839A52F2A42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</p:grpSp>
      <p:cxnSp>
        <p:nvCxnSpPr>
          <p:cNvPr id="56" name="직선 연결선(S) 55">
            <a:extLst>
              <a:ext uri="{FF2B5EF4-FFF2-40B4-BE49-F238E27FC236}">
                <a16:creationId xmlns:a16="http://schemas.microsoft.com/office/drawing/2014/main" id="{639370BE-395F-E946-A985-43E0B2F007A7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(S) 56">
            <a:extLst>
              <a:ext uri="{FF2B5EF4-FFF2-40B4-BE49-F238E27FC236}">
                <a16:creationId xmlns:a16="http://schemas.microsoft.com/office/drawing/2014/main" id="{47EC358B-2232-784F-B64F-E210A64AF153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22">
            <a:extLst>
              <a:ext uri="{FF2B5EF4-FFF2-40B4-BE49-F238E27FC236}">
                <a16:creationId xmlns:a16="http://schemas.microsoft.com/office/drawing/2014/main" id="{5C8304CD-638B-A244-8BB2-5827EFC0BE18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FD9DF-9E1C-4765-BCE6-B273DEE1F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3" y="1266825"/>
            <a:ext cx="10531474" cy="4495800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7624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55188DA-8D2D-EE45-B63B-68389D618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-4352"/>
            <a:ext cx="6618160" cy="6862352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49DD1090-E08C-414F-B909-F960029978CC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48585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20" name="타원 22">
            <a:extLst>
              <a:ext uri="{FF2B5EF4-FFF2-40B4-BE49-F238E27FC236}">
                <a16:creationId xmlns:a16="http://schemas.microsoft.com/office/drawing/2014/main" id="{E86DEBE5-E80B-624F-85DC-B53B9841EF52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4" name="직각 삼각형 23">
            <a:extLst>
              <a:ext uri="{FF2B5EF4-FFF2-40B4-BE49-F238E27FC236}">
                <a16:creationId xmlns:a16="http://schemas.microsoft.com/office/drawing/2014/main" id="{2498330F-989F-C743-B682-3B45105A64F9}"/>
              </a:ext>
            </a:extLst>
          </p:cNvPr>
          <p:cNvSpPr/>
          <p:nvPr userDrawn="1"/>
        </p:nvSpPr>
        <p:spPr>
          <a:xfrm rot="10800000">
            <a:off x="5800596" y="-435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5" name="그림 개체 틀 10">
            <a:extLst>
              <a:ext uri="{FF2B5EF4-FFF2-40B4-BE49-F238E27FC236}">
                <a16:creationId xmlns:a16="http://schemas.microsoft.com/office/drawing/2014/main" id="{4BFA0C42-6D2A-FE45-B00F-C3FE723B6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8925" y="-4352"/>
            <a:ext cx="5553075" cy="6862352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DD7A153A-DE47-5845-9FBA-5E84842262CB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(S) 26">
            <a:extLst>
              <a:ext uri="{FF2B5EF4-FFF2-40B4-BE49-F238E27FC236}">
                <a16:creationId xmlns:a16="http://schemas.microsoft.com/office/drawing/2014/main" id="{C470FEE8-FCFE-D34B-AC0A-D33499171CF5}"/>
              </a:ext>
            </a:extLst>
          </p:cNvPr>
          <p:cNvCxnSpPr>
            <a:cxnSpLocks/>
          </p:cNvCxnSpPr>
          <p:nvPr userDrawn="1"/>
        </p:nvCxnSpPr>
        <p:spPr>
          <a:xfrm>
            <a:off x="5235260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8E3020-67F3-4319-8D6D-AF959AE449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81C832B0-B53E-479D-B166-0DAA68B958BE}" type="datetime1">
              <a:rPr lang="ko-KR" altLang="en-US" smtClean="0"/>
              <a:t>2024-05-30</a:t>
            </a:fld>
            <a:endParaRPr 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C8332DD3-414D-426E-BB83-A7CE934174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DBA4D0A-04F7-406D-970F-851D89A87A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D68424A6-569A-4335-9863-0351A5FABE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266825"/>
            <a:ext cx="4858574" cy="4495800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 dirty="0"/>
          </a:p>
        </p:txBody>
      </p:sp>
    </p:spTree>
    <p:extLst>
      <p:ext uri="{BB962C8B-B14F-4D97-AF65-F5344CB8AC3E}">
        <p14:creationId xmlns:p14="http://schemas.microsoft.com/office/powerpoint/2010/main" val="78095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D796E039-748A-D54A-ACAE-7A9C63FCA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4FD6E85-A2E7-B84D-9400-6F8D1C6FF159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6912A38B-FDC5-1E4F-B0ED-145140947339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  <p:sp>
          <p:nvSpPr>
            <p:cNvPr id="28" name="직각 삼각형 27">
              <a:extLst>
                <a:ext uri="{FF2B5EF4-FFF2-40B4-BE49-F238E27FC236}">
                  <a16:creationId xmlns:a16="http://schemas.microsoft.com/office/drawing/2014/main" id="{B5B0DCFE-7295-8740-9EC5-E9A681F21F94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</p:grp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52918AA3-DC2E-CC41-95A6-C5757DE6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18714"/>
            <a:ext cx="4433046" cy="735207"/>
          </a:xfrm>
          <a:noFill/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700" b="1" i="0" cap="all" spc="150" baseline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BBF9C69D-A733-884F-BC4B-A4E97A9315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2749" y="1618714"/>
            <a:ext cx="4433046" cy="735207"/>
          </a:xfrm>
          <a:noFill/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700" b="1" i="0" cap="all" spc="150" baseline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27" name="타원 22">
            <a:extLst>
              <a:ext uri="{FF2B5EF4-FFF2-40B4-BE49-F238E27FC236}">
                <a16:creationId xmlns:a16="http://schemas.microsoft.com/office/drawing/2014/main" id="{2077B7CC-D16D-C84E-AF69-2D082EDC5C8E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cxnSp>
        <p:nvCxnSpPr>
          <p:cNvPr id="31" name="직선 연결선(S) 30">
            <a:extLst>
              <a:ext uri="{FF2B5EF4-FFF2-40B4-BE49-F238E27FC236}">
                <a16:creationId xmlns:a16="http://schemas.microsoft.com/office/drawing/2014/main" id="{9A65B340-D917-634F-AE17-87F536B21002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(S) 31">
            <a:extLst>
              <a:ext uri="{FF2B5EF4-FFF2-40B4-BE49-F238E27FC236}">
                <a16:creationId xmlns:a16="http://schemas.microsoft.com/office/drawing/2014/main" id="{F0EA4411-3DF4-5E42-A781-3F59BBBD00F9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EFD6CC-AFA8-4227-B3F1-27845AE5BE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807ACA7-A6D5-4EEE-80C4-B5EB318AC33B}" type="datetime1">
              <a:rPr lang="ko-KR" altLang="en-US" smtClean="0"/>
              <a:t>2024-05-30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5000E12-D3DD-4E44-BAEC-A48DBC4D5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587F0E-3488-4890-9BD2-AF49A7329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C26D3AA-2705-4636-BFEE-C89371FC51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0263" y="2474913"/>
            <a:ext cx="4434840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spcBef>
                <a:spcPts val="600"/>
              </a:spcBef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  <a:p>
            <a:pPr lvl="1" rtl="0"/>
            <a:r>
              <a:rPr lang="ko" noProof="0" dirty="0"/>
              <a:t>둘째 수준</a:t>
            </a:r>
          </a:p>
        </p:txBody>
      </p:sp>
      <p:sp>
        <p:nvSpPr>
          <p:cNvPr id="23" name="내용 개체 틀 5">
            <a:extLst>
              <a:ext uri="{FF2B5EF4-FFF2-40B4-BE49-F238E27FC236}">
                <a16:creationId xmlns:a16="http://schemas.microsoft.com/office/drawing/2014/main" id="{F758E678-4B0C-4E7A-94BE-1006B5814E9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32748" y="2474913"/>
            <a:ext cx="4434840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spcBef>
                <a:spcPts val="600"/>
              </a:spcBef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  <a:p>
            <a:pPr lvl="1" rtl="0"/>
            <a:r>
              <a:rPr lang="ko" noProof="0" dirty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31516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2A19413-A8E7-ED4F-88DE-08A12997A0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4763"/>
            <a:ext cx="12179300" cy="6862763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15" y="2432458"/>
            <a:ext cx="6044503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A933BB6-76EF-4E91-AEF1-BE67D60ED8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11775" y="3530600"/>
            <a:ext cx="6044943" cy="2825750"/>
          </a:xfrm>
        </p:spPr>
        <p:txBody>
          <a:bodyPr rtlCol="0"/>
          <a:lstStyle>
            <a:lvl1pPr marL="0" indent="0">
              <a:buNone/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22201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5ED7279-CBE2-4B11-9CE4-E367C0FB956D}" type="datetime1">
              <a:rPr lang="ko-KR" altLang="en-US" smtClean="0"/>
              <a:t>2024-05-30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A03656-1F6D-D044-B015-1B4DAD3A5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9D48F80-1562-4C4E-887A-B3EB202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045F5A-B343-9140-888A-F4A0F3DA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865FBC-5324-6640-AB2B-F303AA276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901C5171-9AA6-4410-B9A3-38927CFFA3AC}" type="datetime1">
              <a:rPr lang="ko-KR" altLang="en-US" smtClean="0"/>
              <a:t>2024-05-30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7050E5-FDBF-7C4A-8BB3-B44C2CEB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C1BFAD-CCAB-D24E-B7A6-4B9D514D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1" r:id="rId3"/>
    <p:sldLayoutId id="2147483710" r:id="rId4"/>
    <p:sldLayoutId id="2147483714" r:id="rId5"/>
    <p:sldLayoutId id="2147483715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bg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8FB64E80-675E-6A4A-AF41-D8DE47B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alphaModFix amt="6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249" y="-4352"/>
            <a:ext cx="12201250" cy="6862352"/>
          </a:xfrm>
        </p:spPr>
      </p:pic>
      <p:pic>
        <p:nvPicPr>
          <p:cNvPr id="13" name="그림 개체 틀 8">
            <a:extLst>
              <a:ext uri="{FF2B5EF4-FFF2-40B4-BE49-F238E27FC236}">
                <a16:creationId xmlns:a16="http://schemas.microsoft.com/office/drawing/2014/main" id="{4D6F1B91-622D-D14D-A2EE-5B2A56BAC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" y="8153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noFill/>
        </p:spPr>
      </p:pic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2B499F37-632F-694F-948A-C7A79D753D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71696" y="4561873"/>
            <a:ext cx="6582103" cy="703135"/>
          </a:xfrm>
        </p:spPr>
        <p:txBody>
          <a:bodyPr rtlCol="0"/>
          <a:lstStyle/>
          <a:p>
            <a:pPr rtl="0"/>
            <a:r>
              <a:rPr lang="en-US" altLang="ko" dirty="0"/>
              <a:t>22329933 </a:t>
            </a:r>
            <a:r>
              <a:rPr lang="ko-KR" altLang="en-US" dirty="0"/>
              <a:t>일본어 일본학과 안동욱</a:t>
            </a:r>
            <a:endParaRPr lang="ko" dirty="0"/>
          </a:p>
        </p:txBody>
      </p:sp>
      <p:sp>
        <p:nvSpPr>
          <p:cNvPr id="22" name="제목 21">
            <a:extLst>
              <a:ext uri="{FF2B5EF4-FFF2-40B4-BE49-F238E27FC236}">
                <a16:creationId xmlns:a16="http://schemas.microsoft.com/office/drawing/2014/main" id="{DE2D9A8A-5247-6D44-AA02-758207AE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73294"/>
            <a:ext cx="10849303" cy="1927810"/>
          </a:xfrm>
        </p:spPr>
        <p:txBody>
          <a:bodyPr rtlCol="0"/>
          <a:lstStyle/>
          <a:p>
            <a:pPr rtl="0"/>
            <a:r>
              <a:rPr lang="ko-KR" altLang="en-US" sz="4000" dirty="0"/>
              <a:t>일본의 지형에 걸맞는 음식과 일본의 식생활</a:t>
            </a:r>
            <a:endParaRPr lang="ko" sz="400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B9B1A04B-6BC3-D643-85AB-06635BAA9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(S) 24">
            <a:extLst>
              <a:ext uri="{FF2B5EF4-FFF2-40B4-BE49-F238E27FC236}">
                <a16:creationId xmlns:a16="http://schemas.microsoft.com/office/drawing/2014/main" id="{13A6FEDB-5D57-B342-8D7B-927F58798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22">
            <a:extLst>
              <a:ext uri="{FF2B5EF4-FFF2-40B4-BE49-F238E27FC236}">
                <a16:creationId xmlns:a16="http://schemas.microsoft.com/office/drawing/2014/main" id="{07285DAF-4CC1-E142-B7FA-4D3950873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0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A45782-9370-4005-8C7C-CCC7FC5A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일본의 식생활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2E41C1-0CB4-22F9-5E3B-6C01FF6E54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/>
              <a:t>일본인의 칼로리 섭취는 </a:t>
            </a:r>
            <a:r>
              <a:rPr lang="en-US" altLang="ko-KR" sz="1800" dirty="0"/>
              <a:t>1973</a:t>
            </a:r>
            <a:r>
              <a:rPr lang="ko-KR" altLang="en-US" sz="1800" dirty="0"/>
              <a:t>년에 정점에 달해</a:t>
            </a:r>
            <a:r>
              <a:rPr lang="en-US" altLang="ko-KR" sz="1800" dirty="0"/>
              <a:t>, </a:t>
            </a:r>
            <a:r>
              <a:rPr lang="ko-KR" altLang="en-US" sz="1800" dirty="0"/>
              <a:t>전년 대비 국민 </a:t>
            </a:r>
            <a:r>
              <a:rPr lang="en-US" altLang="ko-KR" sz="1800" dirty="0"/>
              <a:t>1</a:t>
            </a:r>
            <a:r>
              <a:rPr lang="ko-KR" altLang="en-US" sz="1800" dirty="0"/>
              <a:t>인당 식비 지출 비율은 거의 변동이 없었다</a:t>
            </a:r>
            <a:r>
              <a:rPr lang="en-US" altLang="ko-KR" sz="1800" dirty="0"/>
              <a:t>. </a:t>
            </a:r>
            <a:r>
              <a:rPr lang="ko-KR" altLang="en-US" sz="1800" dirty="0"/>
              <a:t>식생활에 대한 사람들의 관심도 조금씩 달라지기 시작해</a:t>
            </a:r>
            <a:r>
              <a:rPr lang="en-US" altLang="ko-KR" sz="1800" dirty="0"/>
              <a:t>, </a:t>
            </a:r>
            <a:r>
              <a:rPr lang="ko-KR" altLang="en-US" sz="1800" dirty="0"/>
              <a:t>도쿄</a:t>
            </a:r>
            <a:r>
              <a:rPr lang="en-US" altLang="ko-KR" sz="1800" dirty="0"/>
              <a:t>(</a:t>
            </a:r>
            <a:r>
              <a:rPr lang="ko-KR" altLang="en-US" sz="1800" dirty="0"/>
              <a:t>東京</a:t>
            </a:r>
            <a:r>
              <a:rPr lang="en-US" altLang="ko-KR" sz="1800" dirty="0"/>
              <a:t>)</a:t>
            </a:r>
            <a:r>
              <a:rPr lang="ko-KR" altLang="en-US" sz="1800" dirty="0"/>
              <a:t>에는 세계의 산해진미가 소개되었고</a:t>
            </a:r>
            <a:r>
              <a:rPr lang="en-US" altLang="ko-KR" sz="1800" dirty="0"/>
              <a:t>, TV</a:t>
            </a:r>
            <a:r>
              <a:rPr lang="ko-KR" altLang="en-US" sz="1800" dirty="0"/>
              <a:t>나 라디오</a:t>
            </a:r>
            <a:r>
              <a:rPr lang="en-US" altLang="ko-KR" sz="1800" dirty="0"/>
              <a:t>, </a:t>
            </a:r>
            <a:r>
              <a:rPr lang="ko-KR" altLang="en-US" sz="1800" dirty="0"/>
              <a:t>잡지 등에는 지면 가득 맛집 기사가 채워지는 등 식도락 붐이 일었다</a:t>
            </a:r>
            <a:r>
              <a:rPr lang="en-US" altLang="ko-KR" sz="1800" dirty="0"/>
              <a:t>. </a:t>
            </a:r>
            <a:r>
              <a:rPr lang="ko-KR" altLang="en-US" sz="1800" dirty="0"/>
              <a:t>또한</a:t>
            </a:r>
            <a:r>
              <a:rPr lang="en-US" altLang="ko-KR" sz="1800" dirty="0"/>
              <a:t>, </a:t>
            </a:r>
            <a:r>
              <a:rPr lang="ko-KR" altLang="en-US" sz="1800" dirty="0"/>
              <a:t>식도락도 일종의 패션이라는 의식이 널리 퍼져 화려하고 고급스러운 레스토랑에서 식사를 하고</a:t>
            </a:r>
            <a:r>
              <a:rPr lang="en-US" altLang="ko-KR" sz="1800" dirty="0"/>
              <a:t>, </a:t>
            </a:r>
            <a:r>
              <a:rPr lang="ko-KR" altLang="en-US" sz="1800" dirty="0"/>
              <a:t>특별한 날이 아니더라도 일반 가정의 식탁에 스테이크나 회</a:t>
            </a:r>
            <a:r>
              <a:rPr lang="en-US" altLang="ko-KR" sz="1800" dirty="0"/>
              <a:t>, </a:t>
            </a:r>
            <a:r>
              <a:rPr lang="ko-KR" altLang="en-US" sz="1800" dirty="0"/>
              <a:t>튀김 등이 오르게 되었다</a:t>
            </a:r>
            <a:r>
              <a:rPr lang="en-US" altLang="ko-K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5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F66EDA-E329-0983-53DD-21078E7D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와쇼쿠</a:t>
            </a:r>
            <a:r>
              <a:rPr lang="en-US" altLang="ko-KR" dirty="0"/>
              <a:t>(</a:t>
            </a:r>
            <a:r>
              <a:rPr lang="ko-KR" altLang="en-US" dirty="0"/>
              <a:t>和食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9947697D-30EA-CA73-3B0C-0350DA7A5A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028" r="23028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699A0AF-22A0-3B89-FC6C-40323AC55C3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ko-KR" altLang="en-US" dirty="0"/>
              <a:t>일본의 자연재료를 이용해 전통방식으로 조리한 일본 가정식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와쇼쿠의</a:t>
            </a:r>
            <a:r>
              <a:rPr lang="ko-KR" altLang="en-US" dirty="0"/>
              <a:t> 특징</a:t>
            </a:r>
            <a:endParaRPr lang="en-US" altLang="ko-KR" dirty="0"/>
          </a:p>
          <a:p>
            <a:r>
              <a:rPr lang="en-US" altLang="ko-KR" dirty="0"/>
              <a:t>1.</a:t>
            </a:r>
            <a:r>
              <a:rPr lang="ko-KR" altLang="en-US" dirty="0"/>
              <a:t>다양하면서 신선한 재료 사용과 그 본연의 맛에 대한 존중 </a:t>
            </a:r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건강한 식생활을 뒷받침해 주는 영양 균형</a:t>
            </a:r>
            <a:endParaRPr lang="en-US" altLang="ko-KR" dirty="0"/>
          </a:p>
          <a:p>
            <a:r>
              <a:rPr lang="en-US" altLang="ko-KR" dirty="0"/>
              <a:t>3.</a:t>
            </a:r>
            <a:r>
              <a:rPr lang="ko-KR" altLang="en-US" dirty="0"/>
              <a:t>자연의 아름다움과 계절의 변화에 대한 표현</a:t>
            </a:r>
            <a:endParaRPr lang="en-US" altLang="ko-KR" dirty="0"/>
          </a:p>
          <a:p>
            <a:r>
              <a:rPr lang="en-US" altLang="ko-KR" dirty="0"/>
              <a:t>4.</a:t>
            </a:r>
            <a:r>
              <a:rPr lang="ko-KR" altLang="en-US" dirty="0"/>
              <a:t>정월 등 연중행사와의 밀접한 관련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0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F4EC30-AD28-C470-35BF-A9FFD7A2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와쇼쿠</a:t>
            </a:r>
            <a:r>
              <a:rPr lang="en-US" altLang="ko-KR" dirty="0"/>
              <a:t>(</a:t>
            </a:r>
            <a:r>
              <a:rPr lang="ko-KR" altLang="en-US" dirty="0"/>
              <a:t>和食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953BAD-F5D7-5E69-4BD9-F4E371A877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와쇼쿠는</a:t>
            </a:r>
            <a:r>
              <a:rPr lang="ko-KR" altLang="en-US" dirty="0"/>
              <a:t> 신선한 생선이나 채소를 사용하여 재료의 특정한 맛을 발현시키는 조리 방식을 사용하며 조리 도구나 그릇도 각 재료의 특성에 맞게 사용한다</a:t>
            </a:r>
            <a:r>
              <a:rPr lang="en-US" altLang="ko-KR" dirty="0"/>
              <a:t>. </a:t>
            </a:r>
            <a:r>
              <a:rPr lang="ko-KR" altLang="en-US" dirty="0" err="1"/>
              <a:t>와쇼쿠는</a:t>
            </a:r>
            <a:r>
              <a:rPr lang="ko-KR" altLang="en-US" dirty="0"/>
              <a:t> 계절감을 중시하며 연례행사나 관혼상제 등 특정한 경우에도 자주 접대하는 음식이다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'</a:t>
            </a:r>
            <a:r>
              <a:rPr lang="ko-KR" altLang="en-US" dirty="0"/>
              <a:t>일본 요리</a:t>
            </a:r>
            <a:r>
              <a:rPr lang="en-US" altLang="ko-KR" dirty="0"/>
              <a:t>'</a:t>
            </a:r>
            <a:r>
              <a:rPr lang="ko-KR" altLang="en-US" dirty="0"/>
              <a:t>와 </a:t>
            </a:r>
            <a:r>
              <a:rPr lang="en-US" altLang="ko-KR" dirty="0"/>
              <a:t>'</a:t>
            </a:r>
            <a:r>
              <a:rPr lang="ko-KR" altLang="en-US" dirty="0" err="1"/>
              <a:t>와쇼쿠</a:t>
            </a:r>
            <a:r>
              <a:rPr lang="en-US" altLang="ko-KR" dirty="0"/>
              <a:t>'</a:t>
            </a:r>
            <a:r>
              <a:rPr lang="ko-KR" altLang="en-US" dirty="0"/>
              <a:t>라는 말은 문명개화 시대에 일본에 들어온 </a:t>
            </a:r>
            <a:r>
              <a:rPr lang="en-US" altLang="ko-KR" dirty="0"/>
              <a:t>'</a:t>
            </a:r>
            <a:r>
              <a:rPr lang="ko-KR" altLang="en-US" dirty="0"/>
              <a:t>서양 요리</a:t>
            </a:r>
            <a:r>
              <a:rPr lang="en-US" altLang="ko-KR" dirty="0"/>
              <a:t>'(</a:t>
            </a:r>
            <a:r>
              <a:rPr lang="ko-KR" altLang="en-US" dirty="0"/>
              <a:t>西洋料理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en-US" altLang="ko-KR" dirty="0"/>
              <a:t>'</a:t>
            </a:r>
            <a:r>
              <a:rPr lang="ko-KR" altLang="en-US" dirty="0" err="1"/>
              <a:t>요쇼쿠</a:t>
            </a:r>
            <a:r>
              <a:rPr lang="en-US" altLang="ko-KR" dirty="0"/>
              <a:t>'(</a:t>
            </a:r>
            <a:r>
              <a:rPr lang="ko-KR" altLang="en-US" dirty="0"/>
              <a:t>洋食</a:t>
            </a:r>
            <a:r>
              <a:rPr lang="en-US" altLang="ko-KR" dirty="0"/>
              <a:t>)</a:t>
            </a:r>
            <a:r>
              <a:rPr lang="ko-KR" altLang="en-US" dirty="0"/>
              <a:t>에 대응하는 형태로 탄생하였다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와쇼쿠의</a:t>
            </a:r>
            <a:r>
              <a:rPr lang="ko-KR" altLang="en-US" dirty="0"/>
              <a:t> 기본 식단인 </a:t>
            </a:r>
            <a:r>
              <a:rPr lang="ko-KR" altLang="en-US" dirty="0" err="1"/>
              <a:t>이치쥬산사이</a:t>
            </a:r>
            <a:r>
              <a:rPr lang="en-US" altLang="ko-KR" dirty="0"/>
              <a:t>(</a:t>
            </a:r>
            <a:r>
              <a:rPr lang="ko-KR" altLang="en-US" dirty="0"/>
              <a:t>一汁三菜</a:t>
            </a:r>
            <a:r>
              <a:rPr lang="en-US" altLang="ko-KR" dirty="0"/>
              <a:t>)</a:t>
            </a:r>
            <a:r>
              <a:rPr lang="ko-KR" altLang="en-US" dirty="0"/>
              <a:t>는 글자 그대로 쌀밥을 기본으로 국 한 가지와 반찬 세 가지로 이루어진 상차림을 말한다</a:t>
            </a:r>
          </a:p>
        </p:txBody>
      </p:sp>
    </p:spTree>
    <p:extLst>
      <p:ext uri="{BB962C8B-B14F-4D97-AF65-F5344CB8AC3E}">
        <p14:creationId xmlns:p14="http://schemas.microsoft.com/office/powerpoint/2010/main" val="10912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990D4-C0C5-83B3-8527-24A2BA05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와쇼쿠</a:t>
            </a:r>
            <a:r>
              <a:rPr lang="en-US" altLang="ko-KR" dirty="0"/>
              <a:t>(</a:t>
            </a:r>
            <a:r>
              <a:rPr lang="ko-KR" altLang="en-US" dirty="0"/>
              <a:t>和食</a:t>
            </a:r>
            <a:r>
              <a:rPr lang="en-US" altLang="ko-KR" dirty="0"/>
              <a:t>)</a:t>
            </a:r>
            <a:r>
              <a:rPr lang="ko-KR" altLang="en-US" dirty="0"/>
              <a:t>의 어원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F7CA8F-7E9A-B04C-4657-035A4ACBC6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쌀과 생선을 중심으로 한 식문화가 발달되어 있다는 점을 들어 신을 접대하는 것에서 기원했다는 설이 유명하다</a:t>
            </a:r>
            <a:endParaRPr lang="en-US" altLang="ko-KR" dirty="0"/>
          </a:p>
          <a:p>
            <a:r>
              <a:rPr lang="ko-KR" altLang="en-US" dirty="0" err="1"/>
              <a:t>와쇼쿠의</a:t>
            </a:r>
            <a:r>
              <a:rPr lang="ko-KR" altLang="en-US" dirty="0"/>
              <a:t> 기본형은 밥</a:t>
            </a:r>
            <a:r>
              <a:rPr lang="en-US" altLang="ko-KR" dirty="0"/>
              <a:t>·</a:t>
            </a:r>
            <a:r>
              <a:rPr lang="ko-KR" altLang="en-US" dirty="0"/>
              <a:t>국</a:t>
            </a:r>
            <a:r>
              <a:rPr lang="en-US" altLang="ko-KR" dirty="0"/>
              <a:t>·</a:t>
            </a:r>
            <a:r>
              <a:rPr lang="ko-KR" altLang="en-US" dirty="0"/>
              <a:t>채</a:t>
            </a:r>
            <a:r>
              <a:rPr lang="en-US" altLang="ko-KR" dirty="0"/>
              <a:t>·</a:t>
            </a:r>
            <a:r>
              <a:rPr lang="ko-KR" altLang="en-US" dirty="0"/>
              <a:t>향이며</a:t>
            </a:r>
            <a:r>
              <a:rPr lang="en-US" altLang="ko-KR" dirty="0"/>
              <a:t>, </a:t>
            </a:r>
            <a:r>
              <a:rPr lang="ko-KR" altLang="en-US" dirty="0"/>
              <a:t>쌀</a:t>
            </a:r>
            <a:r>
              <a:rPr lang="en-US" altLang="ko-KR" dirty="0"/>
              <a:t>·</a:t>
            </a:r>
            <a:r>
              <a:rPr lang="ko-KR" altLang="en-US" dirty="0"/>
              <a:t>무</a:t>
            </a:r>
            <a:r>
              <a:rPr lang="en-US" altLang="ko-KR" dirty="0"/>
              <a:t>·</a:t>
            </a:r>
            <a:r>
              <a:rPr lang="ko-KR" altLang="en-US" dirty="0"/>
              <a:t>가지와 같은 전래 식재료가 사용되고</a:t>
            </a:r>
            <a:r>
              <a:rPr lang="en-US" altLang="ko-KR" dirty="0"/>
              <a:t>, </a:t>
            </a:r>
            <a:r>
              <a:rPr lang="ko-KR" altLang="en-US" dirty="0"/>
              <a:t>어패류</a:t>
            </a:r>
            <a:r>
              <a:rPr lang="en-US" altLang="ko-KR" dirty="0"/>
              <a:t>·</a:t>
            </a:r>
            <a:r>
              <a:rPr lang="ko-KR" altLang="en-US" dirty="0"/>
              <a:t>해조류의 풍부함</a:t>
            </a:r>
            <a:r>
              <a:rPr lang="en-US" altLang="ko-KR" dirty="0"/>
              <a:t>, </a:t>
            </a:r>
            <a:r>
              <a:rPr lang="ko-KR" altLang="en-US" dirty="0"/>
              <a:t>찜</a:t>
            </a:r>
            <a:r>
              <a:rPr lang="en-US" altLang="ko-KR" dirty="0"/>
              <a:t>·</a:t>
            </a:r>
            <a:r>
              <a:rPr lang="ko-KR" altLang="en-US" dirty="0"/>
              <a:t>삶기</a:t>
            </a:r>
            <a:r>
              <a:rPr lang="en-US" altLang="ko-KR" dirty="0"/>
              <a:t>·</a:t>
            </a:r>
            <a:r>
              <a:rPr lang="ko-KR" altLang="en-US" dirty="0"/>
              <a:t>삶기 등의 조리법</a:t>
            </a:r>
            <a:r>
              <a:rPr lang="en-US" altLang="ko-KR" dirty="0"/>
              <a:t>, </a:t>
            </a:r>
            <a:r>
              <a:rPr lang="ko-KR" altLang="en-US" dirty="0"/>
              <a:t>다시마</a:t>
            </a:r>
            <a:r>
              <a:rPr lang="en-US" altLang="ko-KR" dirty="0"/>
              <a:t>·</a:t>
            </a:r>
            <a:r>
              <a:rPr lang="ko-KR" altLang="en-US" dirty="0" err="1"/>
              <a:t>가다랑어포</a:t>
            </a:r>
            <a:r>
              <a:rPr lang="en-US" altLang="ko-KR" dirty="0"/>
              <a:t>·</a:t>
            </a:r>
            <a:r>
              <a:rPr lang="ko-KR" altLang="en-US" dirty="0"/>
              <a:t>멸치와 같은 육수 문화</a:t>
            </a:r>
            <a:r>
              <a:rPr lang="en-US" altLang="ko-KR" dirty="0"/>
              <a:t>, </a:t>
            </a:r>
            <a:r>
              <a:rPr lang="ko-KR" altLang="en-US" dirty="0"/>
              <a:t>된장</a:t>
            </a:r>
            <a:r>
              <a:rPr lang="en-US" altLang="ko-KR" dirty="0"/>
              <a:t>·</a:t>
            </a:r>
            <a:r>
              <a:rPr lang="ko-KR" altLang="en-US" dirty="0"/>
              <a:t>간장</a:t>
            </a:r>
            <a:r>
              <a:rPr lang="en-US" altLang="ko-KR" dirty="0"/>
              <a:t>·</a:t>
            </a:r>
            <a:r>
              <a:rPr lang="ko-KR" altLang="en-US" dirty="0"/>
              <a:t>술</a:t>
            </a:r>
            <a:r>
              <a:rPr lang="en-US" altLang="ko-KR" dirty="0"/>
              <a:t>·</a:t>
            </a:r>
            <a:r>
              <a:rPr lang="ko-KR" altLang="en-US" dirty="0"/>
              <a:t>미림</a:t>
            </a:r>
            <a:r>
              <a:rPr lang="en-US" altLang="ko-KR" dirty="0"/>
              <a:t>·</a:t>
            </a:r>
            <a:r>
              <a:rPr lang="ko-KR" altLang="en-US" dirty="0"/>
              <a:t>식초</a:t>
            </a:r>
            <a:r>
              <a:rPr lang="en-US" altLang="ko-KR" dirty="0"/>
              <a:t>·</a:t>
            </a:r>
            <a:r>
              <a:rPr lang="ko-KR" altLang="en-US" dirty="0"/>
              <a:t>소금</a:t>
            </a:r>
            <a:r>
              <a:rPr lang="en-US" altLang="ko-KR" dirty="0"/>
              <a:t>·</a:t>
            </a:r>
            <a:r>
              <a:rPr lang="ko-KR" altLang="en-US" dirty="0"/>
              <a:t>설탕과 같은 조미료를 특징으로 하며</a:t>
            </a:r>
            <a:r>
              <a:rPr lang="en-US" altLang="ko-KR" dirty="0"/>
              <a:t>, </a:t>
            </a:r>
            <a:r>
              <a:rPr lang="ko-KR" altLang="en-US" dirty="0"/>
              <a:t>헤이안 시대부터 현재까지 계승된 칠석과 같은 </a:t>
            </a:r>
            <a:r>
              <a:rPr lang="ko-KR" altLang="en-US" dirty="0" err="1"/>
              <a:t>절공의</a:t>
            </a:r>
            <a:r>
              <a:rPr lang="ko-KR" altLang="en-US" dirty="0"/>
              <a:t> 연간 행사와 관련이 있다</a:t>
            </a:r>
            <a:endParaRPr lang="en-US" altLang="ko-KR" dirty="0"/>
          </a:p>
          <a:p>
            <a:r>
              <a:rPr lang="ko-KR" altLang="en-US" dirty="0"/>
              <a:t>참고자료</a:t>
            </a:r>
            <a:r>
              <a:rPr lang="en-US" altLang="ko-KR" dirty="0"/>
              <a:t>: https://ko.wikipedia.org/wiki/%EC%9D%BC%EB%B3%B8_%EC%9A%94%EB%A6%AC</a:t>
            </a:r>
          </a:p>
          <a:p>
            <a:pPr marL="0" indent="0">
              <a:buNone/>
            </a:pPr>
            <a:r>
              <a:rPr lang="ko-KR" altLang="en-US" dirty="0"/>
              <a:t>              </a:t>
            </a:r>
            <a:r>
              <a:rPr lang="en-US" altLang="ko-KR" dirty="0"/>
              <a:t>https://weekly.chosun.com/news/articleView.html?idxno=20887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2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1FDBD0-BDD0-FBB4-71A6-9387D05E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</a:t>
            </a:r>
            <a:r>
              <a:rPr lang="ko-KR" altLang="en-US" dirty="0"/>
              <a:t>일본의 주요 음식들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EA568607-DA08-CEF9-2849-74B5403A43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099" r="3099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4FE4578-F9BA-AB83-BF95-365DB875A7F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1.</a:t>
            </a:r>
            <a:r>
              <a:rPr lang="ko-KR" altLang="en-US" sz="1800" dirty="0"/>
              <a:t>일본의 대표음식들</a:t>
            </a:r>
            <a:endParaRPr lang="en-US" altLang="ko-KR" sz="1800" dirty="0"/>
          </a:p>
          <a:p>
            <a:r>
              <a:rPr lang="en-US" altLang="ko-KR" sz="1800" dirty="0"/>
              <a:t>2.</a:t>
            </a:r>
            <a:r>
              <a:rPr lang="ko-KR" altLang="en-US" sz="1800" dirty="0"/>
              <a:t>간토 지방</a:t>
            </a:r>
            <a:endParaRPr lang="en-US" altLang="ko-KR" sz="1800" dirty="0"/>
          </a:p>
          <a:p>
            <a:r>
              <a:rPr lang="en-US" altLang="ko-KR" sz="1800" dirty="0"/>
              <a:t>3.</a:t>
            </a:r>
            <a:r>
              <a:rPr lang="ko-KR" altLang="en-US" sz="1800" dirty="0"/>
              <a:t>간사이 지방</a:t>
            </a:r>
            <a:endParaRPr lang="en-US" altLang="ko-KR" sz="1800" dirty="0"/>
          </a:p>
          <a:p>
            <a:r>
              <a:rPr lang="en-US" altLang="ko-KR" sz="1800" dirty="0"/>
              <a:t>4.</a:t>
            </a:r>
            <a:r>
              <a:rPr lang="ko-KR" altLang="en-US" sz="1800" dirty="0" err="1"/>
              <a:t>도호쿠</a:t>
            </a:r>
            <a:r>
              <a:rPr lang="ko-KR" altLang="en-US" sz="1800" dirty="0"/>
              <a:t> 지방</a:t>
            </a:r>
            <a:endParaRPr lang="en-US" altLang="ko-KR" sz="1800" dirty="0"/>
          </a:p>
          <a:p>
            <a:r>
              <a:rPr lang="en-US" altLang="ko-KR" sz="1800" dirty="0"/>
              <a:t>5.</a:t>
            </a:r>
            <a:r>
              <a:rPr lang="ko-KR" altLang="en-US" sz="1800" dirty="0"/>
              <a:t>홋카이도</a:t>
            </a:r>
            <a:endParaRPr lang="en-US" altLang="ko-KR" sz="1800" dirty="0"/>
          </a:p>
          <a:p>
            <a:r>
              <a:rPr lang="en-US" altLang="ko-KR" sz="1800" dirty="0"/>
              <a:t>6.</a:t>
            </a:r>
            <a:r>
              <a:rPr lang="ko-KR" altLang="en-US" sz="1800" dirty="0"/>
              <a:t>규슈</a:t>
            </a:r>
            <a:r>
              <a:rPr lang="en-US" altLang="ko-KR" sz="1800" dirty="0"/>
              <a:t>/</a:t>
            </a:r>
            <a:r>
              <a:rPr lang="ko-KR" altLang="en-US" sz="1800" dirty="0"/>
              <a:t>오키나와 지방</a:t>
            </a:r>
            <a:endParaRPr lang="en-US" altLang="ko-KR" sz="1800" dirty="0"/>
          </a:p>
          <a:p>
            <a:r>
              <a:rPr lang="en-US" altLang="ko-KR" sz="1800" dirty="0"/>
              <a:t>7.</a:t>
            </a:r>
            <a:r>
              <a:rPr lang="ko-KR" altLang="en-US" sz="1800" dirty="0"/>
              <a:t>일본식 가정음식</a:t>
            </a:r>
          </a:p>
        </p:txBody>
      </p:sp>
    </p:spTree>
    <p:extLst>
      <p:ext uri="{BB962C8B-B14F-4D97-AF65-F5344CB8AC3E}">
        <p14:creationId xmlns:p14="http://schemas.microsoft.com/office/powerpoint/2010/main" val="26279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295293-6AFD-4021-54EE-CCA333BD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4.(1).</a:t>
            </a:r>
            <a:r>
              <a:rPr lang="ko-KR" altLang="en-US" dirty="0"/>
              <a:t>일본의 대표음식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8054D978-D902-386D-2E86-4C59E1E08D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671" r="19671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A0A73D8-78C2-A358-915A-94CC0BB52E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270233"/>
            <a:ext cx="4858574" cy="3492391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스시</a:t>
            </a:r>
            <a:r>
              <a:rPr lang="en-US" altLang="ko-KR" sz="1800" dirty="0"/>
              <a:t>(</a:t>
            </a:r>
            <a:r>
              <a:rPr lang="ja-JP" altLang="en-US" sz="1800" dirty="0"/>
              <a:t>すし</a:t>
            </a:r>
            <a:r>
              <a:rPr lang="en-US" altLang="ja-JP" sz="1800" dirty="0"/>
              <a:t>)</a:t>
            </a:r>
            <a:r>
              <a:rPr lang="en-US" altLang="ko-KR" sz="1800" dirty="0"/>
              <a:t>: </a:t>
            </a:r>
            <a:r>
              <a:rPr lang="ko-KR" altLang="en-US" sz="1800" dirty="0"/>
              <a:t>일본의 대표 음식이며 식초로 간을 한 밥에 생선을 얇게 저민 것이나 달걀 </a:t>
            </a:r>
            <a:r>
              <a:rPr lang="en-US" altLang="ko-KR" sz="1800" dirty="0"/>
              <a:t>·</a:t>
            </a:r>
            <a:r>
              <a:rPr lang="ko-KR" altLang="en-US" sz="1800" dirty="0"/>
              <a:t>채소 </a:t>
            </a:r>
            <a:r>
              <a:rPr lang="en-US" altLang="ko-KR" sz="1800" dirty="0"/>
              <a:t>·</a:t>
            </a:r>
            <a:r>
              <a:rPr lang="ko-KR" altLang="en-US" sz="1800" dirty="0"/>
              <a:t>김 따위를 섞거나 얹거나 말거나 하는 요리이다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972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F99810-D0A5-43CB-CA40-5B1238C8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4.(1).</a:t>
            </a:r>
            <a:r>
              <a:rPr lang="ko-KR" altLang="en-US" dirty="0"/>
              <a:t>일본의 대표음식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A43DD04B-B032-985A-FC52-8DA188848F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783" r="23783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F8D256D-A0C3-8A7D-929D-7AE7C05745C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091559"/>
            <a:ext cx="4858574" cy="367106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생선회</a:t>
            </a:r>
            <a:r>
              <a:rPr lang="en-US" altLang="ko-KR" sz="1800" dirty="0"/>
              <a:t>(</a:t>
            </a:r>
            <a:r>
              <a:rPr lang="ja-JP" altLang="en-US" sz="1800" dirty="0"/>
              <a:t>さしみ</a:t>
            </a:r>
            <a:r>
              <a:rPr lang="en-US" altLang="ja-JP" sz="1800" dirty="0"/>
              <a:t>)</a:t>
            </a:r>
            <a:r>
              <a:rPr lang="en-US" altLang="ko-KR" sz="1800" dirty="0"/>
              <a:t>: </a:t>
            </a:r>
            <a:r>
              <a:rPr lang="ko-KR" altLang="en-US" sz="1800" dirty="0"/>
              <a:t>날 어패류나 새우 등 갑각류를 먹기 좋은 크기로 잘라 장식용 채소를 곁들여 겨자나 고추냉이를 푼 초간장이나 초고추장에 찍어 먹는 요리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131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6CFFC9-4FA1-A60E-8F96-302C4177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4.(1).</a:t>
            </a:r>
            <a:r>
              <a:rPr lang="ko-KR" altLang="en-US" dirty="0"/>
              <a:t>일본의 대표음식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2B7A97B9-7EFB-8B04-4C49-9643AA197F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674" b="3674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FFE793-68CA-2717-6EE3-61459106CE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266825"/>
            <a:ext cx="4858574" cy="5422454"/>
          </a:xfrm>
        </p:spPr>
        <p:txBody>
          <a:bodyPr>
            <a:normAutofit lnSpcReduction="10000"/>
          </a:bodyPr>
          <a:lstStyle/>
          <a:p>
            <a:r>
              <a:rPr lang="ko-KR" altLang="en-US" sz="1800" dirty="0"/>
              <a:t>덴푸라</a:t>
            </a:r>
            <a:r>
              <a:rPr lang="en-US" altLang="ko-KR" sz="1800" dirty="0"/>
              <a:t>(</a:t>
            </a:r>
            <a:r>
              <a:rPr lang="ko-KR" altLang="en-US" sz="1800" dirty="0"/>
              <a:t>天</a:t>
            </a:r>
            <a:r>
              <a:rPr lang="ja-JP" altLang="en-US" sz="1800" dirty="0"/>
              <a:t>ぷら</a:t>
            </a:r>
            <a:r>
              <a:rPr lang="en-US" altLang="ja-JP" sz="1800" dirty="0"/>
              <a:t>)</a:t>
            </a:r>
            <a:r>
              <a:rPr lang="en-US" altLang="ko-KR" sz="1800" dirty="0"/>
              <a:t>: </a:t>
            </a:r>
            <a:r>
              <a:rPr lang="ko-KR" altLang="en-US" sz="1800" dirty="0"/>
              <a:t>여러 가지 해산물과 채소 등을 달걀과 밀가루를 섞은 </a:t>
            </a:r>
            <a:r>
              <a:rPr lang="ko-KR" altLang="en-US" sz="1800" dirty="0" err="1"/>
              <a:t>튀김옷에</a:t>
            </a:r>
            <a:r>
              <a:rPr lang="ko-KR" altLang="en-US" sz="1800" dirty="0"/>
              <a:t> 무쳐서 기름에 튀겨낸 것이며 </a:t>
            </a:r>
            <a:r>
              <a:rPr lang="en-US" altLang="ko-KR" sz="1800" dirty="0"/>
              <a:t>16</a:t>
            </a:r>
            <a:r>
              <a:rPr lang="ko-KR" altLang="en-US" sz="1800" dirty="0"/>
              <a:t>세기 </a:t>
            </a:r>
            <a:r>
              <a:rPr lang="ko-KR" altLang="en-US" sz="1800" dirty="0" err="1"/>
              <a:t>아즈치모모야마</a:t>
            </a:r>
            <a:r>
              <a:rPr lang="ko-KR" altLang="en-US" sz="1800" dirty="0"/>
              <a:t> 시대</a:t>
            </a:r>
            <a:r>
              <a:rPr lang="en-US" altLang="ko-KR" sz="1800" dirty="0"/>
              <a:t>(</a:t>
            </a:r>
            <a:r>
              <a:rPr lang="ko-KR" altLang="en-US" sz="1800" dirty="0"/>
              <a:t>安土桃山時代</a:t>
            </a:r>
            <a:r>
              <a:rPr lang="en-US" altLang="ko-KR" sz="1800" dirty="0"/>
              <a:t>)</a:t>
            </a:r>
            <a:r>
              <a:rPr lang="ko-KR" altLang="en-US" sz="1800" dirty="0"/>
              <a:t>에 나가사키</a:t>
            </a:r>
            <a:r>
              <a:rPr lang="en-US" altLang="ko-KR" sz="1800" dirty="0"/>
              <a:t>(Nagasaki, </a:t>
            </a:r>
            <a:r>
              <a:rPr lang="ko-KR" altLang="en-US" sz="1800" dirty="0"/>
              <a:t>長崎</a:t>
            </a:r>
            <a:r>
              <a:rPr lang="en-US" altLang="ko-KR" sz="1800" dirty="0"/>
              <a:t>) </a:t>
            </a:r>
            <a:r>
              <a:rPr lang="ko-KR" altLang="en-US" sz="1800" dirty="0"/>
              <a:t>항구를 통해 음식 재료를 기름에 튀기는 ‘</a:t>
            </a:r>
            <a:r>
              <a:rPr lang="ko-KR" altLang="en-US" sz="1800" dirty="0" err="1"/>
              <a:t>필레테스</a:t>
            </a:r>
            <a:r>
              <a:rPr lang="en-US" altLang="ko-KR" sz="1800" dirty="0"/>
              <a:t>(</a:t>
            </a:r>
            <a:r>
              <a:rPr lang="en-US" altLang="ko-KR" sz="1800" dirty="0" err="1"/>
              <a:t>Filetes</a:t>
            </a:r>
            <a:r>
              <a:rPr lang="en-US" altLang="ko-KR" sz="1800" dirty="0"/>
              <a:t>)’</a:t>
            </a:r>
            <a:r>
              <a:rPr lang="ko-KR" altLang="en-US" sz="1800" dirty="0"/>
              <a:t>라고 하는 포르투갈 요리가 들어와 에도</a:t>
            </a:r>
            <a:r>
              <a:rPr lang="en-US" altLang="ko-KR" sz="1800" dirty="0"/>
              <a:t>(</a:t>
            </a:r>
            <a:r>
              <a:rPr lang="ko-KR" altLang="en-US" sz="1800" dirty="0"/>
              <a:t>도쿄의 옛이름</a:t>
            </a:r>
            <a:r>
              <a:rPr lang="en-US" altLang="ko-KR" sz="1800" dirty="0"/>
              <a:t>)</a:t>
            </a:r>
            <a:r>
              <a:rPr lang="ko-KR" altLang="en-US" sz="1800" dirty="0"/>
              <a:t>에 전파되어 </a:t>
            </a:r>
            <a:r>
              <a:rPr lang="ko-KR" altLang="en-US" sz="1800" dirty="0" err="1"/>
              <a:t>덴푸라라는</a:t>
            </a:r>
            <a:r>
              <a:rPr lang="ko-KR" altLang="en-US" sz="1800" dirty="0"/>
              <a:t> 이름으로 정착되었다</a:t>
            </a:r>
            <a:r>
              <a:rPr lang="en-US" altLang="ko-KR" sz="1800" dirty="0"/>
              <a:t>. </a:t>
            </a:r>
          </a:p>
          <a:p>
            <a:r>
              <a:rPr lang="ko-KR" altLang="en-US" sz="1800" dirty="0"/>
              <a:t>참고자료</a:t>
            </a:r>
            <a:r>
              <a:rPr lang="en-US" altLang="ko-KR" sz="1800" dirty="0"/>
              <a:t>: https://terms.naver.com/entry.naver?docId=2083851&amp;cid=42717&amp;categoryId=42718</a:t>
            </a:r>
          </a:p>
        </p:txBody>
      </p:sp>
    </p:spTree>
    <p:extLst>
      <p:ext uri="{BB962C8B-B14F-4D97-AF65-F5344CB8AC3E}">
        <p14:creationId xmlns:p14="http://schemas.microsoft.com/office/powerpoint/2010/main" val="37672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E75B08-705E-C0D5-FB9B-478910D3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4.(1).</a:t>
            </a:r>
            <a:r>
              <a:rPr lang="ko-KR" altLang="en-US" dirty="0"/>
              <a:t>일본의 대표음식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B8BA3B6E-A035-C94D-976B-911B26AFBC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674" b="3674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E7EE13D-41D5-D47C-A9DA-160C4100EA9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280745"/>
            <a:ext cx="4858574" cy="3481880"/>
          </a:xfrm>
        </p:spPr>
        <p:txBody>
          <a:bodyPr/>
          <a:lstStyle/>
          <a:p>
            <a:r>
              <a:rPr lang="ko-KR" altLang="en-US" sz="1800" dirty="0" err="1"/>
              <a:t>소바</a:t>
            </a:r>
            <a:r>
              <a:rPr lang="en-US" altLang="ko-KR" sz="1800" dirty="0"/>
              <a:t>(</a:t>
            </a:r>
            <a:r>
              <a:rPr lang="ja-JP" altLang="en-US" sz="1800" dirty="0"/>
              <a:t>そば</a:t>
            </a:r>
            <a:r>
              <a:rPr lang="en-US" altLang="ja-JP" sz="1800" dirty="0"/>
              <a:t>)</a:t>
            </a:r>
            <a:r>
              <a:rPr lang="en-US" altLang="ko-KR" sz="1800" dirty="0"/>
              <a:t>: </a:t>
            </a:r>
            <a:r>
              <a:rPr lang="ko-KR" altLang="en-US" sz="1800" dirty="0"/>
              <a:t>일본식으로 조리된 메밀국수이며 주로 뜨거운 국물이나 차가운 간장에 무</a:t>
            </a:r>
            <a:r>
              <a:rPr lang="en-US" altLang="ko-KR" sz="1800" dirty="0"/>
              <a:t>,</a:t>
            </a:r>
            <a:r>
              <a:rPr lang="ko-KR" altLang="en-US" sz="1800" dirty="0"/>
              <a:t>파</a:t>
            </a:r>
            <a:r>
              <a:rPr lang="en-US" altLang="ko-KR" sz="1800" dirty="0"/>
              <a:t>,</a:t>
            </a:r>
            <a:r>
              <a:rPr lang="ko-KR" altLang="en-US" sz="1800" dirty="0"/>
              <a:t>고추냉이를 넣고 찍어먹는다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99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CAE6FB-48D8-090E-4AA6-5B855DC5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4.(1).</a:t>
            </a:r>
            <a:r>
              <a:rPr lang="ko-KR" altLang="en-US" dirty="0"/>
              <a:t>일본의 대표음식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64D0BFEB-F2EF-8331-FE4F-23C5DDA8A0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31" b="231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8F72424-0872-1484-33A7-1875608C8F9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017985"/>
            <a:ext cx="4858574" cy="3744639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사케</a:t>
            </a:r>
            <a:r>
              <a:rPr lang="en-US" altLang="ko-KR" sz="1800" dirty="0"/>
              <a:t>(</a:t>
            </a:r>
            <a:r>
              <a:rPr lang="ko-KR" altLang="en-US" sz="1800" dirty="0"/>
              <a:t>日本酒</a:t>
            </a:r>
            <a:r>
              <a:rPr lang="en-US" altLang="ko-KR" sz="1800" dirty="0"/>
              <a:t>): </a:t>
            </a:r>
            <a:r>
              <a:rPr lang="ko-KR" altLang="en-US" sz="1800" dirty="0"/>
              <a:t>일본식 술을 의미하고 쌀을 누룩으로 발효시킨 후 여과하여 맑게 걸러내어 </a:t>
            </a:r>
            <a:r>
              <a:rPr lang="ko-KR" altLang="en-US" sz="1800" dirty="0" err="1"/>
              <a:t>만드는것이</a:t>
            </a:r>
            <a:r>
              <a:rPr lang="ko-KR" altLang="en-US" sz="1800" dirty="0"/>
              <a:t> 특징이다</a:t>
            </a:r>
            <a:r>
              <a:rPr lang="en-US" altLang="ko-KR" sz="1800" dirty="0"/>
              <a:t>. </a:t>
            </a:r>
            <a:r>
              <a:rPr lang="ko-KR" altLang="en-US" sz="1800" dirty="0"/>
              <a:t>쌀을 가장 기본적이고</a:t>
            </a:r>
            <a:r>
              <a:rPr lang="en-US" altLang="ko-KR" sz="1800" dirty="0"/>
              <a:t>, </a:t>
            </a:r>
            <a:r>
              <a:rPr lang="ko-KR" altLang="en-US" sz="1800" dirty="0"/>
              <a:t>또 중요한 원료로서 </a:t>
            </a:r>
            <a:r>
              <a:rPr lang="ko-KR" altLang="en-US" sz="1800" dirty="0" err="1"/>
              <a:t>술맛의</a:t>
            </a:r>
            <a:r>
              <a:rPr lang="ko-KR" altLang="en-US" sz="1800" dirty="0"/>
              <a:t> 기본 뼈대를 잡아주는 재료로 사용된다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322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84288C-D958-75C7-4FE5-AD31EAB2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*</a:t>
            </a:r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B16DB5-C7F8-03E7-2933-588AABB0FD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2400" dirty="0"/>
              <a:t>1. </a:t>
            </a:r>
            <a:r>
              <a:rPr lang="ko-KR" altLang="en-US" sz="2400" dirty="0"/>
              <a:t>일본의 지형과 기후</a:t>
            </a:r>
            <a:endParaRPr lang="en-US" altLang="ko-KR" sz="2400" dirty="0"/>
          </a:p>
          <a:p>
            <a:r>
              <a:rPr lang="en-US" altLang="ko-KR" sz="2400" dirty="0"/>
              <a:t>2. </a:t>
            </a:r>
            <a:r>
              <a:rPr lang="ko-KR" altLang="en-US" sz="2400" dirty="0"/>
              <a:t>일본의 주식 </a:t>
            </a:r>
            <a:endParaRPr lang="en-US" altLang="ko-KR" sz="2400" dirty="0"/>
          </a:p>
          <a:p>
            <a:r>
              <a:rPr lang="en-US" altLang="ko-KR" sz="2400" dirty="0"/>
              <a:t>3.</a:t>
            </a:r>
            <a:r>
              <a:rPr lang="ko-KR" altLang="en-US" sz="2400" dirty="0"/>
              <a:t> 일본의 식생활</a:t>
            </a:r>
            <a:endParaRPr lang="en-US" altLang="ko-KR" sz="2400" dirty="0"/>
          </a:p>
          <a:p>
            <a:r>
              <a:rPr lang="en-US" altLang="ko-KR" sz="2400" dirty="0"/>
              <a:t>4. </a:t>
            </a:r>
            <a:r>
              <a:rPr lang="ko-KR" altLang="en-US" sz="2400" dirty="0"/>
              <a:t>일본의 주요 음식들</a:t>
            </a:r>
            <a:r>
              <a:rPr lang="en-US" altLang="ko-KR" sz="2400" dirty="0"/>
              <a:t>-(1.</a:t>
            </a:r>
            <a:r>
              <a:rPr lang="ko-KR" altLang="en-US" sz="2400" dirty="0"/>
              <a:t>일본대표음식 </a:t>
            </a:r>
            <a:r>
              <a:rPr lang="en-US" altLang="ko-KR" sz="2400" dirty="0"/>
              <a:t>2.</a:t>
            </a:r>
            <a:r>
              <a:rPr lang="ko-KR" altLang="en-US" sz="2400" dirty="0"/>
              <a:t>간토지방 </a:t>
            </a:r>
            <a:r>
              <a:rPr lang="en-US" altLang="ko-KR" sz="2400" dirty="0"/>
              <a:t>3.</a:t>
            </a:r>
            <a:r>
              <a:rPr lang="ko-KR" altLang="en-US" sz="2400" dirty="0"/>
              <a:t>간사이지방 </a:t>
            </a:r>
            <a:r>
              <a:rPr lang="en-US" altLang="ko-KR" sz="2400" dirty="0"/>
              <a:t>4.</a:t>
            </a:r>
            <a:r>
              <a:rPr lang="ko-KR" altLang="en-US" sz="2400" dirty="0" err="1"/>
              <a:t>도호쿠</a:t>
            </a:r>
            <a:r>
              <a:rPr lang="ko-KR" altLang="en-US" sz="2400" dirty="0"/>
              <a:t> 지방 </a:t>
            </a:r>
            <a:r>
              <a:rPr lang="en-US" altLang="ko-KR" sz="2400" dirty="0"/>
              <a:t>5.</a:t>
            </a:r>
            <a:r>
              <a:rPr lang="ko-KR" altLang="en-US" sz="2400" dirty="0"/>
              <a:t>홋카이도 </a:t>
            </a:r>
            <a:r>
              <a:rPr lang="en-US" altLang="ko-KR" sz="2400" dirty="0"/>
              <a:t>6.</a:t>
            </a:r>
            <a:r>
              <a:rPr lang="ko-KR" altLang="en-US" sz="2400" dirty="0"/>
              <a:t>규슈</a:t>
            </a:r>
            <a:r>
              <a:rPr lang="en-US" altLang="ko-KR" sz="2400" dirty="0"/>
              <a:t>/</a:t>
            </a:r>
            <a:r>
              <a:rPr lang="ko-KR" altLang="en-US" sz="2400" dirty="0"/>
              <a:t>오키나와지방 </a:t>
            </a:r>
            <a:r>
              <a:rPr lang="en-US" altLang="ko-KR" sz="2400" dirty="0"/>
              <a:t>7.</a:t>
            </a:r>
            <a:r>
              <a:rPr lang="ko-KR" altLang="en-US" sz="2400" dirty="0"/>
              <a:t>일본식 가정음식</a:t>
            </a:r>
            <a:r>
              <a:rPr lang="en-US" altLang="ko-KR" sz="2400" dirty="0"/>
              <a:t>)</a:t>
            </a:r>
          </a:p>
          <a:p>
            <a:r>
              <a:rPr lang="en-US" altLang="ko-KR" sz="2400" dirty="0"/>
              <a:t>5. </a:t>
            </a:r>
            <a:r>
              <a:rPr lang="ko-KR" altLang="en-US" sz="2400" dirty="0"/>
              <a:t>일본의 식사예절과 젓가락 문화</a:t>
            </a:r>
            <a:endParaRPr lang="en-US" altLang="ko-KR" sz="2400" dirty="0"/>
          </a:p>
          <a:p>
            <a:r>
              <a:rPr lang="en-US" altLang="ko-KR" sz="2400" dirty="0"/>
              <a:t>6.</a:t>
            </a:r>
            <a:r>
              <a:rPr lang="ko-KR" altLang="en-US" sz="2400" dirty="0"/>
              <a:t> 일본 식생활과 한국 식생활의 공통점과 차이점</a:t>
            </a:r>
          </a:p>
        </p:txBody>
      </p:sp>
    </p:spTree>
    <p:extLst>
      <p:ext uri="{BB962C8B-B14F-4D97-AF65-F5344CB8AC3E}">
        <p14:creationId xmlns:p14="http://schemas.microsoft.com/office/powerpoint/2010/main" val="40879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9ABBF2-09AB-31CE-4A31-F589E31B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4.(1).</a:t>
            </a:r>
            <a:r>
              <a:rPr lang="ko-KR" altLang="en-US" dirty="0"/>
              <a:t>일본의 대표음식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5A3A8878-A13E-E982-958A-A1CBEBE56D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855" r="21855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F16A5B5-7BA9-29A2-1FAF-5979F9E3415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ko-KR" altLang="en-US" sz="1600" dirty="0" err="1"/>
              <a:t>돈부리</a:t>
            </a:r>
            <a:r>
              <a:rPr lang="en-US" altLang="ko-KR" sz="1600" dirty="0"/>
              <a:t>(</a:t>
            </a:r>
            <a:r>
              <a:rPr lang="ko-KR" altLang="en-US" sz="1600" dirty="0"/>
              <a:t>丼物</a:t>
            </a:r>
            <a:r>
              <a:rPr lang="en-US" altLang="ko-KR" sz="1600" dirty="0"/>
              <a:t>): </a:t>
            </a:r>
            <a:r>
              <a:rPr lang="ko-KR" altLang="en-US" sz="1600" dirty="0" err="1"/>
              <a:t>밥위에</a:t>
            </a:r>
            <a:r>
              <a:rPr lang="ko-KR" altLang="en-US" sz="1600" dirty="0"/>
              <a:t> 소고기</a:t>
            </a:r>
            <a:r>
              <a:rPr lang="en-US" altLang="ko-KR" sz="1600" dirty="0"/>
              <a:t>,</a:t>
            </a:r>
            <a:r>
              <a:rPr lang="ko-KR" altLang="en-US" sz="1600" dirty="0" err="1"/>
              <a:t>돼지고기등</a:t>
            </a:r>
            <a:r>
              <a:rPr lang="ko-KR" altLang="en-US" sz="1600" dirty="0"/>
              <a:t> 육류</a:t>
            </a:r>
            <a:r>
              <a:rPr lang="en-US" altLang="ko-KR" sz="1600" dirty="0"/>
              <a:t>,</a:t>
            </a:r>
            <a:r>
              <a:rPr lang="ko-KR" altLang="en-US" sz="1600" dirty="0"/>
              <a:t>생선</a:t>
            </a:r>
            <a:r>
              <a:rPr lang="en-US" altLang="ko-KR" sz="1600" dirty="0"/>
              <a:t>,</a:t>
            </a:r>
            <a:r>
              <a:rPr lang="ko-KR" altLang="en-US" sz="1600" dirty="0" err="1"/>
              <a:t>채소등</a:t>
            </a:r>
            <a:r>
              <a:rPr lang="ko-KR" altLang="en-US" sz="1600" dirty="0"/>
              <a:t> 다양하게 얹어먹으며</a:t>
            </a:r>
            <a:r>
              <a:rPr lang="en-US" altLang="ko-KR" sz="1600" dirty="0"/>
              <a:t>, </a:t>
            </a:r>
            <a:r>
              <a:rPr lang="ko-KR" altLang="en-US" sz="1600" dirty="0"/>
              <a:t>무엇이 </a:t>
            </a:r>
            <a:r>
              <a:rPr lang="ko-KR" altLang="en-US" sz="1600" dirty="0" err="1"/>
              <a:t>얹어있는가에</a:t>
            </a:r>
            <a:r>
              <a:rPr lang="ko-KR" altLang="en-US" sz="1600" dirty="0"/>
              <a:t> 따라 그 재료 이름 뒤에 동</a:t>
            </a:r>
            <a:r>
              <a:rPr lang="en-US" altLang="ko-KR" sz="1600" dirty="0"/>
              <a:t>(</a:t>
            </a:r>
            <a:r>
              <a:rPr lang="ko-KR" altLang="en-US" sz="1600" dirty="0"/>
              <a:t>丼</a:t>
            </a:r>
            <a:r>
              <a:rPr lang="en-US" altLang="ko-KR" sz="1600" dirty="0"/>
              <a:t>)</a:t>
            </a:r>
            <a:r>
              <a:rPr lang="ko-KR" altLang="en-US" sz="1600" dirty="0"/>
              <a:t>이 붙어 요리의 이름이 형성된다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 err="1"/>
              <a:t>돈부리</a:t>
            </a:r>
            <a:r>
              <a:rPr lang="ko-KR" altLang="en-US" sz="1600" dirty="0"/>
              <a:t> 종류</a:t>
            </a:r>
            <a:endParaRPr lang="en-US" altLang="ko-KR" sz="1600" dirty="0"/>
          </a:p>
          <a:p>
            <a:r>
              <a:rPr lang="ko-KR" altLang="en-US" sz="1600" dirty="0"/>
              <a:t>규동</a:t>
            </a:r>
            <a:r>
              <a:rPr lang="en-US" altLang="ko-KR" sz="1600" dirty="0"/>
              <a:t>(</a:t>
            </a:r>
            <a:r>
              <a:rPr lang="ko-KR" altLang="en-US" sz="1600" dirty="0"/>
              <a:t>牛丼</a:t>
            </a:r>
            <a:r>
              <a:rPr lang="en-US" altLang="ko-KR" sz="1600" dirty="0"/>
              <a:t>)</a:t>
            </a:r>
          </a:p>
          <a:p>
            <a:r>
              <a:rPr lang="ko-KR" altLang="en-US" sz="1600" dirty="0" err="1"/>
              <a:t>오야코동</a:t>
            </a:r>
            <a:r>
              <a:rPr lang="en-US" altLang="ko-KR" sz="1600" dirty="0"/>
              <a:t>(</a:t>
            </a:r>
            <a:r>
              <a:rPr lang="ko-KR" altLang="en-US" sz="1600" dirty="0"/>
              <a:t>親子丼</a:t>
            </a:r>
            <a:r>
              <a:rPr lang="en-US" altLang="ko-KR" sz="1600" dirty="0"/>
              <a:t>)</a:t>
            </a:r>
          </a:p>
          <a:p>
            <a:r>
              <a:rPr lang="ko-KR" altLang="en-US" sz="1600" dirty="0" err="1"/>
              <a:t>가이센동</a:t>
            </a:r>
            <a:r>
              <a:rPr lang="en-US" altLang="ko-KR" sz="1600" dirty="0"/>
              <a:t>(</a:t>
            </a:r>
            <a:r>
              <a:rPr lang="ko-KR" altLang="en-US" sz="1600" dirty="0"/>
              <a:t>海鮮丼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98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842904-58D0-F49B-2B9F-5C31E1AF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4.(1).</a:t>
            </a:r>
            <a:r>
              <a:rPr lang="ko-KR" altLang="en-US" dirty="0"/>
              <a:t>일본의 대표음식 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FFB7FBC9-B60A-CFD5-79B6-38E53B2578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037" r="14037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1EB66B6-D379-3B80-6386-30A64BE8427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/>
              <a:t>나베</a:t>
            </a:r>
            <a:r>
              <a:rPr lang="en-US" altLang="ko-KR" sz="1800" dirty="0"/>
              <a:t>(</a:t>
            </a:r>
            <a:r>
              <a:rPr lang="ko-KR" altLang="en-US" sz="1800" dirty="0"/>
              <a:t>鍋</a:t>
            </a:r>
            <a:r>
              <a:rPr lang="en-US" altLang="ko-KR" sz="1800" dirty="0"/>
              <a:t>): </a:t>
            </a:r>
            <a:r>
              <a:rPr lang="ko-KR" altLang="en-US" sz="1800" dirty="0"/>
              <a:t>세대를 떠나서 많은 일본인들이 즐기는 음식이며 대표적인 겨울요리로 </a:t>
            </a:r>
            <a:r>
              <a:rPr lang="en-US" altLang="ko-KR" sz="1800" dirty="0"/>
              <a:t>‘</a:t>
            </a:r>
            <a:r>
              <a:rPr lang="ko-KR" altLang="en-US" sz="1800" dirty="0"/>
              <a:t>냄비요리</a:t>
            </a:r>
            <a:r>
              <a:rPr lang="en-US" altLang="ko-KR" sz="1800" dirty="0"/>
              <a:t>’</a:t>
            </a:r>
            <a:r>
              <a:rPr lang="ko-KR" altLang="en-US" sz="1800" dirty="0"/>
              <a:t>라는 말 그대로 냄비에 야채와 여러가지 재료를 넣어 끓어먹는 것이다</a:t>
            </a:r>
            <a:r>
              <a:rPr lang="en-US" altLang="ko-KR" sz="1800" dirty="0"/>
              <a:t>. </a:t>
            </a:r>
          </a:p>
          <a:p>
            <a:r>
              <a:rPr lang="ko-KR" altLang="en-US" sz="1800" dirty="0"/>
              <a:t>주재료에 따라서 맛이 달라지는 </a:t>
            </a:r>
            <a:r>
              <a:rPr lang="ko-KR" altLang="en-US" sz="1800" dirty="0" err="1"/>
              <a:t>나베를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볼수</a:t>
            </a:r>
            <a:r>
              <a:rPr lang="ko-KR" altLang="en-US" sz="1800" dirty="0"/>
              <a:t> 있다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 err="1"/>
              <a:t>스키야키</a:t>
            </a:r>
            <a:r>
              <a:rPr lang="en-US" altLang="ko-KR" sz="1800" dirty="0"/>
              <a:t>(</a:t>
            </a:r>
            <a:r>
              <a:rPr lang="ja-JP" altLang="en-US" sz="1800" dirty="0"/>
              <a:t>すき</a:t>
            </a:r>
            <a:r>
              <a:rPr lang="ko-KR" altLang="en-US" sz="1800" dirty="0"/>
              <a:t>焼</a:t>
            </a:r>
            <a:r>
              <a:rPr lang="ja-JP" altLang="en-US" sz="1800" dirty="0"/>
              <a:t>き</a:t>
            </a:r>
            <a:r>
              <a:rPr lang="en-US" altLang="ja-JP" sz="1800" dirty="0"/>
              <a:t>): </a:t>
            </a:r>
            <a:r>
              <a:rPr lang="ko-KR" altLang="en-US" sz="1800" dirty="0"/>
              <a:t>외국에도 잘 알려져 있으며 </a:t>
            </a:r>
            <a:r>
              <a:rPr lang="ko-KR" altLang="en-US" sz="1800" dirty="0" err="1"/>
              <a:t>나베요리의</a:t>
            </a:r>
            <a:r>
              <a:rPr lang="ko-KR" altLang="en-US" sz="1800" dirty="0"/>
              <a:t> 일종이다</a:t>
            </a:r>
          </a:p>
        </p:txBody>
      </p:sp>
    </p:spTree>
    <p:extLst>
      <p:ext uri="{BB962C8B-B14F-4D97-AF65-F5344CB8AC3E}">
        <p14:creationId xmlns:p14="http://schemas.microsoft.com/office/powerpoint/2010/main" val="37828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22BC85-A400-3D79-E604-381A965F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4.(1).</a:t>
            </a:r>
            <a:r>
              <a:rPr lang="ko-KR" altLang="en-US" dirty="0"/>
              <a:t>일본의 대표음식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DB37CAA8-6A26-974F-89FD-5789BA9562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656" r="19656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0F2FB0A-5798-2CD7-EA21-9D5DC6E0756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954923"/>
            <a:ext cx="4858574" cy="3807701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가이세키요리</a:t>
            </a:r>
            <a:r>
              <a:rPr lang="en-US" altLang="ko-KR" sz="1800" dirty="0"/>
              <a:t>(</a:t>
            </a:r>
            <a:r>
              <a:rPr lang="ko-KR" altLang="en-US" sz="1800" dirty="0"/>
              <a:t>懐石料理</a:t>
            </a:r>
            <a:r>
              <a:rPr lang="en-US" altLang="ko-KR" sz="1800" dirty="0"/>
              <a:t>): </a:t>
            </a:r>
            <a:r>
              <a:rPr lang="ko-KR" altLang="en-US" sz="1800" dirty="0"/>
              <a:t>일본을 대표하는 정통 고급 코스요리의 대명사이며</a:t>
            </a:r>
            <a:r>
              <a:rPr lang="en-US" altLang="ko-KR" sz="1800" dirty="0"/>
              <a:t>, </a:t>
            </a:r>
            <a:r>
              <a:rPr lang="ko-KR" altLang="en-US" sz="1800" dirty="0"/>
              <a:t>식재료의 맛이 훼손되지 않도록 조리한 후</a:t>
            </a:r>
            <a:r>
              <a:rPr lang="en-US" altLang="ko-KR" sz="1800" dirty="0"/>
              <a:t>, </a:t>
            </a:r>
            <a:r>
              <a:rPr lang="ko-KR" altLang="en-US" sz="1800" dirty="0"/>
              <a:t>요리의 색깔</a:t>
            </a:r>
            <a:r>
              <a:rPr lang="en-US" altLang="ko-KR" sz="1800" dirty="0"/>
              <a:t>,</a:t>
            </a:r>
            <a:r>
              <a:rPr lang="ko-KR" altLang="en-US" sz="1800" dirty="0"/>
              <a:t>양 등을 세심하게 고려하여 조화를 맞춘 그릇에 정갈하게 담아내는 것이 특징이다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9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68701D-E080-754B-B400-A324F47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4.(2).</a:t>
            </a:r>
            <a:r>
              <a:rPr lang="ko-KR" altLang="en-US" dirty="0"/>
              <a:t>간토지방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2094E8DE-D45C-731A-5071-EC63D120A1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943" r="3943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5FD6107-962E-BCAF-E88F-B28C534ED33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954923"/>
            <a:ext cx="4858574" cy="3807701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특징</a:t>
            </a:r>
            <a:r>
              <a:rPr lang="en-US" altLang="ko-KR" sz="1800" dirty="0"/>
              <a:t>: </a:t>
            </a:r>
            <a:r>
              <a:rPr lang="ko-KR" altLang="en-US" sz="1800" dirty="0"/>
              <a:t>음식이 식어도 맛이 달라지지 않도록 진한간장과 설탕으로 조미를 하는 것</a:t>
            </a:r>
            <a:endParaRPr lang="en-US" altLang="ko-KR" sz="1800" dirty="0"/>
          </a:p>
          <a:p>
            <a:r>
              <a:rPr lang="ko-KR" altLang="en-US" sz="1800" dirty="0"/>
              <a:t>옛날부터 신선한 해산물 요리가 발달이 됨</a:t>
            </a:r>
          </a:p>
        </p:txBody>
      </p:sp>
    </p:spTree>
    <p:extLst>
      <p:ext uri="{BB962C8B-B14F-4D97-AF65-F5344CB8AC3E}">
        <p14:creationId xmlns:p14="http://schemas.microsoft.com/office/powerpoint/2010/main" val="1049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870E3A-57ED-BDB0-A290-96845AAE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4.(2).</a:t>
            </a:r>
            <a:r>
              <a:rPr lang="ko-KR" altLang="en-US" dirty="0"/>
              <a:t>간토지방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DB1877FA-7EC3-9DCE-9330-D0F783B1E9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028" r="23028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A9E4525-C310-1AAE-3813-E1E2E328AAC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986455"/>
            <a:ext cx="4858574" cy="3776169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후카가와</a:t>
            </a:r>
            <a:r>
              <a:rPr lang="ko-KR" altLang="en-US" sz="1800" dirty="0"/>
              <a:t> 메시</a:t>
            </a:r>
            <a:r>
              <a:rPr lang="en-US" altLang="ko-KR" sz="1800" dirty="0"/>
              <a:t>(</a:t>
            </a:r>
            <a:r>
              <a:rPr lang="ko-KR" altLang="en-US" sz="1800" dirty="0"/>
              <a:t>深川</a:t>
            </a:r>
            <a:r>
              <a:rPr lang="ja-JP" altLang="en-US" sz="1800" dirty="0"/>
              <a:t>めし</a:t>
            </a:r>
            <a:r>
              <a:rPr lang="en-US" altLang="ja-JP" sz="1800" dirty="0"/>
              <a:t>)</a:t>
            </a:r>
            <a:r>
              <a:rPr lang="en-US" altLang="ko-KR" sz="1800" dirty="0"/>
              <a:t>:</a:t>
            </a:r>
            <a:r>
              <a:rPr lang="ko-KR" altLang="en-US" sz="1800" dirty="0"/>
              <a:t> 바지락</a:t>
            </a:r>
            <a:r>
              <a:rPr lang="en-US" altLang="ko-KR" sz="1800" dirty="0"/>
              <a:t>, </a:t>
            </a:r>
            <a:r>
              <a:rPr lang="ko-KR" altLang="en-US" sz="1800" dirty="0"/>
              <a:t>대합 등의 조개류와 파</a:t>
            </a:r>
            <a:r>
              <a:rPr lang="en-US" altLang="ko-KR" sz="1800" dirty="0"/>
              <a:t>, </a:t>
            </a:r>
            <a:r>
              <a:rPr lang="ko-KR" altLang="en-US" sz="1800" dirty="0"/>
              <a:t>된장 등을 </a:t>
            </a:r>
            <a:r>
              <a:rPr lang="ko-KR" altLang="en-US" sz="1800" dirty="0" err="1"/>
              <a:t>국물째</a:t>
            </a:r>
            <a:r>
              <a:rPr lang="ko-KR" altLang="en-US" sz="1800" dirty="0"/>
              <a:t> 밥에 부어서 먹는 일본 요리이다</a:t>
            </a:r>
            <a:r>
              <a:rPr lang="en-US" altLang="ko-KR" sz="1800" dirty="0"/>
              <a:t>. </a:t>
            </a:r>
            <a:r>
              <a:rPr lang="ko-KR" altLang="en-US" sz="1800" dirty="0"/>
              <a:t>그 재료를 따서 </a:t>
            </a:r>
            <a:r>
              <a:rPr lang="en-US" altLang="ko-KR" sz="1800" dirty="0"/>
              <a:t>'</a:t>
            </a:r>
            <a:r>
              <a:rPr lang="ko-KR" altLang="en-US" sz="1800" dirty="0"/>
              <a:t>바지락밥</a:t>
            </a:r>
            <a:r>
              <a:rPr lang="en-US" altLang="ko-KR" sz="1800" dirty="0"/>
              <a:t>' (</a:t>
            </a:r>
            <a:r>
              <a:rPr lang="ko-KR" altLang="en-US" sz="1800" dirty="0"/>
              <a:t>アサリ飯</a:t>
            </a:r>
            <a:r>
              <a:rPr lang="en-US" altLang="ko-KR" sz="1800" dirty="0"/>
              <a:t>)</a:t>
            </a:r>
            <a:r>
              <a:rPr lang="ko-KR" altLang="en-US" sz="1800" dirty="0"/>
              <a:t>이라 부르기도 한다</a:t>
            </a:r>
            <a:r>
              <a:rPr lang="en-US" altLang="ko-KR" sz="1800" dirty="0"/>
              <a:t>. </a:t>
            </a:r>
            <a:r>
              <a:rPr lang="ko-KR" altLang="en-US" sz="1800" dirty="0"/>
              <a:t>조개가 잡히는 산지라면 많이 해먹는 요리지만 그 중에서도 도쿄의 </a:t>
            </a:r>
            <a:r>
              <a:rPr lang="ko-KR" altLang="en-US" sz="1800" dirty="0" err="1"/>
              <a:t>후카가와</a:t>
            </a:r>
            <a:r>
              <a:rPr lang="ko-KR" altLang="en-US" sz="1800" dirty="0"/>
              <a:t> 지역이 대표적이기 때문에 </a:t>
            </a:r>
            <a:r>
              <a:rPr lang="ko-KR" altLang="en-US" sz="1800" dirty="0" err="1"/>
              <a:t>후카가와메시라는</a:t>
            </a:r>
            <a:r>
              <a:rPr lang="ko-KR" altLang="en-US" sz="1800" dirty="0"/>
              <a:t> 이름이 붙었다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602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270E41-3BCD-CBEC-B4DE-1193FC20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4.(2).</a:t>
            </a:r>
            <a:r>
              <a:rPr lang="ko-KR" altLang="en-US" dirty="0"/>
              <a:t>간토지방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96606100-E311-E526-984C-073F2B6C6F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028" r="23028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D7E2D00-E21D-BAD2-74EE-853AFD1D2D4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322785"/>
            <a:ext cx="4858574" cy="3439839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몬자야키</a:t>
            </a:r>
            <a:r>
              <a:rPr lang="en-US" altLang="ko-KR" sz="1800" dirty="0"/>
              <a:t>(</a:t>
            </a:r>
            <a:r>
              <a:rPr lang="ja-JP" altLang="en-US" sz="1800" dirty="0"/>
              <a:t>もんじゃ焼き</a:t>
            </a:r>
            <a:r>
              <a:rPr lang="en-US" altLang="ja-JP" sz="1800" dirty="0"/>
              <a:t>)</a:t>
            </a:r>
            <a:r>
              <a:rPr lang="en-US" altLang="ko-KR" sz="1800" dirty="0"/>
              <a:t>: </a:t>
            </a:r>
            <a:r>
              <a:rPr lang="ko-KR" altLang="en-US" sz="1800" dirty="0"/>
              <a:t>여러 가지 채소와 기타 해물 등을 넣고 철판에 반죽형태로 </a:t>
            </a:r>
            <a:r>
              <a:rPr lang="ko-KR" altLang="en-US" sz="1800" dirty="0" err="1"/>
              <a:t>볶는요리이다</a:t>
            </a:r>
            <a:r>
              <a:rPr lang="en-US" altLang="ko-KR" sz="1800" dirty="0"/>
              <a:t>. </a:t>
            </a:r>
            <a:r>
              <a:rPr lang="ko-KR" altLang="en-US" sz="1800" dirty="0" err="1"/>
              <a:t>간사이쪽에</a:t>
            </a:r>
            <a:r>
              <a:rPr lang="ko-KR" altLang="en-US" sz="1800" dirty="0"/>
              <a:t> 있는 </a:t>
            </a:r>
            <a:r>
              <a:rPr lang="ko-KR" altLang="en-US" sz="1800" dirty="0" err="1"/>
              <a:t>오코노미야키랑</a:t>
            </a:r>
            <a:r>
              <a:rPr lang="ko-KR" altLang="en-US" sz="1800" dirty="0"/>
              <a:t> 유사하며 수분이 많은 전분 국물을 사용하기 때문에 철판에서 익혀도 질은 형태가 유지된다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74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DDFBF-2AAB-AF8E-EF1F-97962F27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4.(3).</a:t>
            </a:r>
            <a:r>
              <a:rPr lang="ko-KR" altLang="en-US" dirty="0"/>
              <a:t>간사이지방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D01FC7D8-347D-6BA0-DE20-19AE20452A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756" r="10756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F36D884-084C-B950-0199-B9399C0A034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406869"/>
            <a:ext cx="4858574" cy="335575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교토</a:t>
            </a:r>
            <a:r>
              <a:rPr lang="en-US" altLang="ko-KR" sz="1800" dirty="0"/>
              <a:t>(</a:t>
            </a:r>
            <a:r>
              <a:rPr lang="ko-KR" altLang="en-US" sz="1800" dirty="0"/>
              <a:t>京都</a:t>
            </a:r>
            <a:r>
              <a:rPr lang="en-US" altLang="ko-KR" sz="1800" dirty="0"/>
              <a:t>)</a:t>
            </a:r>
            <a:r>
              <a:rPr lang="ko-KR" altLang="en-US" sz="1800" dirty="0"/>
              <a:t>와 오사카</a:t>
            </a:r>
            <a:r>
              <a:rPr lang="en-US" altLang="ko-KR" sz="1800" dirty="0"/>
              <a:t>(</a:t>
            </a:r>
            <a:r>
              <a:rPr lang="ko-KR" altLang="en-US" sz="1800" dirty="0"/>
              <a:t>大阪</a:t>
            </a:r>
            <a:r>
              <a:rPr lang="en-US" altLang="ko-KR" sz="1800" dirty="0"/>
              <a:t>)</a:t>
            </a:r>
            <a:r>
              <a:rPr lang="ko-KR" altLang="en-US" sz="1800" dirty="0"/>
              <a:t>를 중심으로 하는 지역으로 재료의 본 풍미를 최대한 살리는 것이 특징이며</a:t>
            </a:r>
            <a:r>
              <a:rPr lang="en-US" altLang="ko-KR" sz="1800" dirty="0"/>
              <a:t>, </a:t>
            </a:r>
            <a:r>
              <a:rPr lang="ko-KR" altLang="en-US" sz="1800" dirty="0"/>
              <a:t>음식의 맛은 연하고 담백하게 소금으로 맛을 낸다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95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5E96B5-919B-53E7-C060-6B2D65EF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4.(3).</a:t>
            </a:r>
            <a:r>
              <a:rPr lang="ko-KR" altLang="en-US" dirty="0"/>
              <a:t>간사이지방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24FE8B9D-ADD5-3642-115B-A7ACF7614F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689" r="19689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B9C3F76-F255-DD29-116E-ACF8F994D39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4346" y="2312275"/>
            <a:ext cx="4858574" cy="3870763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타코야키</a:t>
            </a:r>
            <a:r>
              <a:rPr lang="en-US" altLang="ko-KR" sz="1800" dirty="0"/>
              <a:t>(</a:t>
            </a:r>
            <a:r>
              <a:rPr lang="ja-JP" altLang="en-US" sz="1800" dirty="0"/>
              <a:t>たこ</a:t>
            </a:r>
            <a:r>
              <a:rPr lang="ko-KR" altLang="en-US" sz="1800" dirty="0"/>
              <a:t>焼</a:t>
            </a:r>
            <a:r>
              <a:rPr lang="ja-JP" altLang="en-US" sz="1800" dirty="0"/>
              <a:t>き</a:t>
            </a:r>
            <a:r>
              <a:rPr lang="en-US" altLang="ja-JP" sz="1800" dirty="0"/>
              <a:t>)</a:t>
            </a:r>
            <a:r>
              <a:rPr lang="en-US" altLang="ko-KR" sz="1800" dirty="0"/>
              <a:t>: </a:t>
            </a:r>
            <a:r>
              <a:rPr lang="ko-KR" altLang="en-US" sz="1800" dirty="0"/>
              <a:t>밀가루 반죽 안에 잘게 자른 문어와 파 등을 넣고 전용 틀에서 한입 크기의 공 모양으로 구워 </a:t>
            </a:r>
            <a:r>
              <a:rPr lang="ko-KR" altLang="en-US" sz="1800" dirty="0" err="1"/>
              <a:t>타코야키</a:t>
            </a:r>
            <a:r>
              <a:rPr lang="ko-KR" altLang="en-US" sz="1800" dirty="0"/>
              <a:t> 전용 소스와 마요네즈를 바르고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가츠오부시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김가루</a:t>
            </a:r>
            <a:r>
              <a:rPr lang="ko-KR" altLang="en-US" sz="1800" dirty="0"/>
              <a:t> 등을 뿌려 먹는 음식</a:t>
            </a:r>
          </a:p>
        </p:txBody>
      </p:sp>
    </p:spTree>
    <p:extLst>
      <p:ext uri="{BB962C8B-B14F-4D97-AF65-F5344CB8AC3E}">
        <p14:creationId xmlns:p14="http://schemas.microsoft.com/office/powerpoint/2010/main" val="338722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06F92A-B41C-B2DE-32A2-E75EF556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4.(3).</a:t>
            </a:r>
            <a:r>
              <a:rPr lang="ko-KR" altLang="en-US" dirty="0"/>
              <a:t>간사이지방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C7EECD62-5026-0754-AE54-B599B7E435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542" r="9542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934F59A-2701-659F-A8F2-DAD0E71F95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860331"/>
            <a:ext cx="4858574" cy="3902294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오코노미야키</a:t>
            </a:r>
            <a:r>
              <a:rPr lang="en-US" altLang="ko-KR" sz="1800" dirty="0"/>
              <a:t>(</a:t>
            </a:r>
            <a:r>
              <a:rPr lang="ja-JP" altLang="en-US" sz="1800" dirty="0"/>
              <a:t>お</a:t>
            </a:r>
            <a:r>
              <a:rPr lang="ko-KR" altLang="en-US" sz="1800" dirty="0"/>
              <a:t>好</a:t>
            </a:r>
            <a:r>
              <a:rPr lang="ja-JP" altLang="en-US" sz="1800" dirty="0"/>
              <a:t>み</a:t>
            </a:r>
            <a:r>
              <a:rPr lang="ko-KR" altLang="en-US" sz="1800" dirty="0"/>
              <a:t>焼</a:t>
            </a:r>
            <a:r>
              <a:rPr lang="ja-JP" altLang="en-US" sz="1800" dirty="0"/>
              <a:t>き</a:t>
            </a:r>
            <a:r>
              <a:rPr lang="en-US" altLang="ja-JP" sz="1800" dirty="0"/>
              <a:t>)</a:t>
            </a:r>
            <a:r>
              <a:rPr lang="en-US" altLang="ko-KR" sz="1800" dirty="0"/>
              <a:t>:</a:t>
            </a:r>
            <a:r>
              <a:rPr lang="ko-KR" altLang="en-US" sz="1800" dirty="0"/>
              <a:t> 밀가루 반죽과 다른 재료들로 만드는 </a:t>
            </a:r>
            <a:r>
              <a:rPr lang="ko-KR" altLang="en-US" sz="1800" dirty="0" err="1"/>
              <a:t>뎃판야키의</a:t>
            </a:r>
            <a:r>
              <a:rPr lang="ko-KR" altLang="en-US" sz="1800" dirty="0"/>
              <a:t> 일종이다</a:t>
            </a:r>
            <a:r>
              <a:rPr lang="en-US" altLang="ko-KR" sz="1800" dirty="0"/>
              <a:t>. </a:t>
            </a:r>
            <a:r>
              <a:rPr lang="ko-KR" altLang="en-US" sz="1800" dirty="0"/>
              <a:t>일반적으로 양배추</a:t>
            </a:r>
            <a:r>
              <a:rPr lang="en-US" altLang="ko-KR" sz="1800" dirty="0"/>
              <a:t>, </a:t>
            </a:r>
            <a:r>
              <a:rPr lang="ko-KR" altLang="en-US" sz="1800" dirty="0"/>
              <a:t>육류와 해산물이 사용되며 </a:t>
            </a:r>
            <a:r>
              <a:rPr lang="ko-KR" altLang="en-US" sz="1800" dirty="0" err="1"/>
              <a:t>토핑으로</a:t>
            </a:r>
            <a:r>
              <a:rPr lang="ko-KR" altLang="en-US" sz="1800" dirty="0"/>
              <a:t> 소스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가쓰오부시</a:t>
            </a:r>
            <a:r>
              <a:rPr lang="en-US" altLang="ko-KR" sz="1800" dirty="0"/>
              <a:t>, </a:t>
            </a:r>
            <a:r>
              <a:rPr lang="ko-KR" altLang="en-US" sz="1800" dirty="0"/>
              <a:t>마요네즈와 </a:t>
            </a:r>
            <a:r>
              <a:rPr lang="ko-KR" altLang="en-US" sz="1800" dirty="0" err="1"/>
              <a:t>생강초절임</a:t>
            </a:r>
            <a:r>
              <a:rPr lang="ko-KR" altLang="en-US" sz="1800" dirty="0"/>
              <a:t> 등이 쓰인다</a:t>
            </a:r>
            <a:r>
              <a:rPr lang="en-US" altLang="ko-KR" sz="1800" dirty="0"/>
              <a:t>. </a:t>
            </a:r>
            <a:r>
              <a:rPr lang="ko-KR" altLang="en-US" sz="1800" dirty="0"/>
              <a:t>그리고 간토에 있는 </a:t>
            </a:r>
            <a:r>
              <a:rPr lang="ko-KR" altLang="en-US" sz="1800" dirty="0" err="1"/>
              <a:t>몬자야키랑</a:t>
            </a:r>
            <a:r>
              <a:rPr lang="ko-KR" altLang="en-US" sz="1800" dirty="0"/>
              <a:t> 유사하지만 </a:t>
            </a:r>
            <a:r>
              <a:rPr lang="ko-KR" altLang="en-US" sz="1800" dirty="0" err="1"/>
              <a:t>몬자야키</a:t>
            </a:r>
            <a:r>
              <a:rPr lang="ko-KR" altLang="en-US" sz="1800" dirty="0"/>
              <a:t> 쪽이 더 액체처럼 만들어짐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242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2BDAA5-42E6-44ED-8CA0-A4F2CAE8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4.(4).</a:t>
            </a:r>
            <a:r>
              <a:rPr lang="ko-KR" altLang="en-US" dirty="0" err="1"/>
              <a:t>도호쿠지방</a:t>
            </a:r>
            <a:endParaRPr lang="ko-KR" altLang="en-US" dirty="0"/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49B5D5EE-DCFE-129F-88AF-0658874ADF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865" r="3865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8175BF1-CDB4-F443-D5B7-7A738DA18BC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/>
              <a:t>남북으로 길고 남과 북 기온차이가 </a:t>
            </a:r>
            <a:r>
              <a:rPr lang="en-US" altLang="ko-KR" sz="1800" dirty="0"/>
              <a:t>3~4</a:t>
            </a:r>
            <a:r>
              <a:rPr lang="ko-KR" altLang="en-US" sz="1800" dirty="0"/>
              <a:t>도 정도 </a:t>
            </a:r>
            <a:r>
              <a:rPr lang="ko-KR" altLang="en-US" sz="1800" dirty="0" err="1"/>
              <a:t>도호쿠</a:t>
            </a:r>
            <a:r>
              <a:rPr lang="ko-KR" altLang="en-US" sz="1800" dirty="0"/>
              <a:t> 지방의 중앙부를 남북으로 가로지르는 </a:t>
            </a:r>
            <a:r>
              <a:rPr lang="ko-KR" altLang="en-US" sz="1800" dirty="0" err="1"/>
              <a:t>오우산맥</a:t>
            </a:r>
            <a:r>
              <a:rPr lang="en-US" altLang="ko-KR" sz="1800" dirty="0"/>
              <a:t>(</a:t>
            </a:r>
            <a:r>
              <a:rPr lang="ko-KR" altLang="en-US" sz="1800" dirty="0"/>
              <a:t>奥羽山脈</a:t>
            </a:r>
            <a:r>
              <a:rPr lang="en-US" altLang="ko-KR" sz="1800" dirty="0"/>
              <a:t>)</a:t>
            </a:r>
            <a:r>
              <a:rPr lang="ko-KR" altLang="en-US" sz="1800" dirty="0"/>
              <a:t>을 따라 다수의 산지가 이어지며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오우산맥을</a:t>
            </a:r>
            <a:r>
              <a:rPr lang="ko-KR" altLang="en-US" sz="1800" dirty="0"/>
              <a:t> 경계로 태평양 쪽과 한국 동해</a:t>
            </a:r>
            <a:r>
              <a:rPr lang="en-US" altLang="ko-KR" sz="1800" dirty="0"/>
              <a:t>(</a:t>
            </a:r>
            <a:r>
              <a:rPr lang="ko-KR" altLang="en-US" sz="1800" dirty="0"/>
              <a:t>일본해</a:t>
            </a:r>
            <a:r>
              <a:rPr lang="en-US" altLang="ko-KR" sz="1800" dirty="0"/>
              <a:t>) </a:t>
            </a:r>
            <a:r>
              <a:rPr lang="ko-KR" altLang="en-US" sz="1800" dirty="0"/>
              <a:t>쪽은 적설량과 강우량 등에 차이가 있는 등</a:t>
            </a:r>
            <a:r>
              <a:rPr lang="en-US" altLang="ko-KR" sz="1800" dirty="0"/>
              <a:t>, </a:t>
            </a:r>
            <a:r>
              <a:rPr lang="ko-KR" altLang="en-US" sz="1800" dirty="0"/>
              <a:t>기후가 다르다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참고자료</a:t>
            </a:r>
            <a:r>
              <a:rPr lang="en-US" altLang="ko-KR" sz="1800" dirty="0"/>
              <a:t>: https://www.tsunagujapan.com/ko/all-about-tohoku/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615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9C67A8-FBDC-3779-1E67-2AA05646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일본의 지형과 기후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2E287584-9B30-4A00-BBC3-37C4DD2FB9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1992" r="11992"/>
          <a:stretch>
            <a:fillRect/>
          </a:stretch>
        </p:blipFill>
        <p:spPr>
          <a:xfrm>
            <a:off x="6653047" y="-4352"/>
            <a:ext cx="5538953" cy="6862352"/>
          </a:xfrm>
        </p:spPr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26D2287-0F91-321E-425A-503D24F0AE8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일본의 기후는 지형적인 영향으로 강수량이 많고 지역차가 크다는 것이 특징이다</a:t>
            </a:r>
            <a:r>
              <a:rPr lang="en-US" altLang="ko-KR" dirty="0"/>
              <a:t>. </a:t>
            </a:r>
            <a:r>
              <a:rPr lang="ko-KR" altLang="en-US" dirty="0"/>
              <a:t>일본의 겨울은 시베리아 지방으로부터 불어오는 대륙성 기류인 북서 계절풍의 영향으로 전국적으로 기온이 하강하며 동해안에는 큰 눈이 내린다</a:t>
            </a:r>
            <a:r>
              <a:rPr lang="en-US" altLang="ko-KR" dirty="0"/>
              <a:t>. </a:t>
            </a:r>
            <a:r>
              <a:rPr lang="ko-KR" altLang="en-US" dirty="0" err="1"/>
              <a:t>일본열도에는</a:t>
            </a:r>
            <a:r>
              <a:rPr lang="ko-KR" altLang="en-US" dirty="0"/>
              <a:t> 동북에서 서남으로 산맥이 뻗어 있어 계절풍을 도중에 차단함으로써 동해안 측에 대설을 내리게 하고 있다</a:t>
            </a:r>
            <a:r>
              <a:rPr lang="en-US" altLang="ko-KR" dirty="0"/>
              <a:t>. </a:t>
            </a:r>
            <a:r>
              <a:rPr lang="ko-KR" altLang="en-US" dirty="0"/>
              <a:t>이 눈은 수력발전 등에 이용되는 소중한 수자원이기도 하다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8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B6D1E-E792-19AD-75A1-2B99CCAD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4.(4).</a:t>
            </a:r>
            <a:r>
              <a:rPr lang="ko-KR" altLang="en-US" dirty="0" err="1"/>
              <a:t>도호쿠지방</a:t>
            </a:r>
            <a:endParaRPr lang="ko-KR" altLang="en-US" dirty="0"/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0CE38201-D87A-9887-6D39-B2185FCB5A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202" r="23202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3F1BBCB-1EAB-932E-216C-62521BEC57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912883"/>
            <a:ext cx="4858574" cy="3849742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오마마구로</a:t>
            </a:r>
            <a:r>
              <a:rPr lang="en-US" altLang="ko-KR" sz="1800" dirty="0"/>
              <a:t>(</a:t>
            </a:r>
            <a:r>
              <a:rPr lang="ko-KR" altLang="en-US" sz="1800" dirty="0"/>
              <a:t>大間々黒</a:t>
            </a:r>
            <a:r>
              <a:rPr lang="en-US" altLang="ko-KR" sz="1800" dirty="0"/>
              <a:t>): </a:t>
            </a:r>
            <a:r>
              <a:rPr lang="ko-KR" altLang="en-US" sz="1800" dirty="0" err="1"/>
              <a:t>오마에서</a:t>
            </a:r>
            <a:r>
              <a:rPr lang="ko-KR" altLang="en-US" sz="1800" dirty="0"/>
              <a:t> 잡히는 마구로는 천연의 </a:t>
            </a:r>
            <a:r>
              <a:rPr lang="ko-KR" altLang="en-US" sz="1800" dirty="0" err="1"/>
              <a:t>혼마구로</a:t>
            </a:r>
            <a:r>
              <a:rPr lang="en-US" altLang="ko-KR" sz="1800" dirty="0"/>
              <a:t>(</a:t>
            </a:r>
            <a:r>
              <a:rPr lang="ko-KR" altLang="en-US" sz="1800" dirty="0"/>
              <a:t>참다랑어</a:t>
            </a:r>
            <a:r>
              <a:rPr lang="en-US" altLang="ko-KR" sz="1800" dirty="0"/>
              <a:t>)</a:t>
            </a:r>
            <a:r>
              <a:rPr lang="ko-KR" altLang="en-US" sz="1800" dirty="0"/>
              <a:t>이며 최고급 참치이며</a:t>
            </a:r>
            <a:r>
              <a:rPr lang="en-US" altLang="ko-KR" sz="1800" dirty="0"/>
              <a:t> </a:t>
            </a:r>
            <a:r>
              <a:rPr lang="ko-KR" altLang="en-US" sz="1800" dirty="0" err="1"/>
              <a:t>오마에서</a:t>
            </a:r>
            <a:r>
              <a:rPr lang="ko-KR" altLang="en-US" sz="1800" dirty="0"/>
              <a:t> 잡힌 참치 중 </a:t>
            </a:r>
            <a:r>
              <a:rPr lang="en-US" altLang="ko-KR" sz="1800" dirty="0"/>
              <a:t>30kg</a:t>
            </a:r>
            <a:r>
              <a:rPr lang="ko-KR" altLang="en-US" sz="1800" dirty="0"/>
              <a:t>이상의 것이 “오마 </a:t>
            </a:r>
            <a:r>
              <a:rPr lang="ko-KR" altLang="en-US" sz="1800" dirty="0" err="1"/>
              <a:t>마구로”이므로</a:t>
            </a:r>
            <a:r>
              <a:rPr lang="ko-KR" altLang="en-US" sz="1800" dirty="0"/>
              <a:t> 수온이 낮아지는 가을부터 겨울에 걸쳐서 </a:t>
            </a:r>
            <a:r>
              <a:rPr lang="ko-KR" altLang="en-US" sz="1800" dirty="0" err="1"/>
              <a:t>마구로잡이는</a:t>
            </a:r>
            <a:r>
              <a:rPr lang="ko-KR" altLang="en-US" sz="1800" dirty="0"/>
              <a:t> 제철을 맞이할 </a:t>
            </a:r>
            <a:r>
              <a:rPr lang="ko-KR" altLang="en-US" sz="1800" dirty="0" err="1"/>
              <a:t>수있다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322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656B6B-4D1D-8178-C18E-6846FB5C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4.(5).</a:t>
            </a:r>
            <a:r>
              <a:rPr lang="ko-KR" altLang="en-US" dirty="0"/>
              <a:t>홋카이도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CC5485EA-EC55-1621-7BFE-9340698022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6725" r="26725"/>
          <a:stretch>
            <a:fillRect/>
          </a:stretch>
        </p:blipFill>
        <p:spPr>
          <a:xfrm>
            <a:off x="6638925" y="-4352"/>
            <a:ext cx="5553075" cy="6862352"/>
          </a:xfrm>
        </p:spPr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9616614-C7C6-449F-0AC1-F1E7CC8955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228193"/>
            <a:ext cx="4858574" cy="3534432"/>
          </a:xfrm>
        </p:spPr>
        <p:txBody>
          <a:bodyPr>
            <a:normAutofit/>
          </a:bodyPr>
          <a:lstStyle/>
          <a:p>
            <a:r>
              <a:rPr lang="ko-KR" altLang="en-US" dirty="0"/>
              <a:t> </a:t>
            </a:r>
            <a:r>
              <a:rPr lang="ko-KR" altLang="en-US" sz="1800" dirty="0"/>
              <a:t>일본의 홋카이도 지방에 있는 도</a:t>
            </a:r>
            <a:r>
              <a:rPr lang="en-US" altLang="ko-KR" sz="1800" dirty="0"/>
              <a:t>(</a:t>
            </a:r>
            <a:r>
              <a:rPr lang="ko-KR" altLang="en-US" sz="1800" dirty="0"/>
              <a:t>道</a:t>
            </a:r>
            <a:r>
              <a:rPr lang="en-US" altLang="ko-KR" sz="1800" dirty="0"/>
              <a:t>)</a:t>
            </a:r>
            <a:r>
              <a:rPr lang="ko-KR" altLang="en-US" sz="1800" dirty="0"/>
              <a:t>이자 일본 열도를 이루는 </a:t>
            </a:r>
            <a:r>
              <a:rPr lang="en-US" altLang="ko-KR" sz="1800" dirty="0"/>
              <a:t>4</a:t>
            </a:r>
            <a:r>
              <a:rPr lang="ko-KR" altLang="en-US" sz="1800" dirty="0"/>
              <a:t>개 주요 섬</a:t>
            </a:r>
            <a:r>
              <a:rPr lang="en-US" altLang="ko-KR" sz="1800" dirty="0"/>
              <a:t>(</a:t>
            </a:r>
            <a:r>
              <a:rPr lang="ko-KR" altLang="en-US" sz="1800" dirty="0"/>
              <a:t>홋카이도</a:t>
            </a:r>
            <a:r>
              <a:rPr lang="en-US" altLang="ko-KR" sz="1800" dirty="0"/>
              <a:t>, </a:t>
            </a:r>
            <a:r>
              <a:rPr lang="ko-KR" altLang="en-US" sz="1800" dirty="0"/>
              <a:t>혼슈</a:t>
            </a:r>
            <a:r>
              <a:rPr lang="en-US" altLang="ko-KR" sz="1800" dirty="0"/>
              <a:t>, </a:t>
            </a:r>
            <a:r>
              <a:rPr lang="ko-KR" altLang="en-US" sz="1800" dirty="0"/>
              <a:t>시코쿠</a:t>
            </a:r>
            <a:r>
              <a:rPr lang="en-US" altLang="ko-KR" sz="1800" dirty="0"/>
              <a:t>, </a:t>
            </a:r>
            <a:r>
              <a:rPr lang="ko-KR" altLang="en-US" sz="1800" dirty="0"/>
              <a:t>규슈</a:t>
            </a:r>
            <a:r>
              <a:rPr lang="en-US" altLang="ko-KR" sz="1800" dirty="0"/>
              <a:t>) </a:t>
            </a:r>
            <a:r>
              <a:rPr lang="ko-KR" altLang="en-US" sz="1800" dirty="0"/>
              <a:t>가운데 하나로서 일본 북단에 있는 큰 섬이다</a:t>
            </a:r>
            <a:r>
              <a:rPr lang="en-US" altLang="ko-KR" sz="1800" dirty="0"/>
              <a:t>. </a:t>
            </a:r>
            <a:r>
              <a:rPr lang="ko-KR" altLang="en-US" sz="1800" dirty="0"/>
              <a:t>도청소재지는 삿포로시다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5497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EFD4B6-369C-17F7-F5FD-B98D3800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4.(5).</a:t>
            </a:r>
            <a:r>
              <a:rPr lang="ko-KR" altLang="en-US" dirty="0"/>
              <a:t>홋카이도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F5A427E3-9774-6153-FBD9-D347AF8B95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069" r="21069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0F383D5-01A9-6A89-C22D-D2CC07286C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0" y="2357273"/>
            <a:ext cx="4858574" cy="3391886"/>
          </a:xfrm>
        </p:spPr>
        <p:txBody>
          <a:bodyPr/>
          <a:lstStyle/>
          <a:p>
            <a:r>
              <a:rPr lang="ko-KR" altLang="en-US" sz="1800" dirty="0"/>
              <a:t>삿포로 라멘</a:t>
            </a:r>
            <a:r>
              <a:rPr lang="en-US" altLang="ko-KR" sz="1800" dirty="0"/>
              <a:t>: </a:t>
            </a:r>
            <a:r>
              <a:rPr lang="ko-KR" altLang="en-US" sz="1800" dirty="0"/>
              <a:t>삿포로 음식 특유의 짭조름함</a:t>
            </a:r>
            <a:r>
              <a:rPr lang="en-US" altLang="ko-KR" sz="1800" dirty="0"/>
              <a:t>, </a:t>
            </a:r>
            <a:r>
              <a:rPr lang="ko-KR" altLang="en-US" sz="1800" dirty="0"/>
              <a:t>고소함</a:t>
            </a:r>
            <a:r>
              <a:rPr lang="en-US" altLang="ko-KR" sz="1800" dirty="0"/>
              <a:t>, </a:t>
            </a:r>
            <a:r>
              <a:rPr lang="ko-KR" altLang="en-US" sz="1800" dirty="0"/>
              <a:t>그리고 매콤함이 어우러진 맛이 특징이며</a:t>
            </a:r>
            <a:r>
              <a:rPr lang="en-US" altLang="ko-KR" sz="1800" dirty="0"/>
              <a:t>, </a:t>
            </a:r>
            <a:r>
              <a:rPr lang="ko-KR" altLang="en-US" sz="1800" dirty="0"/>
              <a:t>된장으로 맛을 낸 구수한 국물이 매력적으로 드러낸다</a:t>
            </a:r>
            <a:r>
              <a:rPr lang="en-US" altLang="ko-KR" sz="1800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AAB02E-AF41-8655-DB6D-82E48E72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4.(5).</a:t>
            </a:r>
            <a:r>
              <a:rPr lang="ko-KR" altLang="en-US" dirty="0"/>
              <a:t>홋카이도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881F72A4-ED73-30B0-610F-7095A71C15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750" r="19750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FF4DCC6-6C3D-73D9-B65B-B4C59D64D1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133599"/>
            <a:ext cx="4858574" cy="3629025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찬찬야키</a:t>
            </a:r>
            <a:r>
              <a:rPr lang="en-US" altLang="ko-KR" sz="1800" dirty="0"/>
              <a:t>(</a:t>
            </a:r>
            <a:r>
              <a:rPr lang="ja-JP" altLang="en-US" sz="1800" dirty="0"/>
              <a:t>ちゃんちゃん焼き</a:t>
            </a:r>
            <a:r>
              <a:rPr lang="en-US" altLang="ja-JP" sz="1800" dirty="0"/>
              <a:t>): </a:t>
            </a:r>
            <a:r>
              <a:rPr lang="ko-KR" altLang="en-US" sz="1800" dirty="0"/>
              <a:t> 연어 등의 생선과 야채를 구워 된장 등으로 양념한 일본의 향토 요리이며</a:t>
            </a:r>
            <a:r>
              <a:rPr lang="en-US" altLang="ko-KR" sz="1800" dirty="0"/>
              <a:t>, </a:t>
            </a:r>
            <a:r>
              <a:rPr lang="ko-KR" altLang="en-US" sz="1800" dirty="0"/>
              <a:t>홋카이도 어촌의 명물 요리이다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27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DCB19C-422B-91CF-DC2B-DB4D5715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4.(5).</a:t>
            </a:r>
            <a:r>
              <a:rPr lang="ko-KR" altLang="en-US" dirty="0"/>
              <a:t>홋카이도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239E4EB9-0A32-C37A-4ED1-A07B54F8AD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4853" r="24853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BE76AA1-0A84-B4DE-8E11-480C107C56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0" y="2230594"/>
            <a:ext cx="4858574" cy="4495800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징기스칸</a:t>
            </a:r>
            <a:r>
              <a:rPr lang="en-US" altLang="ko-KR" sz="1800" dirty="0"/>
              <a:t>(</a:t>
            </a:r>
            <a:r>
              <a:rPr lang="ja-JP" altLang="en-US" sz="1800" dirty="0"/>
              <a:t>ジンギスカン</a:t>
            </a:r>
            <a:r>
              <a:rPr lang="en-US" altLang="ja-JP" sz="1800" dirty="0"/>
              <a:t>): </a:t>
            </a:r>
            <a:r>
              <a:rPr lang="ko-KR" altLang="en-US" sz="1800" dirty="0"/>
              <a:t>일본 홋카이도 지방의 양고기 요리이며 이름이 몽골제국의 </a:t>
            </a:r>
            <a:r>
              <a:rPr lang="ko-KR" altLang="en-US" sz="1800" dirty="0" err="1"/>
              <a:t>칭기스칸의</a:t>
            </a:r>
            <a:r>
              <a:rPr lang="ko-KR" altLang="en-US" sz="1800" dirty="0"/>
              <a:t> 이름과 유사하지만 아무런 연관이 없으며 일본 홋카이도의 </a:t>
            </a:r>
            <a:r>
              <a:rPr lang="ko-KR" altLang="en-US" sz="1800" dirty="0" err="1"/>
              <a:t>유산중</a:t>
            </a:r>
            <a:r>
              <a:rPr lang="ko-KR" altLang="en-US" sz="1800" dirty="0"/>
              <a:t> 하나라고 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275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87874C-2215-89FC-5812-FF3C0759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4.(6).</a:t>
            </a:r>
            <a:r>
              <a:rPr lang="ko-KR" altLang="en-US" dirty="0"/>
              <a:t>규슈</a:t>
            </a:r>
            <a:r>
              <a:rPr lang="en-US" altLang="ko-KR" dirty="0"/>
              <a:t>/</a:t>
            </a:r>
            <a:r>
              <a:rPr lang="ko-KR" altLang="en-US" dirty="0"/>
              <a:t>오키나와지방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114D5FB4-D9EE-5454-9D17-CEFE8D125F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944" r="22944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389FBD0-C7F1-8A75-F709-FD2583AA3DF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266825"/>
            <a:ext cx="4858574" cy="5422454"/>
          </a:xfrm>
        </p:spPr>
        <p:txBody>
          <a:bodyPr>
            <a:normAutofit/>
          </a:bodyPr>
          <a:lstStyle/>
          <a:p>
            <a:r>
              <a:rPr lang="ko-KR" altLang="en-US" dirty="0"/>
              <a:t>규슈</a:t>
            </a:r>
            <a:r>
              <a:rPr lang="en-US" altLang="ko-KR" dirty="0"/>
              <a:t>: </a:t>
            </a:r>
            <a:r>
              <a:rPr lang="ko-KR" altLang="en-US" dirty="0"/>
              <a:t>일본의 최서남단에 위치하는 지방이며 </a:t>
            </a:r>
            <a:r>
              <a:rPr lang="en-US" altLang="ko-KR" dirty="0"/>
              <a:t>8</a:t>
            </a:r>
            <a:r>
              <a:rPr lang="ko-KR" altLang="en-US" dirty="0"/>
              <a:t>현이 포함되며</a:t>
            </a:r>
            <a:r>
              <a:rPr lang="en-US" altLang="ko-KR" dirty="0"/>
              <a:t>, </a:t>
            </a:r>
            <a:r>
              <a:rPr lang="ko-KR" altLang="en-US" dirty="0"/>
              <a:t>이 지방은 중국이나 한반도</a:t>
            </a:r>
            <a:r>
              <a:rPr lang="en-US" altLang="ko-KR" dirty="0"/>
              <a:t>, </a:t>
            </a:r>
            <a:r>
              <a:rPr lang="ko-KR" altLang="en-US" dirty="0"/>
              <a:t>동남아시아와 가깝고 고대로부터 외래문화의 영향을 많이 받은 지역이었다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오키나와</a:t>
            </a:r>
            <a:r>
              <a:rPr lang="en-US" altLang="ko-KR" dirty="0"/>
              <a:t>: </a:t>
            </a:r>
            <a:r>
              <a:rPr lang="ko-KR" altLang="en-US" dirty="0"/>
              <a:t> </a:t>
            </a:r>
            <a:r>
              <a:rPr lang="ko-KR" altLang="en-US" dirty="0" err="1"/>
              <a:t>류큐제도</a:t>
            </a:r>
            <a:r>
              <a:rPr lang="en-US" altLang="ko-KR" dirty="0"/>
              <a:t>(</a:t>
            </a:r>
            <a:r>
              <a:rPr lang="ko-KR" altLang="en-US" dirty="0"/>
              <a:t>琉球諸島</a:t>
            </a:r>
            <a:r>
              <a:rPr lang="en-US" altLang="ko-KR" dirty="0"/>
              <a:t>, </a:t>
            </a:r>
            <a:r>
              <a:rPr lang="ko-KR" altLang="en-US" dirty="0" err="1"/>
              <a:t>りゅうきゅうしょとう</a:t>
            </a:r>
            <a:r>
              <a:rPr lang="en-US" altLang="ko-KR" dirty="0"/>
              <a:t>)</a:t>
            </a:r>
            <a:r>
              <a:rPr lang="ko-KR" altLang="en-US" dirty="0"/>
              <a:t>의 많은 섬들로 이루어진 현으로 예전에는 </a:t>
            </a:r>
            <a:r>
              <a:rPr lang="ko-KR" altLang="en-US" dirty="0" err="1"/>
              <a:t>류큐왕국</a:t>
            </a:r>
            <a:r>
              <a:rPr lang="en-US" altLang="ko-KR" dirty="0"/>
              <a:t>(</a:t>
            </a:r>
            <a:r>
              <a:rPr lang="ko-KR" altLang="en-US" dirty="0"/>
              <a:t>琉球王国</a:t>
            </a:r>
            <a:r>
              <a:rPr lang="en-US" altLang="ko-KR" dirty="0"/>
              <a:t>, </a:t>
            </a:r>
            <a:r>
              <a:rPr lang="ko-KR" altLang="en-US" dirty="0" err="1"/>
              <a:t>りゅうきゅうおうこく</a:t>
            </a:r>
            <a:r>
              <a:rPr lang="en-US" altLang="ko-KR" dirty="0"/>
              <a:t>)2)</a:t>
            </a:r>
            <a:r>
              <a:rPr lang="ko-KR" altLang="en-US" dirty="0"/>
              <a:t>이라는 독립국이었는데</a:t>
            </a:r>
            <a:r>
              <a:rPr lang="en-US" altLang="ko-KR" dirty="0"/>
              <a:t>, </a:t>
            </a:r>
            <a:r>
              <a:rPr lang="ko-KR" altLang="en-US" dirty="0"/>
              <a:t>에도시대에 </a:t>
            </a:r>
            <a:r>
              <a:rPr lang="ko-KR" altLang="en-US" dirty="0" err="1"/>
              <a:t>사쓰마번</a:t>
            </a:r>
            <a:r>
              <a:rPr lang="en-US" altLang="ko-KR" dirty="0"/>
              <a:t>(</a:t>
            </a:r>
            <a:r>
              <a:rPr lang="ko-KR" altLang="en-US" dirty="0"/>
              <a:t>薩摩藩</a:t>
            </a:r>
            <a:r>
              <a:rPr lang="en-US" altLang="ko-KR" dirty="0"/>
              <a:t>, </a:t>
            </a:r>
            <a:r>
              <a:rPr lang="ko-KR" altLang="en-US" dirty="0" err="1"/>
              <a:t>さつまはん</a:t>
            </a:r>
            <a:r>
              <a:rPr lang="en-US" altLang="ko-KR" dirty="0"/>
              <a:t>)</a:t>
            </a:r>
            <a:r>
              <a:rPr lang="ko-KR" altLang="en-US" dirty="0"/>
              <a:t>의 지배하에 들어가게 되었고</a:t>
            </a:r>
            <a:r>
              <a:rPr lang="en-US" altLang="ko-KR" dirty="0"/>
              <a:t>, </a:t>
            </a:r>
            <a:r>
              <a:rPr lang="ko-KR" altLang="en-US" dirty="0"/>
              <a:t>메이지시대에 일본의 일부로 강제 복속되었다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참고자료</a:t>
            </a:r>
            <a:r>
              <a:rPr lang="en-US" altLang="ko-KR" dirty="0"/>
              <a:t>: https://terms.naver.com/entry.naver?docId=1529236&amp;cid=62068&amp;categoryId=62068&amp;anchorTarget=TABLE_OF_CONTENT9#TABLE_OF_CONTENT9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24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A67AF4-0238-2360-957F-0C5A1A41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4.(6).</a:t>
            </a:r>
            <a:r>
              <a:rPr lang="ko-KR" altLang="en-US" dirty="0"/>
              <a:t>규슈</a:t>
            </a:r>
            <a:r>
              <a:rPr lang="en-US" altLang="ko-KR" dirty="0"/>
              <a:t>/</a:t>
            </a:r>
            <a:r>
              <a:rPr lang="ko-KR" altLang="en-US" dirty="0"/>
              <a:t>오키나와지방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97A669B-6D62-28AF-5498-E21EE910AD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840" r="19840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9642B9E-7486-2E90-249E-08341F14E0E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355833"/>
            <a:ext cx="4858574" cy="4406791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오뎅</a:t>
            </a:r>
            <a:r>
              <a:rPr lang="en-US" altLang="ko-KR" dirty="0"/>
              <a:t>(</a:t>
            </a:r>
            <a:r>
              <a:rPr lang="ja-JP" altLang="en-US" dirty="0"/>
              <a:t>おでん</a:t>
            </a:r>
            <a:r>
              <a:rPr lang="en-US" altLang="ja-JP" dirty="0"/>
              <a:t>): </a:t>
            </a:r>
            <a:r>
              <a:rPr lang="ko-KR" altLang="en-US" dirty="0"/>
              <a:t>오뎅은 다시국물을 간장으로 간을 한 후 각종 어묵과 무</a:t>
            </a:r>
            <a:r>
              <a:rPr lang="en-US" altLang="ko-KR" dirty="0"/>
              <a:t>, </a:t>
            </a:r>
            <a:r>
              <a:rPr lang="ko-KR" altLang="en-US" dirty="0"/>
              <a:t>곤약</a:t>
            </a:r>
            <a:r>
              <a:rPr lang="en-US" altLang="ko-KR" dirty="0"/>
              <a:t>, </a:t>
            </a:r>
            <a:r>
              <a:rPr lang="ko-KR" altLang="en-US" dirty="0"/>
              <a:t>삶은 달걀 등의 재료를 넣고 끓인 </a:t>
            </a:r>
            <a:r>
              <a:rPr lang="ko-KR" altLang="en-US" dirty="0" err="1"/>
              <a:t>니모노</a:t>
            </a:r>
            <a:r>
              <a:rPr lang="en-US" altLang="ko-KR" dirty="0"/>
              <a:t>(</a:t>
            </a:r>
            <a:r>
              <a:rPr lang="ko-KR" altLang="en-US" dirty="0"/>
              <a:t>煮物</a:t>
            </a:r>
            <a:r>
              <a:rPr lang="en-US" altLang="ko-KR" dirty="0"/>
              <a:t>),</a:t>
            </a:r>
            <a:r>
              <a:rPr lang="ko-KR" altLang="en-US" dirty="0"/>
              <a:t>간장이나 다시 국물에 조리거나 끓인 것</a:t>
            </a:r>
            <a:r>
              <a:rPr lang="en-US" altLang="ko-KR" dirty="0"/>
              <a:t>) </a:t>
            </a:r>
            <a:r>
              <a:rPr lang="ko-KR" altLang="en-US" dirty="0"/>
              <a:t>요리</a:t>
            </a:r>
            <a:endParaRPr lang="en-US" altLang="ko-KR" dirty="0"/>
          </a:p>
          <a:p>
            <a:r>
              <a:rPr lang="ko-KR" altLang="en-US" dirty="0"/>
              <a:t>규슈 지방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닭뼈를</a:t>
            </a:r>
            <a:r>
              <a:rPr lang="ko-KR" altLang="en-US" dirty="0"/>
              <a:t> 우려낸 육수를 사용</a:t>
            </a:r>
            <a:r>
              <a:rPr lang="en-US" altLang="ko-KR" dirty="0"/>
              <a:t>, </a:t>
            </a:r>
            <a:r>
              <a:rPr lang="ko-KR" altLang="en-US" dirty="0"/>
              <a:t>으깬 어육</a:t>
            </a:r>
            <a:r>
              <a:rPr lang="en-US" altLang="ko-KR" dirty="0"/>
              <a:t>(</a:t>
            </a:r>
            <a:r>
              <a:rPr lang="ko-KR" altLang="en-US" dirty="0" err="1"/>
              <a:t>수리미</a:t>
            </a:r>
            <a:r>
              <a:rPr lang="en-US" altLang="ko-KR" dirty="0"/>
              <a:t>)</a:t>
            </a:r>
            <a:r>
              <a:rPr lang="ko-KR" altLang="en-US" dirty="0"/>
              <a:t>으로 교자</a:t>
            </a:r>
            <a:r>
              <a:rPr lang="en-US" altLang="ko-KR" dirty="0"/>
              <a:t>(</a:t>
            </a:r>
            <a:r>
              <a:rPr lang="ko-KR" altLang="en-US" dirty="0" err="1"/>
              <a:t>キョウザ</a:t>
            </a:r>
            <a:r>
              <a:rPr lang="en-US" altLang="ko-KR" dirty="0"/>
              <a:t>)</a:t>
            </a:r>
            <a:r>
              <a:rPr lang="ko-KR" altLang="en-US" dirty="0"/>
              <a:t>를 감싸 튀긴 </a:t>
            </a:r>
            <a:r>
              <a:rPr lang="ko-KR" altLang="en-US" dirty="0" err="1"/>
              <a:t>교자마끼</a:t>
            </a:r>
            <a:r>
              <a:rPr lang="en-US" altLang="ko-KR" dirty="0"/>
              <a:t>(</a:t>
            </a:r>
            <a:r>
              <a:rPr lang="ko-KR" altLang="en-US" dirty="0"/>
              <a:t>餃子巻き</a:t>
            </a:r>
            <a:r>
              <a:rPr lang="en-US" altLang="ko-KR" dirty="0"/>
              <a:t>)</a:t>
            </a:r>
            <a:r>
              <a:rPr lang="ko-KR" altLang="en-US" dirty="0"/>
              <a:t>를 넣음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오키나와 지방</a:t>
            </a:r>
            <a:r>
              <a:rPr lang="en-US" altLang="ko-KR" dirty="0"/>
              <a:t>:</a:t>
            </a:r>
            <a:r>
              <a:rPr lang="ko-KR" altLang="en-US" dirty="0"/>
              <a:t> 돼지 </a:t>
            </a:r>
            <a:r>
              <a:rPr lang="ko-KR" altLang="en-US" dirty="0" err="1"/>
              <a:t>족발을</a:t>
            </a:r>
            <a:r>
              <a:rPr lang="ko-KR" altLang="en-US" dirty="0"/>
              <a:t> 우려 육수를 내며 소시지를 넣는 것이 특징이다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참고자료</a:t>
            </a:r>
            <a:r>
              <a:rPr lang="en-US" altLang="ko-KR" dirty="0"/>
              <a:t>: https://terms.naver.com/entry.naver?docId=3406312&amp;cid=48179&amp;categoryId=48239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6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B4B5A1-8B50-E7FD-2520-E61E6989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4.(7).</a:t>
            </a:r>
            <a:r>
              <a:rPr lang="ko-KR" altLang="en-US" dirty="0"/>
              <a:t>일본식 가정음식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12D0895D-A9E2-9665-04BA-DBA77179DA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536" r="16536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65F3CB9-029E-053A-FB46-C104C3B10B1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1.</a:t>
            </a:r>
            <a:r>
              <a:rPr lang="ko-KR" altLang="en-US" sz="1800" dirty="0" err="1"/>
              <a:t>미소시루</a:t>
            </a:r>
            <a:r>
              <a:rPr lang="en-US" altLang="ko-KR" sz="1800" dirty="0"/>
              <a:t>(</a:t>
            </a:r>
            <a:r>
              <a:rPr lang="ja-JP" altLang="en-US" sz="1800" dirty="0"/>
              <a:t>みそ</a:t>
            </a:r>
            <a:r>
              <a:rPr lang="ko-KR" altLang="en-US" sz="1800" dirty="0"/>
              <a:t>汁</a:t>
            </a:r>
            <a:r>
              <a:rPr lang="en-US" altLang="ko-KR" sz="1800" dirty="0"/>
              <a:t>)</a:t>
            </a:r>
          </a:p>
          <a:p>
            <a:r>
              <a:rPr lang="en-US" altLang="ko-KR" sz="1800" dirty="0"/>
              <a:t>2.</a:t>
            </a:r>
            <a:r>
              <a:rPr lang="ko-KR" altLang="en-US" sz="1800" dirty="0" err="1"/>
              <a:t>낫토</a:t>
            </a:r>
            <a:r>
              <a:rPr lang="en-US" altLang="ko-KR" sz="1800" dirty="0"/>
              <a:t>(</a:t>
            </a:r>
            <a:r>
              <a:rPr lang="ko-KR" altLang="en-US" sz="1800" dirty="0"/>
              <a:t>納豆</a:t>
            </a:r>
            <a:r>
              <a:rPr lang="en-US" altLang="ko-KR" sz="1800" dirty="0"/>
              <a:t>)</a:t>
            </a:r>
          </a:p>
          <a:p>
            <a:r>
              <a:rPr lang="en-US" altLang="ko-KR" sz="1800" dirty="0"/>
              <a:t>3.</a:t>
            </a:r>
            <a:r>
              <a:rPr lang="ko-KR" altLang="en-US" sz="1800" dirty="0"/>
              <a:t>생선구이</a:t>
            </a:r>
            <a:r>
              <a:rPr lang="en-US" altLang="ko-KR" sz="1800" dirty="0"/>
              <a:t>(</a:t>
            </a:r>
            <a:r>
              <a:rPr lang="ko-KR" altLang="en-US" sz="1800" dirty="0"/>
              <a:t>焼</a:t>
            </a:r>
            <a:r>
              <a:rPr lang="ja-JP" altLang="en-US" sz="1800" dirty="0"/>
              <a:t>き</a:t>
            </a:r>
            <a:r>
              <a:rPr lang="ko-KR" altLang="en-US" sz="1800" dirty="0"/>
              <a:t>魚</a:t>
            </a:r>
            <a:r>
              <a:rPr lang="en-US" altLang="ko-KR" sz="1800" dirty="0"/>
              <a:t>)</a:t>
            </a:r>
          </a:p>
          <a:p>
            <a:r>
              <a:rPr lang="en-US" altLang="ko-KR" sz="1800" dirty="0"/>
              <a:t>4.</a:t>
            </a:r>
            <a:r>
              <a:rPr lang="ko-KR" altLang="en-US" sz="1800" dirty="0" err="1"/>
              <a:t>우메보시</a:t>
            </a:r>
            <a:r>
              <a:rPr lang="en-US" altLang="ko-KR" sz="1800" dirty="0"/>
              <a:t>(</a:t>
            </a:r>
            <a:r>
              <a:rPr lang="ko-KR" altLang="en-US" sz="1800" dirty="0"/>
              <a:t>梅干</a:t>
            </a:r>
            <a:r>
              <a:rPr lang="ja-JP" altLang="en-US" sz="1800" dirty="0"/>
              <a:t>し</a:t>
            </a:r>
            <a:r>
              <a:rPr lang="en-US" altLang="ja-JP" sz="1800" dirty="0"/>
              <a:t>)</a:t>
            </a:r>
            <a:endParaRPr lang="en-US" altLang="ko-KR" sz="1800" dirty="0"/>
          </a:p>
          <a:p>
            <a:r>
              <a:rPr lang="en-US" altLang="ko-KR" sz="1800" dirty="0"/>
              <a:t>5.</a:t>
            </a:r>
            <a:r>
              <a:rPr lang="ko-KR" altLang="en-US" sz="1800" dirty="0" err="1"/>
              <a:t>멘타이코</a:t>
            </a:r>
            <a:r>
              <a:rPr lang="en-US" altLang="ko-KR" sz="1800" dirty="0"/>
              <a:t>(</a:t>
            </a:r>
            <a:r>
              <a:rPr lang="ja-JP" altLang="en-US" sz="1800" dirty="0"/>
              <a:t>めんたいこ</a:t>
            </a:r>
            <a:r>
              <a:rPr lang="en-US" altLang="ja-JP" sz="1800" dirty="0"/>
              <a:t>)</a:t>
            </a:r>
          </a:p>
          <a:p>
            <a:r>
              <a:rPr lang="en-US" altLang="ko-KR" sz="1800" dirty="0"/>
              <a:t>-</a:t>
            </a:r>
            <a:r>
              <a:rPr lang="ko-KR" altLang="en-US" sz="1800" dirty="0"/>
              <a:t>일본 요리는 </a:t>
            </a:r>
            <a:r>
              <a:rPr lang="en-US" altLang="ko-KR" sz="1800" dirty="0"/>
              <a:t>1</a:t>
            </a:r>
            <a:r>
              <a:rPr lang="ko-KR" altLang="en-US" sz="1800" dirty="0"/>
              <a:t>인식 상차림이 기본</a:t>
            </a:r>
            <a:r>
              <a:rPr lang="en-US" altLang="ko-KR" sz="1800" dirty="0"/>
              <a:t>, </a:t>
            </a:r>
            <a:r>
              <a:rPr lang="ko-KR" altLang="en-US" sz="1800" dirty="0"/>
              <a:t>하나의 접시에 여러 마리 생선을 담아 서로 나누어 먹거나 하지 않는다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127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A79546-1C53-F545-D2C9-4C998D71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4.(7).</a:t>
            </a:r>
            <a:r>
              <a:rPr lang="ko-KR" altLang="en-US" dirty="0"/>
              <a:t>일본식 가정음식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A8F1F787-B600-81C9-F2C9-BD5C86706C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627" r="19627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3E5AD12-9988-380E-345E-E2E76FBCAF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102069"/>
            <a:ext cx="4858574" cy="3660556"/>
          </a:xfrm>
        </p:spPr>
        <p:txBody>
          <a:bodyPr/>
          <a:lstStyle/>
          <a:p>
            <a:r>
              <a:rPr lang="en-US" altLang="ko-KR" sz="1800" dirty="0"/>
              <a:t>1.</a:t>
            </a:r>
            <a:r>
              <a:rPr lang="ko-KR" altLang="en-US" sz="1800" dirty="0" err="1"/>
              <a:t>미소시루</a:t>
            </a:r>
            <a:r>
              <a:rPr lang="en-US" altLang="ko-KR" sz="1800" dirty="0"/>
              <a:t>(</a:t>
            </a:r>
            <a:r>
              <a:rPr lang="ko-KR" altLang="en-US" sz="1800" dirty="0"/>
              <a:t>みそ汁</a:t>
            </a:r>
            <a:r>
              <a:rPr lang="en-US" altLang="ko-KR" sz="1800" dirty="0"/>
              <a:t>): </a:t>
            </a:r>
            <a:r>
              <a:rPr lang="ko-KR" altLang="en-US" sz="1800" dirty="0"/>
              <a:t>일본식 전통 된장국이며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일본인들중</a:t>
            </a:r>
            <a:r>
              <a:rPr lang="ko-KR" altLang="en-US" sz="1800" dirty="0"/>
              <a:t> 부모들이 밥과 </a:t>
            </a:r>
            <a:r>
              <a:rPr lang="ko-KR" altLang="en-US" sz="1800" dirty="0" err="1"/>
              <a:t>미소시루를</a:t>
            </a:r>
            <a:r>
              <a:rPr lang="ko-KR" altLang="en-US" sz="1800" dirty="0"/>
              <a:t> 중심으로 일본식 식사를 하는 경우가 많다</a:t>
            </a:r>
            <a:r>
              <a:rPr lang="en-US" altLang="ko-KR" sz="18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39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31FADC-3703-8D6D-5DEF-8CE3B890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4.(7).</a:t>
            </a:r>
            <a:r>
              <a:rPr lang="ko-KR" altLang="en-US" dirty="0"/>
              <a:t>일본식 가정음식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16E03A09-F649-3281-6E72-64F733AE20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542" r="9542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EF21BE0-A076-86B6-38B9-D5336C8FBC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039007"/>
            <a:ext cx="4858574" cy="3723618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2.</a:t>
            </a:r>
            <a:r>
              <a:rPr lang="ko-KR" altLang="en-US" sz="1800" dirty="0" err="1"/>
              <a:t>낫토</a:t>
            </a:r>
            <a:r>
              <a:rPr lang="en-US" altLang="ko-KR" sz="1800" dirty="0"/>
              <a:t>(</a:t>
            </a:r>
            <a:r>
              <a:rPr lang="ko-KR" altLang="en-US" sz="1800" dirty="0"/>
              <a:t>納豆</a:t>
            </a:r>
            <a:r>
              <a:rPr lang="en-US" altLang="ko-KR" sz="1800" dirty="0"/>
              <a:t>): </a:t>
            </a:r>
            <a:r>
              <a:rPr lang="ko-KR" altLang="en-US" sz="1800" dirty="0"/>
              <a:t>청국장 콩을 발효시킨 것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호불호가</a:t>
            </a:r>
            <a:r>
              <a:rPr lang="ko-KR" altLang="en-US" sz="1800" dirty="0"/>
              <a:t> </a:t>
            </a:r>
            <a:r>
              <a:rPr lang="ko-KR" altLang="en-US" sz="1800" dirty="0" err="1"/>
              <a:t>갈릴수</a:t>
            </a:r>
            <a:r>
              <a:rPr lang="ko-KR" altLang="en-US" sz="1800" dirty="0"/>
              <a:t> 있고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끈적해질</a:t>
            </a:r>
            <a:r>
              <a:rPr lang="ko-KR" altLang="en-US" sz="1800" dirty="0"/>
              <a:t> 때까지 휘저어 섞어 밥 위에 올려먹는다</a:t>
            </a:r>
            <a:r>
              <a:rPr lang="en-US" altLang="ko-KR" sz="1800" dirty="0"/>
              <a:t>. </a:t>
            </a:r>
            <a:r>
              <a:rPr lang="ko-KR" altLang="en-US" sz="1800" dirty="0"/>
              <a:t>요즘 다이어트 음식으로도 주목을 받는다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725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3EA3EA-2E82-0D4E-1FA4-98D10044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0"/>
            <a:ext cx="10523531" cy="661597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일본의 지형과 기후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CCA4D-80C4-A2A7-22F4-0B20652563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3" y="1145627"/>
            <a:ext cx="10531474" cy="461699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일본열도는</a:t>
            </a:r>
            <a:r>
              <a:rPr lang="ko-KR" altLang="en-US" dirty="0"/>
              <a:t> 유라시아대륙의 동쪽 가장자리의 중위도 지방으로 대륙 사이에 좁은 바다를 끼고 </a:t>
            </a:r>
            <a:r>
              <a:rPr lang="ko-KR" altLang="en-US" dirty="0" err="1"/>
              <a:t>위도차</a:t>
            </a:r>
            <a:r>
              <a:rPr lang="ko-KR" altLang="en-US" dirty="0"/>
              <a:t> </a:t>
            </a:r>
            <a:r>
              <a:rPr lang="en-US" altLang="ko-KR" dirty="0"/>
              <a:t>25</a:t>
            </a:r>
            <a:r>
              <a:rPr lang="ko-KR" altLang="en-US" dirty="0"/>
              <a:t>도에 걸쳐 남북으로 연결되어 있음</a:t>
            </a:r>
            <a:r>
              <a:rPr lang="en-US" altLang="ko-KR" dirty="0"/>
              <a:t>. </a:t>
            </a:r>
            <a:r>
              <a:rPr lang="ko-KR" altLang="en-US" dirty="0"/>
              <a:t>이 때문에 여름철 북은 아열대</a:t>
            </a:r>
            <a:r>
              <a:rPr lang="en-US" altLang="ko-KR" dirty="0"/>
              <a:t>, </a:t>
            </a:r>
            <a:r>
              <a:rPr lang="ko-KR" altLang="en-US" dirty="0"/>
              <a:t>남은 열대로서 남북의 기후차가 큽니다</a:t>
            </a:r>
            <a:r>
              <a:rPr lang="en-US" altLang="ko-KR" dirty="0"/>
              <a:t>. </a:t>
            </a:r>
            <a:r>
              <a:rPr lang="ko-KR" altLang="en-US" dirty="0"/>
              <a:t>오키나와</a:t>
            </a:r>
            <a:r>
              <a:rPr lang="en-US" altLang="ko-KR" dirty="0"/>
              <a:t>, </a:t>
            </a:r>
            <a:r>
              <a:rPr lang="ko-KR" altLang="en-US" dirty="0" err="1"/>
              <a:t>아마미</a:t>
            </a:r>
            <a:r>
              <a:rPr lang="en-US" altLang="ko-KR" dirty="0"/>
              <a:t>(</a:t>
            </a:r>
            <a:r>
              <a:rPr lang="ko-KR" altLang="en-US" dirty="0"/>
              <a:t>奄美</a:t>
            </a:r>
            <a:r>
              <a:rPr lang="en-US" altLang="ko-KR" dirty="0"/>
              <a:t>)</a:t>
            </a:r>
            <a:r>
              <a:rPr lang="ko-KR" altLang="en-US" dirty="0"/>
              <a:t>제도</a:t>
            </a:r>
            <a:r>
              <a:rPr lang="en-US" altLang="ko-KR" dirty="0"/>
              <a:t>, </a:t>
            </a:r>
            <a:r>
              <a:rPr lang="ko-KR" altLang="en-US" dirty="0" err="1"/>
              <a:t>오가사와라</a:t>
            </a:r>
            <a:r>
              <a:rPr lang="ko-KR" altLang="en-US" dirty="0"/>
              <a:t> 제도를 포함한 난세이 제도는 연중기온이 높고 강수량은 아한대나 냉대 기후와 같음</a:t>
            </a:r>
            <a:r>
              <a:rPr lang="en-US" altLang="ko-KR" dirty="0"/>
              <a:t>. </a:t>
            </a:r>
            <a:r>
              <a:rPr lang="ko-KR" altLang="en-US" dirty="0"/>
              <a:t>홋카이도는 여름은 시원하지만 겨울은 추워 영하 </a:t>
            </a:r>
            <a:r>
              <a:rPr lang="en-US" altLang="ko-KR" dirty="0"/>
              <a:t>10</a:t>
            </a:r>
            <a:r>
              <a:rPr lang="ko-KR" altLang="en-US" dirty="0"/>
              <a:t>도 이하인 날도 많음</a:t>
            </a:r>
            <a:r>
              <a:rPr lang="en-US" altLang="ko-KR" dirty="0"/>
              <a:t>. </a:t>
            </a:r>
            <a:r>
              <a:rPr lang="ko-KR" altLang="en-US" dirty="0"/>
              <a:t>또한 </a:t>
            </a:r>
            <a:r>
              <a:rPr lang="ko-KR" altLang="en-US" dirty="0" err="1"/>
              <a:t>연중강수량이</a:t>
            </a:r>
            <a:r>
              <a:rPr lang="ko-KR" altLang="en-US" dirty="0"/>
              <a:t> 적고 장마나 태풍의 영향을 거의 받질 않습니다</a:t>
            </a:r>
            <a:r>
              <a:rPr lang="en-US" altLang="ko-KR" dirty="0"/>
              <a:t>. </a:t>
            </a:r>
            <a:r>
              <a:rPr lang="ko-KR" altLang="en-US" dirty="0"/>
              <a:t>난세이 제도는 겨울 평균기온이 </a:t>
            </a:r>
            <a:r>
              <a:rPr lang="en-US" altLang="ko-KR" dirty="0"/>
              <a:t>15</a:t>
            </a:r>
            <a:r>
              <a:rPr lang="ko-KR" altLang="en-US" dirty="0"/>
              <a:t>도 이상이며 서리나 눈이 내리질 않습니다</a:t>
            </a:r>
            <a:r>
              <a:rPr lang="en-US" altLang="ko-KR" dirty="0"/>
              <a:t>. </a:t>
            </a:r>
            <a:r>
              <a:rPr lang="ko-KR" altLang="en-US" dirty="0"/>
              <a:t>난세이 제도의 연평균 기온은 홋카이도와 </a:t>
            </a:r>
            <a:r>
              <a:rPr lang="en-US" altLang="ko-KR" dirty="0"/>
              <a:t>14</a:t>
            </a:r>
            <a:r>
              <a:rPr lang="ko-KR" altLang="en-US" dirty="0"/>
              <a:t>도 정도 차이가 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남북의 기온차는 벚꽃전선과 장마전선에도 영향을 미칩니다</a:t>
            </a:r>
            <a:r>
              <a:rPr lang="en-US" altLang="ko-KR" dirty="0"/>
              <a:t>. </a:t>
            </a:r>
            <a:r>
              <a:rPr lang="ko-KR" altLang="en-US" dirty="0"/>
              <a:t>벚꽃전선은 남에서 북으로 이동하고</a:t>
            </a:r>
            <a:r>
              <a:rPr lang="en-US" altLang="ko-KR" dirty="0"/>
              <a:t>, </a:t>
            </a:r>
            <a:r>
              <a:rPr lang="ko-KR" altLang="en-US" dirty="0"/>
              <a:t>단풍전선은 북에서 남으로 이동합니다</a:t>
            </a:r>
            <a:r>
              <a:rPr lang="en-US" altLang="ko-KR" dirty="0"/>
              <a:t>. </a:t>
            </a:r>
            <a:r>
              <a:rPr lang="ko-KR" altLang="en-US" dirty="0"/>
              <a:t>벚꽃전선과 장마전선은 각각 남쪽에서 북쪽 끝까지 도달하는 데 </a:t>
            </a:r>
            <a:r>
              <a:rPr lang="en-US" altLang="ko-KR" dirty="0"/>
              <a:t>1</a:t>
            </a:r>
            <a:r>
              <a:rPr lang="ko-KR" altLang="en-US" dirty="0"/>
              <a:t>달 </a:t>
            </a:r>
            <a:r>
              <a:rPr lang="en-US" altLang="ko-KR" dirty="0"/>
              <a:t>20</a:t>
            </a:r>
            <a:r>
              <a:rPr lang="ko-KR" altLang="en-US" dirty="0"/>
              <a:t>일 정도 걸린다는 것이 확인됐습니다</a:t>
            </a:r>
            <a:r>
              <a:rPr lang="en-US" altLang="ko-KR" dirty="0"/>
              <a:t>. </a:t>
            </a:r>
            <a:r>
              <a:rPr lang="ko-KR" altLang="en-US" dirty="0"/>
              <a:t>벚꽃은 남 규슈에서 </a:t>
            </a:r>
            <a:r>
              <a:rPr lang="en-US" altLang="ko-KR" dirty="0"/>
              <a:t>3</a:t>
            </a:r>
            <a:r>
              <a:rPr lang="ko-KR" altLang="en-US" dirty="0"/>
              <a:t>월 하순부터 피기 시작하여 홋카이도에는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일경에 피고</a:t>
            </a:r>
            <a:r>
              <a:rPr lang="en-US" altLang="ko-KR" dirty="0"/>
              <a:t>, </a:t>
            </a:r>
            <a:r>
              <a:rPr lang="ko-KR" altLang="en-US" dirty="0"/>
              <a:t>단풍은 홋카이도에서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일경</a:t>
            </a:r>
            <a:r>
              <a:rPr lang="en-US" altLang="ko-KR" dirty="0"/>
              <a:t>, </a:t>
            </a:r>
            <a:r>
              <a:rPr lang="ko-KR" altLang="en-US" dirty="0"/>
              <a:t>규슈에서는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일경에 물듭니다</a:t>
            </a:r>
            <a:r>
              <a:rPr lang="en-US" altLang="ko-KR" dirty="0"/>
              <a:t>. </a:t>
            </a:r>
            <a:r>
              <a:rPr lang="ko-KR" altLang="en-US" dirty="0"/>
              <a:t>이처럼 일본은 각 계절의 특징과 계절의 변화가 명확합니다</a:t>
            </a:r>
            <a:r>
              <a:rPr lang="en-US" altLang="ko-KR" dirty="0"/>
              <a:t>. </a:t>
            </a:r>
            <a:r>
              <a:rPr lang="ko-KR" altLang="en-US" dirty="0"/>
              <a:t>국토 면적이 적은 데 비해 변화가 풍부한 것이 일본 기온의 </a:t>
            </a:r>
            <a:r>
              <a:rPr lang="ko-KR" altLang="en-US" dirty="0" err="1"/>
              <a:t>최대특징이며</a:t>
            </a:r>
            <a:r>
              <a:rPr lang="en-US" altLang="ko-KR" dirty="0"/>
              <a:t>, </a:t>
            </a:r>
            <a:r>
              <a:rPr lang="ko-KR" altLang="en-US" dirty="0"/>
              <a:t>봄과 가을은 </a:t>
            </a:r>
            <a:r>
              <a:rPr lang="en-US" altLang="ko-KR" dirty="0"/>
              <a:t>1</a:t>
            </a:r>
            <a:r>
              <a:rPr lang="ko-KR" altLang="en-US" dirty="0"/>
              <a:t>년 중 가장 살기 좋은 계절인 것이 확실하다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52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F16994-478F-C8E7-D27B-836CBD68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4.(7).</a:t>
            </a:r>
            <a:r>
              <a:rPr lang="ko-KR" altLang="en-US" dirty="0"/>
              <a:t>일본식 가정음식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BDE6AE24-797D-2D65-E2E9-7F1B308032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634" r="17634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A32651D-7F4F-12D5-28B2-829C7892E8C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228193"/>
            <a:ext cx="4858574" cy="3534432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3.</a:t>
            </a:r>
            <a:r>
              <a:rPr lang="ko-KR" altLang="en-US" sz="1800" dirty="0"/>
              <a:t>생선구이</a:t>
            </a:r>
            <a:r>
              <a:rPr lang="en-US" altLang="ko-KR" sz="1800" dirty="0"/>
              <a:t>(</a:t>
            </a:r>
            <a:r>
              <a:rPr lang="ko-KR" altLang="en-US" sz="1800" dirty="0"/>
              <a:t>焼き魚</a:t>
            </a:r>
            <a:r>
              <a:rPr lang="en-US" altLang="ko-KR" sz="1800" dirty="0"/>
              <a:t>): </a:t>
            </a:r>
            <a:r>
              <a:rPr lang="ko-KR" altLang="en-US" sz="1800" dirty="0"/>
              <a:t>오븐이나 팬을 사용하여 고등어</a:t>
            </a:r>
            <a:r>
              <a:rPr lang="en-US" altLang="ko-KR" sz="1800" dirty="0"/>
              <a:t>, </a:t>
            </a:r>
            <a:r>
              <a:rPr lang="ko-KR" altLang="en-US" sz="1800" dirty="0"/>
              <a:t>꽁치</a:t>
            </a:r>
            <a:r>
              <a:rPr lang="en-US" altLang="ko-KR" sz="1800" dirty="0"/>
              <a:t>, </a:t>
            </a:r>
            <a:r>
              <a:rPr lang="ko-KR" altLang="en-US" sz="1800" dirty="0"/>
              <a:t>갈치 등 각종 생선을 구워 먹는 요리다</a:t>
            </a:r>
            <a:r>
              <a:rPr lang="en-US" altLang="ko-KR" sz="1800" dirty="0"/>
              <a:t>. </a:t>
            </a:r>
            <a:r>
              <a:rPr lang="ko-KR" altLang="en-US" sz="1800" dirty="0"/>
              <a:t>소금으로 간을 한 소금구이</a:t>
            </a:r>
            <a:r>
              <a:rPr lang="en-US" altLang="ko-KR" sz="1800" dirty="0"/>
              <a:t>, </a:t>
            </a:r>
            <a:r>
              <a:rPr lang="ko-KR" altLang="en-US" sz="1800" dirty="0"/>
              <a:t>고추장 등으로 갖은 양념한 </a:t>
            </a:r>
            <a:r>
              <a:rPr lang="ko-KR" altLang="en-US" sz="1800" dirty="0" err="1"/>
              <a:t>생선양념구이</a:t>
            </a:r>
            <a:r>
              <a:rPr lang="ko-KR" altLang="en-US" sz="1800" dirty="0"/>
              <a:t> 등이 있다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072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BB1819-BD27-353F-D230-BE5A3E6F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4.(7).</a:t>
            </a:r>
            <a:r>
              <a:rPr lang="ko-KR" altLang="en-US" dirty="0"/>
              <a:t>일본식 가정음식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B691021A-D248-BD1A-6AFB-4314869A9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0133" r="30133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8B33C38-CFEF-792E-1BA4-9D841600E2B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713185"/>
            <a:ext cx="4858574" cy="4049439"/>
          </a:xfrm>
        </p:spPr>
        <p:txBody>
          <a:bodyPr/>
          <a:lstStyle/>
          <a:p>
            <a:r>
              <a:rPr lang="en-US" altLang="ko-KR" dirty="0"/>
              <a:t>4.</a:t>
            </a:r>
            <a:r>
              <a:rPr lang="ko-KR" altLang="en-US" dirty="0" err="1"/>
              <a:t>우메보시</a:t>
            </a:r>
            <a:r>
              <a:rPr lang="en-US" altLang="ko-KR" dirty="0"/>
              <a:t>(</a:t>
            </a:r>
            <a:r>
              <a:rPr lang="ko-KR" altLang="en-US" dirty="0"/>
              <a:t>梅干し</a:t>
            </a:r>
            <a:r>
              <a:rPr lang="en-US" altLang="ko-KR" dirty="0"/>
              <a:t>): </a:t>
            </a:r>
            <a:r>
              <a:rPr lang="ko-KR" altLang="en-US" dirty="0"/>
              <a:t> 매실을 소금에 절여서 만든 </a:t>
            </a:r>
            <a:r>
              <a:rPr lang="ko-KR" altLang="en-US" dirty="0" err="1"/>
              <a:t>쓰케모노</a:t>
            </a:r>
            <a:r>
              <a:rPr lang="en-US" altLang="ko-KR" dirty="0"/>
              <a:t>(</a:t>
            </a:r>
            <a:r>
              <a:rPr lang="ko-KR" altLang="en-US" dirty="0" err="1"/>
              <a:t>절임요리</a:t>
            </a:r>
            <a:r>
              <a:rPr lang="en-US" altLang="ko-KR" dirty="0"/>
              <a:t>)</a:t>
            </a:r>
            <a:r>
              <a:rPr lang="ko-KR" altLang="en-US" dirty="0"/>
              <a:t>의 한 종류이다</a:t>
            </a:r>
            <a:r>
              <a:rPr lang="en-US" altLang="ko-KR" dirty="0"/>
              <a:t>.</a:t>
            </a:r>
            <a:r>
              <a:rPr lang="ko-KR" altLang="en-US" dirty="0"/>
              <a:t> 매실의 껍질을 벗긴 다음 짚불 연기에 그을려 말린 오매</a:t>
            </a:r>
            <a:r>
              <a:rPr lang="en-US" altLang="ko-KR" dirty="0"/>
              <a:t>(</a:t>
            </a:r>
            <a:r>
              <a:rPr lang="ko-KR" altLang="en-US" dirty="0"/>
              <a:t>烏梅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en-US" altLang="ko-KR" dirty="0"/>
              <a:t>7</a:t>
            </a:r>
            <a:r>
              <a:rPr lang="ko-KR" altLang="en-US" dirty="0"/>
              <a:t>세기에 중국으로부터 전해져 유래된 요리로 에도 시대</a:t>
            </a:r>
            <a:r>
              <a:rPr lang="en-US" altLang="ko-KR" dirty="0"/>
              <a:t>(</a:t>
            </a:r>
            <a:r>
              <a:rPr lang="ko-KR" altLang="en-US" dirty="0"/>
              <a:t>江戸時代</a:t>
            </a:r>
            <a:r>
              <a:rPr lang="en-US" altLang="ko-KR" dirty="0"/>
              <a:t>)</a:t>
            </a:r>
            <a:r>
              <a:rPr lang="ko-KR" altLang="en-US" dirty="0"/>
              <a:t>에 들어 </a:t>
            </a:r>
            <a:r>
              <a:rPr lang="ko-KR" altLang="en-US" dirty="0" err="1"/>
              <a:t>우메보시를</a:t>
            </a:r>
            <a:r>
              <a:rPr lang="ko-KR" altLang="en-US" dirty="0"/>
              <a:t> 먹는 풍습이 전국적으로 전파되면서 일본을 대표하는 음식</a:t>
            </a:r>
            <a:endParaRPr lang="en-US" altLang="ko-KR" dirty="0"/>
          </a:p>
          <a:p>
            <a:r>
              <a:rPr lang="ko-KR" altLang="en-US" dirty="0"/>
              <a:t>참고자료</a:t>
            </a:r>
            <a:r>
              <a:rPr lang="en-US" altLang="ko-KR" dirty="0"/>
              <a:t>: https://terms.naver.com/entry.naver?docId=2094372&amp;cid=42717&amp;categoryId=42718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60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9F8D25-55E9-D9F0-7BF7-DB2F9092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4.(7).</a:t>
            </a:r>
            <a:r>
              <a:rPr lang="ko-KR" altLang="en-US" dirty="0"/>
              <a:t>일본식 가정음식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1EA7836D-955A-131A-2DAB-E3145D1FFD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028" r="23028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188E381-935D-E892-AAFF-473731B710F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5.</a:t>
            </a:r>
            <a:r>
              <a:rPr lang="ja-JP" altLang="en-US" dirty="0"/>
              <a:t>멘</a:t>
            </a:r>
            <a:r>
              <a:rPr lang="ko-KR" altLang="en-US" dirty="0"/>
              <a:t>타</a:t>
            </a:r>
            <a:r>
              <a:rPr lang="ja-JP" altLang="en-US" dirty="0"/>
              <a:t>이</a:t>
            </a:r>
            <a:r>
              <a:rPr lang="ko-KR" altLang="en-US" dirty="0"/>
              <a:t>코</a:t>
            </a:r>
            <a:r>
              <a:rPr lang="en-US" altLang="ko-KR" dirty="0"/>
              <a:t>(</a:t>
            </a:r>
            <a:r>
              <a:rPr lang="ja-JP" altLang="en-US" dirty="0"/>
              <a:t>めんたいこ</a:t>
            </a:r>
            <a:r>
              <a:rPr lang="en-US" altLang="ja-JP" dirty="0"/>
              <a:t>): </a:t>
            </a:r>
            <a:r>
              <a:rPr lang="en-US" altLang="ko-KR" dirty="0"/>
              <a:t>1949</a:t>
            </a:r>
            <a:r>
              <a:rPr lang="ko-KR" altLang="en-US" dirty="0"/>
              <a:t>년 </a:t>
            </a:r>
            <a:r>
              <a:rPr lang="en-US" altLang="ko-KR" dirty="0"/>
              <a:t>'</a:t>
            </a:r>
            <a:r>
              <a:rPr lang="ko-KR" altLang="en-US" dirty="0" err="1"/>
              <a:t>후쿠야</a:t>
            </a:r>
            <a:r>
              <a:rPr lang="en-US" altLang="ko-KR" dirty="0"/>
              <a:t>' </a:t>
            </a:r>
            <a:r>
              <a:rPr lang="ko-KR" altLang="en-US" dirty="0"/>
              <a:t>창업자가 어린 시절 부산에서 맛본 명란젓을 잊지 못해 명란젓 개발에 돌입</a:t>
            </a:r>
            <a:r>
              <a:rPr lang="en-US" altLang="ko-KR" dirty="0"/>
              <a:t>, </a:t>
            </a:r>
            <a:r>
              <a:rPr lang="ko-KR" altLang="en-US" dirty="0"/>
              <a:t>각고의 노력 끝에 일본인들의 입맛에 맞게 상품화한 것이 일본의 </a:t>
            </a:r>
            <a:r>
              <a:rPr lang="ko-KR" altLang="en-US" dirty="0" err="1"/>
              <a:t>멘타이코</a:t>
            </a:r>
            <a:r>
              <a:rPr lang="ko-KR" altLang="en-US" dirty="0"/>
              <a:t> 시초이며</a:t>
            </a:r>
            <a:r>
              <a:rPr lang="en-US" altLang="ko-KR" dirty="0"/>
              <a:t>, </a:t>
            </a:r>
            <a:r>
              <a:rPr lang="ko-KR" altLang="en-US" dirty="0"/>
              <a:t>그 이후에 다양한 형태로 즐기며 일본인들의 밥 반찬으로 자리를 잡았다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참고자료</a:t>
            </a:r>
            <a:r>
              <a:rPr lang="en-US" altLang="ko-KR" dirty="0"/>
              <a:t>: https://terms.naver.com/entry.naver?docId=6233621&amp;cid=67006&amp;categoryId=68041&amp;anchorTarget=TABLE_OF_CONTENT2#TABLE_OF_CONTENT2</a:t>
            </a:r>
            <a:endParaRPr lang="en-US" altLang="ja-JP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9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779D45-B4F6-9CD9-EE70-5B08125F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</a:t>
            </a:r>
            <a:r>
              <a:rPr lang="ko-KR" altLang="en-US" dirty="0"/>
              <a:t>일본의 식사예절과 젓가락 문화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9D96C2B4-F89D-F25A-58CF-DDD855B049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542" r="9542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AC1A19E-BBD3-4425-B835-B8A29D08C42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270233"/>
            <a:ext cx="4858574" cy="3492391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1.</a:t>
            </a:r>
            <a:r>
              <a:rPr lang="ko-KR" altLang="en-US" sz="2000" dirty="0"/>
              <a:t>일본의 식사예절</a:t>
            </a:r>
            <a:endParaRPr lang="en-US" altLang="ko-KR" sz="2000" dirty="0"/>
          </a:p>
          <a:p>
            <a:r>
              <a:rPr lang="en-US" altLang="ko-KR" sz="2000" dirty="0"/>
              <a:t>2.</a:t>
            </a:r>
            <a:r>
              <a:rPr lang="ko-KR" altLang="en-US" sz="2000" dirty="0"/>
              <a:t>일본식 젓가락</a:t>
            </a:r>
          </a:p>
        </p:txBody>
      </p:sp>
    </p:spTree>
    <p:extLst>
      <p:ext uri="{BB962C8B-B14F-4D97-AF65-F5344CB8AC3E}">
        <p14:creationId xmlns:p14="http://schemas.microsoft.com/office/powerpoint/2010/main" val="15437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106FBD-90A7-F26B-45DE-7FA74B0F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</a:t>
            </a:r>
            <a:r>
              <a:rPr lang="ko-KR" altLang="en-US" dirty="0"/>
              <a:t>일본의 식사예절과 젓가락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53A157-98E0-80D1-C2D7-7BCCD6DA14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1.</a:t>
            </a:r>
            <a:r>
              <a:rPr lang="ko-KR" altLang="en-US" sz="1800" dirty="0"/>
              <a:t>일본의 식사예절</a:t>
            </a:r>
            <a:endParaRPr lang="en-US" altLang="ko-KR" sz="1800" dirty="0"/>
          </a:p>
          <a:p>
            <a:r>
              <a:rPr lang="ko-KR" altLang="en-US" sz="1800" dirty="0"/>
              <a:t>일본에서는 밥그릇을 손에 들고 젓가락으로 식사를 하는 게 특징이다</a:t>
            </a:r>
            <a:r>
              <a:rPr lang="en-US" altLang="ko-KR" sz="1800" dirty="0"/>
              <a:t>. </a:t>
            </a:r>
            <a:r>
              <a:rPr lang="ko-KR" altLang="en-US" sz="1800" dirty="0"/>
              <a:t>일본의 식사예절은 젓가락 사용에서부터 시작된다고 할 수 있으며</a:t>
            </a:r>
            <a:r>
              <a:rPr lang="en-US" altLang="ko-KR" sz="1800" dirty="0"/>
              <a:t>,</a:t>
            </a:r>
            <a:r>
              <a:rPr lang="ko-KR" altLang="en-US" sz="1800" dirty="0"/>
              <a:t>어릴 때 부터 올바른 젓가락 사용법을 가르친다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젓가락 머리부분을 그대로 쥐는 것과 음식을 젓가락으로 찍거나</a:t>
            </a:r>
            <a:r>
              <a:rPr lang="en-US" altLang="ko-KR" sz="1800" dirty="0"/>
              <a:t>,</a:t>
            </a:r>
            <a:r>
              <a:rPr lang="ko-KR" altLang="en-US" sz="1800" dirty="0"/>
              <a:t>젓가락을 빨아먹어서는 안된다</a:t>
            </a:r>
            <a:r>
              <a:rPr lang="en-US" altLang="ko-KR" sz="1800" dirty="0"/>
              <a:t>.</a:t>
            </a:r>
            <a:r>
              <a:rPr lang="ko-KR" altLang="en-US" sz="1800" dirty="0"/>
              <a:t>  </a:t>
            </a:r>
            <a:endParaRPr lang="en-US" altLang="ko-KR" sz="1800" dirty="0"/>
          </a:p>
          <a:p>
            <a:r>
              <a:rPr lang="ko-KR" altLang="en-US" sz="1800" dirty="0"/>
              <a:t>젓가락과 젓가락으로 주고받는 행동은</a:t>
            </a:r>
            <a:r>
              <a:rPr lang="en-US" altLang="ko-KR" sz="1800" dirty="0"/>
              <a:t>,</a:t>
            </a:r>
            <a:r>
              <a:rPr lang="ko-KR" altLang="en-US" sz="1800" dirty="0"/>
              <a:t>화장터에서 유골을 담을 때 하는 방식이라 젓가락으로 음식을 주고 받는 행동은 절대로 해선 안된다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672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D8678C-1798-CFB0-04C5-0EB198E9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</a:t>
            </a:r>
            <a:r>
              <a:rPr lang="ko-KR" altLang="en-US" dirty="0"/>
              <a:t>일본의 식사예절과 젓가락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FB850A-7E26-E4BD-9A1A-DBC615445A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z="1800" dirty="0"/>
              <a:t>밥을 먹을 때는 두 손으로 밥공기를 들어올려 왼손에 밥공기를 든다</a:t>
            </a:r>
            <a:r>
              <a:rPr lang="en-US" altLang="ko-KR" sz="1800" dirty="0"/>
              <a:t>. </a:t>
            </a:r>
            <a:r>
              <a:rPr lang="ko-KR" altLang="en-US" sz="1800" dirty="0"/>
              <a:t>젓가락으로 밥을 한 번 먹은 다음</a:t>
            </a:r>
            <a:r>
              <a:rPr lang="en-US" altLang="ko-KR" sz="1800" dirty="0"/>
              <a:t>, </a:t>
            </a:r>
            <a:r>
              <a:rPr lang="ko-KR" altLang="en-US" sz="1800" dirty="0"/>
              <a:t>밥공기를 상 위에 놓고 국그릇을 들고 국을 한 모금 마신다</a:t>
            </a:r>
            <a:r>
              <a:rPr lang="en-US" altLang="ko-KR" sz="1800" dirty="0"/>
              <a:t>. </a:t>
            </a:r>
            <a:r>
              <a:rPr lang="ko-KR" altLang="en-US" sz="1800" dirty="0"/>
              <a:t>숟가락은 쓰지 않으며 젓가락을 국그릇 안에 넣어 건더기가 입에 들어가는 것을 막는다</a:t>
            </a:r>
            <a:r>
              <a:rPr lang="en-US" altLang="ko-KR" sz="1800" dirty="0"/>
              <a:t>. </a:t>
            </a:r>
            <a:r>
              <a:rPr lang="ko-KR" altLang="en-US" sz="1800" dirty="0"/>
              <a:t>밥을 먹을 때 다 먹지 않고 조금 남겨두면 밥을 더 먹고 싶다는 뜻이 된다</a:t>
            </a:r>
            <a:r>
              <a:rPr lang="en-US" altLang="ko-KR" sz="1800" dirty="0"/>
              <a:t>. </a:t>
            </a:r>
            <a:r>
              <a:rPr lang="ko-KR" altLang="en-US" sz="1800" dirty="0"/>
              <a:t>젓가락에서 젓가락으로 음식을 옮기는 것은 삼간다</a:t>
            </a:r>
            <a:r>
              <a:rPr lang="en-US" altLang="ko-KR" sz="1800" dirty="0"/>
              <a:t>. </a:t>
            </a:r>
            <a:r>
              <a:rPr lang="ko-KR" altLang="en-US" sz="1800" dirty="0"/>
              <a:t>식사 중 이야기하는 것은 괜찮으나 입 속의 음식물이 보이거나 나오면 안 된다</a:t>
            </a:r>
            <a:r>
              <a:rPr lang="en-US" altLang="ko-KR" sz="18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4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7BFB05-A5E3-BDE9-D77E-5467E589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168721"/>
            <a:ext cx="10523531" cy="583800"/>
          </a:xfrm>
        </p:spPr>
        <p:txBody>
          <a:bodyPr/>
          <a:lstStyle/>
          <a:p>
            <a:r>
              <a:rPr lang="en-US" altLang="ko-KR" dirty="0"/>
              <a:t>5.</a:t>
            </a:r>
            <a:r>
              <a:rPr lang="ko-KR" altLang="en-US" dirty="0"/>
              <a:t>일본의 식사예절과 젓가락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E8DDE4-3AAD-FB0B-ED5C-2F91DC5582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z="1800" dirty="0"/>
              <a:t>일본의 </a:t>
            </a:r>
            <a:r>
              <a:rPr lang="ko-KR" altLang="en-US" sz="1800" dirty="0" err="1"/>
              <a:t>식사예절떄</a:t>
            </a:r>
            <a:r>
              <a:rPr lang="ko-KR" altLang="en-US" sz="1800" dirty="0"/>
              <a:t> 해선 안되는 행동들</a:t>
            </a:r>
            <a:r>
              <a:rPr lang="en-US" altLang="ko-KR" sz="1800" dirty="0"/>
              <a:t>.</a:t>
            </a:r>
          </a:p>
          <a:p>
            <a:r>
              <a:rPr lang="en-US" altLang="ko-KR" sz="1800" dirty="0"/>
              <a:t>https://www.youtube.com/watch?v=EiG6AN8jVZ8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6515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24B3A7-7BF0-80CF-4A59-1D8C9CB4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</a:t>
            </a:r>
            <a:r>
              <a:rPr lang="ko-KR" altLang="en-US" dirty="0"/>
              <a:t>일본의 젓가락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8265F9-60C9-4968-E16D-FCE9F5FED2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sz="1800" dirty="0"/>
              <a:t>2. </a:t>
            </a:r>
            <a:r>
              <a:rPr lang="ko-KR" altLang="en-US" sz="1800" dirty="0"/>
              <a:t>일본식 젓가락</a:t>
            </a:r>
            <a:endParaRPr lang="en-US" altLang="ko-KR" sz="1800" dirty="0"/>
          </a:p>
          <a:p>
            <a:r>
              <a:rPr lang="ko-KR" altLang="en-US" sz="1800" dirty="0"/>
              <a:t> 음식을 집는 도구로 사용되는 젓가락</a:t>
            </a:r>
            <a:r>
              <a:rPr lang="en-US" altLang="ko-KR" sz="1800" dirty="0"/>
              <a:t>(</a:t>
            </a:r>
            <a:r>
              <a:rPr lang="ko-KR" altLang="en-US" sz="1800" dirty="0" err="1"/>
              <a:t>はし</a:t>
            </a:r>
            <a:r>
              <a:rPr lang="en-US" altLang="ko-KR" sz="1800" dirty="0"/>
              <a:t>) </a:t>
            </a:r>
            <a:r>
              <a:rPr lang="ko-KR" altLang="en-US" sz="1800" dirty="0"/>
              <a:t>은 기원전 </a:t>
            </a:r>
            <a:r>
              <a:rPr lang="en-US" altLang="ko-KR" sz="1800" dirty="0"/>
              <a:t>3</a:t>
            </a:r>
            <a:r>
              <a:rPr lang="ko-KR" altLang="en-US" sz="1800" dirty="0"/>
              <a:t>세기경 일본의 </a:t>
            </a:r>
            <a:r>
              <a:rPr lang="ko-KR" altLang="en-US" sz="1800" dirty="0" err="1"/>
              <a:t>야요이</a:t>
            </a:r>
            <a:r>
              <a:rPr lang="en-US" altLang="ko-KR" sz="1800" dirty="0"/>
              <a:t>(</a:t>
            </a:r>
            <a:r>
              <a:rPr lang="ko-KR" altLang="en-US" sz="1800" dirty="0"/>
              <a:t>彌生</a:t>
            </a:r>
            <a:r>
              <a:rPr lang="en-US" altLang="ko-KR" sz="1800" dirty="0"/>
              <a:t>) </a:t>
            </a:r>
            <a:r>
              <a:rPr lang="ko-KR" altLang="en-US" sz="1800" dirty="0"/>
              <a:t>시대에 중국으로부터 벼농사와 함께 전해졌다고 한다</a:t>
            </a:r>
            <a:r>
              <a:rPr lang="en-US" altLang="ko-KR" sz="1800" dirty="0"/>
              <a:t>. </a:t>
            </a:r>
            <a:r>
              <a:rPr lang="ko-KR" altLang="en-US" sz="1800" dirty="0"/>
              <a:t>평소 젓가락을 사용하지 않는 문화권의 사람들에게 젓가락은 사용하기 어려운 작은 두 개의 막대기처럼 보이지만</a:t>
            </a:r>
            <a:r>
              <a:rPr lang="en-US" altLang="ko-KR" sz="1800" dirty="0"/>
              <a:t>, </a:t>
            </a:r>
            <a:r>
              <a:rPr lang="ko-KR" altLang="en-US" sz="1800" dirty="0"/>
              <a:t>이 젓가락은 나이프</a:t>
            </a:r>
            <a:r>
              <a:rPr lang="en-US" altLang="ko-KR" sz="1800" dirty="0"/>
              <a:t>, </a:t>
            </a:r>
            <a:r>
              <a:rPr lang="ko-KR" altLang="en-US" sz="1800" dirty="0"/>
              <a:t>스푼</a:t>
            </a:r>
            <a:r>
              <a:rPr lang="en-US" altLang="ko-KR" sz="1800" dirty="0"/>
              <a:t>, </a:t>
            </a:r>
            <a:r>
              <a:rPr lang="ko-KR" altLang="en-US" sz="1800" dirty="0"/>
              <a:t>포크 등이 갖고 있는 기능을 복합적으로 지니고 있다</a:t>
            </a:r>
            <a:r>
              <a:rPr lang="en-US" altLang="ko-KR" sz="1800" dirty="0"/>
              <a:t>. </a:t>
            </a:r>
            <a:r>
              <a:rPr lang="ko-KR" altLang="en-US" sz="1800" dirty="0"/>
              <a:t>우선 젓가락으로 음식 등을 누르거나 찌를 수 있다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참고자료</a:t>
            </a:r>
            <a:r>
              <a:rPr lang="en-US" altLang="ko-KR" sz="1800" dirty="0"/>
              <a:t>: https://terms.naver.com/entry.naver?docId=1394049&amp;cid=62069&amp;categoryId=62069</a:t>
            </a:r>
          </a:p>
          <a:p>
            <a:endParaRPr lang="en-US" altLang="ko-KR" sz="1800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F85DD8-E8B7-EE4B-19DB-96981BD3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0"/>
            <a:ext cx="4858575" cy="1187669"/>
          </a:xfrm>
        </p:spPr>
        <p:txBody>
          <a:bodyPr/>
          <a:lstStyle/>
          <a:p>
            <a:r>
              <a:rPr lang="en-US" altLang="ko-KR" dirty="0"/>
              <a:t>6.</a:t>
            </a:r>
            <a:r>
              <a:rPr lang="ko-KR" altLang="en-US" dirty="0"/>
              <a:t>일본 식생활과 한국 식생활과의 공통점과 차이점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9E9CB0A-9D82-5B26-BDC5-0FF25869D5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300D50D-F1EC-4523-8FD0-1DC5018D2F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2774731"/>
            <a:ext cx="4858574" cy="2987894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1. </a:t>
            </a:r>
            <a:r>
              <a:rPr lang="ko-KR" altLang="en-US" sz="1800" dirty="0"/>
              <a:t>일본 식생활과 한국 식생활의 공통점</a:t>
            </a:r>
            <a:endParaRPr lang="en-US" altLang="ko-KR" sz="1800" dirty="0"/>
          </a:p>
          <a:p>
            <a:r>
              <a:rPr lang="en-US" altLang="ko-KR" sz="1800" dirty="0"/>
              <a:t>2. </a:t>
            </a:r>
            <a:r>
              <a:rPr lang="ko-KR" altLang="en-US" sz="1800" dirty="0"/>
              <a:t>일본 식생활과 한국 식생활의 차이점</a:t>
            </a:r>
          </a:p>
        </p:txBody>
      </p:sp>
    </p:spTree>
    <p:extLst>
      <p:ext uri="{BB962C8B-B14F-4D97-AF65-F5344CB8AC3E}">
        <p14:creationId xmlns:p14="http://schemas.microsoft.com/office/powerpoint/2010/main" val="15986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15763D-FE0D-0338-3D63-65F4E6EF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6.(1).</a:t>
            </a:r>
            <a:r>
              <a:rPr lang="ko-KR" altLang="en-US" dirty="0"/>
              <a:t>일본의 식생활과 한국 식생활과의 공통점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FDA066-0B1B-E700-A84A-78364C43B9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/>
              <a:t>주식으로 밥을 먹으며 국과 반찬을 함께 먹는 것이 전통적인 식사 방식이므로 조미료나 식재료도 비슷하게 많이 사용을 한다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r>
              <a:rPr lang="ko-KR" altLang="en-US" sz="1800" dirty="0"/>
              <a:t>수저를 숟가락</a:t>
            </a:r>
            <a:r>
              <a:rPr lang="en-US" altLang="ko-KR" sz="1800" dirty="0"/>
              <a:t>, </a:t>
            </a:r>
            <a:r>
              <a:rPr lang="ko-KR" altLang="en-US" sz="1800" dirty="0"/>
              <a:t>젓가락을 사용한다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젊은 세대들에게는 패스트푸드가 인기가 높다</a:t>
            </a:r>
            <a:r>
              <a:rPr lang="en-US" altLang="ko-KR" sz="1800" dirty="0"/>
              <a:t>.</a:t>
            </a:r>
          </a:p>
          <a:p>
            <a:endParaRPr lang="en-US" altLang="ko-KR" sz="1800" dirty="0"/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845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8DF199-1F10-2306-C906-AD3EB888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일본의 지형과 기후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0E4FCF-EE0D-14DD-6536-8E762D2FBF3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일본열도의</a:t>
            </a:r>
            <a:r>
              <a:rPr lang="ko-KR" altLang="en-US" dirty="0"/>
              <a:t> 아열대성 문화적 특징은 해당지역 및 토지의 생산성이 높다는 것과</a:t>
            </a:r>
            <a:r>
              <a:rPr lang="en-US" altLang="ko-KR" dirty="0"/>
              <a:t>, </a:t>
            </a:r>
            <a:r>
              <a:rPr lang="ko-KR" altLang="en-US" dirty="0"/>
              <a:t>주민들의 육체적</a:t>
            </a:r>
            <a:r>
              <a:rPr lang="en-US" altLang="ko-KR" dirty="0"/>
              <a:t>·</a:t>
            </a:r>
            <a:r>
              <a:rPr lang="ko-KR" altLang="en-US" dirty="0"/>
              <a:t>정신적 활동에 직</a:t>
            </a:r>
            <a:r>
              <a:rPr lang="en-US" altLang="ko-KR" dirty="0"/>
              <a:t>·</a:t>
            </a:r>
            <a:r>
              <a:rPr lang="ko-KR" altLang="en-US" dirty="0"/>
              <a:t>간접적으로 생리적 영향을 미친다는 것이다</a:t>
            </a:r>
            <a:r>
              <a:rPr lang="en-US" altLang="ko-KR" dirty="0"/>
              <a:t>. </a:t>
            </a:r>
            <a:r>
              <a:rPr lang="ko-KR" altLang="en-US" dirty="0"/>
              <a:t>이 아열대성 기후의 </a:t>
            </a:r>
            <a:r>
              <a:rPr lang="en-US" altLang="ko-KR" dirty="0"/>
              <a:t>2</a:t>
            </a:r>
            <a:r>
              <a:rPr lang="ko-KR" altLang="en-US" dirty="0"/>
              <a:t>가지 요소는 고온과 다습으로 대표된다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겨울은 </a:t>
            </a:r>
            <a:r>
              <a:rPr lang="ko-KR" altLang="en-US" dirty="0" err="1"/>
              <a:t>시베리아기단의</a:t>
            </a:r>
            <a:r>
              <a:rPr lang="ko-KR" altLang="en-US" dirty="0"/>
              <a:t> 영향을 받아 한랭하고</a:t>
            </a:r>
            <a:r>
              <a:rPr lang="en-US" altLang="ko-KR" dirty="0"/>
              <a:t>, </a:t>
            </a:r>
            <a:r>
              <a:rPr lang="ko-KR" altLang="en-US" dirty="0"/>
              <a:t>또 동해사면은 북서계절풍의 영향으로 눈이 많이 내리며</a:t>
            </a:r>
            <a:r>
              <a:rPr lang="en-US" altLang="ko-KR" dirty="0"/>
              <a:t>. </a:t>
            </a:r>
            <a:r>
              <a:rPr lang="ko-KR" altLang="en-US" dirty="0"/>
              <a:t>전국토가 </a:t>
            </a:r>
            <a:r>
              <a:rPr lang="ko-KR" altLang="en-US" dirty="0" err="1"/>
              <a:t>오가사와라</a:t>
            </a:r>
            <a:r>
              <a:rPr lang="ko-KR" altLang="en-US" dirty="0"/>
              <a:t> 기단의 </a:t>
            </a:r>
            <a:r>
              <a:rPr lang="ko-KR" altLang="en-US" dirty="0" err="1"/>
              <a:t>영향하에</a:t>
            </a:r>
            <a:r>
              <a:rPr lang="ko-KR" altLang="en-US" dirty="0"/>
              <a:t> 들어 </a:t>
            </a:r>
            <a:r>
              <a:rPr lang="ko-KR" altLang="en-US" dirty="0" err="1"/>
              <a:t>고온다습한</a:t>
            </a:r>
            <a:r>
              <a:rPr lang="ko-KR" altLang="en-US" dirty="0"/>
              <a:t> 날씨가 지속이 된다</a:t>
            </a:r>
            <a:r>
              <a:rPr lang="en-US" altLang="ko-KR" dirty="0"/>
              <a:t>. </a:t>
            </a:r>
            <a:r>
              <a:rPr lang="ko-KR" altLang="en-US" dirty="0"/>
              <a:t>봄</a:t>
            </a:r>
            <a:r>
              <a:rPr lang="en-US" altLang="ko-KR" dirty="0"/>
              <a:t>·</a:t>
            </a:r>
            <a:r>
              <a:rPr lang="ko-KR" altLang="en-US" dirty="0"/>
              <a:t>가을에는 </a:t>
            </a:r>
            <a:r>
              <a:rPr lang="ko-KR" altLang="en-US" dirty="0" err="1"/>
              <a:t>양쯔강기단이</a:t>
            </a:r>
            <a:r>
              <a:rPr lang="ko-KR" altLang="en-US" dirty="0"/>
              <a:t> 이동성 고기압이 되어서 일본을 덮고</a:t>
            </a:r>
            <a:r>
              <a:rPr lang="en-US" altLang="ko-KR" dirty="0"/>
              <a:t>, </a:t>
            </a:r>
            <a:r>
              <a:rPr lang="ko-KR" altLang="en-US" dirty="0"/>
              <a:t>그 뒤를 저기압이 이동해 오기 때문에 날씨가 주기적으로 변화한다</a:t>
            </a:r>
            <a:r>
              <a:rPr lang="en-US" altLang="ko-KR" dirty="0"/>
              <a:t>. </a:t>
            </a:r>
            <a:r>
              <a:rPr lang="ko-KR" altLang="en-US" dirty="0"/>
              <a:t>장마는 </a:t>
            </a:r>
            <a:r>
              <a:rPr lang="ko-KR" altLang="en-US" dirty="0" err="1"/>
              <a:t>오호츠크해기단의</a:t>
            </a:r>
            <a:r>
              <a:rPr lang="ko-KR" altLang="en-US" dirty="0"/>
              <a:t> 영향에 의한 현상이고</a:t>
            </a:r>
            <a:r>
              <a:rPr lang="en-US" altLang="ko-KR" dirty="0"/>
              <a:t>, </a:t>
            </a:r>
            <a:r>
              <a:rPr lang="ko-KR" altLang="en-US" dirty="0"/>
              <a:t>열대저기압</a:t>
            </a:r>
            <a:r>
              <a:rPr lang="en-US" altLang="ko-KR" dirty="0"/>
              <a:t>(</a:t>
            </a:r>
            <a:r>
              <a:rPr lang="ko-KR" altLang="en-US" dirty="0"/>
              <a:t>태풍</a:t>
            </a:r>
            <a:r>
              <a:rPr lang="en-US" altLang="ko-KR" dirty="0"/>
              <a:t>)</a:t>
            </a:r>
            <a:r>
              <a:rPr lang="ko-KR" altLang="en-US" dirty="0"/>
              <a:t>은 여름에서 가을에 걸쳐 연평균 </a:t>
            </a:r>
            <a:r>
              <a:rPr lang="en-US" altLang="ko-KR" dirty="0"/>
              <a:t>4·5</a:t>
            </a:r>
            <a:r>
              <a:rPr lang="ko-KR" altLang="en-US" dirty="0"/>
              <a:t>회 정도의 빈도로 혼슈</a:t>
            </a:r>
            <a:r>
              <a:rPr lang="en-US" altLang="ko-KR" dirty="0"/>
              <a:t>·</a:t>
            </a:r>
            <a:r>
              <a:rPr lang="ko-KR" altLang="en-US" dirty="0"/>
              <a:t>규슈에 내습을 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참고자료</a:t>
            </a:r>
            <a:r>
              <a:rPr lang="en-US" altLang="ko-KR" dirty="0"/>
              <a:t>: https://terms.naver.com/entry.naver?docId=1393872&amp;cid=62069&amp;categoryId=62069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참고자료</a:t>
            </a:r>
            <a:r>
              <a:rPr lang="en-US" altLang="ko-KR" dirty="0"/>
              <a:t>: https://terms.naver.com/entry.naver?docId=1176967&amp;cid=40942&amp;categoryId=33139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60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A1D89A-2795-F4CD-F0E4-2BD260E3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6.(2).</a:t>
            </a:r>
            <a:r>
              <a:rPr lang="ko-KR" altLang="en-US" dirty="0"/>
              <a:t>일본 식생활과 한국 식생활과의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C31642-F4C5-6A5B-CE97-BB05BBDC64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/>
              <a:t>일본은 숟가락을 잘 사용하지 않고 한국은 숟가락도 사용을 한다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일본은 국을 먹을 때도 젓가락을 사용</a:t>
            </a:r>
            <a:r>
              <a:rPr lang="en-US" altLang="ko-KR" sz="1800" dirty="0"/>
              <a:t>, </a:t>
            </a:r>
            <a:r>
              <a:rPr lang="ko-KR" altLang="en-US" sz="1800" dirty="0"/>
              <a:t>한국은 국을 먹을 때는 숟가락을 이용</a:t>
            </a:r>
            <a:endParaRPr lang="en-US" altLang="ko-KR" sz="1800" dirty="0"/>
          </a:p>
          <a:p>
            <a:r>
              <a:rPr lang="ko-KR" altLang="en-US" sz="1800" dirty="0"/>
              <a:t>일본은 국을 밥그릇에 부어 먹지를 않는다</a:t>
            </a:r>
            <a:r>
              <a:rPr lang="en-US" altLang="ko-KR" sz="1800" dirty="0"/>
              <a:t>. </a:t>
            </a:r>
            <a:r>
              <a:rPr lang="ko-KR" altLang="en-US" sz="1800" dirty="0"/>
              <a:t>한국은 국을 밥그릇에 부어 먹기도 한다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일본은 왼손에 밥그릇을 들고 먹는다</a:t>
            </a:r>
            <a:r>
              <a:rPr lang="en-US" altLang="ko-KR" sz="1800" dirty="0"/>
              <a:t>. </a:t>
            </a:r>
            <a:r>
              <a:rPr lang="ko-KR" altLang="en-US" sz="1800" dirty="0"/>
              <a:t>한국은 밥그릇을 잘 들고 먹지 않는다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일본은 계절에 따라 맛이 달라지고</a:t>
            </a:r>
            <a:r>
              <a:rPr lang="en-US" altLang="ko-KR" sz="1800" dirty="0"/>
              <a:t>,</a:t>
            </a:r>
            <a:r>
              <a:rPr lang="ko-KR" altLang="en-US" sz="1800" dirty="0"/>
              <a:t> 한국은 계절에 따라 명절</a:t>
            </a:r>
            <a:r>
              <a:rPr lang="en-US" altLang="ko-KR" sz="1800" dirty="0"/>
              <a:t>,</a:t>
            </a:r>
            <a:r>
              <a:rPr lang="ko-KR" altLang="en-US" sz="1800" dirty="0"/>
              <a:t>계절음식으로 따로 나뉜다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349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45196D-BCC7-B2FF-D5F0-935C2C03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6.(2).</a:t>
            </a:r>
            <a:r>
              <a:rPr lang="ko-KR" altLang="en-US" dirty="0"/>
              <a:t>일본 식생활과 한국 식생활과의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C0F591-262A-C064-4A8A-701A1101AD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/>
              <a:t>한국과 일본의 식습관차이 </a:t>
            </a:r>
            <a:endParaRPr lang="en-US" altLang="ko-KR" sz="1800" dirty="0"/>
          </a:p>
          <a:p>
            <a:r>
              <a:rPr lang="en-US" altLang="ko-KR" sz="1800" dirty="0"/>
              <a:t>https://www.youtube.com/watch?v=GSy-c3pbxw4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8496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2795BFE0-6796-A039-62C8-0628141F49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00" y="-4763"/>
            <a:ext cx="12179300" cy="6862763"/>
          </a:xfrm>
        </p:spPr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0367BC10-EAF3-6E86-5FC6-6E822453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767255"/>
            <a:ext cx="11592911" cy="5749159"/>
          </a:xfrm>
        </p:spPr>
        <p:txBody>
          <a:bodyPr/>
          <a:lstStyle/>
          <a:p>
            <a:r>
              <a:rPr lang="ko-KR" altLang="en-US" sz="9600" dirty="0"/>
              <a:t>            끝</a:t>
            </a:r>
          </a:p>
        </p:txBody>
      </p:sp>
    </p:spTree>
    <p:extLst>
      <p:ext uri="{BB962C8B-B14F-4D97-AF65-F5344CB8AC3E}">
        <p14:creationId xmlns:p14="http://schemas.microsoft.com/office/powerpoint/2010/main" val="244189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10C24-785B-1E9D-8E8B-DF505831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주식 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5DE3905B-FACE-B029-F31C-5EEF39C7D1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855" b="8855"/>
          <a:stretch>
            <a:fillRect/>
          </a:stretch>
        </p:blipFill>
        <p:spPr/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F1EEA39-205D-B24D-CD65-F80DC2B82A9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072055"/>
            <a:ext cx="4858574" cy="5420820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일본에서는 주식으로는 대부분 쌀을 먹고 </a:t>
            </a:r>
            <a:r>
              <a:rPr lang="ko-KR" altLang="en-US" sz="2000" dirty="0" err="1"/>
              <a:t>일본열도가</a:t>
            </a:r>
            <a:r>
              <a:rPr lang="ko-KR" altLang="en-US" sz="2000" dirty="0"/>
              <a:t> 북동에서 남서로 길게 뻗쳐져 있고 바다로 둘러 싸였기 때문에 지형</a:t>
            </a:r>
            <a:r>
              <a:rPr lang="en-US" altLang="ko-KR" sz="2000" dirty="0"/>
              <a:t>,</a:t>
            </a:r>
            <a:r>
              <a:rPr lang="ko-KR" altLang="en-US" sz="2000" dirty="0"/>
              <a:t>기후의 변화가 많으므로 </a:t>
            </a:r>
            <a:r>
              <a:rPr lang="en-US" altLang="ko-KR" sz="2000" dirty="0"/>
              <a:t>4</a:t>
            </a:r>
            <a:r>
              <a:rPr lang="ko-KR" altLang="en-US" sz="2000" dirty="0"/>
              <a:t>계절에 생산되는 재료의 종류도 많고 계절에 따라 맛이 달라지며 해산물도 풍부하다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2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B062A6-67CA-624C-CD3A-F67197A3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주식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576191-BB4E-6942-E3D9-01D81DE062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z="1800" dirty="0"/>
              <a:t>농산물</a:t>
            </a:r>
            <a:r>
              <a:rPr lang="en-US" altLang="ko-KR" sz="1800" dirty="0"/>
              <a:t>·</a:t>
            </a:r>
            <a:r>
              <a:rPr lang="ko-KR" altLang="en-US" sz="1800" dirty="0"/>
              <a:t>해산물을 부식으로 하여 형성되었는데</a:t>
            </a:r>
            <a:r>
              <a:rPr lang="en-US" altLang="ko-KR" sz="1800" dirty="0"/>
              <a:t>, </a:t>
            </a:r>
            <a:r>
              <a:rPr lang="ko-KR" altLang="en-US" sz="1800" dirty="0"/>
              <a:t>맛이 담백하고 색채와 모양이 아름다우며 풍미가 뛰어나다</a:t>
            </a:r>
            <a:r>
              <a:rPr lang="en-US" altLang="ko-KR" sz="1800" dirty="0"/>
              <a:t>. </a:t>
            </a:r>
            <a:r>
              <a:rPr lang="ko-KR" altLang="en-US" sz="1800" dirty="0"/>
              <a:t>그러나 이러한 면에 치우쳐서 때로는 식품의 영양적 효과를 고려하지 않는 경우도 있었는데</a:t>
            </a:r>
            <a:r>
              <a:rPr lang="en-US" altLang="ko-KR" sz="1800" dirty="0"/>
              <a:t>, </a:t>
            </a:r>
            <a:r>
              <a:rPr lang="ko-KR" altLang="en-US" sz="1800" dirty="0"/>
              <a:t>제</a:t>
            </a:r>
            <a:r>
              <a:rPr lang="en-US" altLang="ko-KR" sz="1800" dirty="0"/>
              <a:t>2</a:t>
            </a:r>
            <a:r>
              <a:rPr lang="ko-KR" altLang="en-US" sz="1800" dirty="0"/>
              <a:t>차 세계대전 후로는 서양의 식생활의 영향을 받아 서양풍</a:t>
            </a:r>
            <a:r>
              <a:rPr lang="en-US" altLang="ko-KR" sz="1800" dirty="0"/>
              <a:t>·</a:t>
            </a:r>
            <a:r>
              <a:rPr lang="ko-KR" altLang="en-US" sz="1800" dirty="0"/>
              <a:t>중국풍의 요리가 등장하게 되면서 영양면도 고려하게 되었다</a:t>
            </a:r>
            <a:r>
              <a:rPr lang="en-US" altLang="ko-KR" sz="1800" dirty="0"/>
              <a:t>. </a:t>
            </a:r>
            <a:r>
              <a:rPr lang="ko-KR" altLang="en-US" sz="1800" dirty="0"/>
              <a:t>또한 일상의 가정요리도 새로운 식품의 개발과 인스턴트식품의 보급으로 다양하게 변화하였다</a:t>
            </a:r>
            <a:r>
              <a:rPr lang="en-US" altLang="ko-KR" sz="18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80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6AB7B7-BB24-59B3-86ED-011B915A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일본의 주식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23E442-F14A-69C5-F24E-EBC0C46B69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4601" y="1382439"/>
            <a:ext cx="1053147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요리에는 향신료를 많이 넣는 대신 재료 본연의 맛을 살린 담백한 맛을 선호하고</a:t>
            </a:r>
            <a:r>
              <a:rPr lang="en-US" altLang="ko-KR" sz="2000" dirty="0"/>
              <a:t>, </a:t>
            </a:r>
            <a:r>
              <a:rPr lang="ko-KR" altLang="en-US" sz="2000" dirty="0"/>
              <a:t>요리의 시각적인 아름다움을 제공하는 것을 중요하게 여긴다</a:t>
            </a:r>
            <a:r>
              <a:rPr lang="en-US" altLang="ko-KR" sz="2400" dirty="0"/>
              <a:t>. </a:t>
            </a:r>
            <a:r>
              <a:rPr lang="ko-KR" altLang="en-US" sz="2000" dirty="0"/>
              <a:t>전체적으로 많은 양념보다는 자연 그대로의 형태를 보존하는 조리 문화를 가지고 있다</a:t>
            </a:r>
            <a:r>
              <a:rPr lang="en-US" altLang="ko-KR" sz="2000" dirty="0"/>
              <a:t>. </a:t>
            </a:r>
            <a:r>
              <a:rPr lang="ko-KR" altLang="en-US" sz="2000" dirty="0"/>
              <a:t>또한 사계절 감각을 소중히 여기고 소재를 잘 살려 색</a:t>
            </a:r>
            <a:r>
              <a:rPr lang="en-US" altLang="ko-KR" sz="2000" dirty="0"/>
              <a:t>, </a:t>
            </a:r>
            <a:r>
              <a:rPr lang="ko-KR" altLang="en-US" sz="2000" dirty="0"/>
              <a:t>형태</a:t>
            </a:r>
            <a:r>
              <a:rPr lang="en-US" altLang="ko-KR" sz="2000" dirty="0"/>
              <a:t>, </a:t>
            </a:r>
            <a:r>
              <a:rPr lang="ko-KR" altLang="en-US" sz="2000" dirty="0"/>
              <a:t>재질 등으로 풍부한 용기에 공간을 장식하는 등 일반적으로 요리에 미적 감각을 지니는 것이 특징이다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r>
              <a:rPr lang="en-US" altLang="ko-KR" sz="1800" dirty="0"/>
              <a:t>(</a:t>
            </a:r>
            <a:r>
              <a:rPr lang="ko-KR" altLang="en-US" sz="1800" dirty="0"/>
              <a:t>참고자료</a:t>
            </a:r>
            <a:r>
              <a:rPr lang="en-US" altLang="ko-KR" sz="1800" dirty="0"/>
              <a:t>): https://terms.naver.com/entry.naver?docId=1176992&amp;cid=40942&amp;categoryId=32097</a:t>
            </a:r>
            <a:r>
              <a:rPr lang="en-US" altLang="ko-KR" sz="2400" dirty="0"/>
              <a:t> </a:t>
            </a:r>
            <a:r>
              <a:rPr lang="en-US" altLang="ko-KR" sz="1800" dirty="0"/>
              <a:t>https://terms.naver.com/entry.naver?docId=6638267&amp;cid=40942&amp;categoryId=32138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932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3A0D35-A4E5-EAB1-770A-59B2F62E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일본의 식생활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43AE7B7F-F497-8125-42D4-2EBD89CD3B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028" r="23028"/>
          <a:stretch>
            <a:fillRect/>
          </a:stretch>
        </p:blipFill>
        <p:spPr>
          <a:xfrm>
            <a:off x="6638925" y="861847"/>
            <a:ext cx="5553075" cy="5192111"/>
          </a:xfrm>
        </p:spPr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51E8A1F-9E8F-0240-28AC-C95D17B8642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0" y="1361419"/>
            <a:ext cx="4858574" cy="449580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일본인들은 아침식사로 아이들은 빵</a:t>
            </a:r>
            <a:r>
              <a:rPr lang="en-US" altLang="ko-KR" sz="1600" dirty="0"/>
              <a:t>,</a:t>
            </a:r>
            <a:r>
              <a:rPr lang="ko-KR" altLang="en-US" sz="1600" dirty="0"/>
              <a:t>우유</a:t>
            </a:r>
            <a:r>
              <a:rPr lang="en-US" altLang="ko-KR" sz="1600" dirty="0"/>
              <a:t>,</a:t>
            </a:r>
            <a:r>
              <a:rPr lang="ko-KR" altLang="en-US" sz="1600" dirty="0" err="1"/>
              <a:t>달걀프라이등</a:t>
            </a:r>
            <a:r>
              <a:rPr lang="ko-KR" altLang="en-US" sz="1600" dirty="0"/>
              <a:t> 서양식</a:t>
            </a:r>
            <a:r>
              <a:rPr lang="en-US" altLang="ko-KR" sz="1600" dirty="0"/>
              <a:t>, </a:t>
            </a:r>
            <a:r>
              <a:rPr lang="ko-KR" altLang="en-US" sz="1600" dirty="0"/>
              <a:t>부모들은 밥과 </a:t>
            </a:r>
            <a:r>
              <a:rPr lang="ko-KR" altLang="en-US" sz="1600" dirty="0" err="1"/>
              <a:t>미소시루</a:t>
            </a:r>
            <a:r>
              <a:rPr lang="en-US" altLang="ko-KR" sz="1600" dirty="0"/>
              <a:t>(</a:t>
            </a:r>
            <a:r>
              <a:rPr lang="ja-JP" altLang="en-US" sz="1600" dirty="0"/>
              <a:t>みそ</a:t>
            </a:r>
            <a:r>
              <a:rPr lang="ko-KR" altLang="en-US" sz="1600" dirty="0"/>
              <a:t>汁</a:t>
            </a:r>
            <a:r>
              <a:rPr lang="en-US" altLang="ko-KR" sz="1600" dirty="0"/>
              <a:t>)</a:t>
            </a:r>
            <a:r>
              <a:rPr lang="ko-KR" altLang="en-US" sz="1600" dirty="0"/>
              <a:t>중심의 일본식 식사를 하는 경우가 많으므로 두가지를 준비하는 가정도 </a:t>
            </a:r>
            <a:r>
              <a:rPr lang="ko-KR" altLang="en-US" sz="1600" dirty="0" err="1"/>
              <a:t>적지않음</a:t>
            </a:r>
            <a:r>
              <a:rPr lang="en-US" altLang="ko-KR" sz="1600" dirty="0"/>
              <a:t>, </a:t>
            </a:r>
            <a:r>
              <a:rPr lang="ko-KR" altLang="en-US" sz="1600" dirty="0"/>
              <a:t>점심은 대부분 초</a:t>
            </a:r>
            <a:r>
              <a:rPr lang="en-US" altLang="ko-KR" sz="1600" dirty="0"/>
              <a:t>,</a:t>
            </a:r>
            <a:r>
              <a:rPr lang="ko-KR" altLang="en-US" sz="1600" dirty="0"/>
              <a:t>중</a:t>
            </a:r>
            <a:r>
              <a:rPr lang="en-US" altLang="ko-KR" sz="1600" dirty="0"/>
              <a:t>,</a:t>
            </a:r>
            <a:r>
              <a:rPr lang="ko-KR" altLang="en-US" sz="1600" dirty="0"/>
              <a:t>고등학교에서는 학교급식</a:t>
            </a:r>
            <a:r>
              <a:rPr lang="en-US" altLang="ko-KR" sz="1600" dirty="0"/>
              <a:t>, </a:t>
            </a:r>
            <a:r>
              <a:rPr lang="ko-KR" altLang="en-US" sz="1600" dirty="0"/>
              <a:t>회사원들은 </a:t>
            </a:r>
            <a:r>
              <a:rPr lang="ko-KR" altLang="en-US" sz="1600" dirty="0" err="1"/>
              <a:t>히가와리</a:t>
            </a:r>
            <a:r>
              <a:rPr lang="ko-KR" altLang="en-US" sz="1600" dirty="0"/>
              <a:t> 런치</a:t>
            </a:r>
            <a:r>
              <a:rPr lang="en-US" altLang="ko-KR" sz="1600" dirty="0"/>
              <a:t>(</a:t>
            </a:r>
            <a:r>
              <a:rPr lang="ko-KR" altLang="en-US" sz="1600" dirty="0"/>
              <a:t>日替</a:t>
            </a:r>
            <a:r>
              <a:rPr lang="ja-JP" altLang="en-US" sz="1600" dirty="0"/>
              <a:t>わりランチ</a:t>
            </a:r>
            <a:r>
              <a:rPr lang="en-US" altLang="ja-JP" sz="1600" dirty="0"/>
              <a:t>),</a:t>
            </a:r>
            <a:r>
              <a:rPr lang="ko-KR" altLang="en-US" sz="1600" dirty="0"/>
              <a:t>정식</a:t>
            </a:r>
            <a:r>
              <a:rPr lang="en-US" altLang="ko-KR" sz="1600" dirty="0"/>
              <a:t>,</a:t>
            </a:r>
            <a:r>
              <a:rPr lang="ko-KR" altLang="en-US" sz="1600" dirty="0"/>
              <a:t>우동</a:t>
            </a:r>
            <a:r>
              <a:rPr lang="en-US" altLang="ko-KR" sz="1600" dirty="0"/>
              <a:t>,</a:t>
            </a:r>
            <a:r>
              <a:rPr lang="ko-KR" altLang="en-US" sz="1600" dirty="0"/>
              <a:t>메밀국수</a:t>
            </a:r>
            <a:r>
              <a:rPr lang="en-US" altLang="ko-KR" sz="1600" dirty="0"/>
              <a:t>,</a:t>
            </a:r>
            <a:r>
              <a:rPr lang="ko-KR" altLang="en-US" sz="1600" dirty="0" err="1"/>
              <a:t>카레등을</a:t>
            </a:r>
            <a:r>
              <a:rPr lang="ko-KR" altLang="en-US" sz="1600" dirty="0"/>
              <a:t> 찾는다</a:t>
            </a:r>
            <a:r>
              <a:rPr lang="en-US" altLang="ko-K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11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대담한 기술">
  <a:themeElements>
    <a:clrScheme name="16x9">
      <a:dk1>
        <a:srgbClr val="000000"/>
      </a:dk1>
      <a:lt1>
        <a:srgbClr val="FFFFFF"/>
      </a:lt1>
      <a:dk2>
        <a:srgbClr val="121312"/>
      </a:dk2>
      <a:lt2>
        <a:srgbClr val="FFFFFF"/>
      </a:lt2>
      <a:accent1>
        <a:srgbClr val="EE4036"/>
      </a:accent1>
      <a:accent2>
        <a:srgbClr val="121312"/>
      </a:accent2>
      <a:accent3>
        <a:srgbClr val="A5A5A5"/>
      </a:accent3>
      <a:accent4>
        <a:srgbClr val="252625"/>
      </a:accent4>
      <a:accent5>
        <a:srgbClr val="F1F5F5"/>
      </a:accent5>
      <a:accent6>
        <a:srgbClr val="FAFFFF"/>
      </a:accent6>
      <a:hlink>
        <a:srgbClr val="EE4036"/>
      </a:hlink>
      <a:folHlink>
        <a:srgbClr val="EE4036"/>
      </a:folHlink>
    </a:clrScheme>
    <a:fontScheme name="Custom 44">
      <a:majorFont>
        <a:latin typeface="MingLiU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2_TF78318446" id="{E656670E-728F-4CCD-9258-F39EE3B24C42}" vid="{127CAC36-0320-46BF-B965-FB6470B0E33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{ADDF4EA7-11C6-49E9-9CBA-11C627EAEF14}tf78318446_win32</Template>
  <TotalTime>843</TotalTime>
  <Words>3040</Words>
  <Application>Microsoft Office PowerPoint</Application>
  <PresentationFormat>와이드스크린</PresentationFormat>
  <Paragraphs>173</Paragraphs>
  <Slides>52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8" baseType="lpstr">
      <vt:lpstr>Meiryo UI</vt:lpstr>
      <vt:lpstr>Malgun Gothic</vt:lpstr>
      <vt:lpstr>Batang</vt:lpstr>
      <vt:lpstr>Arial</vt:lpstr>
      <vt:lpstr>Calibri</vt:lpstr>
      <vt:lpstr>대담한 기술</vt:lpstr>
      <vt:lpstr>일본의 지형에 걸맞는 음식과 일본의 식생활</vt:lpstr>
      <vt:lpstr>*목차</vt:lpstr>
      <vt:lpstr>1.일본의 지형과 기후</vt:lpstr>
      <vt:lpstr>1. 일본의 지형과 기후</vt:lpstr>
      <vt:lpstr>1. 일본의 지형과 기후</vt:lpstr>
      <vt:lpstr>2. 일본의 주식 </vt:lpstr>
      <vt:lpstr>2. 일본의 주식</vt:lpstr>
      <vt:lpstr>2. 일본의 주식</vt:lpstr>
      <vt:lpstr>3. 일본의 식생활</vt:lpstr>
      <vt:lpstr>3. 일본의 식생활</vt:lpstr>
      <vt:lpstr>와쇼쿠(和食)</vt:lpstr>
      <vt:lpstr>와쇼쿠(和食)</vt:lpstr>
      <vt:lpstr>와쇼쿠(和食)의 어원</vt:lpstr>
      <vt:lpstr>4.일본의 주요 음식들</vt:lpstr>
      <vt:lpstr>4.(1).일본의 대표음식</vt:lpstr>
      <vt:lpstr>4.(1).일본의 대표음식</vt:lpstr>
      <vt:lpstr>4.(1).일본의 대표음식</vt:lpstr>
      <vt:lpstr>4.(1).일본의 대표음식</vt:lpstr>
      <vt:lpstr>4.(1).일본의 대표음식</vt:lpstr>
      <vt:lpstr>4.(1).일본의 대표음식</vt:lpstr>
      <vt:lpstr>4.(1).일본의 대표음식 </vt:lpstr>
      <vt:lpstr>4.(1).일본의 대표음식</vt:lpstr>
      <vt:lpstr>4.(2).간토지방</vt:lpstr>
      <vt:lpstr>4.(2).간토지방</vt:lpstr>
      <vt:lpstr>4.(2).간토지방</vt:lpstr>
      <vt:lpstr>4.(3).간사이지방</vt:lpstr>
      <vt:lpstr>4.(3).간사이지방</vt:lpstr>
      <vt:lpstr>4.(3).간사이지방</vt:lpstr>
      <vt:lpstr>4.(4).도호쿠지방</vt:lpstr>
      <vt:lpstr>4.(4).도호쿠지방</vt:lpstr>
      <vt:lpstr>4.(5).홋카이도</vt:lpstr>
      <vt:lpstr>4.(5).홋카이도</vt:lpstr>
      <vt:lpstr>4.(5).홋카이도</vt:lpstr>
      <vt:lpstr>4.(5).홋카이도</vt:lpstr>
      <vt:lpstr>4.(6).규슈/오키나와지방</vt:lpstr>
      <vt:lpstr>4.(6).규슈/오키나와지방</vt:lpstr>
      <vt:lpstr>4.(7).일본식 가정음식</vt:lpstr>
      <vt:lpstr>4.(7).일본식 가정음식</vt:lpstr>
      <vt:lpstr>4.(7).일본식 가정음식</vt:lpstr>
      <vt:lpstr>4.(7).일본식 가정음식</vt:lpstr>
      <vt:lpstr>4.(7).일본식 가정음식</vt:lpstr>
      <vt:lpstr>4.(7).일본식 가정음식</vt:lpstr>
      <vt:lpstr>5.일본의 식사예절과 젓가락 문화</vt:lpstr>
      <vt:lpstr>5.일본의 식사예절과 젓가락 문화</vt:lpstr>
      <vt:lpstr>5.일본의 식사예절과 젓가락 문화</vt:lpstr>
      <vt:lpstr>5.일본의 식사예절과 젓가락 문화</vt:lpstr>
      <vt:lpstr>5.일본의 젓가락 문화</vt:lpstr>
      <vt:lpstr>6.일본 식생활과 한국 식생활과의 공통점과 차이점</vt:lpstr>
      <vt:lpstr>6.(1).일본의 식생활과 한국 식생활과의 공통점</vt:lpstr>
      <vt:lpstr>6.(2).일본 식생활과 한국 식생활과의 차이점</vt:lpstr>
      <vt:lpstr>6.(2).일본 식생활과 한국 식생활과의 차이점</vt:lpstr>
      <vt:lpstr>            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식생활과 한국음식과의 차이점</dc:title>
  <dc:creator>821039198806</dc:creator>
  <cp:lastModifiedBy>821039198806</cp:lastModifiedBy>
  <cp:revision>5</cp:revision>
  <dcterms:created xsi:type="dcterms:W3CDTF">2024-05-27T14:05:58Z</dcterms:created>
  <dcterms:modified xsi:type="dcterms:W3CDTF">2024-05-30T18:19:38Z</dcterms:modified>
</cp:coreProperties>
</file>