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2" autoAdjust="0"/>
    <p:restoredTop sz="70828" autoAdjust="0"/>
  </p:normalViewPr>
  <p:slideViewPr>
    <p:cSldViewPr snapToGrid="0">
      <p:cViewPr varScale="1">
        <p:scale>
          <a:sx n="53" d="100"/>
          <a:sy n="5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3B32F-438D-4409-BC8A-CF9B0A6DE409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3108-1767-427D-A5C6-FF40A0C38FE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6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446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185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8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859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38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41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690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58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14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2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D3108-1767-427D-A5C6-FF40A0C38FE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979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CBE17E-66A3-5531-22BE-1125A799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2C3B2C-488C-CCE3-0E15-E0B4E81D2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E733F3-FBDB-81CE-20DC-D40175E9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E99137-D9FC-CCA5-78A3-9EC04B51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7C7BAC-1AB3-75E1-CB39-C611119E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8754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77ACA0-0BF0-BC60-F90F-A65710C30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46F100B-9B96-4343-8356-42EB611A2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D3D223-9E28-020A-137A-3EC4F609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45C96D2-2073-CC3A-D059-BF5396A1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AF93684-7FE8-E7F3-7907-CF9A22D0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090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1658A85-A1EA-5DAE-869C-6EE08ED2F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8CB3A5C-8BE1-B6B1-0E69-F2D87D471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2F4936-8230-C8A1-B4D0-7D27542D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928F566-55FE-9AF6-8CE3-ED37437F7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5FDC3D-9E3C-A788-26B1-0C2CA0B2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49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E74A7-340F-1426-5F00-0EACD4C0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A989517-B8B0-4BDB-1B26-03076AD8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9831557-B6A5-56DA-E808-03BD31CAA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AF05AD-4EDE-F35E-6085-8739C16A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52B712B-B7B2-DA98-7A52-BF7991AC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6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1549BE-25F0-CA10-D6A7-5509BEAD6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BDF5746-ED06-637F-85F7-A2CFFBE29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7B3332B-1201-CDC0-226D-C537049B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33433-0E12-000D-4112-E2D2E9D5A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8081FB4-3F5A-2582-9A47-E7FE5EA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28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1F4306-DCCE-5D81-4510-6285B86E1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F0887-E95E-B1A8-65C0-C7847E4899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37716C9-5447-700C-BDD8-1D14BF0FF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36D0A49-730C-967E-884A-ACD3EB0B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0EE564A-BA0C-B301-6871-C0A45999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0C14B6-89A7-B47F-939F-0DC81FAF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7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1AE156-D3C3-416D-C672-51AB93DF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7DCADE0-045E-BAC2-AADF-047BFFACC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1AE038-2AD3-D3B2-86CB-7D57DD26F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8F0DCEF-4EB3-E1F4-13F4-F80BFA24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27CDFB-58BC-4B8C-5065-0B61BA074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E3ACAAA-4ED1-5B2C-EDA5-D586C167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6FECA1B-E556-3B48-EA33-3F2DA398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AB2D042-D472-4ADC-F578-33579AAF7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85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1F69AE-3D7A-773E-7E83-10E98A9B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187E0-F849-9C63-9315-11B1E2F8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D99FBE9-34F0-BFDB-2C07-DCCBE9526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FA19C2F-635E-64DD-35EA-51EE9C30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9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F4FB502E-81AD-22C1-F2D4-C249BF46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3991EF9-35E8-CE88-ED4E-D87571CA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91D2287-BF78-3C2F-60B1-E42D6A54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6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0F9EF7-EDA0-2566-D055-46B9B1495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B1AAD-5D84-3D50-C99F-E2325607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08AFDDE-6F8E-D3D6-E85A-AA03552C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C31BABB-049C-7EA8-770F-40D668D1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9717FA5-4F21-695B-5FF8-44B9E208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6D851E-57E4-8F21-7CAE-ED966C34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8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799339-6B9B-15B4-EC1B-B8588AAC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75520F6-BE15-A74C-6856-544004084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40BD333-F193-33B4-0196-1DAAE988C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21841F2-606D-8B5B-9695-94DF2C4F9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3526181-E35A-A4B9-A72F-8C797D38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45AE53-2EE2-C805-BC7A-5FB6D4E9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0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1704E6C-87FC-EDEC-8E28-DD1FF9D3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0BA994-4A3D-39EB-BE43-C0577A187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89B858-35B1-A685-1494-73B30864F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D2341-B09E-4F95-B3E5-1A69AAD26E05}" type="datetimeFigureOut">
              <a:rPr lang="ko-KR" altLang="en-US" smtClean="0"/>
              <a:t>2024-05-31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65DF71-9512-43BD-F199-0D265E8B1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0E49F5-CDCD-8FC8-98A3-4821372BDB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83B88C-891B-46DF-A5CD-F9BB8A8F5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54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ohyecloudy/36066063612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opoya852.tistory.com/5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www.newiki.net/wiki/%EC%B9%B4%EC%9D%B4%EC%84%BC%EB%8F%9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116574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42957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ko/photo/9641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vejapan.com/ko/go-eating/go-japanese-food/go-set-meal/" TargetMode="External"/><Relationship Id="rId4" Type="http://schemas.openxmlformats.org/officeDocument/2006/relationships/hyperlink" Target="https://pixabay.com/ko/%EC%8A%A4%EC%8B%9C-%EA%B3%84%EB%9E%80-%EC%97%B0%EC%96%B4-%EC%83%88%EC%9A%B0-%EC%B0%B8%EC%B9%98-%EB%9F%AC-%EC%A0%90%EC%8B%AC-%EC%9D%BC%EB%B3%B8-69500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newiki.net/wiki/%EC%BF%A0%EB%A3%A8%EB%A9%94%EB%9D%BC%EB%A9%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am.vvonus.com/entry/%EC%9E%A5%EC%96%B4-%ED%9A%A8%EB%8A%A5%EA%B3%BC-%EB%B6%80%EC%9E%91%EC%9A%A9-%EB%B0%8F-%ED%99%9C%EC%9A%A9-%EB%B2%9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ko/photo/774756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ji9900.tistory.com/entry/%EB%A7%9B%EA%B3%BC-%ED%96%A5%EC%9D%84-%EC%A2%8C%EC%9A%B0%ED%95%98%EB%8A%94-%EA%B0%84%EC%9E%A5-%EC%86%8D-%EB%AF%B8%EC%83%9D%EB%AC%BC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jungbada.com/entry/%ED%94%84%EB%9E%91%EC%8A%A4-%EC%9A%94%EB%A6%AC-%EB%B6%80%EB%A5%B4%EA%B7%80%EB%87%BD%EC%97%90-%EB%8C%80%ED%95%B4-%EC%95%8C%EC%95%84%EB%B3%B4%EC%9E%9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a.wikipedia.org/wiki/Oprindelige_fol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jungbada.com/entry/%ED%94%84%EB%9E%91%EC%8A%A4-%EC%9A%94%EB%A6%AC-%EB%B6%80%EB%A5%B4%EA%B7%80%EB%87%BD%EC%97%90-%EB%8C%80%ED%95%B4-%EC%95%8C%EC%95%84%EB%B3%B4%EC%9E%9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jujun.com/entry/%EC%9D%BC%EB%B3%B8%EC%9D%98-%EA%B3%A0%EB%8C%80%EA%B8%B0%EC%9B%90-%EB%B4%89%EA%B1%B4%EC%8B%9C%EB%8C%80-%ED%98%84%EB%8C%80%EC%9D%BC%EB%B3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200968" y="221064"/>
            <a:ext cx="11780018" cy="102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70151" y="501268"/>
            <a:ext cx="1004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5. </a:t>
            </a:r>
            <a:r>
              <a:rPr lang="ko-KR" altLang="en-US" sz="2400" b="1" dirty="0"/>
              <a:t>각 지역 특산물 요리 활용법</a:t>
            </a:r>
            <a:endParaRPr lang="en-US" alt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11" name="그림 10" descr="음식, 요리, 식사, 테이블웨어이(가) 표시된 사진&#10;&#10;자동 생성된 설명">
            <a:extLst>
              <a:ext uri="{FF2B5EF4-FFF2-40B4-BE49-F238E27FC236}">
                <a16:creationId xmlns:a16="http://schemas.microsoft.com/office/drawing/2014/main" id="{8B0B27F0-3660-25E8-B7BD-B5CF95FBF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20857">
            <a:off x="763124" y="2038049"/>
            <a:ext cx="4591576" cy="2584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그림 23" descr="음식, 요리, 음료, 라멘이(가) 표시된 사진&#10;&#10;자동 생성된 설명">
            <a:extLst>
              <a:ext uri="{FF2B5EF4-FFF2-40B4-BE49-F238E27FC236}">
                <a16:creationId xmlns:a16="http://schemas.microsoft.com/office/drawing/2014/main" id="{C71B389F-185A-E645-4AAD-B38C67C4E7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747268">
            <a:off x="8095245" y="1786205"/>
            <a:ext cx="3145779" cy="4192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그림 26" descr="요리, 음식, 접시, 반찬이(가) 표시된 사진&#10;&#10;자동 생성된 설명">
            <a:extLst>
              <a:ext uri="{FF2B5EF4-FFF2-40B4-BE49-F238E27FC236}">
                <a16:creationId xmlns:a16="http://schemas.microsoft.com/office/drawing/2014/main" id="{F398D67C-D364-9998-B934-5C0CC2CACC8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322399" y="3429000"/>
            <a:ext cx="4161536" cy="3121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441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3" y="527362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6" y="527362"/>
            <a:ext cx="495477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0" y="1720837"/>
            <a:ext cx="5071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>
                <a:latin typeface="휴먼명조"/>
              </a:rPr>
              <a:t>시고쿠</a:t>
            </a:r>
            <a:r>
              <a:rPr lang="ko-KR" altLang="en-US" sz="2400" b="1" dirty="0">
                <a:latin typeface="휴먼명조"/>
              </a:rPr>
              <a:t> 벚꽃축제</a:t>
            </a:r>
            <a:endParaRPr lang="en-US" altLang="ko-KR" sz="2400" b="1" dirty="0">
              <a:latin typeface="휴먼명조"/>
            </a:endParaRPr>
          </a:p>
          <a:p>
            <a:endParaRPr lang="en-US" altLang="ko-KR" sz="2400" b="1" dirty="0">
              <a:latin typeface="휴먼명조"/>
            </a:endParaRPr>
          </a:p>
          <a:p>
            <a:r>
              <a:rPr lang="ko-KR" altLang="en-US" sz="2400" b="1" dirty="0">
                <a:latin typeface="휴먼명조"/>
              </a:rPr>
              <a:t>사쿠라 축제</a:t>
            </a:r>
            <a:r>
              <a:rPr lang="en-US" altLang="ko-KR" sz="2400" b="1" dirty="0">
                <a:latin typeface="휴먼명조"/>
              </a:rPr>
              <a:t>: </a:t>
            </a:r>
            <a:r>
              <a:rPr lang="ko-KR" altLang="en-US" sz="2400" dirty="0">
                <a:latin typeface="휴먼명조"/>
              </a:rPr>
              <a:t>시코쿠는 아름다운 자연경관과 온화한 기후로 유명하며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특히 봄철 사쿠라</a:t>
            </a:r>
            <a:r>
              <a:rPr lang="en-US" altLang="ko-KR" sz="2400" dirty="0">
                <a:latin typeface="휴먼명조"/>
              </a:rPr>
              <a:t>(</a:t>
            </a:r>
            <a:r>
              <a:rPr lang="ko-KR" altLang="en-US" sz="2400" dirty="0">
                <a:latin typeface="휴먼명조"/>
              </a:rPr>
              <a:t>벚 꽃</a:t>
            </a:r>
            <a:r>
              <a:rPr lang="en-US" altLang="ko-KR" sz="2400" dirty="0">
                <a:latin typeface="휴먼명조"/>
              </a:rPr>
              <a:t>) </a:t>
            </a:r>
            <a:r>
              <a:rPr lang="ko-KR" altLang="en-US" sz="2400" dirty="0">
                <a:latin typeface="휴먼명조"/>
              </a:rPr>
              <a:t>축제가 유명합니다</a:t>
            </a:r>
            <a:r>
              <a:rPr lang="en-US" altLang="ko-KR" sz="2400" dirty="0">
                <a:latin typeface="휴먼명조"/>
              </a:rPr>
              <a:t>. </a:t>
            </a: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dirty="0">
                <a:latin typeface="휴먼명조"/>
              </a:rPr>
              <a:t>벚꽃이 피는 시기에 지역 주민들과 관광객들이 함께 축제를 즐깁니다</a:t>
            </a:r>
            <a:r>
              <a:rPr lang="en-US" altLang="ko-KR" sz="2400" dirty="0">
                <a:latin typeface="휴먼명조"/>
              </a:rPr>
              <a:t>.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159287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3" y="527362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6" y="527362"/>
            <a:ext cx="495477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0" y="1536171"/>
            <a:ext cx="5071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명조"/>
              </a:rPr>
              <a:t>규슈 차</a:t>
            </a:r>
            <a:endParaRPr lang="en-US" altLang="ko-KR" sz="2400" b="1" dirty="0">
              <a:latin typeface="휴먼명조"/>
            </a:endParaRPr>
          </a:p>
          <a:p>
            <a:endParaRPr lang="en-US" altLang="ko-KR" sz="2400" b="1" dirty="0">
              <a:latin typeface="휴먼명조"/>
            </a:endParaRPr>
          </a:p>
          <a:p>
            <a:r>
              <a:rPr lang="ko-KR" altLang="en-US" sz="2400" b="1" dirty="0">
                <a:latin typeface="휴먼명조"/>
              </a:rPr>
              <a:t>차</a:t>
            </a:r>
            <a:r>
              <a:rPr lang="en-US" altLang="ko-KR" sz="2400" b="1" dirty="0">
                <a:latin typeface="휴먼명조"/>
              </a:rPr>
              <a:t>:</a:t>
            </a:r>
            <a:r>
              <a:rPr lang="en-US" altLang="ko-KR" sz="2400" dirty="0">
                <a:latin typeface="휴먼명조"/>
              </a:rPr>
              <a:t> </a:t>
            </a:r>
            <a:r>
              <a:rPr lang="ko-KR" altLang="en-US" sz="2400" dirty="0">
                <a:latin typeface="휴먼명조"/>
              </a:rPr>
              <a:t>규슈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특히 후쿠오카의 </a:t>
            </a:r>
            <a:r>
              <a:rPr lang="ko-KR" altLang="en-US" sz="2400" dirty="0" err="1">
                <a:latin typeface="휴먼명조"/>
              </a:rPr>
              <a:t>야메차는</a:t>
            </a:r>
            <a:r>
              <a:rPr lang="ko-KR" altLang="en-US" sz="2400" dirty="0">
                <a:latin typeface="휴먼명조"/>
              </a:rPr>
              <a:t> 일본에서 가장 유명한 차 중 하나입니다</a:t>
            </a:r>
            <a:r>
              <a:rPr lang="en-US" altLang="ko-KR" sz="2400" dirty="0">
                <a:latin typeface="휴먼명조"/>
              </a:rPr>
              <a:t>. </a:t>
            </a: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dirty="0">
                <a:latin typeface="휴먼명조"/>
              </a:rPr>
              <a:t>이 지역의 차 재배는 쿠로시오 해류의 따뜻한 기후 덕분에 가능했습니다</a:t>
            </a:r>
            <a:r>
              <a:rPr lang="en-US" altLang="ko-KR" sz="2400" dirty="0">
                <a:latin typeface="휴먼명조"/>
              </a:rPr>
              <a:t>. </a:t>
            </a:r>
            <a:r>
              <a:rPr lang="ko-KR" altLang="en-US" sz="2400" dirty="0">
                <a:latin typeface="휴먼명조"/>
              </a:rPr>
              <a:t>차는 규슈의 생활과 문화에 깊이 뿌리내려 있습니다</a:t>
            </a:r>
          </a:p>
        </p:txBody>
      </p:sp>
    </p:spTree>
    <p:extLst>
      <p:ext uri="{BB962C8B-B14F-4D97-AF65-F5344CB8AC3E}">
        <p14:creationId xmlns:p14="http://schemas.microsoft.com/office/powerpoint/2010/main" val="328407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634327"/>
            <a:ext cx="4963830" cy="5696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1351506"/>
            <a:ext cx="5071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징기스칸 바비큐</a:t>
            </a:r>
            <a:r>
              <a:rPr lang="en-US" altLang="ko-KR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 (</a:t>
            </a:r>
            <a:r>
              <a:rPr lang="ko-KR" altLang="en-US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훗카이도</a:t>
            </a:r>
            <a:r>
              <a:rPr lang="en-US" altLang="ko-KR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)</a:t>
            </a:r>
            <a:endParaRPr lang="en-US" altLang="ko-KR" sz="24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endParaRPr lang="en-US" altLang="ko-KR" sz="2400" dirty="0">
              <a:solidFill>
                <a:srgbClr val="202124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홋카이도 주민들의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소울푸드</a:t>
            </a:r>
            <a:endParaRPr lang="en-US" altLang="ko-KR" sz="24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endParaRPr lang="en-US" altLang="ko-KR" sz="2400" dirty="0">
              <a:solidFill>
                <a:srgbClr val="202124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1" dirty="0" err="1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징키스칸</a:t>
            </a:r>
            <a:r>
              <a:rPr lang="ko-KR" altLang="en-US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 </a:t>
            </a:r>
            <a:r>
              <a:rPr lang="ko-KR" altLang="en-US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바비큐는 </a:t>
            </a:r>
            <a:r>
              <a:rPr lang="ko-KR" altLang="en-US" sz="2400" b="0" i="0" dirty="0">
                <a:solidFill>
                  <a:srgbClr val="040C28"/>
                </a:solidFill>
                <a:effectLst/>
                <a:latin typeface="휴먼명조"/>
              </a:rPr>
              <a:t>철판에 양고기</a:t>
            </a:r>
            <a:r>
              <a:rPr lang="en-US" altLang="ko-KR" sz="2400" b="0" i="0" dirty="0">
                <a:solidFill>
                  <a:srgbClr val="040C28"/>
                </a:solidFill>
                <a:effectLst/>
                <a:latin typeface="휴먼명조"/>
              </a:rPr>
              <a:t>, </a:t>
            </a:r>
            <a:r>
              <a:rPr lang="ko-KR" altLang="en-US" sz="2400" b="0" i="0" dirty="0">
                <a:solidFill>
                  <a:srgbClr val="040C28"/>
                </a:solidFill>
                <a:effectLst/>
                <a:latin typeface="휴먼명조"/>
              </a:rPr>
              <a:t>양파</a:t>
            </a:r>
            <a:r>
              <a:rPr lang="en-US" altLang="ko-KR" sz="2400" b="0" i="0" dirty="0">
                <a:solidFill>
                  <a:srgbClr val="040C28"/>
                </a:solidFill>
                <a:effectLst/>
                <a:latin typeface="휴먼명조"/>
              </a:rPr>
              <a:t>, </a:t>
            </a:r>
            <a:r>
              <a:rPr lang="ko-KR" altLang="en-US" sz="2400" b="0" i="0" dirty="0">
                <a:solidFill>
                  <a:srgbClr val="040C28"/>
                </a:solidFill>
                <a:effectLst/>
                <a:latin typeface="휴먼명조"/>
              </a:rPr>
              <a:t>호박 등을 구워 특별한 양념에 찍어 먹는 음식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을 의미합니다</a:t>
            </a:r>
            <a:r>
              <a:rPr lang="en-US" altLang="ko-KR" sz="2400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.</a:t>
            </a:r>
          </a:p>
          <a:p>
            <a:endParaRPr lang="en-US" altLang="ko-KR" sz="2400" b="0" i="0" dirty="0">
              <a:solidFill>
                <a:srgbClr val="202124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양고기에 양념이 완전히 스며들어서 정말 맛있고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, 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마치 입 안에서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녹아내리는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식감입니다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.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62614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27363"/>
            <a:ext cx="4963830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797508"/>
            <a:ext cx="5071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스시</a:t>
            </a:r>
            <a:r>
              <a:rPr lang="en-US" altLang="ko-KR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 (</a:t>
            </a:r>
            <a:r>
              <a:rPr lang="ko-KR" altLang="en-US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도쿄</a:t>
            </a:r>
            <a:r>
              <a:rPr lang="en-US" altLang="ko-KR" sz="2400" b="1" dirty="0">
                <a:solidFill>
                  <a:srgbClr val="202124"/>
                </a:solidFill>
                <a:highlight>
                  <a:srgbClr val="FFFFFF"/>
                </a:highlight>
                <a:latin typeface="휴먼명조"/>
              </a:rPr>
              <a:t>)</a:t>
            </a:r>
            <a:endParaRPr lang="en-US" altLang="ko-KR" sz="2400" b="1" i="0" dirty="0">
              <a:solidFill>
                <a:srgbClr val="202124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endParaRPr lang="en-US" altLang="ko-KR" sz="2400" dirty="0">
              <a:solidFill>
                <a:srgbClr val="202124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스시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은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 초로 간을 한 </a:t>
            </a:r>
            <a:r>
              <a:rPr lang="ko-KR" altLang="en-US" sz="24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밥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에 해산물 등을 올리거나 섞은 요리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. </a:t>
            </a:r>
          </a:p>
          <a:p>
            <a:endParaRPr lang="en-US" altLang="ko-KR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일식을 대표하는 요리로 해외에서도 인기가 많다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. </a:t>
            </a:r>
          </a:p>
          <a:p>
            <a:endParaRPr lang="en-US" altLang="ko-KR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「</a:t>
            </a:r>
            <a:r>
              <a:rPr lang="ko-KR" altLang="en-US" sz="24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샤리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」라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 불리는 한입 크기로 만든 </a:t>
            </a:r>
            <a:r>
              <a:rPr lang="ko-KR" altLang="en-US" sz="2400" b="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  <a:hlinkClick r:id="rId5"/>
              </a:rPr>
              <a:t>밥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에 「</a:t>
            </a:r>
            <a:r>
              <a:rPr lang="ko-KR" altLang="en-US" sz="24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네타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」라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 불리는 해산물을 올린 「</a:t>
            </a:r>
            <a:r>
              <a:rPr lang="ko-KR" altLang="en-US" sz="2400" b="1" u="sng" dirty="0" err="1">
                <a:solidFill>
                  <a:srgbClr val="000000"/>
                </a:solidFill>
                <a:highlight>
                  <a:srgbClr val="FFFFFF"/>
                </a:highlight>
                <a:latin typeface="휴먼명조"/>
              </a:rPr>
              <a:t>스시</a:t>
            </a:r>
            <a:r>
              <a:rPr lang="ko-KR" altLang="en-US" sz="24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」이</a:t>
            </a:r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 가장 일반적이다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.</a:t>
            </a:r>
          </a:p>
          <a:p>
            <a:endParaRPr lang="en-US" altLang="ko-KR" sz="2400" dirty="0">
              <a:solidFill>
                <a:srgbClr val="000000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소량의 고추냉이가 사용되며 간장을 찍어 먹는다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휴먼명조"/>
              </a:rPr>
              <a:t>.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2122605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82103"/>
            <a:ext cx="4963830" cy="56937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1892519"/>
            <a:ext cx="5071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하카타 라멘</a:t>
            </a:r>
            <a:r>
              <a:rPr lang="en-US" altLang="ko-KR" sz="2400" b="1" dirty="0">
                <a:solidFill>
                  <a:srgbClr val="202122"/>
                </a:solidFill>
                <a:highlight>
                  <a:srgbClr val="FFFFFF"/>
                </a:highlight>
                <a:latin typeface="휴먼명조"/>
              </a:rPr>
              <a:t> (</a:t>
            </a:r>
            <a:r>
              <a:rPr lang="ko-KR" altLang="en-US" sz="2400" b="1" dirty="0">
                <a:solidFill>
                  <a:srgbClr val="202122"/>
                </a:solidFill>
                <a:highlight>
                  <a:srgbClr val="FFFFFF"/>
                </a:highlight>
                <a:latin typeface="휴먼명조"/>
              </a:rPr>
              <a:t>후쿠오카</a:t>
            </a:r>
            <a:r>
              <a:rPr lang="en-US" altLang="ko-KR" sz="2400" b="1" dirty="0">
                <a:solidFill>
                  <a:srgbClr val="202122"/>
                </a:solidFill>
                <a:highlight>
                  <a:srgbClr val="FFFFFF"/>
                </a:highlight>
                <a:latin typeface="휴먼명조"/>
              </a:rPr>
              <a:t>)</a:t>
            </a:r>
            <a:endParaRPr lang="en-US" altLang="ko-KR" sz="2400" b="1" i="0" dirty="0">
              <a:solidFill>
                <a:srgbClr val="202122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endParaRPr lang="en-US" altLang="ko-KR" sz="2400" b="1" dirty="0">
              <a:solidFill>
                <a:srgbClr val="202122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1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하카타 라멘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은 </a:t>
            </a:r>
            <a:r>
              <a:rPr lang="ko-KR" altLang="en-US" sz="2400" b="0" i="0" u="none" strike="noStrike" dirty="0">
                <a:effectLst/>
                <a:highlight>
                  <a:srgbClr val="FFFFFF"/>
                </a:highlight>
                <a:latin typeface="휴먼명조"/>
              </a:rPr>
              <a:t>라멘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의 종류 중 하나이다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.</a:t>
            </a:r>
          </a:p>
          <a:p>
            <a:endParaRPr lang="en-US" altLang="ko-KR" sz="2400" b="0" i="0" dirty="0">
              <a:solidFill>
                <a:srgbClr val="202122"/>
              </a:solidFill>
              <a:effectLst/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후쿠오카현 후쿠오카시에서 유래한 라멘으로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, </a:t>
            </a:r>
            <a:r>
              <a:rPr lang="ko-KR" altLang="en-US" sz="24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돼지뼈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 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(</a:t>
            </a:r>
            <a:r>
              <a:rPr lang="ko-KR" altLang="en-US" sz="2400" b="0" i="0" dirty="0" err="1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돈코츠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)</a:t>
            </a:r>
            <a:r>
              <a:rPr lang="ko-KR" altLang="en-US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를 우려낸 국물과 가는 면으로 만든다</a:t>
            </a:r>
            <a:r>
              <a:rPr lang="en-US" altLang="ko-KR" sz="2400" b="0" i="0" dirty="0">
                <a:solidFill>
                  <a:srgbClr val="202122"/>
                </a:solidFill>
                <a:effectLst/>
                <a:highlight>
                  <a:srgbClr val="FFFFFF"/>
                </a:highlight>
                <a:latin typeface="휴먼명조"/>
              </a:rPr>
              <a:t>.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73315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27362"/>
            <a:ext cx="496383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982173"/>
            <a:ext cx="5071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시만토시 장어 </a:t>
            </a:r>
            <a:r>
              <a:rPr lang="en-US" altLang="ko-KR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(</a:t>
            </a:r>
            <a:r>
              <a:rPr lang="ko-KR" altLang="en-US" sz="2400" b="1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시고쿠</a:t>
            </a:r>
            <a:r>
              <a:rPr lang="en-US" altLang="ko-KR" sz="2400" b="1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)</a:t>
            </a:r>
          </a:p>
          <a:p>
            <a:endParaRPr lang="en-US" altLang="ko-KR" sz="2400" dirty="0">
              <a:solidFill>
                <a:srgbClr val="202124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시만토가와의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 행운 「천연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장어」</a:t>
            </a:r>
            <a:r>
              <a:rPr lang="ko-KR" altLang="en-US" sz="2400" b="0" i="0" dirty="0" err="1">
                <a:solidFill>
                  <a:srgbClr val="040C28"/>
                </a:solidFill>
                <a:effectLst/>
                <a:highlight>
                  <a:srgbClr val="FFFFFF"/>
                </a:highlight>
                <a:latin typeface="휴먼명조"/>
              </a:rPr>
              <a:t>운동량도</a:t>
            </a:r>
            <a:r>
              <a:rPr lang="ko-KR" altLang="en-US" sz="2400" b="0" i="0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휴먼명조"/>
              </a:rPr>
              <a:t> 풍부하기 때문에 </a:t>
            </a:r>
            <a:r>
              <a:rPr lang="ko-KR" altLang="en-US" sz="2400" b="0" i="0" dirty="0" err="1">
                <a:solidFill>
                  <a:srgbClr val="040C28"/>
                </a:solidFill>
                <a:effectLst/>
                <a:highlight>
                  <a:srgbClr val="FFFFFF"/>
                </a:highlight>
                <a:latin typeface="휴먼명조"/>
              </a:rPr>
              <a:t>근육질이되어</a:t>
            </a:r>
            <a:r>
              <a:rPr lang="ko-KR" altLang="en-US" sz="2400" b="0" i="0" dirty="0">
                <a:solidFill>
                  <a:srgbClr val="040C28"/>
                </a:solidFill>
                <a:effectLst/>
                <a:highlight>
                  <a:srgbClr val="FFFFFF"/>
                </a:highlight>
                <a:latin typeface="휴먼명조"/>
              </a:rPr>
              <a:t> 육질의 식감으로 지방은 깔끔하고 장어 본래의 맛이 진한 것이 특징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입니다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. </a:t>
            </a:r>
          </a:p>
          <a:p>
            <a:endParaRPr lang="en-US" altLang="ko-KR" sz="2400" dirty="0">
              <a:solidFill>
                <a:srgbClr val="202124"/>
              </a:solidFill>
              <a:highlight>
                <a:srgbClr val="FFFFFF"/>
              </a:highlight>
              <a:latin typeface="휴먼명조"/>
            </a:endParaRPr>
          </a:p>
          <a:p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또한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, 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몸통도 양식 장어와 비교하면 한층 커지는 경우가 많습니다</a:t>
            </a:r>
            <a:r>
              <a:rPr lang="en-US" altLang="ko-KR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. 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두꺼운 천연 장어는 숯불로 구워서 피부는 고소하고 몸은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탄력있는</a:t>
            </a:r>
            <a:r>
              <a:rPr lang="ko-KR" altLang="en-US" sz="2400" b="0" i="0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 </a:t>
            </a:r>
            <a:r>
              <a:rPr lang="ko-KR" altLang="en-US" sz="2400" b="0" i="0" dirty="0" err="1">
                <a:solidFill>
                  <a:srgbClr val="202124"/>
                </a:solidFill>
                <a:effectLst/>
                <a:highlight>
                  <a:srgbClr val="FFFFFF"/>
                </a:highlight>
                <a:latin typeface="휴먼명조"/>
              </a:rPr>
              <a:t>식감이됩니다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348199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A46A0E3-9733-EABC-FE3A-47BBD5F165FA}"/>
              </a:ext>
            </a:extLst>
          </p:cNvPr>
          <p:cNvSpPr/>
          <p:nvPr/>
        </p:nvSpPr>
        <p:spPr>
          <a:xfrm>
            <a:off x="200968" y="221064"/>
            <a:ext cx="11780018" cy="1022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442A43-B53F-7163-9A3A-E3AFF08E800B}"/>
              </a:ext>
            </a:extLst>
          </p:cNvPr>
          <p:cNvSpPr txBox="1"/>
          <p:nvPr/>
        </p:nvSpPr>
        <p:spPr>
          <a:xfrm>
            <a:off x="1070151" y="501268"/>
            <a:ext cx="1004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6. </a:t>
            </a:r>
            <a:r>
              <a:rPr lang="ko-KR" altLang="en-US" sz="2400" b="1" dirty="0"/>
              <a:t>각 지역 특산물의 역사적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문화적 이해</a:t>
            </a:r>
          </a:p>
        </p:txBody>
      </p:sp>
      <p:pic>
        <p:nvPicPr>
          <p:cNvPr id="3" name="그림 2" descr="요리, 음식, 스튜, 고쉬트이(가) 표시된 사진&#10;&#10;자동 생성된 설명">
            <a:extLst>
              <a:ext uri="{FF2B5EF4-FFF2-40B4-BE49-F238E27FC236}">
                <a16:creationId xmlns:a16="http://schemas.microsoft.com/office/drawing/2014/main" id="{CD4406DE-0EA2-342C-8C8C-BB17F4B91D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39995">
            <a:off x="422402" y="1974445"/>
            <a:ext cx="4670960" cy="311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0451B7-0669-46EA-35DF-7104256C7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 rot="813223">
            <a:off x="7702398" y="2382622"/>
            <a:ext cx="3983938" cy="29879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그림 13" descr="서브웨어, 음식, 음료, 컵이(가) 표시된 사진&#10;&#10;자동 생성된 설명">
            <a:extLst>
              <a:ext uri="{FF2B5EF4-FFF2-40B4-BE49-F238E27FC236}">
                <a16:creationId xmlns:a16="http://schemas.microsoft.com/office/drawing/2014/main" id="{F5DCE49C-3B61-0940-D8C6-C4964756DCF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786689" y="3429000"/>
            <a:ext cx="4608576" cy="3072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317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27363"/>
            <a:ext cx="4963830" cy="5803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338361" y="1720838"/>
            <a:ext cx="5071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명조"/>
              </a:rPr>
              <a:t>훗카이도 아이누 족</a:t>
            </a:r>
            <a:endParaRPr lang="en-US" altLang="ko-KR" sz="2400" b="1" dirty="0">
              <a:latin typeface="휴먼명조"/>
            </a:endParaRP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b="1" dirty="0">
                <a:latin typeface="휴먼명조"/>
              </a:rPr>
              <a:t>아이누 족</a:t>
            </a:r>
            <a:r>
              <a:rPr lang="en-US" altLang="ko-KR" sz="2400" b="1" dirty="0">
                <a:latin typeface="휴먼명조"/>
              </a:rPr>
              <a:t>:</a:t>
            </a:r>
            <a:r>
              <a:rPr lang="en-US" altLang="ko-KR" sz="2400" dirty="0">
                <a:latin typeface="휴먼명조"/>
              </a:rPr>
              <a:t> </a:t>
            </a:r>
            <a:r>
              <a:rPr lang="ko-KR" altLang="en-US" sz="2400" dirty="0">
                <a:latin typeface="휴먼명조"/>
              </a:rPr>
              <a:t>홋카이도는 일본의 북쪽에 위치한 섬으로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아이누 족의 고향입니다</a:t>
            </a:r>
            <a:r>
              <a:rPr lang="en-US" altLang="ko-KR" sz="2400" dirty="0">
                <a:latin typeface="휴먼명조"/>
              </a:rPr>
              <a:t>. </a:t>
            </a: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dirty="0">
                <a:latin typeface="휴먼명조"/>
              </a:rPr>
              <a:t>아이누 족은 홋카이도의 원주민으로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이들은 자연과 조화를 이루며 생활했습니다</a:t>
            </a:r>
            <a:r>
              <a:rPr lang="en-US" altLang="ko-KR" sz="2400" dirty="0">
                <a:latin typeface="휴먼명조"/>
              </a:rPr>
              <a:t>.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50712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4618" y="527363"/>
            <a:ext cx="496383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1720838"/>
            <a:ext cx="5071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명조"/>
              </a:rPr>
              <a:t>아이누 전통 요리</a:t>
            </a:r>
            <a:endParaRPr lang="en-US" altLang="ko-KR" sz="2400" b="1" dirty="0">
              <a:latin typeface="휴먼명조"/>
            </a:endParaRP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b="1" dirty="0" err="1">
                <a:latin typeface="휴먼명조"/>
              </a:rPr>
              <a:t>오하우</a:t>
            </a:r>
            <a:r>
              <a:rPr lang="en-US" altLang="ko-KR" sz="2400" b="1" dirty="0">
                <a:latin typeface="휴먼명조"/>
              </a:rPr>
              <a:t>:</a:t>
            </a:r>
            <a:r>
              <a:rPr lang="en-US" altLang="ko-KR" sz="2400" dirty="0">
                <a:latin typeface="휴먼명조"/>
              </a:rPr>
              <a:t> </a:t>
            </a:r>
            <a:r>
              <a:rPr lang="ko-KR" altLang="en-US" sz="2400" dirty="0">
                <a:latin typeface="휴먼명조"/>
              </a:rPr>
              <a:t>아이누 족의 전통적인 수프로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 err="1">
                <a:latin typeface="휴먼명조"/>
              </a:rPr>
              <a:t>규어</a:t>
            </a:r>
            <a:r>
              <a:rPr lang="en-US" altLang="ko-KR" sz="2400" dirty="0">
                <a:latin typeface="휴먼명조"/>
              </a:rPr>
              <a:t>(</a:t>
            </a:r>
            <a:r>
              <a:rPr lang="ko-KR" altLang="en-US" sz="2400" dirty="0" err="1">
                <a:latin typeface="휴먼명조"/>
              </a:rPr>
              <a:t>리인어</a:t>
            </a:r>
            <a:r>
              <a:rPr lang="en-US" altLang="ko-KR" sz="2400" dirty="0">
                <a:latin typeface="휴먼명조"/>
              </a:rPr>
              <a:t>)</a:t>
            </a:r>
            <a:r>
              <a:rPr lang="ko-KR" altLang="en-US" sz="2400" dirty="0">
                <a:latin typeface="휴먼명조"/>
              </a:rPr>
              <a:t>와 같은 생선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야채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그리고 다양한 허브 를 사용하여 만듭니다</a:t>
            </a:r>
            <a:r>
              <a:rPr lang="en-US" altLang="ko-KR" sz="2400" dirty="0">
                <a:latin typeface="휴먼명조"/>
              </a:rPr>
              <a:t>. </a:t>
            </a: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dirty="0">
                <a:latin typeface="휴먼명조"/>
              </a:rPr>
              <a:t>소금 대신 천연재료를 이용해 맛을 냅니다</a:t>
            </a:r>
            <a:r>
              <a:rPr lang="en-US" altLang="ko-KR" sz="2400" dirty="0">
                <a:latin typeface="휴먼명조"/>
              </a:rPr>
              <a:t>. </a:t>
            </a:r>
            <a:endParaRPr lang="ko-KR" altLang="en-US" sz="2400" dirty="0">
              <a:latin typeface="휴먼명조"/>
            </a:endParaRPr>
          </a:p>
        </p:txBody>
      </p:sp>
    </p:spTree>
    <p:extLst>
      <p:ext uri="{BB962C8B-B14F-4D97-AF65-F5344CB8AC3E}">
        <p14:creationId xmlns:p14="http://schemas.microsoft.com/office/powerpoint/2010/main" val="91680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C85E9B7D-1549-FC8C-AFD4-2BAD193F49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EA21A4E0-3232-9855-7C49-8B46C6B845CD}"/>
              </a:ext>
            </a:extLst>
          </p:cNvPr>
          <p:cNvSpPr/>
          <p:nvPr/>
        </p:nvSpPr>
        <p:spPr>
          <a:xfrm>
            <a:off x="6093066" y="527363"/>
            <a:ext cx="5776027" cy="58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CE72F-4BB5-1271-CEFD-BD6968C4185A}"/>
              </a:ext>
            </a:extLst>
          </p:cNvPr>
          <p:cNvSpPr txBox="1"/>
          <p:nvPr/>
        </p:nvSpPr>
        <p:spPr>
          <a:xfrm>
            <a:off x="6338361" y="1418800"/>
            <a:ext cx="5285433" cy="473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0D94499-9F28-D003-2340-1C456D748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68206" y="527363"/>
            <a:ext cx="4954770" cy="5803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44F9BB-5B49-C956-E15A-D23FC97C8D53}"/>
              </a:ext>
            </a:extLst>
          </p:cNvPr>
          <p:cNvSpPr txBox="1"/>
          <p:nvPr/>
        </p:nvSpPr>
        <p:spPr>
          <a:xfrm>
            <a:off x="6445141" y="1720838"/>
            <a:ext cx="5071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latin typeface="휴먼명조"/>
              </a:rPr>
              <a:t>혼슈</a:t>
            </a:r>
            <a:endParaRPr lang="en-US" altLang="ko-KR" sz="2400" b="1" dirty="0">
              <a:latin typeface="휴먼명조"/>
            </a:endParaRPr>
          </a:p>
          <a:p>
            <a:endParaRPr lang="en-US" altLang="ko-KR" sz="2400" b="1" dirty="0">
              <a:latin typeface="휴먼명조"/>
            </a:endParaRPr>
          </a:p>
          <a:p>
            <a:r>
              <a:rPr lang="ko-KR" altLang="en-US" sz="2400" b="1" dirty="0">
                <a:latin typeface="휴먼명조"/>
              </a:rPr>
              <a:t>삼국시대</a:t>
            </a:r>
            <a:r>
              <a:rPr lang="en-US" altLang="ko-KR" sz="2400" b="1" dirty="0">
                <a:latin typeface="휴먼명조"/>
              </a:rPr>
              <a:t>: </a:t>
            </a:r>
            <a:r>
              <a:rPr lang="ko-KR" altLang="en-US" sz="2400" dirty="0">
                <a:latin typeface="휴먼명조"/>
              </a:rPr>
              <a:t>혼슈는 일본의 가장 큰 섬으로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일본의 역사와 문화의 중심지입니다</a:t>
            </a:r>
            <a:r>
              <a:rPr lang="en-US" altLang="ko-KR" sz="2400" dirty="0">
                <a:latin typeface="휴먼명조"/>
              </a:rPr>
              <a:t>. </a:t>
            </a:r>
          </a:p>
          <a:p>
            <a:endParaRPr lang="en-US" altLang="ko-KR" sz="2400" dirty="0">
              <a:latin typeface="휴먼명조"/>
            </a:endParaRPr>
          </a:p>
          <a:p>
            <a:r>
              <a:rPr lang="ko-KR" altLang="en-US" sz="2400" dirty="0">
                <a:latin typeface="휴먼명조"/>
              </a:rPr>
              <a:t>삼국시대</a:t>
            </a:r>
            <a:r>
              <a:rPr lang="en-US" altLang="ko-KR" sz="2400" dirty="0">
                <a:latin typeface="휴먼명조"/>
              </a:rPr>
              <a:t>(</a:t>
            </a:r>
            <a:r>
              <a:rPr lang="ko-KR" altLang="en-US" sz="2400" dirty="0">
                <a:latin typeface="휴먼명조"/>
              </a:rPr>
              <a:t>삼국시대</a:t>
            </a:r>
            <a:r>
              <a:rPr lang="en-US" altLang="ko-KR" sz="2400" dirty="0">
                <a:latin typeface="휴먼명조"/>
              </a:rPr>
              <a:t>, </a:t>
            </a:r>
            <a:r>
              <a:rPr lang="ko-KR" altLang="en-US" sz="2400" dirty="0">
                <a:latin typeface="휴먼명조"/>
              </a:rPr>
              <a:t>삼국사기 등으로 불리는 시대</a:t>
            </a:r>
            <a:r>
              <a:rPr lang="en-US" altLang="ko-KR" sz="2400" dirty="0">
                <a:latin typeface="휴먼명조"/>
              </a:rPr>
              <a:t>)</a:t>
            </a:r>
            <a:r>
              <a:rPr lang="ko-KR" altLang="en-US" sz="2400" dirty="0">
                <a:latin typeface="휴먼명조"/>
              </a:rPr>
              <a:t>는 일본의 초기 역사에 중요한 시기입니다</a:t>
            </a:r>
          </a:p>
        </p:txBody>
      </p:sp>
    </p:spTree>
    <p:extLst>
      <p:ext uri="{BB962C8B-B14F-4D97-AF65-F5344CB8AC3E}">
        <p14:creationId xmlns:p14="http://schemas.microsoft.com/office/powerpoint/2010/main" val="3292806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348</Words>
  <Application>Microsoft Office PowerPoint</Application>
  <PresentationFormat>와이드스크린</PresentationFormat>
  <Paragraphs>64</Paragraphs>
  <Slides>11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궁서</vt:lpstr>
      <vt:lpstr>맑은 고딕</vt:lpstr>
      <vt:lpstr>함초롬바탕</vt:lpstr>
      <vt:lpstr>휴먼명조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 각 지역의 특산물</dc:title>
  <dc:creator>권관우</dc:creator>
  <cp:lastModifiedBy>권관우</cp:lastModifiedBy>
  <cp:revision>5</cp:revision>
  <dcterms:created xsi:type="dcterms:W3CDTF">2024-05-28T09:54:05Z</dcterms:created>
  <dcterms:modified xsi:type="dcterms:W3CDTF">2024-05-31T06:15:18Z</dcterms:modified>
</cp:coreProperties>
</file>