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  <p:sldMasterId id="2147483661" r:id="rId2"/>
  </p:sldMasterIdLst>
  <p:notesMasterIdLst>
    <p:notesMasterId r:id="rId3"/>
  </p:notesMasterIdLst>
  <p:handoutMasterIdLst>
    <p:handoutMasterId r:id="rId4"/>
  </p:handoutMasterIdLst>
  <p:sldIdLst>
    <p:sldId id="264" r:id="rId5"/>
    <p:sldId id="324" r:id="rId6"/>
    <p:sldId id="274" r:id="rId7"/>
    <p:sldId id="266" r:id="rId8"/>
    <p:sldId id="269" r:id="rId9"/>
    <p:sldId id="268" r:id="rId10"/>
    <p:sldId id="325" r:id="rId11"/>
    <p:sldId id="270" r:id="rId12"/>
    <p:sldId id="326" r:id="rId13"/>
    <p:sldId id="271" r:id="rId14"/>
    <p:sldId id="275" r:id="rId15"/>
    <p:sldId id="272" r:id="rId16"/>
    <p:sldId id="327" r:id="rId17"/>
    <p:sldId id="349" r:id="rId18"/>
    <p:sldId id="276" r:id="rId19"/>
    <p:sldId id="278" r:id="rId20"/>
    <p:sldId id="279" r:id="rId21"/>
    <p:sldId id="348" r:id="rId22"/>
    <p:sldId id="280" r:id="rId23"/>
    <p:sldId id="282" r:id="rId24"/>
    <p:sldId id="283" r:id="rId25"/>
    <p:sldId id="328" r:id="rId26"/>
    <p:sldId id="284" r:id="rId27"/>
    <p:sldId id="285" r:id="rId28"/>
    <p:sldId id="286" r:id="rId29"/>
    <p:sldId id="287" r:id="rId30"/>
    <p:sldId id="329" r:id="rId31"/>
    <p:sldId id="288" r:id="rId32"/>
    <p:sldId id="330" r:id="rId33"/>
    <p:sldId id="289" r:id="rId34"/>
    <p:sldId id="331" r:id="rId35"/>
    <p:sldId id="290" r:id="rId36"/>
    <p:sldId id="333" r:id="rId37"/>
    <p:sldId id="332" r:id="rId38"/>
    <p:sldId id="291" r:id="rId39"/>
    <p:sldId id="292" r:id="rId40"/>
    <p:sldId id="334" r:id="rId41"/>
    <p:sldId id="335" r:id="rId42"/>
    <p:sldId id="293" r:id="rId43"/>
    <p:sldId id="294" r:id="rId44"/>
    <p:sldId id="336" r:id="rId45"/>
    <p:sldId id="295" r:id="rId46"/>
    <p:sldId id="337" r:id="rId47"/>
    <p:sldId id="297" r:id="rId48"/>
    <p:sldId id="338" r:id="rId49"/>
    <p:sldId id="298" r:id="rId50"/>
    <p:sldId id="299" r:id="rId51"/>
    <p:sldId id="300" r:id="rId52"/>
    <p:sldId id="301" r:id="rId53"/>
    <p:sldId id="302" r:id="rId54"/>
    <p:sldId id="303" r:id="rId55"/>
    <p:sldId id="339" r:id="rId56"/>
    <p:sldId id="304" r:id="rId57"/>
    <p:sldId id="305" r:id="rId58"/>
    <p:sldId id="306" r:id="rId59"/>
    <p:sldId id="340" r:id="rId60"/>
    <p:sldId id="307" r:id="rId61"/>
    <p:sldId id="341" r:id="rId62"/>
    <p:sldId id="308" r:id="rId63"/>
    <p:sldId id="309" r:id="rId64"/>
    <p:sldId id="342" r:id="rId65"/>
    <p:sldId id="310" r:id="rId66"/>
    <p:sldId id="311" r:id="rId67"/>
    <p:sldId id="343" r:id="rId68"/>
    <p:sldId id="312" r:id="rId69"/>
    <p:sldId id="313" r:id="rId70"/>
    <p:sldId id="344" r:id="rId71"/>
    <p:sldId id="314" r:id="rId72"/>
    <p:sldId id="316" r:id="rId73"/>
    <p:sldId id="345" r:id="rId74"/>
    <p:sldId id="317" r:id="rId75"/>
    <p:sldId id="318" r:id="rId76"/>
    <p:sldId id="319" r:id="rId77"/>
    <p:sldId id="346" r:id="rId78"/>
    <p:sldId id="321" r:id="rId79"/>
    <p:sldId id="347" r:id="rId80"/>
    <p:sldId id="323" r:id="rId8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00"/>
    <p:restoredTop sz="89703"/>
  </p:normalViewPr>
  <p:slideViewPr>
    <p:cSldViewPr snapToGrid="0" snapToObjects="1">
      <p:cViewPr varScale="1">
        <p:scale>
          <a:sx n="141" d="100"/>
          <a:sy n="141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6.xml"  /><Relationship Id="rId11" Type="http://schemas.openxmlformats.org/officeDocument/2006/relationships/slide" Target="slides/slide7.xml"  /><Relationship Id="rId12" Type="http://schemas.openxmlformats.org/officeDocument/2006/relationships/slide" Target="slides/slide8.xml"  /><Relationship Id="rId13" Type="http://schemas.openxmlformats.org/officeDocument/2006/relationships/slide" Target="slides/slide9.xml"  /><Relationship Id="rId14" Type="http://schemas.openxmlformats.org/officeDocument/2006/relationships/slide" Target="slides/slide10.xml"  /><Relationship Id="rId15" Type="http://schemas.openxmlformats.org/officeDocument/2006/relationships/slide" Target="slides/slide11.xml"  /><Relationship Id="rId16" Type="http://schemas.openxmlformats.org/officeDocument/2006/relationships/slide" Target="slides/slide12.xml"  /><Relationship Id="rId17" Type="http://schemas.openxmlformats.org/officeDocument/2006/relationships/slide" Target="slides/slide13.xml"  /><Relationship Id="rId18" Type="http://schemas.openxmlformats.org/officeDocument/2006/relationships/slide" Target="slides/slide14.xml"  /><Relationship Id="rId19" Type="http://schemas.openxmlformats.org/officeDocument/2006/relationships/slide" Target="slides/slide15.xml"  /><Relationship Id="rId2" Type="http://schemas.openxmlformats.org/officeDocument/2006/relationships/slideMaster" Target="slideMasters/slideMaster2.xml"  /><Relationship Id="rId20" Type="http://schemas.openxmlformats.org/officeDocument/2006/relationships/slide" Target="slides/slide16.xml"  /><Relationship Id="rId21" Type="http://schemas.openxmlformats.org/officeDocument/2006/relationships/slide" Target="slides/slide17.xml"  /><Relationship Id="rId22" Type="http://schemas.openxmlformats.org/officeDocument/2006/relationships/slide" Target="slides/slide18.xml"  /><Relationship Id="rId23" Type="http://schemas.openxmlformats.org/officeDocument/2006/relationships/slide" Target="slides/slide19.xml"  /><Relationship Id="rId24" Type="http://schemas.openxmlformats.org/officeDocument/2006/relationships/slide" Target="slides/slide20.xml"  /><Relationship Id="rId25" Type="http://schemas.openxmlformats.org/officeDocument/2006/relationships/slide" Target="slides/slide21.xml"  /><Relationship Id="rId26" Type="http://schemas.openxmlformats.org/officeDocument/2006/relationships/slide" Target="slides/slide22.xml"  /><Relationship Id="rId27" Type="http://schemas.openxmlformats.org/officeDocument/2006/relationships/slide" Target="slides/slide23.xml"  /><Relationship Id="rId28" Type="http://schemas.openxmlformats.org/officeDocument/2006/relationships/slide" Target="slides/slide24.xml"  /><Relationship Id="rId29" Type="http://schemas.openxmlformats.org/officeDocument/2006/relationships/slide" Target="slides/slide25.xml"  /><Relationship Id="rId3" Type="http://schemas.openxmlformats.org/officeDocument/2006/relationships/notesMaster" Target="notesMasters/notesMaster1.xml"  /><Relationship Id="rId30" Type="http://schemas.openxmlformats.org/officeDocument/2006/relationships/slide" Target="slides/slide26.xml"  /><Relationship Id="rId31" Type="http://schemas.openxmlformats.org/officeDocument/2006/relationships/slide" Target="slides/slide27.xml"  /><Relationship Id="rId32" Type="http://schemas.openxmlformats.org/officeDocument/2006/relationships/slide" Target="slides/slide28.xml"  /><Relationship Id="rId33" Type="http://schemas.openxmlformats.org/officeDocument/2006/relationships/slide" Target="slides/slide29.xml"  /><Relationship Id="rId34" Type="http://schemas.openxmlformats.org/officeDocument/2006/relationships/slide" Target="slides/slide30.xml"  /><Relationship Id="rId35" Type="http://schemas.openxmlformats.org/officeDocument/2006/relationships/slide" Target="slides/slide31.xml"  /><Relationship Id="rId36" Type="http://schemas.openxmlformats.org/officeDocument/2006/relationships/slide" Target="slides/slide32.xml"  /><Relationship Id="rId37" Type="http://schemas.openxmlformats.org/officeDocument/2006/relationships/slide" Target="slides/slide33.xml"  /><Relationship Id="rId38" Type="http://schemas.openxmlformats.org/officeDocument/2006/relationships/slide" Target="slides/slide34.xml"  /><Relationship Id="rId39" Type="http://schemas.openxmlformats.org/officeDocument/2006/relationships/slide" Target="slides/slide35.xml"  /><Relationship Id="rId4" Type="http://schemas.openxmlformats.org/officeDocument/2006/relationships/handoutMaster" Target="handoutMasters/handoutMaster1.xml"  /><Relationship Id="rId40" Type="http://schemas.openxmlformats.org/officeDocument/2006/relationships/slide" Target="slides/slide36.xml"  /><Relationship Id="rId41" Type="http://schemas.openxmlformats.org/officeDocument/2006/relationships/slide" Target="slides/slide37.xml"  /><Relationship Id="rId42" Type="http://schemas.openxmlformats.org/officeDocument/2006/relationships/slide" Target="slides/slide38.xml"  /><Relationship Id="rId43" Type="http://schemas.openxmlformats.org/officeDocument/2006/relationships/slide" Target="slides/slide39.xml"  /><Relationship Id="rId44" Type="http://schemas.openxmlformats.org/officeDocument/2006/relationships/slide" Target="slides/slide40.xml"  /><Relationship Id="rId45" Type="http://schemas.openxmlformats.org/officeDocument/2006/relationships/slide" Target="slides/slide41.xml"  /><Relationship Id="rId46" Type="http://schemas.openxmlformats.org/officeDocument/2006/relationships/slide" Target="slides/slide42.xml"  /><Relationship Id="rId47" Type="http://schemas.openxmlformats.org/officeDocument/2006/relationships/slide" Target="slides/slide43.xml"  /><Relationship Id="rId48" Type="http://schemas.openxmlformats.org/officeDocument/2006/relationships/slide" Target="slides/slide44.xml"  /><Relationship Id="rId49" Type="http://schemas.openxmlformats.org/officeDocument/2006/relationships/slide" Target="slides/slide45.xml"  /><Relationship Id="rId5" Type="http://schemas.openxmlformats.org/officeDocument/2006/relationships/slide" Target="slides/slide1.xml"  /><Relationship Id="rId50" Type="http://schemas.openxmlformats.org/officeDocument/2006/relationships/slide" Target="slides/slide46.xml"  /><Relationship Id="rId51" Type="http://schemas.openxmlformats.org/officeDocument/2006/relationships/slide" Target="slides/slide47.xml"  /><Relationship Id="rId52" Type="http://schemas.openxmlformats.org/officeDocument/2006/relationships/slide" Target="slides/slide48.xml"  /><Relationship Id="rId53" Type="http://schemas.openxmlformats.org/officeDocument/2006/relationships/slide" Target="slides/slide49.xml"  /><Relationship Id="rId54" Type="http://schemas.openxmlformats.org/officeDocument/2006/relationships/slide" Target="slides/slide50.xml"  /><Relationship Id="rId55" Type="http://schemas.openxmlformats.org/officeDocument/2006/relationships/slide" Target="slides/slide51.xml"  /><Relationship Id="rId56" Type="http://schemas.openxmlformats.org/officeDocument/2006/relationships/slide" Target="slides/slide52.xml"  /><Relationship Id="rId57" Type="http://schemas.openxmlformats.org/officeDocument/2006/relationships/slide" Target="slides/slide53.xml"  /><Relationship Id="rId58" Type="http://schemas.openxmlformats.org/officeDocument/2006/relationships/slide" Target="slides/slide54.xml"  /><Relationship Id="rId59" Type="http://schemas.openxmlformats.org/officeDocument/2006/relationships/slide" Target="slides/slide55.xml"  /><Relationship Id="rId6" Type="http://schemas.openxmlformats.org/officeDocument/2006/relationships/slide" Target="slides/slide2.xml"  /><Relationship Id="rId60" Type="http://schemas.openxmlformats.org/officeDocument/2006/relationships/slide" Target="slides/slide56.xml"  /><Relationship Id="rId61" Type="http://schemas.openxmlformats.org/officeDocument/2006/relationships/slide" Target="slides/slide57.xml"  /><Relationship Id="rId62" Type="http://schemas.openxmlformats.org/officeDocument/2006/relationships/slide" Target="slides/slide58.xml"  /><Relationship Id="rId63" Type="http://schemas.openxmlformats.org/officeDocument/2006/relationships/slide" Target="slides/slide59.xml"  /><Relationship Id="rId64" Type="http://schemas.openxmlformats.org/officeDocument/2006/relationships/slide" Target="slides/slide60.xml"  /><Relationship Id="rId65" Type="http://schemas.openxmlformats.org/officeDocument/2006/relationships/slide" Target="slides/slide61.xml"  /><Relationship Id="rId66" Type="http://schemas.openxmlformats.org/officeDocument/2006/relationships/slide" Target="slides/slide62.xml"  /><Relationship Id="rId67" Type="http://schemas.openxmlformats.org/officeDocument/2006/relationships/slide" Target="slides/slide63.xml"  /><Relationship Id="rId68" Type="http://schemas.openxmlformats.org/officeDocument/2006/relationships/slide" Target="slides/slide64.xml"  /><Relationship Id="rId69" Type="http://schemas.openxmlformats.org/officeDocument/2006/relationships/slide" Target="slides/slide65.xml"  /><Relationship Id="rId7" Type="http://schemas.openxmlformats.org/officeDocument/2006/relationships/slide" Target="slides/slide3.xml"  /><Relationship Id="rId70" Type="http://schemas.openxmlformats.org/officeDocument/2006/relationships/slide" Target="slides/slide66.xml"  /><Relationship Id="rId71" Type="http://schemas.openxmlformats.org/officeDocument/2006/relationships/slide" Target="slides/slide67.xml"  /><Relationship Id="rId72" Type="http://schemas.openxmlformats.org/officeDocument/2006/relationships/slide" Target="slides/slide68.xml"  /><Relationship Id="rId73" Type="http://schemas.openxmlformats.org/officeDocument/2006/relationships/slide" Target="slides/slide69.xml"  /><Relationship Id="rId74" Type="http://schemas.openxmlformats.org/officeDocument/2006/relationships/slide" Target="slides/slide70.xml"  /><Relationship Id="rId75" Type="http://schemas.openxmlformats.org/officeDocument/2006/relationships/slide" Target="slides/slide71.xml"  /><Relationship Id="rId76" Type="http://schemas.openxmlformats.org/officeDocument/2006/relationships/slide" Target="slides/slide72.xml"  /><Relationship Id="rId77" Type="http://schemas.openxmlformats.org/officeDocument/2006/relationships/slide" Target="slides/slide73.xml"  /><Relationship Id="rId78" Type="http://schemas.openxmlformats.org/officeDocument/2006/relationships/slide" Target="slides/slide74.xml"  /><Relationship Id="rId79" Type="http://schemas.openxmlformats.org/officeDocument/2006/relationships/slide" Target="slides/slide75.xml"  /><Relationship Id="rId8" Type="http://schemas.openxmlformats.org/officeDocument/2006/relationships/slide" Target="slides/slide4.xml"  /><Relationship Id="rId80" Type="http://schemas.openxmlformats.org/officeDocument/2006/relationships/slide" Target="slides/slide76.xml"  /><Relationship Id="rId81" Type="http://schemas.openxmlformats.org/officeDocument/2006/relationships/slide" Target="slides/slide77.xml"  /><Relationship Id="rId82" Type="http://schemas.openxmlformats.org/officeDocument/2006/relationships/presProps" Target="presProps.xml"  /><Relationship Id="rId83" Type="http://schemas.openxmlformats.org/officeDocument/2006/relationships/viewProps" Target="viewProps.xml"  /><Relationship Id="rId84" Type="http://schemas.openxmlformats.org/officeDocument/2006/relationships/theme" Target="theme/theme1.xml"  /><Relationship Id="rId85" Type="http://schemas.openxmlformats.org/officeDocument/2006/relationships/tableStyles" Target="tableStyles.xml"  /><Relationship Id="rId9" Type="http://schemas.openxmlformats.org/officeDocument/2006/relationships/slide" Target="slides/slide5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4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말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450E784-2449-4FFD-AA69-3F5CFAA75BCB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5329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말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2024-05-31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1163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3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4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5.xml"  /><Relationship Id="rId2" Type="http://schemas.openxmlformats.org/officeDocument/2006/relationships/notesMaster" Target="../notesMasters/notesMaster1.xml"  /></Relationships>
</file>

<file path=ppt/notesSlides/_rels/notesSlide13.xml.rels><?xml version="1.0" encoding="UTF-8" standalone="yes" ?><Relationships xmlns="http://schemas.openxmlformats.org/package/2006/relationships"><Relationship Id="rId1" Type="http://schemas.openxmlformats.org/officeDocument/2006/relationships/slide" Target="../slides/slide16.xml"  /><Relationship Id="rId2" Type="http://schemas.openxmlformats.org/officeDocument/2006/relationships/notesMaster" Target="../notesMasters/notesMaster1.xml"  /></Relationships>
</file>

<file path=ppt/notesSlides/_rels/notesSlide14.xml.rels><?xml version="1.0" encoding="UTF-8" standalone="yes" ?><Relationships xmlns="http://schemas.openxmlformats.org/package/2006/relationships"><Relationship Id="rId1" Type="http://schemas.openxmlformats.org/officeDocument/2006/relationships/slide" Target="../slides/slide17.xml"  /><Relationship Id="rId2" Type="http://schemas.openxmlformats.org/officeDocument/2006/relationships/notesMaster" Target="../notesMasters/notesMaster1.xml"  /></Relationships>
</file>

<file path=ppt/notesSlides/_rels/notesSlide15.xml.rels><?xml version="1.0" encoding="UTF-8" standalone="yes" ?><Relationships xmlns="http://schemas.openxmlformats.org/package/2006/relationships"><Relationship Id="rId1" Type="http://schemas.openxmlformats.org/officeDocument/2006/relationships/slide" Target="../slides/slide18.xml"  /><Relationship Id="rId2" Type="http://schemas.openxmlformats.org/officeDocument/2006/relationships/notesMaster" Target="../notesMasters/notesMaster1.xml"  /></Relationships>
</file>

<file path=ppt/notesSlides/_rels/notesSlide16.xml.rels><?xml version="1.0" encoding="UTF-8" standalone="yes" ?><Relationships xmlns="http://schemas.openxmlformats.org/package/2006/relationships"><Relationship Id="rId1" Type="http://schemas.openxmlformats.org/officeDocument/2006/relationships/slide" Target="../slides/slide19.xml"  /><Relationship Id="rId2" Type="http://schemas.openxmlformats.org/officeDocument/2006/relationships/notesMaster" Target="../notesMasters/notesMaster1.xml"  /></Relationships>
</file>

<file path=ppt/notesSlides/_rels/notesSlide17.xml.rels><?xml version="1.0" encoding="UTF-8" standalone="yes" ?><Relationships xmlns="http://schemas.openxmlformats.org/package/2006/relationships"><Relationship Id="rId1" Type="http://schemas.openxmlformats.org/officeDocument/2006/relationships/slide" Target="../slides/slide21.xml"  /><Relationship Id="rId2" Type="http://schemas.openxmlformats.org/officeDocument/2006/relationships/notesMaster" Target="../notesMasters/notesMaster1.xml"  /></Relationships>
</file>

<file path=ppt/notesSlides/_rels/notesSlide18.xml.rels><?xml version="1.0" encoding="UTF-8" standalone="yes" ?><Relationships xmlns="http://schemas.openxmlformats.org/package/2006/relationships"><Relationship Id="rId1" Type="http://schemas.openxmlformats.org/officeDocument/2006/relationships/slide" Target="../slides/slide22.xml"  /><Relationship Id="rId2" Type="http://schemas.openxmlformats.org/officeDocument/2006/relationships/notesMaster" Target="../notesMasters/notesMaster1.xml"  /></Relationships>
</file>

<file path=ppt/notesSlides/_rels/notesSlide19.xml.rels><?xml version="1.0" encoding="UTF-8" standalone="yes" ?><Relationships xmlns="http://schemas.openxmlformats.org/package/2006/relationships"><Relationship Id="rId1" Type="http://schemas.openxmlformats.org/officeDocument/2006/relationships/slide" Target="../slides/slide23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20.xml.rels><?xml version="1.0" encoding="UTF-8" standalone="yes" ?><Relationships xmlns="http://schemas.openxmlformats.org/package/2006/relationships"><Relationship Id="rId1" Type="http://schemas.openxmlformats.org/officeDocument/2006/relationships/slide" Target="../slides/slide24.xml"  /><Relationship Id="rId2" Type="http://schemas.openxmlformats.org/officeDocument/2006/relationships/notesMaster" Target="../notesMasters/notesMaster1.xml"  /></Relationships>
</file>

<file path=ppt/notesSlides/_rels/notesSlide2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5.xml"  /><Relationship Id="rId2" Type="http://schemas.openxmlformats.org/officeDocument/2006/relationships/notesMaster" Target="../notesMasters/notesMaster1.xml"  /></Relationships>
</file>

<file path=ppt/notesSlides/_rels/notesSlide2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6.xml"  /><Relationship Id="rId2" Type="http://schemas.openxmlformats.org/officeDocument/2006/relationships/notesMaster" Target="../notesMasters/notesMaster1.xml"  /></Relationships>
</file>

<file path=ppt/notesSlides/_rels/notesSlide23.xml.rels><?xml version="1.0" encoding="UTF-8" standalone="yes" ?><Relationships xmlns="http://schemas.openxmlformats.org/package/2006/relationships"><Relationship Id="rId1" Type="http://schemas.openxmlformats.org/officeDocument/2006/relationships/slide" Target="../slides/slide27.xml"  /><Relationship Id="rId2" Type="http://schemas.openxmlformats.org/officeDocument/2006/relationships/notesMaster" Target="../notesMasters/notesMaster1.xml"  /></Relationships>
</file>

<file path=ppt/notesSlides/_rels/notesSlide24.xml.rels><?xml version="1.0" encoding="UTF-8" standalone="yes" ?><Relationships xmlns="http://schemas.openxmlformats.org/package/2006/relationships"><Relationship Id="rId1" Type="http://schemas.openxmlformats.org/officeDocument/2006/relationships/slide" Target="../slides/slide28.xml"  /><Relationship Id="rId2" Type="http://schemas.openxmlformats.org/officeDocument/2006/relationships/notesMaster" Target="../notesMasters/notesMaster1.xml"  /></Relationships>
</file>

<file path=ppt/notesSlides/_rels/notesSlide25.xml.rels><?xml version="1.0" encoding="UTF-8" standalone="yes" ?><Relationships xmlns="http://schemas.openxmlformats.org/package/2006/relationships"><Relationship Id="rId1" Type="http://schemas.openxmlformats.org/officeDocument/2006/relationships/slide" Target="../slides/slide29.xml"  /><Relationship Id="rId2" Type="http://schemas.openxmlformats.org/officeDocument/2006/relationships/notesMaster" Target="../notesMasters/notesMaster1.xml"  /></Relationships>
</file>

<file path=ppt/notesSlides/_rels/notesSlide26.xml.rels><?xml version="1.0" encoding="UTF-8" standalone="yes" ?><Relationships xmlns="http://schemas.openxmlformats.org/package/2006/relationships"><Relationship Id="rId1" Type="http://schemas.openxmlformats.org/officeDocument/2006/relationships/slide" Target="../slides/slide30.xml"  /><Relationship Id="rId2" Type="http://schemas.openxmlformats.org/officeDocument/2006/relationships/notesMaster" Target="../notesMasters/notesMaster1.xml"  /></Relationships>
</file>

<file path=ppt/notesSlides/_rels/notesSlide27.xml.rels><?xml version="1.0" encoding="UTF-8" standalone="yes" ?><Relationships xmlns="http://schemas.openxmlformats.org/package/2006/relationships"><Relationship Id="rId1" Type="http://schemas.openxmlformats.org/officeDocument/2006/relationships/slide" Target="../slides/slide31.xml"  /><Relationship Id="rId2" Type="http://schemas.openxmlformats.org/officeDocument/2006/relationships/notesMaster" Target="../notesMasters/notesMaster1.xml"  /></Relationships>
</file>

<file path=ppt/notesSlides/_rels/notesSlide28.xml.rels><?xml version="1.0" encoding="UTF-8" standalone="yes" ?><Relationships xmlns="http://schemas.openxmlformats.org/package/2006/relationships"><Relationship Id="rId1" Type="http://schemas.openxmlformats.org/officeDocument/2006/relationships/slide" Target="../slides/slide32.xml"  /><Relationship Id="rId2" Type="http://schemas.openxmlformats.org/officeDocument/2006/relationships/notesMaster" Target="../notesMasters/notesMaster1.xml"  /></Relationships>
</file>

<file path=ppt/notesSlides/_rels/notesSlide29.xml.rels><?xml version="1.0" encoding="UTF-8" standalone="yes" ?><Relationships xmlns="http://schemas.openxmlformats.org/package/2006/relationships"><Relationship Id="rId1" Type="http://schemas.openxmlformats.org/officeDocument/2006/relationships/slide" Target="../slides/slide33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30.xml.rels><?xml version="1.0" encoding="UTF-8" standalone="yes" ?><Relationships xmlns="http://schemas.openxmlformats.org/package/2006/relationships"><Relationship Id="rId1" Type="http://schemas.openxmlformats.org/officeDocument/2006/relationships/slide" Target="../slides/slide34.xml"  /><Relationship Id="rId2" Type="http://schemas.openxmlformats.org/officeDocument/2006/relationships/notesMaster" Target="../notesMasters/notesMaster1.xml"  /></Relationships>
</file>

<file path=ppt/notesSlides/_rels/notesSlide31.xml.rels><?xml version="1.0" encoding="UTF-8" standalone="yes" ?><Relationships xmlns="http://schemas.openxmlformats.org/package/2006/relationships"><Relationship Id="rId1" Type="http://schemas.openxmlformats.org/officeDocument/2006/relationships/slide" Target="../slides/slide36.xml"  /><Relationship Id="rId2" Type="http://schemas.openxmlformats.org/officeDocument/2006/relationships/notesMaster" Target="../notesMasters/notesMaster1.xml"  /></Relationships>
</file>

<file path=ppt/notesSlides/_rels/notesSlide32.xml.rels><?xml version="1.0" encoding="UTF-8" standalone="yes" ?><Relationships xmlns="http://schemas.openxmlformats.org/package/2006/relationships"><Relationship Id="rId1" Type="http://schemas.openxmlformats.org/officeDocument/2006/relationships/slide" Target="../slides/slide37.xml"  /><Relationship Id="rId2" Type="http://schemas.openxmlformats.org/officeDocument/2006/relationships/notesMaster" Target="../notesMasters/notesMaster1.xml"  /></Relationships>
</file>

<file path=ppt/notesSlides/_rels/notesSlide3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8.xml"  /><Relationship Id="rId2" Type="http://schemas.openxmlformats.org/officeDocument/2006/relationships/notesMaster" Target="../notesMasters/notesMaster1.xml"  /></Relationships>
</file>

<file path=ppt/notesSlides/_rels/notesSlide34.xml.rels><?xml version="1.0" encoding="UTF-8" standalone="yes" ?><Relationships xmlns="http://schemas.openxmlformats.org/package/2006/relationships"><Relationship Id="rId1" Type="http://schemas.openxmlformats.org/officeDocument/2006/relationships/slide" Target="../slides/slide39.xml"  /><Relationship Id="rId2" Type="http://schemas.openxmlformats.org/officeDocument/2006/relationships/notesMaster" Target="../notesMasters/notesMaster1.xml"  /></Relationships>
</file>

<file path=ppt/notesSlides/_rels/notesSlide35.xml.rels><?xml version="1.0" encoding="UTF-8" standalone="yes" ?><Relationships xmlns="http://schemas.openxmlformats.org/package/2006/relationships"><Relationship Id="rId1" Type="http://schemas.openxmlformats.org/officeDocument/2006/relationships/slide" Target="../slides/slide40.xml"  /><Relationship Id="rId2" Type="http://schemas.openxmlformats.org/officeDocument/2006/relationships/notesMaster" Target="../notesMasters/notesMaster1.xml"  /></Relationships>
</file>

<file path=ppt/notesSlides/_rels/notesSlide36.xml.rels><?xml version="1.0" encoding="UTF-8" standalone="yes" ?><Relationships xmlns="http://schemas.openxmlformats.org/package/2006/relationships"><Relationship Id="rId1" Type="http://schemas.openxmlformats.org/officeDocument/2006/relationships/slide" Target="../slides/slide41.xml"  /><Relationship Id="rId2" Type="http://schemas.openxmlformats.org/officeDocument/2006/relationships/notesMaster" Target="../notesMasters/notesMaster1.xml"  /></Relationships>
</file>

<file path=ppt/notesSlides/_rels/notesSlide37.xml.rels><?xml version="1.0" encoding="UTF-8" standalone="yes" ?><Relationships xmlns="http://schemas.openxmlformats.org/package/2006/relationships"><Relationship Id="rId1" Type="http://schemas.openxmlformats.org/officeDocument/2006/relationships/slide" Target="../slides/slide42.xml"  /><Relationship Id="rId2" Type="http://schemas.openxmlformats.org/officeDocument/2006/relationships/notesMaster" Target="../notesMasters/notesMaster1.xml"  /></Relationships>
</file>

<file path=ppt/notesSlides/_rels/notesSlide38.xml.rels><?xml version="1.0" encoding="UTF-8" standalone="yes" ?><Relationships xmlns="http://schemas.openxmlformats.org/package/2006/relationships"><Relationship Id="rId1" Type="http://schemas.openxmlformats.org/officeDocument/2006/relationships/slide" Target="../slides/slide43.xml"  /><Relationship Id="rId2" Type="http://schemas.openxmlformats.org/officeDocument/2006/relationships/notesMaster" Target="../notesMasters/notesMaster1.xml"  /></Relationships>
</file>

<file path=ppt/notesSlides/_rels/notesSlide39.xml.rels><?xml version="1.0" encoding="UTF-8" standalone="yes" ?><Relationships xmlns="http://schemas.openxmlformats.org/package/2006/relationships"><Relationship Id="rId1" Type="http://schemas.openxmlformats.org/officeDocument/2006/relationships/slide" Target="../slides/slide44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40.xml.rels><?xml version="1.0" encoding="UTF-8" standalone="yes" ?><Relationships xmlns="http://schemas.openxmlformats.org/package/2006/relationships"><Relationship Id="rId1" Type="http://schemas.openxmlformats.org/officeDocument/2006/relationships/slide" Target="../slides/slide45.xml"  /><Relationship Id="rId2" Type="http://schemas.openxmlformats.org/officeDocument/2006/relationships/notesMaster" Target="../notesMasters/notesMaster1.xml"  /></Relationships>
</file>

<file path=ppt/notesSlides/_rels/notesSlide41.xml.rels><?xml version="1.0" encoding="UTF-8" standalone="yes" ?><Relationships xmlns="http://schemas.openxmlformats.org/package/2006/relationships"><Relationship Id="rId1" Type="http://schemas.openxmlformats.org/officeDocument/2006/relationships/slide" Target="../slides/slide47.xml"  /><Relationship Id="rId2" Type="http://schemas.openxmlformats.org/officeDocument/2006/relationships/notesMaster" Target="../notesMasters/notesMaster1.xml"  /></Relationships>
</file>

<file path=ppt/notesSlides/_rels/notesSlide42.xml.rels><?xml version="1.0" encoding="UTF-8" standalone="yes" ?><Relationships xmlns="http://schemas.openxmlformats.org/package/2006/relationships"><Relationship Id="rId1" Type="http://schemas.openxmlformats.org/officeDocument/2006/relationships/slide" Target="../slides/slide48.xml"  /><Relationship Id="rId2" Type="http://schemas.openxmlformats.org/officeDocument/2006/relationships/notesMaster" Target="../notesMasters/notesMaster1.xml"  /></Relationships>
</file>

<file path=ppt/notesSlides/_rels/notesSlide43.xml.rels><?xml version="1.0" encoding="UTF-8" standalone="yes" ?><Relationships xmlns="http://schemas.openxmlformats.org/package/2006/relationships"><Relationship Id="rId1" Type="http://schemas.openxmlformats.org/officeDocument/2006/relationships/slide" Target="../slides/slide49.xml"  /><Relationship Id="rId2" Type="http://schemas.openxmlformats.org/officeDocument/2006/relationships/notesMaster" Target="../notesMasters/notesMaster1.xml"  /></Relationships>
</file>

<file path=ppt/notesSlides/_rels/notesSlide44.xml.rels><?xml version="1.0" encoding="UTF-8" standalone="yes" ?><Relationships xmlns="http://schemas.openxmlformats.org/package/2006/relationships"><Relationship Id="rId1" Type="http://schemas.openxmlformats.org/officeDocument/2006/relationships/slide" Target="../slides/slide50.xml"  /><Relationship Id="rId2" Type="http://schemas.openxmlformats.org/officeDocument/2006/relationships/notesMaster" Target="../notesMasters/notesMaster1.xml"  /></Relationships>
</file>

<file path=ppt/notesSlides/_rels/notesSlide4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1.xml"  /><Relationship Id="rId2" Type="http://schemas.openxmlformats.org/officeDocument/2006/relationships/notesMaster" Target="../notesMasters/notesMaster1.xml"  /></Relationships>
</file>

<file path=ppt/notesSlides/_rels/notesSlide46.xml.rels><?xml version="1.0" encoding="UTF-8" standalone="yes" ?><Relationships xmlns="http://schemas.openxmlformats.org/package/2006/relationships"><Relationship Id="rId1" Type="http://schemas.openxmlformats.org/officeDocument/2006/relationships/slide" Target="../slides/slide52.xml"  /><Relationship Id="rId2" Type="http://schemas.openxmlformats.org/officeDocument/2006/relationships/notesMaster" Target="../notesMasters/notesMaster1.xml"  /></Relationships>
</file>

<file path=ppt/notesSlides/_rels/notesSlide47.xml.rels><?xml version="1.0" encoding="UTF-8" standalone="yes" ?><Relationships xmlns="http://schemas.openxmlformats.org/package/2006/relationships"><Relationship Id="rId1" Type="http://schemas.openxmlformats.org/officeDocument/2006/relationships/slide" Target="../slides/slide54.xml"  /><Relationship Id="rId2" Type="http://schemas.openxmlformats.org/officeDocument/2006/relationships/notesMaster" Target="../notesMasters/notesMaster1.xml"  /></Relationships>
</file>

<file path=ppt/notesSlides/_rels/notesSlide48.xml.rels><?xml version="1.0" encoding="UTF-8" standalone="yes" ?><Relationships xmlns="http://schemas.openxmlformats.org/package/2006/relationships"><Relationship Id="rId1" Type="http://schemas.openxmlformats.org/officeDocument/2006/relationships/slide" Target="../slides/slide55.xml"  /><Relationship Id="rId2" Type="http://schemas.openxmlformats.org/officeDocument/2006/relationships/notesMaster" Target="../notesMasters/notesMaster1.xml"  /></Relationships>
</file>

<file path=ppt/notesSlides/_rels/notesSlide49.xml.rels><?xml version="1.0" encoding="UTF-8" standalone="yes" ?><Relationships xmlns="http://schemas.openxmlformats.org/package/2006/relationships"><Relationship Id="rId1" Type="http://schemas.openxmlformats.org/officeDocument/2006/relationships/slide" Target="../slides/slide56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50.xml.rels><?xml version="1.0" encoding="UTF-8" standalone="yes" ?><Relationships xmlns="http://schemas.openxmlformats.org/package/2006/relationships"><Relationship Id="rId1" Type="http://schemas.openxmlformats.org/officeDocument/2006/relationships/slide" Target="../slides/slide58.xml"  /><Relationship Id="rId2" Type="http://schemas.openxmlformats.org/officeDocument/2006/relationships/notesMaster" Target="../notesMasters/notesMaster1.xml"  /></Relationships>
</file>

<file path=ppt/notesSlides/_rels/notesSlide51.xml.rels><?xml version="1.0" encoding="UTF-8" standalone="yes" ?><Relationships xmlns="http://schemas.openxmlformats.org/package/2006/relationships"><Relationship Id="rId1" Type="http://schemas.openxmlformats.org/officeDocument/2006/relationships/slide" Target="../slides/slide59.xml"  /><Relationship Id="rId2" Type="http://schemas.openxmlformats.org/officeDocument/2006/relationships/notesMaster" Target="../notesMasters/notesMaster1.xml"  /></Relationships>
</file>

<file path=ppt/notesSlides/_rels/notesSlide52.xml.rels><?xml version="1.0" encoding="UTF-8" standalone="yes" ?><Relationships xmlns="http://schemas.openxmlformats.org/package/2006/relationships"><Relationship Id="rId1" Type="http://schemas.openxmlformats.org/officeDocument/2006/relationships/slide" Target="../slides/slide60.xml"  /><Relationship Id="rId2" Type="http://schemas.openxmlformats.org/officeDocument/2006/relationships/notesMaster" Target="../notesMasters/notesMaster1.xml"  /></Relationships>
</file>

<file path=ppt/notesSlides/_rels/notesSlide53.xml.rels><?xml version="1.0" encoding="UTF-8" standalone="yes" ?><Relationships xmlns="http://schemas.openxmlformats.org/package/2006/relationships"><Relationship Id="rId1" Type="http://schemas.openxmlformats.org/officeDocument/2006/relationships/slide" Target="../slides/slide61.xml"  /><Relationship Id="rId2" Type="http://schemas.openxmlformats.org/officeDocument/2006/relationships/notesMaster" Target="../notesMasters/notesMaster1.xml"  /></Relationships>
</file>

<file path=ppt/notesSlides/_rels/notesSlide54.xml.rels><?xml version="1.0" encoding="UTF-8" standalone="yes" ?><Relationships xmlns="http://schemas.openxmlformats.org/package/2006/relationships"><Relationship Id="rId1" Type="http://schemas.openxmlformats.org/officeDocument/2006/relationships/slide" Target="../slides/slide62.xml"  /><Relationship Id="rId2" Type="http://schemas.openxmlformats.org/officeDocument/2006/relationships/notesMaster" Target="../notesMasters/notesMaster1.xml"  /></Relationships>
</file>

<file path=ppt/notesSlides/_rels/notesSlide55.xml.rels><?xml version="1.0" encoding="UTF-8" standalone="yes" ?><Relationships xmlns="http://schemas.openxmlformats.org/package/2006/relationships"><Relationship Id="rId1" Type="http://schemas.openxmlformats.org/officeDocument/2006/relationships/slide" Target="../slides/slide63.xml"  /><Relationship Id="rId2" Type="http://schemas.openxmlformats.org/officeDocument/2006/relationships/notesMaster" Target="../notesMasters/notesMaster1.xml"  /></Relationships>
</file>

<file path=ppt/notesSlides/_rels/notesSlide5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4.xml"  /><Relationship Id="rId2" Type="http://schemas.openxmlformats.org/officeDocument/2006/relationships/notesMaster" Target="../notesMasters/notesMaster1.xml"  /></Relationships>
</file>

<file path=ppt/notesSlides/_rels/notesSlide57.xml.rels><?xml version="1.0" encoding="UTF-8" standalone="yes" ?><Relationships xmlns="http://schemas.openxmlformats.org/package/2006/relationships"><Relationship Id="rId1" Type="http://schemas.openxmlformats.org/officeDocument/2006/relationships/slide" Target="../slides/slide66.xml"  /><Relationship Id="rId2" Type="http://schemas.openxmlformats.org/officeDocument/2006/relationships/notesMaster" Target="../notesMasters/notesMaster1.xml"  /></Relationships>
</file>

<file path=ppt/notesSlides/_rels/notesSlide58.xml.rels><?xml version="1.0" encoding="UTF-8" standalone="yes" ?><Relationships xmlns="http://schemas.openxmlformats.org/package/2006/relationships"><Relationship Id="rId1" Type="http://schemas.openxmlformats.org/officeDocument/2006/relationships/slide" Target="../slides/slide67.xml"  /><Relationship Id="rId2" Type="http://schemas.openxmlformats.org/officeDocument/2006/relationships/notesMaster" Target="../notesMasters/notesMaster1.xml"  /></Relationships>
</file>

<file path=ppt/notesSlides/_rels/notesSlide59.xml.rels><?xml version="1.0" encoding="UTF-8" standalone="yes" ?><Relationships xmlns="http://schemas.openxmlformats.org/package/2006/relationships"><Relationship Id="rId1" Type="http://schemas.openxmlformats.org/officeDocument/2006/relationships/slide" Target="../slides/slide68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60.xml.rels><?xml version="1.0" encoding="UTF-8" standalone="yes" ?><Relationships xmlns="http://schemas.openxmlformats.org/package/2006/relationships"><Relationship Id="rId1" Type="http://schemas.openxmlformats.org/officeDocument/2006/relationships/slide" Target="../slides/slide69.xml"  /><Relationship Id="rId2" Type="http://schemas.openxmlformats.org/officeDocument/2006/relationships/notesMaster" Target="../notesMasters/notesMaster1.xml"  /></Relationships>
</file>

<file path=ppt/notesSlides/_rels/notesSlide61.xml.rels><?xml version="1.0" encoding="UTF-8" standalone="yes" ?><Relationships xmlns="http://schemas.openxmlformats.org/package/2006/relationships"><Relationship Id="rId1" Type="http://schemas.openxmlformats.org/officeDocument/2006/relationships/slide" Target="../slides/slide70.xml"  /><Relationship Id="rId2" Type="http://schemas.openxmlformats.org/officeDocument/2006/relationships/notesMaster" Target="../notesMasters/notesMaster1.xml"  /></Relationships>
</file>

<file path=ppt/notesSlides/_rels/notesSlide62.xml.rels><?xml version="1.0" encoding="UTF-8" standalone="yes" ?><Relationships xmlns="http://schemas.openxmlformats.org/package/2006/relationships"><Relationship Id="rId1" Type="http://schemas.openxmlformats.org/officeDocument/2006/relationships/slide" Target="../slides/slide71.xml"  /><Relationship Id="rId2" Type="http://schemas.openxmlformats.org/officeDocument/2006/relationships/notesMaster" Target="../notesMasters/notesMaster1.xml"  /></Relationships>
</file>

<file path=ppt/notesSlides/_rels/notesSlide63.xml.rels><?xml version="1.0" encoding="UTF-8" standalone="yes" ?><Relationships xmlns="http://schemas.openxmlformats.org/package/2006/relationships"><Relationship Id="rId1" Type="http://schemas.openxmlformats.org/officeDocument/2006/relationships/slide" Target="../slides/slide73.xml"  /><Relationship Id="rId2" Type="http://schemas.openxmlformats.org/officeDocument/2006/relationships/notesMaster" Target="../notesMasters/notesMaster1.xml"  /></Relationships>
</file>

<file path=ppt/notesSlides/_rels/notesSlide64.xml.rels><?xml version="1.0" encoding="UTF-8" standalone="yes" ?><Relationships xmlns="http://schemas.openxmlformats.org/package/2006/relationships"><Relationship Id="rId1" Type="http://schemas.openxmlformats.org/officeDocument/2006/relationships/slide" Target="../slides/slide74.xml"  /><Relationship Id="rId2" Type="http://schemas.openxmlformats.org/officeDocument/2006/relationships/notesMaster" Target="../notesMasters/notesMaster1.xml"  /></Relationships>
</file>

<file path=ppt/notesSlides/_rels/notesSlide65.xml.rels><?xml version="1.0" encoding="UTF-8" standalone="yes" ?><Relationships xmlns="http://schemas.openxmlformats.org/package/2006/relationships"><Relationship Id="rId1" Type="http://schemas.openxmlformats.org/officeDocument/2006/relationships/slide" Target="../slides/slide75.xml"  /><Relationship Id="rId2" Type="http://schemas.openxmlformats.org/officeDocument/2006/relationships/notesMaster" Target="../notesMasters/notesMaster1.xml"  /></Relationships>
</file>

<file path=ppt/notesSlides/_rels/notesSlide66.xml.rels><?xml version="1.0" encoding="UTF-8" standalone="yes" ?><Relationships xmlns="http://schemas.openxmlformats.org/package/2006/relationships"><Relationship Id="rId1" Type="http://schemas.openxmlformats.org/officeDocument/2006/relationships/slide" Target="../slides/slide76.xml"  /><Relationship Id="rId2" Type="http://schemas.openxmlformats.org/officeDocument/2006/relationships/notesMaster" Target="../notesMasters/notesMaster1.xml"  /></Relationships>
</file>

<file path=ppt/notesSlides/_rels/notesSlide6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7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815834"/>
      </p:ext>
    </p:extLst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6123195"/>
      </p:ext>
    </p:extLst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5166992"/>
      </p:ext>
    </p:extLst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323995"/>
      </p:ext>
    </p:extLst>
  </p:cSld>
  <p:clrMapOvr>
    <a:masterClrMapping/>
  </p:clrMapOvr>
</p:notes>
</file>

<file path=ppt/notesSlides/notesSlide1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356652"/>
      </p:ext>
    </p:extLst>
  </p:cSld>
  <p:clrMapOvr>
    <a:masterClrMapping/>
  </p:clrMapOvr>
</p:notes>
</file>

<file path=ppt/notesSlides/notesSlide1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3557212"/>
      </p:ext>
    </p:extLst>
  </p:cSld>
  <p:clrMapOvr>
    <a:masterClrMapping/>
  </p:clrMapOvr>
</p:notes>
</file>

<file path=ppt/notesSlides/notesSlide1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9346678"/>
      </p:ext>
    </p:extLst>
  </p:cSld>
  <p:clrMapOvr>
    <a:masterClrMapping/>
  </p:clrMapOvr>
</p:notes>
</file>

<file path=ppt/notesSlides/notesSlide1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469984"/>
      </p:ext>
    </p:extLst>
  </p:cSld>
  <p:clrMapOvr>
    <a:masterClrMapping/>
  </p:clrMapOvr>
</p:notes>
</file>

<file path=ppt/notesSlides/notesSlide1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967475"/>
      </p:ext>
    </p:extLst>
  </p:cSld>
  <p:clrMapOvr>
    <a:masterClrMapping/>
  </p:clrMapOvr>
</p:notes>
</file>

<file path=ppt/notesSlides/notesSlide1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6130464"/>
      </p:ext>
    </p:extLst>
  </p:cSld>
  <p:clrMapOvr>
    <a:masterClrMapping/>
  </p:clrMapOvr>
</p:notes>
</file>

<file path=ppt/notesSlides/notesSlide1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6500977"/>
      </p:ext>
    </p:extLst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8853028"/>
      </p:ext>
    </p:extLst>
  </p:cSld>
  <p:clrMapOvr>
    <a:masterClrMapping/>
  </p:clrMapOvr>
</p:notes>
</file>

<file path=ppt/notesSlides/notesSlide2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319976"/>
      </p:ext>
    </p:extLst>
  </p:cSld>
  <p:clrMapOvr>
    <a:masterClrMapping/>
  </p:clrMapOvr>
</p:notes>
</file>

<file path=ppt/notesSlides/notesSlide2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482760"/>
      </p:ext>
    </p:extLst>
  </p:cSld>
  <p:clrMapOvr>
    <a:masterClrMapping/>
  </p:clrMapOvr>
</p:notes>
</file>

<file path=ppt/notesSlides/notesSlide2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6309204"/>
      </p:ext>
    </p:extLst>
  </p:cSld>
  <p:clrMapOvr>
    <a:masterClrMapping/>
  </p:clrMapOvr>
</p:notes>
</file>

<file path=ppt/notesSlides/notesSlide2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474676"/>
      </p:ext>
    </p:extLst>
  </p:cSld>
  <p:clrMapOvr>
    <a:masterClrMapping/>
  </p:clrMapOvr>
</p:notes>
</file>

<file path=ppt/notesSlides/notesSlide2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4054179"/>
      </p:ext>
    </p:extLst>
  </p:cSld>
  <p:clrMapOvr>
    <a:masterClrMapping/>
  </p:clrMapOvr>
</p:notes>
</file>

<file path=ppt/notesSlides/notesSlide2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0597912"/>
      </p:ext>
    </p:extLst>
  </p:cSld>
  <p:clrMapOvr>
    <a:masterClrMapping/>
  </p:clrMapOvr>
</p:notes>
</file>

<file path=ppt/notesSlides/notesSlide2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4360192"/>
      </p:ext>
    </p:extLst>
  </p:cSld>
  <p:clrMapOvr>
    <a:masterClrMapping/>
  </p:clrMapOvr>
</p:notes>
</file>

<file path=ppt/notesSlides/notesSlide2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7884540"/>
      </p:ext>
    </p:extLst>
  </p:cSld>
  <p:clrMapOvr>
    <a:masterClrMapping/>
  </p:clrMapOvr>
</p:notes>
</file>

<file path=ppt/notesSlides/notesSlide2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64704"/>
      </p:ext>
    </p:extLst>
  </p:cSld>
  <p:clrMapOvr>
    <a:masterClrMapping/>
  </p:clrMapOvr>
</p:notes>
</file>

<file path=ppt/notesSlides/notesSlide2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067210"/>
      </p:ext>
    </p:extLst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367823"/>
      </p:ext>
    </p:extLst>
  </p:cSld>
  <p:clrMapOvr>
    <a:masterClrMapping/>
  </p:clrMapOvr>
</p:notes>
</file>

<file path=ppt/notesSlides/notesSlide3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3781038"/>
      </p:ext>
    </p:extLst>
  </p:cSld>
  <p:clrMapOvr>
    <a:masterClrMapping/>
  </p:clrMapOvr>
</p:notes>
</file>

<file path=ppt/notesSlides/notesSlide3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3654269"/>
      </p:ext>
    </p:extLst>
  </p:cSld>
  <p:clrMapOvr>
    <a:masterClrMapping/>
  </p:clrMapOvr>
</p:notes>
</file>

<file path=ppt/notesSlides/notesSlide3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5605749"/>
      </p:ext>
    </p:extLst>
  </p:cSld>
  <p:clrMapOvr>
    <a:masterClrMapping/>
  </p:clrMapOvr>
</p:notes>
</file>

<file path=ppt/notesSlides/notesSlide3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794121"/>
      </p:ext>
    </p:extLst>
  </p:cSld>
  <p:clrMapOvr>
    <a:masterClrMapping/>
  </p:clrMapOvr>
</p:notes>
</file>

<file path=ppt/notesSlides/notesSlide3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786199"/>
      </p:ext>
    </p:extLst>
  </p:cSld>
  <p:clrMapOvr>
    <a:masterClrMapping/>
  </p:clrMapOvr>
</p:notes>
</file>

<file path=ppt/notesSlides/notesSlide3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42208"/>
      </p:ext>
    </p:extLst>
  </p:cSld>
  <p:clrMapOvr>
    <a:masterClrMapping/>
  </p:clrMapOvr>
</p:notes>
</file>

<file path=ppt/notesSlides/notesSlide3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4187885"/>
      </p:ext>
    </p:extLst>
  </p:cSld>
  <p:clrMapOvr>
    <a:masterClrMapping/>
  </p:clrMapOvr>
</p:notes>
</file>

<file path=ppt/notesSlides/notesSlide3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9810848"/>
      </p:ext>
    </p:extLst>
  </p:cSld>
  <p:clrMapOvr>
    <a:masterClrMapping/>
  </p:clrMapOvr>
</p:notes>
</file>

<file path=ppt/notesSlides/notesSlide3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8756260"/>
      </p:ext>
    </p:extLst>
  </p:cSld>
  <p:clrMapOvr>
    <a:masterClrMapping/>
  </p:clrMapOvr>
</p:notes>
</file>

<file path=ppt/notesSlides/notesSlide3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7094389"/>
      </p:ext>
    </p:extLst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1622477"/>
      </p:ext>
    </p:extLst>
  </p:cSld>
  <p:clrMapOvr>
    <a:masterClrMapping/>
  </p:clrMapOvr>
</p:notes>
</file>

<file path=ppt/notesSlides/notesSlide4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98906"/>
      </p:ext>
    </p:extLst>
  </p:cSld>
  <p:clrMapOvr>
    <a:masterClrMapping/>
  </p:clrMapOvr>
</p:notes>
</file>

<file path=ppt/notesSlides/notesSlide4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505164"/>
      </p:ext>
    </p:extLst>
  </p:cSld>
  <p:clrMapOvr>
    <a:masterClrMapping/>
  </p:clrMapOvr>
</p:notes>
</file>

<file path=ppt/notesSlides/notesSlide4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9428890"/>
      </p:ext>
    </p:extLst>
  </p:cSld>
  <p:clrMapOvr>
    <a:masterClrMapping/>
  </p:clrMapOvr>
</p:notes>
</file>

<file path=ppt/notesSlides/notesSlide4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382475"/>
      </p:ext>
    </p:extLst>
  </p:cSld>
  <p:clrMapOvr>
    <a:masterClrMapping/>
  </p:clrMapOvr>
</p:notes>
</file>

<file path=ppt/notesSlides/notesSlide4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9204012"/>
      </p:ext>
    </p:extLst>
  </p:cSld>
  <p:clrMapOvr>
    <a:masterClrMapping/>
  </p:clrMapOvr>
</p:notes>
</file>

<file path=ppt/notesSlides/notesSlide4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4336615"/>
      </p:ext>
    </p:extLst>
  </p:cSld>
  <p:clrMapOvr>
    <a:masterClrMapping/>
  </p:clrMapOvr>
</p:notes>
</file>

<file path=ppt/notesSlides/notesSlide4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50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5058208"/>
      </p:ext>
    </p:extLst>
  </p:cSld>
  <p:clrMapOvr>
    <a:masterClrMapping/>
  </p:clrMapOvr>
</p:notes>
</file>

<file path=ppt/notesSlides/notesSlide4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3308086"/>
      </p:ext>
    </p:extLst>
  </p:cSld>
  <p:clrMapOvr>
    <a:masterClrMapping/>
  </p:clrMapOvr>
</p:notes>
</file>

<file path=ppt/notesSlides/notesSlide4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38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850084"/>
      </p:ext>
    </p:extLst>
  </p:cSld>
  <p:clrMapOvr>
    <a:masterClrMapping/>
  </p:clrMapOvr>
</p:notes>
</file>

<file path=ppt/notesSlides/notesSlide4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54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9167893"/>
      </p:ext>
    </p:extLst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599037"/>
      </p:ext>
    </p:extLst>
  </p:cSld>
  <p:clrMapOvr>
    <a:masterClrMapping/>
  </p:clrMapOvr>
</p:notes>
</file>

<file path=ppt/notesSlides/notesSlide5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56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8484111"/>
      </p:ext>
    </p:extLst>
  </p:cSld>
  <p:clrMapOvr>
    <a:masterClrMapping/>
  </p:clrMapOvr>
</p:notes>
</file>

<file path=ppt/notesSlides/notesSlide5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1216635"/>
      </p:ext>
    </p:extLst>
  </p:cSld>
  <p:clrMapOvr>
    <a:masterClrMapping/>
  </p:clrMapOvr>
</p:notes>
</file>

<file path=ppt/notesSlides/notesSlide5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0982170"/>
      </p:ext>
    </p:extLst>
  </p:cSld>
  <p:clrMapOvr>
    <a:masterClrMapping/>
  </p:clrMapOvr>
</p:notes>
</file>

<file path=ppt/notesSlides/notesSlide5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59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0242005"/>
      </p:ext>
    </p:extLst>
  </p:cSld>
  <p:clrMapOvr>
    <a:masterClrMapping/>
  </p:clrMapOvr>
</p:notes>
</file>

<file path=ppt/notesSlides/notesSlide5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901020"/>
      </p:ext>
    </p:extLst>
  </p:cSld>
  <p:clrMapOvr>
    <a:masterClrMapping/>
  </p:clrMapOvr>
</p:notes>
</file>

<file path=ppt/notesSlides/notesSlide5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0115083"/>
      </p:ext>
    </p:extLst>
  </p:cSld>
  <p:clrMapOvr>
    <a:masterClrMapping/>
  </p:clrMapOvr>
</p:notes>
</file>

<file path=ppt/notesSlides/notesSlide5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62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0668857"/>
      </p:ext>
    </p:extLst>
  </p:cSld>
  <p:clrMapOvr>
    <a:masterClrMapping/>
  </p:clrMapOvr>
</p:notes>
</file>

<file path=ppt/notesSlides/notesSlide5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5229425"/>
      </p:ext>
    </p:extLst>
  </p:cSld>
  <p:clrMapOvr>
    <a:masterClrMapping/>
  </p:clrMapOvr>
</p:notes>
</file>

<file path=ppt/notesSlides/notesSlide5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65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1285487"/>
      </p:ext>
    </p:extLst>
  </p:cSld>
  <p:clrMapOvr>
    <a:masterClrMapping/>
  </p:clrMapOvr>
</p:notes>
</file>

<file path=ppt/notesSlides/notesSlide5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4832467"/>
      </p:ext>
    </p:extLst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735545"/>
      </p:ext>
    </p:extLst>
  </p:cSld>
  <p:clrMapOvr>
    <a:masterClrMapping/>
  </p:clrMapOvr>
</p:notes>
</file>

<file path=ppt/notesSlides/notesSlide6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4482212"/>
      </p:ext>
    </p:extLst>
  </p:cSld>
  <p:clrMapOvr>
    <a:masterClrMapping/>
  </p:clrMapOvr>
</p:notes>
</file>

<file path=ppt/notesSlides/notesSlide6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68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3225398"/>
      </p:ext>
    </p:extLst>
  </p:cSld>
  <p:clrMapOvr>
    <a:masterClrMapping/>
  </p:clrMapOvr>
</p:notes>
</file>

<file path=ppt/notesSlides/notesSlide6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49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7184152"/>
      </p:ext>
    </p:extLst>
  </p:cSld>
  <p:clrMapOvr>
    <a:masterClrMapping/>
  </p:clrMapOvr>
</p:notes>
</file>

<file path=ppt/notesSlides/notesSlide6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51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028878"/>
      </p:ext>
    </p:extLst>
  </p:cSld>
  <p:clrMapOvr>
    <a:masterClrMapping/>
  </p:clrMapOvr>
</p:notes>
</file>

<file path=ppt/notesSlides/notesSlide6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72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438342"/>
      </p:ext>
    </p:extLst>
  </p:cSld>
  <p:clrMapOvr>
    <a:masterClrMapping/>
  </p:clrMapOvr>
</p:notes>
</file>

<file path=ppt/notesSlides/notesSlide6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52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9539748"/>
      </p:ext>
    </p:extLst>
  </p:cSld>
  <p:clrMapOvr>
    <a:masterClrMapping/>
  </p:clrMapOvr>
</p:notes>
</file>

<file path=ppt/notesSlides/notesSlide6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74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2451987"/>
      </p:ext>
    </p:extLst>
  </p:cSld>
  <p:clrMapOvr>
    <a:masterClrMapping/>
  </p:clrMapOvr>
</p:notes>
</file>

<file path=ppt/notesSlides/notesSlide6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53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6845146"/>
      </p:ext>
    </p:extLst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6712610"/>
      </p:ext>
    </p:extLst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9663513"/>
      </p:ext>
    </p:extLst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9234540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1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1387571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9276950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642030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12344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0332797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887533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4929456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2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8117368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8966973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1578937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0051724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3400457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_rels/slideMaster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3.xml"  /><Relationship Id="rId10" Type="http://schemas.openxmlformats.org/officeDocument/2006/relationships/slideLayout" Target="../slideLayouts/slideLayout22.xml"  /><Relationship Id="rId11" Type="http://schemas.openxmlformats.org/officeDocument/2006/relationships/slideLayout" Target="../slideLayouts/slideLayout23.xml"  /><Relationship Id="rId12" Type="http://schemas.openxmlformats.org/officeDocument/2006/relationships/slideLayout" Target="../slideLayouts/slideLayout24.xml"  /><Relationship Id="rId13" Type="http://schemas.openxmlformats.org/officeDocument/2006/relationships/theme" Target="../theme/theme2.xml"  /><Relationship Id="rId2" Type="http://schemas.openxmlformats.org/officeDocument/2006/relationships/slideLayout" Target="../slideLayouts/slideLayout14.xml"  /><Relationship Id="rId3" Type="http://schemas.openxmlformats.org/officeDocument/2006/relationships/slideLayout" Target="../slideLayouts/slideLayout15.xml"  /><Relationship Id="rId4" Type="http://schemas.openxmlformats.org/officeDocument/2006/relationships/slideLayout" Target="../slideLayouts/slideLayout16.xml"  /><Relationship Id="rId5" Type="http://schemas.openxmlformats.org/officeDocument/2006/relationships/slideLayout" Target="../slideLayouts/slideLayout17.xml"  /><Relationship Id="rId6" Type="http://schemas.openxmlformats.org/officeDocument/2006/relationships/slideLayout" Target="../slideLayouts/slideLayout18.xml"  /><Relationship Id="rId7" Type="http://schemas.openxmlformats.org/officeDocument/2006/relationships/slideLayout" Target="../slideLayouts/slideLayout19.xml"  /><Relationship Id="rId8" Type="http://schemas.openxmlformats.org/officeDocument/2006/relationships/slideLayout" Target="../slideLayouts/slideLayout20.xml"  /><Relationship Id="rId9" Type="http://schemas.openxmlformats.org/officeDocument/2006/relationships/slideLayout" Target="../slideLayouts/slideLayout21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ko-KR" altLang="en-US"/>
              <a:pPr lvl="0">
                <a:defRPr/>
              </a:pPr>
              <a:t>2024-05-18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6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0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2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3.xml"  /><Relationship Id="rId2" Type="http://schemas.openxmlformats.org/officeDocument/2006/relationships/slideLayout" Target="../slideLayouts/slideLayout2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4.xml"  /><Relationship Id="rId2" Type="http://schemas.openxmlformats.org/officeDocument/2006/relationships/slideLayout" Target="../slideLayouts/slideLayout2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5.xml"  /><Relationship Id="rId2" Type="http://schemas.openxmlformats.org/officeDocument/2006/relationships/slideLayout" Target="../slideLayouts/slideLayout2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6.xml"  /><Relationship Id="rId2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.png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0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7.xml"  /><Relationship Id="rId2" Type="http://schemas.openxmlformats.org/officeDocument/2006/relationships/slideLayout" Target="../slideLayouts/slideLayout2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8.xml"  /><Relationship Id="rId2" Type="http://schemas.openxmlformats.org/officeDocument/2006/relationships/slideLayout" Target="../slideLayouts/slideLayout2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9.xml"  /><Relationship Id="rId2" Type="http://schemas.openxmlformats.org/officeDocument/2006/relationships/slideLayout" Target="../slideLayouts/slideLayout2.xml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0.xml"  /><Relationship Id="rId2" Type="http://schemas.openxmlformats.org/officeDocument/2006/relationships/slideLayout" Target="../slideLayouts/slideLayout2.xml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1.xml"  /><Relationship Id="rId2" Type="http://schemas.openxmlformats.org/officeDocument/2006/relationships/slideLayout" Target="../slideLayouts/slideLayout14.xml"  /><Relationship Id="rId3" Type="http://schemas.openxmlformats.org/officeDocument/2006/relationships/image" Target="../media/image5.jpeg"  /></Relationships>
</file>

<file path=ppt/slides/_rels/slide2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2.xml"  /><Relationship Id="rId2" Type="http://schemas.openxmlformats.org/officeDocument/2006/relationships/slideLayout" Target="../slideLayouts/slideLayout14.xml"  /></Relationships>
</file>

<file path=ppt/slides/_rels/slide2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3.xml"  /><Relationship Id="rId2" Type="http://schemas.openxmlformats.org/officeDocument/2006/relationships/slideLayout" Target="../slideLayouts/slideLayout14.xml"  /></Relationships>
</file>

<file path=ppt/slides/_rels/slide2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4.xml"  /><Relationship Id="rId2" Type="http://schemas.openxmlformats.org/officeDocument/2006/relationships/slideLayout" Target="../slideLayouts/slideLayout14.xml"  /></Relationships>
</file>

<file path=ppt/slides/_rels/slide2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5.xml"  /><Relationship Id="rId2" Type="http://schemas.openxmlformats.org/officeDocument/2006/relationships/slideLayout" Target="../slideLayouts/slideLayout14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0.xml"  /></Relationships>
</file>

<file path=ppt/slides/_rels/slide3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6.xml"  /><Relationship Id="rId2" Type="http://schemas.openxmlformats.org/officeDocument/2006/relationships/slideLayout" Target="../slideLayouts/slideLayout14.xml"  /></Relationships>
</file>

<file path=ppt/slides/_rels/slide3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7.xml"  /><Relationship Id="rId2" Type="http://schemas.openxmlformats.org/officeDocument/2006/relationships/slideLayout" Target="../slideLayouts/slideLayout14.xml"  /></Relationships>
</file>

<file path=ppt/slides/_rels/slide3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8.xml"  /><Relationship Id="rId2" Type="http://schemas.openxmlformats.org/officeDocument/2006/relationships/slideLayout" Target="../slideLayouts/slideLayout14.xml"  /></Relationships>
</file>

<file path=ppt/slides/_rels/slide3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9.xml"  /><Relationship Id="rId2" Type="http://schemas.openxmlformats.org/officeDocument/2006/relationships/slideLayout" Target="../slideLayouts/slideLayout14.xml"  /></Relationships>
</file>

<file path=ppt/slides/_rels/slide3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0.xml"  /><Relationship Id="rId2" Type="http://schemas.openxmlformats.org/officeDocument/2006/relationships/slideLayout" Target="../slideLayouts/slideLayout14.xml"  /></Relationships>
</file>

<file path=ppt/slides/_rels/slide3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2.xml"  /></Relationships>
</file>

<file path=ppt/slides/_rels/slide3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1.xml"  /><Relationship Id="rId2" Type="http://schemas.openxmlformats.org/officeDocument/2006/relationships/slideLayout" Target="../slideLayouts/slideLayout14.xml"  /></Relationships>
</file>

<file path=ppt/slides/_rels/slide3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2.xml"  /><Relationship Id="rId2" Type="http://schemas.openxmlformats.org/officeDocument/2006/relationships/slideLayout" Target="../slideLayouts/slideLayout14.xml"  /></Relationships>
</file>

<file path=ppt/slides/_rels/slide3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3.xml"  /><Relationship Id="rId2" Type="http://schemas.openxmlformats.org/officeDocument/2006/relationships/slideLayout" Target="../slideLayouts/slideLayout14.xml"  /><Relationship Id="rId3" Type="http://schemas.openxmlformats.org/officeDocument/2006/relationships/image" Target="../media/image6.jpeg"  /></Relationships>
</file>

<file path=ppt/slides/_rels/slide3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4.xml"  /><Relationship Id="rId2" Type="http://schemas.openxmlformats.org/officeDocument/2006/relationships/slideLayout" Target="../slideLayouts/slideLayout14.xml"  /><Relationship Id="rId3" Type="http://schemas.openxmlformats.org/officeDocument/2006/relationships/image" Target="../media/image6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4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5.xml"  /><Relationship Id="rId2" Type="http://schemas.openxmlformats.org/officeDocument/2006/relationships/slideLayout" Target="../slideLayouts/slideLayout14.xml"  /></Relationships>
</file>

<file path=ppt/slides/_rels/slide4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6.xml"  /><Relationship Id="rId2" Type="http://schemas.openxmlformats.org/officeDocument/2006/relationships/slideLayout" Target="../slideLayouts/slideLayout14.xml"  /></Relationships>
</file>

<file path=ppt/slides/_rels/slide4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7.xml"  /><Relationship Id="rId2" Type="http://schemas.openxmlformats.org/officeDocument/2006/relationships/slideLayout" Target="../slideLayouts/slideLayout14.xml"  /></Relationships>
</file>

<file path=ppt/slides/_rels/slide4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8.xml"  /><Relationship Id="rId2" Type="http://schemas.openxmlformats.org/officeDocument/2006/relationships/slideLayout" Target="../slideLayouts/slideLayout14.xml"  /></Relationships>
</file>

<file path=ppt/slides/_rels/slide4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9.xml"  /><Relationship Id="rId2" Type="http://schemas.openxmlformats.org/officeDocument/2006/relationships/slideLayout" Target="../slideLayouts/slideLayout14.xml"  /></Relationships>
</file>

<file path=ppt/slides/_rels/slide4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0.xml"  /><Relationship Id="rId2" Type="http://schemas.openxmlformats.org/officeDocument/2006/relationships/slideLayout" Target="../slideLayouts/slideLayout14.xml"  /></Relationships>
</file>

<file path=ppt/slides/_rels/slide4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2.xml"  /></Relationships>
</file>

<file path=ppt/slides/_rels/slide4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1.xml"  /><Relationship Id="rId2" Type="http://schemas.openxmlformats.org/officeDocument/2006/relationships/slideLayout" Target="../slideLayouts/slideLayout14.xml"  /></Relationships>
</file>

<file path=ppt/slides/_rels/slide4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2.xml"  /><Relationship Id="rId2" Type="http://schemas.openxmlformats.org/officeDocument/2006/relationships/slideLayout" Target="../slideLayouts/slideLayout14.xml"  /></Relationships>
</file>

<file path=ppt/slides/_rels/slide4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3.xml"  /><Relationship Id="rId2" Type="http://schemas.openxmlformats.org/officeDocument/2006/relationships/slideLayout" Target="../slideLayouts/slideLayout14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/Relationships>
</file>

<file path=ppt/slides/_rels/slide5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4.xml"  /><Relationship Id="rId2" Type="http://schemas.openxmlformats.org/officeDocument/2006/relationships/slideLayout" Target="../slideLayouts/slideLayout14.xml"  /><Relationship Id="rId3" Type="http://schemas.openxmlformats.org/officeDocument/2006/relationships/image" Target="../media/image7.jpeg"  /></Relationships>
</file>

<file path=ppt/slides/_rels/slide5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5.xml"  /><Relationship Id="rId2" Type="http://schemas.openxmlformats.org/officeDocument/2006/relationships/slideLayout" Target="../slideLayouts/slideLayout14.xml"  /></Relationships>
</file>

<file path=ppt/slides/_rels/slide5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6.xml"  /><Relationship Id="rId2" Type="http://schemas.openxmlformats.org/officeDocument/2006/relationships/slideLayout" Target="../slideLayouts/slideLayout14.xml"  /></Relationships>
</file>

<file path=ppt/slides/_rels/slide5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2.xml"  /></Relationships>
</file>

<file path=ppt/slides/_rels/slide5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7.xml"  /><Relationship Id="rId2" Type="http://schemas.openxmlformats.org/officeDocument/2006/relationships/slideLayout" Target="../slideLayouts/slideLayout14.xml"  /></Relationships>
</file>

<file path=ppt/slides/_rels/slide5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8.xml"  /><Relationship Id="rId2" Type="http://schemas.openxmlformats.org/officeDocument/2006/relationships/slideLayout" Target="../slideLayouts/slideLayout14.xml"  /></Relationships>
</file>

<file path=ppt/slides/_rels/slide5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9.xml"  /><Relationship Id="rId2" Type="http://schemas.openxmlformats.org/officeDocument/2006/relationships/slideLayout" Target="../slideLayouts/slideLayout14.xml"  /></Relationships>
</file>

<file path=ppt/slides/_rels/slide5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2.xml"  /></Relationships>
</file>

<file path=ppt/slides/_rels/slide5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0.xml"  /><Relationship Id="rId2" Type="http://schemas.openxmlformats.org/officeDocument/2006/relationships/slideLayout" Target="../slideLayouts/slideLayout14.xml"  /></Relationships>
</file>

<file path=ppt/slides/_rels/slide5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1.xml"  /><Relationship Id="rId2" Type="http://schemas.openxmlformats.org/officeDocument/2006/relationships/slideLayout" Target="../slideLayouts/slideLayout14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6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2.xml"  /><Relationship Id="rId2" Type="http://schemas.openxmlformats.org/officeDocument/2006/relationships/slideLayout" Target="../slideLayouts/slideLayout14.xml"  /><Relationship Id="rId3" Type="http://schemas.openxmlformats.org/officeDocument/2006/relationships/image" Target="../media/image8.jpeg"  /></Relationships>
</file>

<file path=ppt/slides/_rels/slide6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3.xml"  /><Relationship Id="rId2" Type="http://schemas.openxmlformats.org/officeDocument/2006/relationships/slideLayout" Target="../slideLayouts/slideLayout14.xml"  /></Relationships>
</file>

<file path=ppt/slides/_rels/slide6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4.xml"  /><Relationship Id="rId2" Type="http://schemas.openxmlformats.org/officeDocument/2006/relationships/slideLayout" Target="../slideLayouts/slideLayout14.xml"  /></Relationships>
</file>

<file path=ppt/slides/_rels/slide6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5.xml"  /><Relationship Id="rId2" Type="http://schemas.openxmlformats.org/officeDocument/2006/relationships/slideLayout" Target="../slideLayouts/slideLayout14.xml"  /></Relationships>
</file>

<file path=ppt/slides/_rels/slide6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6.xml"  /><Relationship Id="rId2" Type="http://schemas.openxmlformats.org/officeDocument/2006/relationships/slideLayout" Target="../slideLayouts/slideLayout14.xml"  /></Relationships>
</file>

<file path=ppt/slides/_rels/slide6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2.xml"  /></Relationships>
</file>

<file path=ppt/slides/_rels/slide6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7.xml"  /><Relationship Id="rId2" Type="http://schemas.openxmlformats.org/officeDocument/2006/relationships/slideLayout" Target="../slideLayouts/slideLayout14.xml"  /></Relationships>
</file>

<file path=ppt/slides/_rels/slide6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8.xml"  /><Relationship Id="rId2" Type="http://schemas.openxmlformats.org/officeDocument/2006/relationships/slideLayout" Target="../slideLayouts/slideLayout14.xml"  /></Relationships>
</file>

<file path=ppt/slides/_rels/slide6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9.xml"  /><Relationship Id="rId2" Type="http://schemas.openxmlformats.org/officeDocument/2006/relationships/slideLayout" Target="../slideLayouts/slideLayout14.xml"  /></Relationships>
</file>

<file path=ppt/slides/_rels/slide6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0.xml"  /><Relationship Id="rId2" Type="http://schemas.openxmlformats.org/officeDocument/2006/relationships/slideLayout" Target="../slideLayouts/slideLayout14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7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1.xml"  /><Relationship Id="rId2" Type="http://schemas.openxmlformats.org/officeDocument/2006/relationships/slideLayout" Target="../slideLayouts/slideLayout14.xml"  /></Relationships>
</file>

<file path=ppt/slides/_rels/slide7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2.xml"  /><Relationship Id="rId2" Type="http://schemas.openxmlformats.org/officeDocument/2006/relationships/slideLayout" Target="../slideLayouts/slideLayout14.xml"  /></Relationships>
</file>

<file path=ppt/slides/_rels/slide7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2.xml"  /></Relationships>
</file>

<file path=ppt/slides/_rels/slide7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3.xml"  /><Relationship Id="rId2" Type="http://schemas.openxmlformats.org/officeDocument/2006/relationships/slideLayout" Target="../slideLayouts/slideLayout14.xml"  /></Relationships>
</file>

<file path=ppt/slides/_rels/slide7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4.xml"  /><Relationship Id="rId2" Type="http://schemas.openxmlformats.org/officeDocument/2006/relationships/slideLayout" Target="../slideLayouts/slideLayout14.xml"  /></Relationships>
</file>

<file path=ppt/slides/_rels/slide7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5.xml"  /><Relationship Id="rId2" Type="http://schemas.openxmlformats.org/officeDocument/2006/relationships/slideLayout" Target="../slideLayouts/slideLayout14.xml"  /></Relationships>
</file>

<file path=ppt/slides/_rels/slide7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6.xml"  /><Relationship Id="rId2" Type="http://schemas.openxmlformats.org/officeDocument/2006/relationships/slideLayout" Target="../slideLayouts/slideLayout14.xml"  /></Relationships>
</file>

<file path=ppt/slides/_rels/slide7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7.xml"  /><Relationship Id="rId2" Type="http://schemas.openxmlformats.org/officeDocument/2006/relationships/slideLayout" Target="../slideLayouts/slideLayout14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401" y="2498268"/>
            <a:ext cx="10363198" cy="1470025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9700">
                <a:latin typeface="HY수평선B"/>
                <a:ea typeface="HY수평선B"/>
              </a:rPr>
              <a:t>일본의 문학</a:t>
            </a:r>
            <a:endParaRPr lang="ko-KR" altLang="en-US" sz="9700">
              <a:latin typeface="HY수평선B"/>
              <a:ea typeface="HY수평선B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4127587"/>
            <a:ext cx="8534399" cy="721812"/>
          </a:xfrm>
        </p:spPr>
        <p:txBody>
          <a:bodyPr/>
          <a:p>
            <a:pPr lvl="0">
              <a:defRPr/>
            </a:pPr>
            <a:r>
              <a:rPr lang="ko-KR" altLang="en-US">
                <a:latin typeface="HY수평선M"/>
                <a:ea typeface="HY수평선M"/>
              </a:rPr>
              <a:t>시대에 따른 변화</a:t>
            </a:r>
            <a:endParaRPr lang="ko-KR" altLang="en-US">
              <a:latin typeface="HY수평선M"/>
              <a:ea typeface="HY수평선M"/>
            </a:endParaRPr>
          </a:p>
        </p:txBody>
      </p:sp>
      <p:sp>
        <p:nvSpPr>
          <p:cNvPr id="4" name="액자 3"/>
          <p:cNvSpPr/>
          <p:nvPr/>
        </p:nvSpPr>
        <p:spPr>
          <a:xfrm>
            <a:off x="0" y="0"/>
            <a:ext cx="12192000" cy="6910192"/>
          </a:xfrm>
          <a:prstGeom prst="frame">
            <a:avLst>
              <a:gd name="adj1" fmla="val 12500"/>
            </a:avLst>
          </a:prstGeom>
          <a:solidFill>
            <a:srgbClr val="787da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" name="부제목 2"/>
          <p:cNvSpPr/>
          <p:nvPr/>
        </p:nvSpPr>
        <p:spPr>
          <a:xfrm>
            <a:off x="3248377" y="2107503"/>
            <a:ext cx="5695246" cy="485906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200" b="0" i="0" u="none" strike="noStrike" kern="1200" cap="none" spc="0" normalizeH="0" baseline="0" mc:Ignorable="hp" hp:hslEmbossed="0">
                <a:solidFill>
                  <a:schemeClr val="tx1">
                    <a:tint val="75000"/>
                  </a:schemeClr>
                </a:solidFill>
                <a:latin typeface="HY수평선M"/>
                <a:ea typeface="HY수평선M"/>
              </a:rPr>
              <a:t>일본어일본학과 </a:t>
            </a:r>
            <a:r>
              <a:rPr xmlns:mc="http://schemas.openxmlformats.org/markup-compatibility/2006" xmlns:hp="http://schemas.haansoft.com/office/presentation/8.0" kumimoji="0" lang="en-US" altLang="ko-KR" sz="2200" b="0" i="0" u="none" strike="noStrike" kern="1200" cap="none" spc="0" normalizeH="0" baseline="0" mc:Ignorable="hp" hp:hslEmbossed="0">
                <a:solidFill>
                  <a:schemeClr val="tx1">
                    <a:tint val="75000"/>
                  </a:schemeClr>
                </a:solidFill>
                <a:latin typeface="HY수평선M"/>
                <a:ea typeface="HY수평선M"/>
              </a:rPr>
              <a:t>22*68*01</a:t>
            </a:r>
            <a:r>
              <a:rPr xmlns:mc="http://schemas.openxmlformats.org/markup-compatibility/2006" xmlns:hp="http://schemas.haansoft.com/office/presentation/8.0" kumimoji="0" lang="ko-KR" altLang="en-US" sz="2200" b="0" i="0" u="none" strike="noStrike" kern="1200" cap="none" spc="0" normalizeH="0" baseline="0" mc:Ignorable="hp" hp:hslEmbossed="0">
                <a:solidFill>
                  <a:schemeClr val="tx1">
                    <a:tint val="75000"/>
                  </a:schemeClr>
                </a:solidFill>
                <a:latin typeface="HY수평선M"/>
                <a:ea typeface="HY수평선M"/>
              </a:rPr>
              <a:t> 하</a:t>
            </a:r>
            <a:r>
              <a:rPr xmlns:mc="http://schemas.openxmlformats.org/markup-compatibility/2006" xmlns:hp="http://schemas.haansoft.com/office/presentation/8.0" kumimoji="0" lang="en-US" altLang="ko-KR" sz="2200" b="0" i="0" u="none" strike="noStrike" kern="1200" cap="none" spc="0" normalizeH="0" baseline="0" mc:Ignorable="hp" hp:hslEmbossed="0">
                <a:solidFill>
                  <a:schemeClr val="tx1">
                    <a:tint val="75000"/>
                  </a:schemeClr>
                </a:solidFill>
                <a:latin typeface="HY수평선M"/>
                <a:ea typeface="HY수평선M"/>
              </a:rPr>
              <a:t>*</a:t>
            </a:r>
            <a:r>
              <a:rPr xmlns:mc="http://schemas.openxmlformats.org/markup-compatibility/2006" xmlns:hp="http://schemas.haansoft.com/office/presentation/8.0" kumimoji="0" lang="ko-KR" altLang="en-US" sz="2200" b="0" i="0" u="none" strike="noStrike" kern="1200" cap="none" spc="0" normalizeH="0" baseline="0" mc:Ignorable="hp" hp:hslEmbossed="0">
                <a:solidFill>
                  <a:schemeClr val="tx1">
                    <a:tint val="75000"/>
                  </a:schemeClr>
                </a:solidFill>
                <a:latin typeface="HY수평선M"/>
                <a:ea typeface="HY수평선M"/>
              </a:rPr>
              <a:t>진</a:t>
            </a:r>
            <a:endParaRPr xmlns:mc="http://schemas.openxmlformats.org/markup-compatibility/2006" xmlns:hp="http://schemas.haansoft.com/office/presentation/8.0" kumimoji="0" lang="ko-KR" altLang="en-US" sz="2200" b="0" i="0" u="none" strike="noStrike" kern="1200" cap="none" spc="0" normalizeH="0" baseline="0" mc:Ignorable="hp" hp:hslEmbossed="0">
              <a:solidFill>
                <a:schemeClr val="tx1">
                  <a:tint val="75000"/>
                </a:schemeClr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3147426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200">
        <p:dissolve/>
      </p:transition>
    </mc:Choice>
    <mc:Fallback>
      <p:transition xmlns:mc="http://schemas.openxmlformats.org/markup-compatibility/2006" xmlns:hp="http://schemas.haansoft.com/office/presentation/8.0" spd="med" mc:Ignorable="hp" hp:hslDur="1200">
        <p:fade/>
      </p:transition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875722" y="2330882"/>
            <a:ext cx="8440556" cy="3639388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700" b="1">
                <a:latin typeface="HY수평선M"/>
                <a:ea typeface="HY수평선M"/>
              </a:rPr>
              <a:t>일본 문화와 역사의 반영</a:t>
            </a:r>
            <a:endParaRPr lang="ko-KR" altLang="en-US" sz="27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문학은 일본의 문화</a:t>
            </a:r>
            <a:r>
              <a:rPr lang="en-US" altLang="ko-KR" sz="2700">
                <a:latin typeface="HY수평선M"/>
                <a:ea typeface="HY수평선M"/>
              </a:rPr>
              <a:t>,</a:t>
            </a:r>
            <a:r>
              <a:rPr lang="ko-KR" altLang="en-US" sz="2700">
                <a:latin typeface="HY수평선M"/>
                <a:ea typeface="HY수평선M"/>
              </a:rPr>
              <a:t> 역사적 배경 반영</a:t>
            </a:r>
            <a:r>
              <a:rPr lang="en-US" altLang="ko-KR" sz="2700">
                <a:latin typeface="HY수평선M"/>
                <a:ea typeface="HY수평선M"/>
              </a:rPr>
              <a:t>.</a:t>
            </a:r>
            <a:endParaRPr lang="en-US" altLang="ko-KR" sz="27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전통적인 요소</a:t>
            </a:r>
            <a:r>
              <a:rPr lang="en-US" altLang="ko-KR" sz="2700">
                <a:latin typeface="HY수평선M"/>
                <a:ea typeface="HY수평선M"/>
              </a:rPr>
              <a:t>/</a:t>
            </a:r>
            <a:r>
              <a:rPr lang="ko-KR" altLang="en-US" sz="2700">
                <a:latin typeface="HY수평선M"/>
                <a:ea typeface="HY수평선M"/>
              </a:rPr>
              <a:t> 역사적 사건들의 작품 등장.</a:t>
            </a:r>
            <a:endParaRPr lang="ko-KR" altLang="en-US" sz="27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700">
              <a:latin typeface="HY수평선M"/>
              <a:ea typeface="HY수평선M"/>
            </a:endParaRPr>
          </a:p>
          <a:p>
            <a:pPr lvl="0">
              <a:defRPr/>
            </a:pPr>
            <a:r>
              <a:rPr lang="ko-KR" altLang="en-US" sz="2700" b="1">
                <a:latin typeface="HY수평선M"/>
                <a:ea typeface="HY수평선M"/>
              </a:rPr>
              <a:t>다양한 장르와 형식</a:t>
            </a:r>
            <a:endParaRPr lang="ko-KR" altLang="en-US" sz="27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시, 소설, 극, 에세이 등 다양한 장르와 형식</a:t>
            </a:r>
            <a:endParaRPr lang="en-US" altLang="ko-KR" sz="27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각각의 장르에서 독특한 발전을 거쳐옴</a:t>
            </a:r>
            <a:r>
              <a:rPr lang="en-US" altLang="ko-KR" sz="2700">
                <a:latin typeface="HY수평선M"/>
                <a:ea typeface="HY수평선M"/>
              </a:rPr>
              <a:t>.</a:t>
            </a:r>
            <a:endParaRPr lang="en-US" altLang="ko-KR" sz="27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121037" y="193107"/>
            <a:ext cx="1185890" cy="44316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1.</a:t>
            </a:r>
            <a:r>
              <a:rPr lang="ko-KR" altLang="en-US" sz="2300">
                <a:latin typeface="HY수평선M"/>
                <a:ea typeface="HY수평선M"/>
              </a:rPr>
              <a:t> 소개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636270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일본 문학의 특징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006557041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mc:Ignorable="hp" hp:hslDur="900">
        <hp:hncExtTransition type="scale" attr="SubType=scaleupout"/>
      </p:transition>
    </mc:Choice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900">
        <p14:warp dir="in"/>
      </p:transition>
    </mc:Choice>
    <mc:Fallback>
      <p:transition xmlns:mc="http://schemas.openxmlformats.org/markup-compatibility/2006" xmlns:hp="http://schemas.haansoft.com/office/presentation/8.0" mc:Ignorable="hp" hp:hslDur="900">
        <p:fade/>
      </p:transition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다리꼴 2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756726"/>
            <a:ext cx="12192000" cy="1470025"/>
          </a:xfrm>
        </p:spPr>
        <p:txBody>
          <a:bodyPr/>
          <a:p>
            <a:pPr lvl="0">
              <a:defRPr/>
            </a:pPr>
            <a:r>
              <a:rPr lang="en-US" altLang="ko-KR" sz="8200">
                <a:latin typeface="HY수평선B"/>
                <a:ea typeface="HY수평선B"/>
              </a:rPr>
              <a:t>2.</a:t>
            </a:r>
            <a:r>
              <a:rPr lang="ko-KR" altLang="en-US" sz="8200">
                <a:latin typeface="HY수평선B"/>
                <a:ea typeface="HY수평선B"/>
              </a:rPr>
              <a:t> 고대시대의 문학</a:t>
            </a:r>
            <a:endParaRPr lang="ko-KR" altLang="en-US" sz="820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726270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25036" y="2238792"/>
            <a:ext cx="10633264" cy="1893153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700" b="1">
                <a:latin typeface="HY수평선M"/>
                <a:ea typeface="HY수평선M"/>
              </a:rPr>
              <a:t>구비문학</a:t>
            </a:r>
            <a:endParaRPr lang="ko-KR" altLang="en-US" sz="27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 구비(</a:t>
            </a:r>
            <a:r>
              <a:rPr lang="ko-KR" altLang="en-US" sz="2700">
                <a:latin typeface="HY수평선M"/>
              </a:rPr>
              <a:t>古筆</a:t>
            </a:r>
            <a:r>
              <a:rPr lang="ko-KR" altLang="en-US" sz="2700">
                <a:latin typeface="HY수평선M"/>
                <a:ea typeface="HY수평선M"/>
              </a:rPr>
              <a:t>)라는 의미, 가계(</a:t>
            </a:r>
            <a:r>
              <a:rPr lang="ko-KR" altLang="en-US" sz="2700">
                <a:latin typeface="HY수평선M"/>
              </a:rPr>
              <a:t>神話</a:t>
            </a:r>
            <a:r>
              <a:rPr lang="ko-KR" altLang="en-US" sz="2700">
                <a:latin typeface="HY수평선M"/>
                <a:ea typeface="HY수평선M"/>
              </a:rPr>
              <a:t>)와 역사를 담은 가계도와 고사성어(고대의 시와 글)가 메인</a:t>
            </a:r>
            <a:endParaRPr lang="ko-KR" altLang="en-US" sz="27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231945" y="193108"/>
            <a:ext cx="2754181" cy="4431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2.</a:t>
            </a:r>
            <a:r>
              <a:rPr lang="ko-KR" altLang="en-US" sz="2300">
                <a:latin typeface="HY수평선M"/>
                <a:ea typeface="HY수평선M"/>
              </a:rPr>
              <a:t> 고대시대의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512314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고대 일본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549631121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400">
        <hp:hncExtTransition type="swap" attr="SubType=left"/>
      </p:transition>
    </mc:Choice>
    <mc:Fallback>
      <p:transition xmlns:mc="http://schemas.openxmlformats.org/markup-compatibility/2006" xmlns:hp="http://schemas.haansoft.com/office/presentation/8.0" spd="med" mc:Ignorable="hp" hp:hslDur="1400">
        <p:fade/>
      </p:transition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27767" y="2306392"/>
            <a:ext cx="9536465" cy="2374741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가계(</a:t>
            </a:r>
            <a:r>
              <a:rPr lang="ko-KR" altLang="en-US" sz="2400" b="1">
                <a:latin typeface="HY수평선M"/>
              </a:rPr>
              <a:t>神話</a:t>
            </a:r>
            <a:r>
              <a:rPr lang="ko-KR" altLang="en-US" sz="2400" b="1">
                <a:latin typeface="HY수평선M"/>
                <a:ea typeface="HY수평선M"/>
              </a:rPr>
              <a:t>)와 역사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900" b="1">
                <a:latin typeface="HY수평선M"/>
                <a:ea typeface="HY수평선M"/>
              </a:rPr>
              <a:t>  </a:t>
            </a:r>
            <a:endParaRPr lang="ko-KR" altLang="en-US" sz="9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가계(</a:t>
            </a:r>
            <a:r>
              <a:rPr lang="ko-KR" altLang="en-US" sz="2400">
                <a:latin typeface="HY수평선M"/>
              </a:rPr>
              <a:t>神話</a:t>
            </a:r>
            <a:r>
              <a:rPr lang="ko-KR" altLang="en-US" sz="2400">
                <a:latin typeface="HY수평선M"/>
                <a:ea typeface="HY수평선M"/>
              </a:rPr>
              <a:t>)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일본의 신화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이야기의 기원과 자연 현상의 설명 등 포함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역사적으로 고대 일본의 역사적 사건들이 시조(시가) 형태로 전달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endParaRPr lang="en-US" altLang="ko-KR" sz="20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231945" y="193108"/>
            <a:ext cx="2754181" cy="4431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2.</a:t>
            </a:r>
            <a:r>
              <a:rPr lang="ko-KR" altLang="en-US" sz="2300">
                <a:latin typeface="HY수평선M"/>
                <a:ea typeface="HY수평선M"/>
              </a:rPr>
              <a:t> 고대시대의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512314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고대 일본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743023949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400">
        <hp:hncExtTransition type="swap" attr="SubType=left"/>
      </p:transition>
    </mc:Choice>
    <mc:Fallback>
      <p:transition xmlns:mc="http://schemas.openxmlformats.org/markup-compatibility/2006" xmlns:hp="http://schemas.haansoft.com/office/presentation/8.0" spd="med" mc:Ignorable="hp" hp:hslDur="1400">
        <p:fade/>
      </p:transition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97189" y="2175912"/>
            <a:ext cx="7597621" cy="2241522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시조(시가)</a:t>
            </a:r>
            <a:endParaRPr lang="ko-KR" altLang="en-US" sz="20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</a:t>
            </a:r>
            <a:r>
              <a:rPr lang="ko-KR" altLang="en-US" sz="2400">
                <a:latin typeface="HY수평선M"/>
                <a:ea typeface="HY수평선M"/>
              </a:rPr>
              <a:t>시조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가계와 역사를 담은 시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고대 일본에서 전통적으로 문학적으로 중요한 역할.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대표적인 작품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"고카스키" 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231945" y="193108"/>
            <a:ext cx="2754181" cy="4431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2.</a:t>
            </a:r>
            <a:r>
              <a:rPr lang="ko-KR" altLang="en-US" sz="2300">
                <a:latin typeface="HY수평선M"/>
                <a:ea typeface="HY수평선M"/>
              </a:rPr>
              <a:t> 고대시대의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512314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고대 일본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488100758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400">
        <hp:hncExtTransition type="swap" attr="SubType=left"/>
      </p:transition>
    </mc:Choice>
    <mc:Fallback>
      <p:transition xmlns:mc="http://schemas.openxmlformats.org/markup-compatibility/2006" xmlns:hp="http://schemas.haansoft.com/office/presentation/8.0" spd="med" mc:Ignorable="hp" hp:hslDur="1400">
        <p:fade/>
      </p:transition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51030" y="2324357"/>
            <a:ext cx="9689940" cy="3636388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700" b="1">
                <a:latin typeface="HY수평선M"/>
                <a:ea typeface="HY수평선M"/>
              </a:rPr>
              <a:t>민담</a:t>
            </a:r>
            <a:endParaRPr lang="ko-KR" altLang="en-US" sz="27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 민담도 중요한 위치를 차지함.</a:t>
            </a:r>
            <a:endParaRPr lang="ko-KR" altLang="en-US" sz="27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신화와는 별개로, 일상생활에서의 경험과 교훈을 다룸.</a:t>
            </a:r>
            <a:endParaRPr lang="ko-KR" altLang="en-US" sz="27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ko-KR" altLang="en-US" sz="2700">
              <a:latin typeface="HY수평선M"/>
              <a:ea typeface="HY수평선M"/>
            </a:endParaRPr>
          </a:p>
          <a:p>
            <a:pPr lvl="0">
              <a:defRPr/>
            </a:pPr>
            <a:r>
              <a:rPr lang="ko-KR" altLang="en-US" sz="2700" b="1">
                <a:latin typeface="HY수평선M"/>
                <a:ea typeface="HY수평선M"/>
              </a:rPr>
              <a:t>표현</a:t>
            </a:r>
            <a:endParaRPr lang="ko-KR" altLang="en-US" sz="27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고대 일본 문학의 언어는 간결</a:t>
            </a:r>
            <a:r>
              <a:rPr lang="en-US" altLang="ko-KR" sz="2700">
                <a:latin typeface="HY수평선M"/>
                <a:ea typeface="HY수평선M"/>
              </a:rPr>
              <a:t>,</a:t>
            </a:r>
            <a:r>
              <a:rPr lang="ko-KR" altLang="en-US" sz="2700">
                <a:latin typeface="HY수평선M"/>
                <a:ea typeface="HY수평선M"/>
              </a:rPr>
              <a:t> 직설적</a:t>
            </a:r>
            <a:endParaRPr lang="ko-KR" altLang="en-US" sz="27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자연과 인간의 관계를 중심으로 다양한 감정과 경험을 표현.</a:t>
            </a:r>
            <a:endParaRPr lang="ko-KR" altLang="en-US" sz="27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231945" y="193108"/>
            <a:ext cx="2754181" cy="4431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2.</a:t>
            </a:r>
            <a:r>
              <a:rPr lang="ko-KR" altLang="en-US" sz="2300">
                <a:latin typeface="HY수평선M"/>
                <a:ea typeface="HY수평선M"/>
              </a:rPr>
              <a:t> 고대시대의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636270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고대 일본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603058018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mc:Ignorable="hp" hp:hslDur="900">
        <hp:hncExtTransition type="scale" attr="SubType=scaleupout"/>
      </p:transition>
    </mc:Choice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900">
        <p14:warp dir="in"/>
      </p:transition>
    </mc:Choice>
    <mc:Fallback>
      <p:transition xmlns:mc="http://schemas.openxmlformats.org/markup-compatibility/2006" xmlns:hp="http://schemas.haansoft.com/office/presentation/8.0" mc:Ignorable="hp" hp:hslDur="900">
        <p:fade/>
      </p:transition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74488" y="2587772"/>
            <a:ext cx="10275477" cy="2296648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가계(</a:t>
            </a:r>
            <a:r>
              <a:rPr lang="ko-KR" altLang="en-US" sz="2400" b="1">
                <a:latin typeface="HY수평선M"/>
              </a:rPr>
              <a:t>神話</a:t>
            </a:r>
            <a:r>
              <a:rPr lang="ko-KR" altLang="en-US" sz="2400" b="1">
                <a:latin typeface="HY수평선M"/>
                <a:ea typeface="HY수평선M"/>
              </a:rPr>
              <a:t>)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가계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신화를 의미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r>
              <a:rPr lang="ko-KR" altLang="en-US" sz="2400">
                <a:latin typeface="HY수평선M"/>
                <a:ea typeface="HY수평선M"/>
              </a:rPr>
              <a:t> 고대 일본의 신화와 전설.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일본의 신들과 영웅들의 이야기, 창조신화, 자연 현상의 설명 등 포함.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대표적인 가계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"고카스키(</a:t>
            </a:r>
            <a:r>
              <a:rPr lang="ko-KR" altLang="en-US" sz="2400">
                <a:latin typeface="HY수평선M"/>
              </a:rPr>
              <a:t>古事記</a:t>
            </a:r>
            <a:r>
              <a:rPr lang="ko-KR" altLang="en-US" sz="2400">
                <a:latin typeface="HY수평선M"/>
                <a:ea typeface="HY수평선M"/>
              </a:rPr>
              <a:t>)"</a:t>
            </a:r>
            <a:r>
              <a:rPr lang="en-US" altLang="ko-KR" sz="2400">
                <a:latin typeface="HY수평선M"/>
                <a:ea typeface="HY수평선M"/>
              </a:rPr>
              <a:t>,</a:t>
            </a:r>
            <a:r>
              <a:rPr lang="ko-KR" altLang="en-US" sz="2400">
                <a:latin typeface="HY수평선M"/>
                <a:ea typeface="HY수평선M"/>
              </a:rPr>
              <a:t> "니호니기(</a:t>
            </a:r>
            <a:r>
              <a:rPr lang="ko-KR" altLang="en-US" sz="2400">
                <a:latin typeface="HY수평선M"/>
              </a:rPr>
              <a:t>日本書紀</a:t>
            </a:r>
            <a:r>
              <a:rPr lang="ko-KR" altLang="en-US" sz="2400">
                <a:latin typeface="HY수평선M"/>
                <a:ea typeface="HY수평선M"/>
              </a:rPr>
              <a:t>)" 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→</a:t>
            </a:r>
            <a:r>
              <a:rPr lang="ko-KR" altLang="en-US" sz="2400">
                <a:latin typeface="HY수평선M"/>
                <a:ea typeface="HY수평선M"/>
              </a:rPr>
              <a:t> 일본의 최초의 서기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r>
              <a:rPr lang="ko-KR" altLang="en-US" sz="2400">
                <a:latin typeface="HY수평선M"/>
                <a:ea typeface="HY수평선M"/>
              </a:rPr>
              <a:t> 신화</a:t>
            </a:r>
            <a:r>
              <a:rPr lang="en-US" altLang="ko-KR" sz="2400">
                <a:latin typeface="HY수평선M"/>
                <a:ea typeface="HY수평선M"/>
              </a:rPr>
              <a:t>,</a:t>
            </a:r>
            <a:r>
              <a:rPr lang="ko-KR" altLang="en-US" sz="2400">
                <a:latin typeface="HY수평선M"/>
                <a:ea typeface="HY수평선M"/>
              </a:rPr>
              <a:t> 역사를 기록한 것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r>
              <a:rPr lang="ko-KR" altLang="en-US" sz="2400">
                <a:latin typeface="HY수평선M"/>
                <a:ea typeface="HY수평선M"/>
              </a:rPr>
              <a:t> 일본 문학의 기초.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231945" y="193108"/>
            <a:ext cx="2754181" cy="4431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2.</a:t>
            </a:r>
            <a:r>
              <a:rPr lang="ko-KR" altLang="en-US" sz="2300">
                <a:latin typeface="HY수평선M"/>
                <a:ea typeface="HY수평선M"/>
              </a:rPr>
              <a:t> 고대시대의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가계도와 고사성어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397235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cover dir="l"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74488" y="2587772"/>
            <a:ext cx="10443024" cy="2134723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고사성어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고사성어: 고대의 시와 글을 의미. 고대 일본의 시조(시가)와 이야기 포함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고대 시대의 사회적, 문화적, 종교적 면모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반영. 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→당시의 사람들의 생활, 생각을 엿볼 수 있는 중요한 자료.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주로 가계나 역사적 사건, 영웅들의 이야기.</a:t>
            </a:r>
            <a:endParaRPr lang="en-US" altLang="ko-KR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231945" y="193108"/>
            <a:ext cx="2754181" cy="4431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2.</a:t>
            </a:r>
            <a:r>
              <a:rPr lang="ko-KR" altLang="en-US" sz="2300">
                <a:latin typeface="HY수평선M"/>
                <a:ea typeface="HY수평선M"/>
              </a:rPr>
              <a:t> 고대시대의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가계도와 고사성어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874362057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000">
        <hp:hncExtTransition type="raidar" attr="SubType=leftup"/>
      </p:transition>
    </mc:Choice>
    <mc:Fallback>
      <p:transition xmlns:mc="http://schemas.openxmlformats.org/markup-compatibility/2006" xmlns:hp="http://schemas.haansoft.com/office/presentation/8.0" spd="med" mc:Ignorable="hp" hp:hslDur="1000">
        <p:wheel spokes="1"/>
      </p:transition>
    </mc:Fallback>
  </mc:AlternateContent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3405" y="2354195"/>
            <a:ext cx="11045190" cy="3006326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만요시(</a:t>
            </a:r>
            <a:r>
              <a:rPr lang="ko-KR" altLang="en-US" sz="2400" b="1">
                <a:latin typeface="HY수평선M"/>
              </a:rPr>
              <a:t>萬葉歌</a:t>
            </a:r>
            <a:r>
              <a:rPr lang="ko-KR" altLang="en-US" sz="2400" b="1">
                <a:latin typeface="HY수평선M"/>
                <a:ea typeface="HY수평선M"/>
              </a:rPr>
              <a:t>)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"만": 만물/ "요": 8천/ "시": 시(가사)를 의미. ⇒만물을 노래하는 시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고대 일본에서 만들어진 시. 고대→ 궁중의 문학이 아닌 일반인들의 노래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231945" y="193108"/>
            <a:ext cx="2754181" cy="4431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2.</a:t>
            </a:r>
            <a:r>
              <a:rPr lang="ko-KR" altLang="en-US" sz="2300">
                <a:latin typeface="HY수평선M"/>
                <a:ea typeface="HY수평선M"/>
              </a:rPr>
              <a:t> 고대시대의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만요시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849740183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600">
        <hp:hncExtTransition type="revolvingdoor" attr="SubType=left"/>
      </p:transition>
    </mc:Choice>
    <mc:Fallback>
      <p:transition xmlns:mc="http://schemas.openxmlformats.org/markup-compatibility/2006" xmlns:hp="http://schemas.haansoft.com/office/presentation/8.0" spd="med" mc:Ignorable="hp" hp:hslDur="1600">
        <p:fade/>
      </p:transition>
    </mc:Fallback>
  </mc:AlternateContent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3405" y="2354195"/>
            <a:ext cx="11045190" cy="3006326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만요시(</a:t>
            </a:r>
            <a:r>
              <a:rPr lang="ko-KR" altLang="en-US" sz="2400" b="1">
                <a:latin typeface="HY수평선M"/>
              </a:rPr>
              <a:t>萬葉歌</a:t>
            </a:r>
            <a:r>
              <a:rPr lang="ko-KR" altLang="en-US" sz="2400" b="1">
                <a:latin typeface="HY수평선M"/>
                <a:ea typeface="HY수평선M"/>
              </a:rPr>
              <a:t>)</a:t>
            </a:r>
            <a:endParaRPr lang="ko-KR" altLang="en-US" sz="2400" b="1">
              <a:latin typeface="HY수평선M"/>
              <a:ea typeface="HY수평선M"/>
            </a:endParaRPr>
          </a:p>
          <a:p>
            <a:pPr lvl="0">
              <a:defRPr/>
            </a:pPr>
            <a:endParaRPr lang="ko-KR" altLang="en-US" sz="24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특징</a:t>
            </a:r>
            <a:r>
              <a:rPr lang="en-US" altLang="ko-KR" sz="2400">
                <a:latin typeface="HY수평선M"/>
                <a:ea typeface="HY수평선M"/>
              </a:rPr>
              <a:t>: 자유로운 형식과 풍부한 감정 표현.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자연, 사랑, 일상 생활 등 다양한 주</a:t>
            </a:r>
            <a:r>
              <a:rPr lang="ko-KR" altLang="en-US" sz="2400">
                <a:latin typeface="HY수평선M"/>
                <a:ea typeface="HY수평선M"/>
              </a:rPr>
              <a:t>제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나라의 무덤이나 개인의 시집 등에서 발견. 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→고대 일본 사회의 생활상, 정서를 엿볼 수 있는 중요한 자료.</a:t>
            </a:r>
            <a:endParaRPr lang="en-US" altLang="ko-KR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231945" y="193108"/>
            <a:ext cx="2754181" cy="44316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2.</a:t>
            </a:r>
            <a:r>
              <a:rPr lang="ko-KR" altLang="en-US" sz="2300">
                <a:latin typeface="HY수평선M"/>
                <a:ea typeface="HY수평선M"/>
              </a:rPr>
              <a:t> 고대시대의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만요시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902272208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600">
        <hp:hncExtTransition type="revolvingdoor" attr="SubType=left"/>
      </p:transition>
    </mc:Choice>
    <mc:Fallback>
      <p:transition xmlns:mc="http://schemas.openxmlformats.org/markup-compatibility/2006" xmlns:hp="http://schemas.haansoft.com/office/presentation/8.0" spd="med" mc:Ignorable="hp" hp:hslDur="1600">
        <p:fade/>
      </p:transition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043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다리꼴 2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756726"/>
            <a:ext cx="12192000" cy="1470025"/>
          </a:xfrm>
        </p:spPr>
        <p:txBody>
          <a:bodyPr/>
          <a:p>
            <a:pPr lvl="0">
              <a:defRPr/>
            </a:pPr>
            <a:r>
              <a:rPr lang="en-US" altLang="ko-KR" sz="8200">
                <a:latin typeface="HY수평선B"/>
                <a:ea typeface="HY수평선B"/>
              </a:rPr>
              <a:t>3.</a:t>
            </a:r>
            <a:r>
              <a:rPr lang="ko-KR" altLang="en-US" sz="8200">
                <a:latin typeface="HY수평선B"/>
                <a:ea typeface="HY수평선B"/>
              </a:rPr>
              <a:t> 헤이안 시대의 문학</a:t>
            </a:r>
            <a:endParaRPr lang="ko-KR" altLang="en-US" sz="820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957519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8627" y="2287116"/>
            <a:ext cx="10034746" cy="3445029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문학의 발전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중국 문학에서 벗어나 독자적인 스타일 확립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귀족 계층을 중심</a:t>
            </a:r>
            <a:r>
              <a:rPr lang="en-US" altLang="ko-KR" sz="2400">
                <a:latin typeface="HY수평선M"/>
                <a:ea typeface="HY수평선M"/>
              </a:rPr>
              <a:t>→</a:t>
            </a:r>
            <a:r>
              <a:rPr lang="ko-KR" altLang="en-US" sz="2400">
                <a:latin typeface="HY수평선M"/>
                <a:ea typeface="HY수평선M"/>
              </a:rPr>
              <a:t> 문학 활동 활발.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 b="1">
              <a:latin typeface="HY수평선M"/>
              <a:ea typeface="HY수평선M"/>
            </a:endParaRPr>
          </a:p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가나 문자 사용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500" b="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히라가나와 가타카나가 발달</a:t>
            </a:r>
            <a:r>
              <a:rPr lang="en-US" altLang="ko-KR" sz="2400">
                <a:latin typeface="HY수평선M"/>
                <a:ea typeface="HY수평선M"/>
              </a:rPr>
              <a:t>→</a:t>
            </a:r>
            <a:r>
              <a:rPr lang="ko-KR" altLang="en-US" sz="2400">
                <a:latin typeface="HY수평선M"/>
                <a:ea typeface="HY수평선M"/>
              </a:rPr>
              <a:t> 일본어로 된 문학 작품들의 다수 등장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여성들의 문자 사용과 문학 작품 창작</a:t>
            </a:r>
            <a:r>
              <a:rPr lang="en-US" altLang="ko-KR" sz="2400">
                <a:latin typeface="HY수평선M"/>
                <a:ea typeface="HY수평선M"/>
              </a:rPr>
              <a:t>→</a:t>
            </a:r>
            <a:r>
              <a:rPr lang="ko-KR" altLang="en-US" sz="2400">
                <a:latin typeface="HY수평선M"/>
                <a:ea typeface="HY수평선M"/>
              </a:rPr>
              <a:t> 여성 문학의 발달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헤이안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035930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헤이안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2947193" y="2153635"/>
            <a:ext cx="6297612" cy="396294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주요 문학 작품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《겐지 이야기》(源氏物語):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무라사키 시키부가 쓴 세계 최초의 장편 소설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귀족 사회의 생활과 사랑을 그려냄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《마쿠라노소시》(枕草子): 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세이 쇼나곤이 쓴 에세이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궁정 생활의 여러 장면과 인상이 기록됨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1267286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49954" y="2595572"/>
            <a:ext cx="5292091" cy="1338614"/>
          </a:xfrm>
        </p:spPr>
        <p:txBody>
          <a:bodyPr>
            <a:noAutofit/>
          </a:bodyPr>
          <a:p>
            <a:pPr marL="0" lvl="0" indent="0">
              <a:buNone/>
              <a:defRPr/>
            </a:pPr>
            <a:r>
              <a:rPr lang="en-US" altLang="ko-KR" sz="2400" b="1">
                <a:latin typeface="HY수평선M"/>
                <a:ea typeface="HY수평선M"/>
              </a:rPr>
              <a:t>-</a:t>
            </a:r>
            <a:r>
              <a:rPr lang="ko-KR" altLang="en-US" sz="2400" b="1">
                <a:latin typeface="HY수평선M"/>
                <a:ea typeface="HY수평선M"/>
              </a:rPr>
              <a:t> 와카(和歌): 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2400" b="1">
                <a:latin typeface="HY수평선M"/>
                <a:ea typeface="HY수평선M"/>
              </a:rPr>
              <a:t>31음으로 이루어진 전통 시형</a:t>
            </a:r>
            <a:r>
              <a:rPr lang="en-US" altLang="ko-KR" sz="2400" b="1">
                <a:latin typeface="HY수평선M"/>
                <a:ea typeface="HY수평선M"/>
              </a:rPr>
              <a:t>.</a:t>
            </a:r>
            <a:endParaRPr lang="en-US" altLang="ko-KR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2400" b="1">
                <a:latin typeface="HY수평선M"/>
                <a:ea typeface="HY수평선M"/>
              </a:rPr>
              <a:t>자연과 사랑을 주제로 한 시 다수 창작</a:t>
            </a:r>
            <a:endParaRPr lang="ko-KR" altLang="en-US" sz="2400" b="1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헤이안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644835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헤이안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1002269" y="2333761"/>
            <a:ext cx="10187462" cy="2329887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일기 문학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개인의 일기 형식으로 쓰여진 문학의 유행.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대표적인 작품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《도사 일기》(土佐日記)와 《이즈미 시키부 일기》(和泉式部日記)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당시 사람들의 일상 생활과 감정의 생생한 전달.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976376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12522" y="199630"/>
            <a:ext cx="9544287" cy="6367829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헤이안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2274690" y="2501333"/>
            <a:ext cx="7642620" cy="185533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연애와 궁정 생활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lt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lt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 문학 작품의 주요 주제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 연애와 궁정 생활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lt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 주요 내용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 귀족들의 화려한 생활과 복잡한 인간 관계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lt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 특징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lt1"/>
                </a:solidFill>
                <a:latin typeface="HY수평선M"/>
                <a:ea typeface="HY수평선M"/>
              </a:rPr>
              <a:t> 섬세한 심리 묘사와 아름다운 자연 묘사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lt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2008719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 fontScale="77500" lnSpcReduction="20000"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몽유물(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Segoe Script"/>
              </a:rPr>
              <a:t>夢遊物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)과 창시물(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Segoe Script"/>
              </a:rPr>
              <a:t>唱詩物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)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1380964" y="2253083"/>
            <a:ext cx="9430072" cy="185681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몽유물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(夢遊物)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몽유물: "꿈속에서 놀다"라는 뜻. 꿈을 소재로 한 문학 작품을 의미.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특징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꿈과 현실의 경계를 넘나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듦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 환상적인 요소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다수 소지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3248246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 fontScale="77500" lnSpcReduction="20000"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몽유물(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Segoe Script"/>
              </a:rPr>
              <a:t>夢遊物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)과 창시물(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Segoe Script"/>
              </a:rPr>
              <a:t>唱詩物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)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735547" y="2246559"/>
            <a:ext cx="10720905" cy="185681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몽유물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(夢遊物)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주요 내용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꿈속에서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주인공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의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신비한 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체험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 미래를 예견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대표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작품: 《우쓰호 모노가타리》(宇津保物語), 《겐지 이야기》(源氏物語)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 독자에게 상상력과 환상을 자극,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꿈을 통해 현실 반영/비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판에도 쓰임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171492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 fontScale="77500" lnSpcReduction="20000"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몽유물(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Segoe Script"/>
              </a:rPr>
              <a:t>夢遊物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)과 창시물(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Segoe Script"/>
              </a:rPr>
              <a:t>唱詩物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)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1965021" y="2273757"/>
            <a:ext cx="8142204" cy="141651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창시물(唱詩物)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창시물: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"노래하는 시". 노래와 시를 주제로 한 문학 작품.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 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전개 방식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주인공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의 시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창작, 노래를 부르는 장면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중심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2195740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760225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 fontScale="77500" lnSpcReduction="20000"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몽유물(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Segoe Script"/>
              </a:rPr>
              <a:t>夢遊物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)과 창시물(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Segoe Script"/>
              </a:rPr>
              <a:t>唱詩物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)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886660" y="2299853"/>
            <a:ext cx="10418680" cy="185466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창시물(唱詩物)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시와 노래: 중요한 문화적 활동, 문학 작품에서도 중요한 역할.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 창시물 작품: 《이세 이야기》(伊勢物語), 《요리마사 이야기》(頼政物語)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시와 노래⇒ 주인공의 감정과 정서 표현, 독자에게 감동 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전달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321618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사다리꼴 3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756726"/>
            <a:ext cx="12192000" cy="1470025"/>
          </a:xfrm>
        </p:spPr>
        <p:txBody>
          <a:bodyPr/>
          <a:p>
            <a:pPr lvl="0">
              <a:defRPr/>
            </a:pPr>
            <a:r>
              <a:rPr lang="en-US" altLang="ko-KR" sz="8200">
                <a:latin typeface="HY수평선B"/>
                <a:ea typeface="HY수평선B"/>
              </a:rPr>
              <a:t>1.</a:t>
            </a:r>
            <a:r>
              <a:rPr lang="ko-KR" altLang="en-US" sz="8200">
                <a:latin typeface="HY수평선B"/>
                <a:ea typeface="HY수평선B"/>
              </a:rPr>
              <a:t> 소개</a:t>
            </a:r>
            <a:endParaRPr lang="ko-KR" altLang="en-US" sz="820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591075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900603" y="2244939"/>
            <a:ext cx="10230964" cy="229885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소시헨(小説編)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소시헨: 작은 이야기들을 모아놓은 형태. 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⇒현대의 단편 소설집과 유사한 형식.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다양한 이야기와 주제를 모아, 독자에게 여러 삶의 모습을 보여주고자 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함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  <p:sp>
        <p:nvSpPr>
          <p:cNvPr id="10" name="제목 1"/>
          <p:cNvSpPr/>
          <p:nvPr/>
        </p:nvSpPr>
        <p:spPr>
          <a:xfrm>
            <a:off x="722947" y="930391"/>
            <a:ext cx="10746105" cy="82486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소시헨(小説編)과 음가(和歌)의 발전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294544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1" y="199630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2004456" y="2279574"/>
            <a:ext cx="8183088" cy="229885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소시헨(小説編)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소시헨 작품:《이세 이야기》(伊勢物語)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여러 짧은 이야기 구성. 각 이야기: 연애와 귀족 생활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당시 귀족 사회의 다양한 측면 반영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다양한 인물과 상황→ 인간의 감정과 사회적 관계를 탐구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  <p:sp>
        <p:nvSpPr>
          <p:cNvPr id="10" name="제목 1"/>
          <p:cNvSpPr/>
          <p:nvPr/>
        </p:nvSpPr>
        <p:spPr>
          <a:xfrm>
            <a:off x="722947" y="930391"/>
            <a:ext cx="10746105" cy="82486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소시헨(小説編)과 음가(和歌)의 발전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168189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722947" y="930391"/>
            <a:ext cx="10746105" cy="82486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소시헨(小説編)과 음가(和歌)의 발전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1358938" y="2317955"/>
            <a:ext cx="9474124" cy="317606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음가(和歌)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음가(和歌)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일본의 전통적인 시 형식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31음으로 구성된 단가(短歌)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5-7-5-7-7의 음수율.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3678231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722947" y="930391"/>
            <a:ext cx="10746105" cy="82486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소시헨(小説編)과 음가(和歌)의 발전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1358938" y="2317955"/>
            <a:ext cx="9474124" cy="317606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음가(和歌)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헤이안 시대에 크게 발전, 자연과 사랑 주제의 작품 다수 창작.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궁정 문학에서 중요한 위치를 차지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귀족들의 음가를 통한 감정 표현과 교류 시도.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753666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3143793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3.</a:t>
            </a:r>
            <a:r>
              <a:rPr lang="ko-KR" altLang="en-US" sz="2300">
                <a:latin typeface="HY수평선M"/>
                <a:ea typeface="HY수평선M"/>
              </a:rPr>
              <a:t> 헤이안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722947" y="930391"/>
            <a:ext cx="10746105" cy="82486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소시헨(小説編)과 음가(和歌)의 발전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1387513" y="2279574"/>
            <a:ext cx="9416973" cy="229885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음가(和歌)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대표 음가집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《만요슈》(万葉集)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《고킨와카슈》(古今和歌集)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《고킨와카슈》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10세기 초에 편찬된 궁정 시집, 음가의 정수 시사.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정교한 언어와 표현을 통한 인간의 내면과 자연의 아름다움 묘사.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3866843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다리꼴 2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693987"/>
            <a:ext cx="12192000" cy="1470025"/>
          </a:xfrm>
        </p:spPr>
        <p:txBody>
          <a:bodyPr/>
          <a:p>
            <a:pPr lvl="0">
              <a:defRPr/>
            </a:pPr>
            <a:r>
              <a:rPr lang="en-US" altLang="ko-KR" sz="8200">
                <a:latin typeface="HY수평선B"/>
                <a:ea typeface="HY수평선B"/>
              </a:rPr>
              <a:t>4.</a:t>
            </a:r>
            <a:r>
              <a:rPr lang="ko-KR" altLang="en-US" sz="8200">
                <a:latin typeface="HY수평선B"/>
                <a:ea typeface="HY수평선B"/>
              </a:rPr>
              <a:t> 에도 시대의 문학</a:t>
            </a:r>
            <a:endParaRPr lang="ko-KR" altLang="en-US" sz="820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3381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630276" y="2246192"/>
            <a:ext cx="10931448" cy="186070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720" lvl="0" indent="-342720" algn="l">
              <a:spcBef>
                <a:spcPct val="20000"/>
              </a:spcBef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사회적 배경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문학의 대중화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>
              <a:spcBef>
                <a:spcPct val="20000"/>
              </a:spcBef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71400" lvl="0" indent="-71400" algn="l">
              <a:spcBef>
                <a:spcPct val="20000"/>
              </a:spcBef>
              <a:buFont typeface="Arial"/>
              <a:buChar char="•"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에도 시대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평화와 안정이 지속된 시기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상인과 일반 시민층까지도 퍼진 문학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인쇄술의 발달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책의 대량 출판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독서 인구 증가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  <p:sp>
        <p:nvSpPr>
          <p:cNvPr id="10" name="제목 1"/>
          <p:cNvSpPr/>
          <p:nvPr/>
        </p:nvSpPr>
        <p:spPr>
          <a:xfrm>
            <a:off x="2065972" y="753756"/>
            <a:ext cx="8060055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에도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3967043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1630401" y="2193999"/>
            <a:ext cx="8931198" cy="229885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0" lvl="0" indent="0" algn="l">
              <a:spcBef>
                <a:spcPct val="20000"/>
              </a:spcBef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하이쿠(俳句)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하이쿠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에도 시대에 발전한 5-7-5 음절 구조의 짧은 시 형식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하이쿠 대표 시인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마쓰오 바쇼(松尾芭蕉)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자연과 인간의 순간적인 감정을 섬세하게 표현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  <p:sp>
        <p:nvSpPr>
          <p:cNvPr id="10" name="제목 1"/>
          <p:cNvSpPr/>
          <p:nvPr/>
        </p:nvSpPr>
        <p:spPr>
          <a:xfrm>
            <a:off x="2065972" y="753756"/>
            <a:ext cx="8060055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에도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623193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615044" y="2457099"/>
            <a:ext cx="7283336" cy="2132046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720" lvl="0" indent="-342720" algn="l">
              <a:spcBef>
                <a:spcPct val="20000"/>
              </a:spcBef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가부키와 조루리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71400" lvl="0" indent="-71400" algn="l">
              <a:spcBef>
                <a:spcPct val="20000"/>
              </a:spcBef>
              <a:buFont typeface="Arial"/>
              <a:buChar char="•"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가부키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에도 시대에 발전한 전통 연극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극적인 이야기와 화려한 무대 장치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</p:txBody>
      </p:sp>
      <p:sp>
        <p:nvSpPr>
          <p:cNvPr id="10" name="제목 1"/>
          <p:cNvSpPr/>
          <p:nvPr/>
        </p:nvSpPr>
        <p:spPr>
          <a:xfrm>
            <a:off x="2065972" y="753756"/>
            <a:ext cx="8060055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에도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433753" y="2738087"/>
            <a:ext cx="3384547" cy="225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4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492901" y="2322528"/>
            <a:ext cx="6883989" cy="2212943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720" lvl="0" indent="-342720" algn="l">
              <a:spcBef>
                <a:spcPct val="20000"/>
              </a:spcBef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가부키와 조루리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조루리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인형극과 반주 음악을 결합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이야기의 서사와 감정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음악과 인형을 통해 전달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</p:txBody>
      </p:sp>
      <p:sp>
        <p:nvSpPr>
          <p:cNvPr id="10" name="제목 1"/>
          <p:cNvSpPr/>
          <p:nvPr/>
        </p:nvSpPr>
        <p:spPr>
          <a:xfrm>
            <a:off x="2065972" y="753756"/>
            <a:ext cx="8060055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에도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837647" y="3164025"/>
            <a:ext cx="3960674" cy="263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315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사다리꼴 4"/>
          <p:cNvSpPr/>
          <p:nvPr/>
        </p:nvSpPr>
        <p:spPr>
          <a:xfrm>
            <a:off x="-3704074" y="-69272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303972" y="636270"/>
            <a:ext cx="9584055" cy="1015365"/>
          </a:xfrm>
          <a:prstGeom prst="rect">
            <a:avLst/>
          </a:prstGeom>
        </p:spPr>
        <p:txBody>
          <a:bodyPr/>
          <a:p>
            <a:pPr lvl="0">
              <a:defRPr/>
            </a:pPr>
            <a:r>
              <a:rPr lang="en-US" altLang="ko-KR" sz="6000">
                <a:latin typeface="HY수평선B"/>
                <a:ea typeface="HY수평선B"/>
              </a:rPr>
              <a:t>1)</a:t>
            </a:r>
            <a:r>
              <a:rPr lang="ko-KR" altLang="en-US" sz="6000">
                <a:latin typeface="HY수평선B"/>
                <a:ea typeface="HY수평선B"/>
              </a:rPr>
              <a:t> 일본 문학의 역사적 배경</a:t>
            </a:r>
            <a:endParaRPr lang="ko-KR" altLang="en-US" sz="6000">
              <a:latin typeface="HY수평선B"/>
              <a:ea typeface="HY수평선B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30431" y="1919872"/>
            <a:ext cx="9531137" cy="1335381"/>
          </a:xfrm>
          <a:effectLst/>
        </p:spPr>
        <p:txBody>
          <a:bodyPr>
            <a:noAutofit/>
          </a:bodyPr>
          <a:p>
            <a:pPr lvl="0">
              <a:defRPr/>
            </a:pPr>
            <a:r>
              <a:rPr lang="ko-KR" altLang="en-US" sz="2400">
                <a:latin typeface="HY수평선M"/>
                <a:ea typeface="HY수평선M"/>
              </a:rPr>
              <a:t>다양한 시기를 거치며 발전</a:t>
            </a:r>
            <a:endParaRPr lang="ko-KR" altLang="en-US" sz="2400">
              <a:latin typeface="HY수평선M"/>
              <a:ea typeface="HY수평선M"/>
            </a:endParaRPr>
          </a:p>
          <a:p>
            <a:pPr lvl="0">
              <a:defRPr/>
            </a:pPr>
            <a:r>
              <a:rPr lang="ko-KR" altLang="en-US" sz="2400">
                <a:latin typeface="HY수평선M"/>
                <a:ea typeface="HY수평선M"/>
              </a:rPr>
              <a:t>특유의 </a:t>
            </a:r>
            <a:r>
              <a:rPr lang="ko-KR" altLang="en-US" sz="2400" b="1">
                <a:latin typeface="HY수평선M"/>
                <a:ea typeface="HY수평선M"/>
              </a:rPr>
              <a:t>문화와 역사적 사건을 반영</a:t>
            </a:r>
            <a:endParaRPr lang="en-US" altLang="ko-KR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121037" y="193107"/>
            <a:ext cx="1185890" cy="44316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1.</a:t>
            </a:r>
            <a:r>
              <a:rPr lang="ko-KR" altLang="en-US" sz="2300">
                <a:latin typeface="HY수평선M"/>
                <a:ea typeface="HY수평선M"/>
              </a:rPr>
              <a:t> 소개</a:t>
            </a:r>
            <a:endParaRPr lang="ko-KR" altLang="en-US" sz="2300">
              <a:latin typeface="HY수평선M"/>
              <a:ea typeface="HY수평선M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13804" y="3615761"/>
            <a:ext cx="3788020" cy="284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770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2065972" y="753756"/>
            <a:ext cx="8060055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에도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1077951" y="2194000"/>
            <a:ext cx="10036098" cy="273700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720" lvl="0" indent="-342720" algn="l">
              <a:spcBef>
                <a:spcPct val="20000"/>
              </a:spcBef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우키요조시(浮世草子)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>
              <a:spcBef>
                <a:spcPct val="20000"/>
              </a:spcBef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71400" lvl="0" indent="-71400" algn="l">
              <a:spcBef>
                <a:spcPct val="20000"/>
              </a:spcBef>
              <a:buFont typeface="Arial"/>
              <a:buChar char="•"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우키요조시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“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덧없는 세상의 이야기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”,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에도 시대에 유행한 소설 형식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대표 작가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이하라 사이카쿠(井原西鶴)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당시 사회 생활과 풍속의 사실적 묘사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lvl="7" indent="3213448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1648053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2065972" y="753756"/>
            <a:ext cx="8060055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에도 시대 문학 개요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930313" y="2279574"/>
            <a:ext cx="10331373" cy="229885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요미혼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(読本)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요미혼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“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읽기 책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”,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교훈적이고 오락적인 소설 형식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←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중국 고전의 영향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다양한 장르의 이야기 포함</a:t>
            </a:r>
            <a:endPara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대중적으로 큰 인기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2647582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2025688" y="2291859"/>
            <a:ext cx="8140623" cy="186070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720" lvl="0" indent="-342720" algn="l">
              <a:spcBef>
                <a:spcPct val="20000"/>
              </a:spcBef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가사(歌詞)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>
              <a:spcBef>
                <a:spcPct val="20000"/>
              </a:spcBef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71400" lvl="0" indent="-71400" algn="l">
              <a:spcBef>
                <a:spcPct val="20000"/>
              </a:spcBef>
              <a:buFont typeface="Arial"/>
              <a:buChar char="•"/>
              <a:defRPr/>
            </a:pPr>
            <a:endParaRPr xmlns:mc="http://schemas.openxmlformats.org/markup-compatibility/2006" xmlns:hp="http://schemas.haansoft.com/office/presentation/8.0" kumimoji="0" lang="ko-KR" altLang="en-US" sz="5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가사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노래의 가사를 의미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일본의 전통 시가 중 하나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길이가 긴 서정시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자연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사랑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 인생 등의 주제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rgbClr val="000000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자유로운 형식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몇 줄에서 여러 페이지까지 다얗한 길이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  <p:sp>
        <p:nvSpPr>
          <p:cNvPr id="12" name="제목 1"/>
          <p:cNvSpPr/>
          <p:nvPr/>
        </p:nvSpPr>
        <p:spPr>
          <a:xfrm>
            <a:off x="3080385" y="798266"/>
            <a:ext cx="6031230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가사와 하이쿠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575380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4" name="가로 글상자 3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내용 개체 틀 2"/>
          <p:cNvSpPr>
            <a:spLocks noGrp="1"/>
          </p:cNvSpPr>
          <p:nvPr/>
        </p:nvSpPr>
        <p:spPr>
          <a:xfrm>
            <a:off x="2554326" y="2322437"/>
            <a:ext cx="7083347" cy="2213126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720" lvl="0" indent="-342720" algn="l">
              <a:spcBef>
                <a:spcPct val="20000"/>
              </a:spcBef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가사(歌詞)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한자와 히라가나의 혼합 사용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고대와 중세 일본에서 다수 창작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대표 예</a:t>
            </a:r>
            <a:r>
              <a:rPr xmlns:mc="http://schemas.openxmlformats.org/markup-compatibility/2006" xmlns:hp="http://schemas.haansoft.com/office/presentation/8.0" kumimoji="0" lang="en-US" altLang="ko-KR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《만요슈》(万葉集)에 수록된 다양한 시</a:t>
            </a:r>
            <a:endParaRPr xmlns:mc="http://schemas.openxmlformats.org/markup-compatibility/2006" xmlns:hp="http://schemas.haansoft.com/office/presentation/8.0" kumimoji="0" lang="ko-KR" altLang="en-US" sz="2400" b="1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  <p:sp>
        <p:nvSpPr>
          <p:cNvPr id="12" name="제목 1"/>
          <p:cNvSpPr/>
          <p:nvPr/>
        </p:nvSpPr>
        <p:spPr>
          <a:xfrm>
            <a:off x="3080385" y="798266"/>
            <a:ext cx="6031230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가사와 하이쿠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049795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64454" y="2307241"/>
            <a:ext cx="9863091" cy="3015329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하이쿠(</a:t>
            </a:r>
            <a:r>
              <a:rPr lang="ko-KR" altLang="en-US" sz="2400" b="1">
                <a:latin typeface="HY수평선M"/>
              </a:rPr>
              <a:t>俳句</a:t>
            </a:r>
            <a:r>
              <a:rPr lang="ko-KR" altLang="en-US" sz="2400" b="1">
                <a:latin typeface="HY수평선M"/>
                <a:ea typeface="HY수평선M"/>
              </a:rPr>
              <a:t>)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</a:t>
            </a:r>
            <a:r>
              <a:rPr lang="ko-KR" altLang="en-US" sz="2400">
                <a:latin typeface="HY수평선M"/>
                <a:ea typeface="HY수평선M"/>
              </a:rPr>
              <a:t>하</a:t>
            </a:r>
            <a:r>
              <a:rPr lang="en-US" altLang="ko-KR" sz="2400">
                <a:latin typeface="HY수평선M"/>
                <a:ea typeface="HY수평선M"/>
              </a:rPr>
              <a:t>이쿠: 세 줄로 이루어진 짧은 시 형식.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첫째 줄: 5</a:t>
            </a:r>
            <a:r>
              <a:rPr lang="ko-KR" altLang="en-US" sz="2400">
                <a:latin typeface="HY수평선M"/>
                <a:ea typeface="HY수평선M"/>
              </a:rPr>
              <a:t>음절</a:t>
            </a:r>
            <a:r>
              <a:rPr lang="en-US" altLang="ko-KR" sz="2400">
                <a:latin typeface="HY수평선M"/>
                <a:ea typeface="HY수평선M"/>
              </a:rPr>
              <a:t>, 둘째 줄: 7</a:t>
            </a:r>
            <a:r>
              <a:rPr lang="ko-KR" altLang="en-US" sz="2400">
                <a:latin typeface="HY수평선M"/>
                <a:ea typeface="HY수평선M"/>
              </a:rPr>
              <a:t>음절</a:t>
            </a:r>
            <a:r>
              <a:rPr lang="en-US" altLang="ko-KR" sz="2400">
                <a:latin typeface="HY수평선M"/>
                <a:ea typeface="HY수평선M"/>
              </a:rPr>
              <a:t>, 셋째 줄: 5</a:t>
            </a:r>
            <a:r>
              <a:rPr lang="ko-KR" altLang="en-US" sz="2400">
                <a:latin typeface="HY수평선M"/>
                <a:ea typeface="HY수평선M"/>
              </a:rPr>
              <a:t>음절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자연의 경이나 일상의 장면, 간결하면서도 깊은 의미를 담</a:t>
            </a:r>
            <a:r>
              <a:rPr lang="ko-KR" altLang="en-US" sz="2400">
                <a:latin typeface="HY수평선M"/>
                <a:ea typeface="HY수평선M"/>
              </a:rPr>
              <a:t>음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3080385" y="798266"/>
            <a:ext cx="6031230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가사와 하이쿠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003001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64454" y="2307241"/>
            <a:ext cx="9863091" cy="3015329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하이쿠(</a:t>
            </a:r>
            <a:r>
              <a:rPr lang="ko-KR" altLang="en-US" sz="2400" b="1">
                <a:latin typeface="HY수평선M"/>
              </a:rPr>
              <a:t>俳句</a:t>
            </a:r>
            <a:r>
              <a:rPr lang="ko-KR" altLang="en-US" sz="2400" b="1">
                <a:latin typeface="HY수평선M"/>
                <a:ea typeface="HY수평선M"/>
              </a:rPr>
              <a:t>)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카이쿠 시인</a:t>
            </a:r>
            <a:r>
              <a:rPr lang="en-US" altLang="ko-KR" sz="2400">
                <a:latin typeface="HY수평선M"/>
                <a:ea typeface="HY수평선M"/>
              </a:rPr>
              <a:t>: 마쓰오 바쇼(</a:t>
            </a:r>
            <a:r>
              <a:rPr lang="en-US" altLang="ko-KR" sz="2400">
                <a:latin typeface="HY수평선M"/>
              </a:rPr>
              <a:t>松尾</a:t>
            </a:r>
            <a:r>
              <a:rPr lang="en-US" altLang="ko-KR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</a:rPr>
              <a:t>芭蕉</a:t>
            </a:r>
            <a:r>
              <a:rPr lang="en-US" altLang="ko-KR" sz="2400">
                <a:latin typeface="HY수평선M"/>
                <a:ea typeface="HY수평선M"/>
              </a:rPr>
              <a:t>).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작품 예시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zh-CN" altLang="en-US" sz="2400">
                <a:latin typeface="HY수평선M"/>
              </a:rPr>
              <a:t>古池</a:t>
            </a:r>
            <a:r>
              <a:rPr lang="zh-CN" altLang="en-US" sz="2400">
                <a:latin typeface="HY수평선M"/>
                <a:ea typeface="HY수평선M"/>
              </a:rPr>
              <a:t>や</a:t>
            </a:r>
            <a:r>
              <a:rPr lang="en-US" altLang="ko-KR" sz="2400">
                <a:latin typeface="HY수평선M"/>
                <a:ea typeface="HY수평선M"/>
              </a:rPr>
              <a:t>(</a:t>
            </a:r>
            <a:r>
              <a:rPr lang="ko-KR" altLang="en-US" sz="2400">
                <a:latin typeface="HY수평선M"/>
                <a:ea typeface="HY수평선M"/>
              </a:rPr>
              <a:t>오래된 연못</a:t>
            </a:r>
            <a:r>
              <a:rPr lang="en-US" altLang="ko-KR" sz="2400">
                <a:latin typeface="HY수평선M"/>
                <a:ea typeface="HY수평선M"/>
              </a:rPr>
              <a:t>),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zh-CN" altLang="en-US" sz="2400">
                <a:latin typeface="HY수평선M"/>
              </a:rPr>
              <a:t>蛙飛</a:t>
            </a:r>
            <a:r>
              <a:rPr lang="zh-CN" altLang="en-US" sz="2400">
                <a:latin typeface="HY수평선M"/>
                <a:ea typeface="HY수평선M"/>
              </a:rPr>
              <a:t>び</a:t>
            </a:r>
            <a:r>
              <a:rPr lang="zh-CN" altLang="en-US" sz="2400">
                <a:latin typeface="HY수평선M"/>
              </a:rPr>
              <a:t>込</a:t>
            </a:r>
            <a:r>
              <a:rPr lang="zh-CN" altLang="en-US" sz="2400">
                <a:latin typeface="HY수평선M"/>
                <a:ea typeface="HY수평선M"/>
              </a:rPr>
              <a:t>む</a:t>
            </a:r>
            <a:r>
              <a:rPr lang="en-US" altLang="ko-KR" sz="2400">
                <a:latin typeface="HY수평선M"/>
                <a:ea typeface="HY수평선M"/>
              </a:rPr>
              <a:t>(</a:t>
            </a:r>
            <a:r>
              <a:rPr lang="ko-KR" altLang="en-US" sz="2400">
                <a:latin typeface="HY수평선M"/>
                <a:ea typeface="HY수평선M"/>
              </a:rPr>
              <a:t>개구리가 뛰어든다</a:t>
            </a:r>
            <a:r>
              <a:rPr lang="en-US" altLang="ko-KR" sz="2400">
                <a:latin typeface="HY수평선M"/>
                <a:ea typeface="HY수평선M"/>
              </a:rPr>
              <a:t>),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zh-CN" altLang="en-US" sz="2400">
                <a:latin typeface="HY수평선M"/>
              </a:rPr>
              <a:t>水</a:t>
            </a:r>
            <a:r>
              <a:rPr lang="zh-CN" altLang="en-US" sz="2400">
                <a:latin typeface="HY수평선M"/>
                <a:ea typeface="HY수평선M"/>
              </a:rPr>
              <a:t>の</a:t>
            </a:r>
            <a:r>
              <a:rPr lang="zh-CN" altLang="en-US" sz="2400">
                <a:latin typeface="HY수평선M"/>
              </a:rPr>
              <a:t>音</a:t>
            </a:r>
            <a:r>
              <a:rPr lang="en-US" altLang="ko-KR" sz="2400">
                <a:latin typeface="HY수평선M"/>
                <a:ea typeface="HY수평선M"/>
              </a:rPr>
              <a:t>(</a:t>
            </a:r>
            <a:r>
              <a:rPr lang="ko-KR" altLang="en-US" sz="2400">
                <a:latin typeface="HY수평선M"/>
                <a:ea typeface="HY수평선M"/>
              </a:rPr>
              <a:t>물소리</a:t>
            </a:r>
            <a:r>
              <a:rPr lang="en-US" altLang="ko-KR" sz="2400">
                <a:latin typeface="HY수평선M"/>
                <a:ea typeface="HY수평선M"/>
              </a:rPr>
              <a:t>)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9"/>
            <a:ext cx="2834948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4.</a:t>
            </a:r>
            <a:r>
              <a:rPr lang="ko-KR" altLang="en-US" sz="2300">
                <a:latin typeface="HY수평선M"/>
                <a:ea typeface="HY수평선M"/>
              </a:rPr>
              <a:t> 에도 시대의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3080385" y="798266"/>
            <a:ext cx="6031230" cy="1005839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가사와 하이쿠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08517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다리꼴 2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693987"/>
            <a:ext cx="12192000" cy="1470025"/>
          </a:xfrm>
        </p:spPr>
        <p:txBody>
          <a:bodyPr/>
          <a:p>
            <a:pPr lvl="0">
              <a:defRPr/>
            </a:pPr>
            <a:r>
              <a:rPr lang="en-US" altLang="ko-KR" sz="8200">
                <a:latin typeface="HY수평선B"/>
                <a:ea typeface="HY수평선B"/>
              </a:rPr>
              <a:t>5.</a:t>
            </a:r>
            <a:r>
              <a:rPr lang="ko-KR" altLang="en-US" sz="8200">
                <a:latin typeface="HY수평선B"/>
                <a:ea typeface="HY수평선B"/>
              </a:rPr>
              <a:t> 근대 문학</a:t>
            </a:r>
            <a:endParaRPr lang="ko-KR" altLang="en-US" sz="820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92455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31832" y="2542103"/>
            <a:ext cx="9728336" cy="2158079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서양 문학과 사상의 도입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메이지 유신 후 문명개화를 목표→ 서구의 문물과 사상</a:t>
            </a:r>
            <a:r>
              <a:rPr lang="ko-KR" altLang="en-US" sz="2400">
                <a:latin typeface="HY수평선M"/>
                <a:ea typeface="HY수평선M"/>
              </a:rPr>
              <a:t> 적극적 수용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→ </a:t>
            </a:r>
            <a:r>
              <a:rPr lang="ko-KR" altLang="en-US" sz="2400">
                <a:latin typeface="HY수평선M"/>
                <a:ea typeface="HY수평선M"/>
              </a:rPr>
              <a:t>일본에 소개된 서양 문학</a:t>
            </a:r>
            <a:r>
              <a:rPr lang="en-US" altLang="ko-KR" sz="2400">
                <a:latin typeface="HY수평선M"/>
                <a:ea typeface="HY수평선M"/>
              </a:rPr>
              <a:t>, 번역 문학</a:t>
            </a:r>
            <a:r>
              <a:rPr lang="ko-KR" altLang="en-US" sz="2400">
                <a:latin typeface="HY수평선M"/>
                <a:ea typeface="HY수평선M"/>
              </a:rPr>
              <a:t>의 활성화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서양 작가들의 작품 번역→ 일본 문학에 새로운 장르와 기법</a:t>
            </a:r>
            <a:r>
              <a:rPr lang="ko-KR" altLang="en-US" sz="2400">
                <a:latin typeface="HY수평선M"/>
                <a:ea typeface="HY수평선M"/>
              </a:rPr>
              <a:t>의 도입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5.</a:t>
            </a:r>
            <a:r>
              <a:rPr lang="ko-KR" altLang="en-US" sz="2300">
                <a:latin typeface="HY수평선M"/>
                <a:ea typeface="HY수평선M"/>
              </a:rPr>
              <a:t> 근대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822960" y="916305"/>
            <a:ext cx="10536555" cy="88201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메이지 유신과 서양 문학의 수용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739560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10942" y="2372480"/>
            <a:ext cx="9970115" cy="3169165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자연주의</a:t>
            </a:r>
            <a:r>
              <a:rPr lang="en-US" altLang="ko-KR" sz="2400" b="1">
                <a:latin typeface="HY수평선M"/>
                <a:ea typeface="HY수평선M"/>
              </a:rPr>
              <a:t>(</a:t>
            </a:r>
            <a:r>
              <a:rPr lang="ko-KR" altLang="en-US" sz="2400" b="1">
                <a:latin typeface="HY수평선M"/>
                <a:ea typeface="HY수평선M"/>
              </a:rPr>
              <a:t>自然主義</a:t>
            </a:r>
            <a:r>
              <a:rPr lang="en-US" altLang="ko-KR" sz="2400" b="1">
                <a:latin typeface="HY수평선M"/>
                <a:ea typeface="HY수평선M"/>
              </a:rPr>
              <a:t>)</a:t>
            </a:r>
            <a:r>
              <a:rPr lang="ko-KR" altLang="en-US" sz="2400" b="1">
                <a:latin typeface="HY수평선M"/>
                <a:ea typeface="HY수평선M"/>
              </a:rPr>
              <a:t> 문학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자기 고백적 소설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인</a:t>
            </a:r>
            <a:r>
              <a:rPr lang="en-US" altLang="ko-KR" sz="2400">
                <a:latin typeface="HY수평선M"/>
                <a:ea typeface="HY수평선M"/>
              </a:rPr>
              <a:t>간의 본성과 사회의 현실: 냉정, 객관적으로 묘사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대표작가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시마자키 도손(島崎藤村)</a:t>
            </a:r>
            <a:r>
              <a:rPr lang="en-US" altLang="ko-KR" sz="2400">
                <a:latin typeface="HY수평선M"/>
                <a:ea typeface="HY수평선M"/>
              </a:rPr>
              <a:t>,</a:t>
            </a:r>
            <a:r>
              <a:rPr lang="ko-KR" altLang="en-US" sz="2400">
                <a:latin typeface="HY수평선M"/>
                <a:ea typeface="HY수평선M"/>
              </a:rPr>
              <a:t> 타야마 가타이(田山花袋)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⇒</a:t>
            </a:r>
            <a:r>
              <a:rPr lang="ko-KR" altLang="en-US" sz="2400">
                <a:latin typeface="HY수평선M"/>
                <a:ea typeface="HY수평선M"/>
              </a:rPr>
              <a:t> 인간의 본능과 사회적 억압을 사실적으로 묘사</a:t>
            </a:r>
            <a:r>
              <a:rPr lang="en-US" altLang="ko-KR" sz="2400">
                <a:latin typeface="HY수평선M"/>
                <a:ea typeface="HY수평선M"/>
              </a:rPr>
              <a:t>→</a:t>
            </a:r>
            <a:r>
              <a:rPr lang="ko-KR" altLang="en-US" sz="2400">
                <a:latin typeface="HY수평선M"/>
                <a:ea typeface="HY수평선M"/>
              </a:rPr>
              <a:t> 독자들에게 큰 충격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5.</a:t>
            </a:r>
            <a:r>
              <a:rPr lang="ko-KR" altLang="en-US" sz="2300">
                <a:latin typeface="HY수평선M"/>
                <a:ea typeface="HY수평선M"/>
              </a:rPr>
              <a:t> 근대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822960" y="916305"/>
            <a:ext cx="10536555" cy="88201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자연주의</a:t>
            </a: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사실주의</a:t>
            </a: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낭만주의 문학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3486576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4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68811" y="2405100"/>
            <a:ext cx="10054377" cy="2664340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사실주의(寫實主義) 문학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2400" b="1">
                <a:latin typeface="HY수평선M"/>
                <a:ea typeface="HY수평선M"/>
              </a:rPr>
              <a:t> 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사실적인 묘사방법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화려한 상상이 아닌 일상적인 모습에 맞추는 초점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대표작가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후타바테이 시메이</a:t>
            </a:r>
            <a:r>
              <a:rPr lang="en-US" altLang="ko-KR" sz="2400">
                <a:latin typeface="HY수평선M"/>
                <a:ea typeface="HY수평선M"/>
              </a:rPr>
              <a:t>(二葉亭四迷)[</a:t>
            </a:r>
            <a:r>
              <a:rPr lang="ko-KR" altLang="en-US" sz="2400">
                <a:latin typeface="HY수평선M"/>
                <a:ea typeface="HY수평선M"/>
              </a:rPr>
              <a:t>본명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하세가와 다쓰노스케(長谷川辰之助)]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작품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뜬 구름(浮雲)</a:t>
            </a:r>
            <a:r>
              <a:rPr lang="en-US" altLang="ko-KR" sz="2400">
                <a:latin typeface="HY수평선M"/>
                <a:ea typeface="HY수평선M"/>
              </a:rPr>
              <a:t>→</a:t>
            </a:r>
            <a:r>
              <a:rPr lang="ko-KR" altLang="en-US" sz="2400">
                <a:latin typeface="HY수평선M"/>
                <a:ea typeface="HY수평선M"/>
              </a:rPr>
              <a:t> 최초의 언문일치 소설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5.</a:t>
            </a:r>
            <a:r>
              <a:rPr lang="ko-KR" altLang="en-US" sz="2300">
                <a:latin typeface="HY수평선M"/>
                <a:ea typeface="HY수평선M"/>
              </a:rPr>
              <a:t> 근대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822960" y="916305"/>
            <a:ext cx="10536555" cy="88201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자연주의</a:t>
            </a: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사실주의</a:t>
            </a: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낭만주의 문학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3773488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80245" y="2311310"/>
            <a:ext cx="10431510" cy="3477984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700" b="1">
                <a:latin typeface="HY수평선M"/>
                <a:ea typeface="HY수평선M"/>
              </a:rPr>
              <a:t>고대 시대</a:t>
            </a:r>
            <a:endParaRPr lang="ko-KR" altLang="en-US" sz="27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</a:t>
            </a:r>
            <a:r>
              <a:rPr lang="ko-KR" altLang="en-US" sz="2700" b="1">
                <a:latin typeface="HY수평선M"/>
                <a:ea typeface="HY수평선M"/>
              </a:rPr>
              <a:t>가계</a:t>
            </a:r>
            <a:r>
              <a:rPr lang="ko-KR" altLang="en-US" sz="2700">
                <a:latin typeface="HY수평선M"/>
                <a:ea typeface="HY수평선M"/>
              </a:rPr>
              <a:t>(</a:t>
            </a:r>
            <a:r>
              <a:rPr lang="ko-KR" altLang="en-US" sz="2700">
                <a:latin typeface="HY수평선M"/>
              </a:rPr>
              <a:t>神話</a:t>
            </a:r>
            <a:r>
              <a:rPr lang="ko-KR" altLang="en-US" sz="2700">
                <a:latin typeface="HY수평선M"/>
                <a:ea typeface="HY수평선M"/>
              </a:rPr>
              <a:t>)</a:t>
            </a:r>
            <a:r>
              <a:rPr lang="en-US" altLang="ko-KR" sz="2700">
                <a:latin typeface="HY수평선M"/>
                <a:ea typeface="HY수평선M"/>
              </a:rPr>
              <a:t>,</a:t>
            </a:r>
            <a:r>
              <a:rPr lang="ko-KR" altLang="en-US" sz="2700">
                <a:latin typeface="HY수평선M"/>
                <a:ea typeface="HY수평선M"/>
              </a:rPr>
              <a:t> 역사를 담은 </a:t>
            </a:r>
            <a:r>
              <a:rPr lang="ko-KR" altLang="en-US" sz="2700" b="1">
                <a:latin typeface="HY수평선M"/>
                <a:ea typeface="HY수평선M"/>
              </a:rPr>
              <a:t>가계도</a:t>
            </a:r>
            <a:r>
              <a:rPr lang="en-US" altLang="ko-KR" sz="2700">
                <a:latin typeface="HY수평선M"/>
                <a:ea typeface="HY수평선M"/>
              </a:rPr>
              <a:t>,</a:t>
            </a:r>
            <a:r>
              <a:rPr lang="ko-KR" altLang="en-US" sz="2700">
                <a:latin typeface="HY수평선M"/>
                <a:ea typeface="HY수평선M"/>
              </a:rPr>
              <a:t> </a:t>
            </a:r>
            <a:r>
              <a:rPr lang="ko-KR" altLang="en-US" sz="2700" b="1">
                <a:latin typeface="HY수평선M"/>
                <a:ea typeface="HY수평선M"/>
              </a:rPr>
              <a:t>고사성어</a:t>
            </a:r>
            <a:r>
              <a:rPr lang="ko-KR" altLang="en-US" sz="2700">
                <a:latin typeface="HY수평선M"/>
                <a:ea typeface="HY수평선M"/>
              </a:rPr>
              <a:t>(고대의 시와 글)</a:t>
            </a:r>
            <a:r>
              <a:rPr lang="ko-KR" altLang="en-US" sz="2700" b="1">
                <a:latin typeface="HY수평선M"/>
                <a:ea typeface="HY수평선M"/>
              </a:rPr>
              <a:t>가계</a:t>
            </a:r>
            <a:r>
              <a:rPr lang="en-US" altLang="ko-KR" sz="2700">
                <a:latin typeface="HY수평선M"/>
                <a:ea typeface="HY수평선M"/>
              </a:rPr>
              <a:t>,</a:t>
            </a:r>
            <a:r>
              <a:rPr lang="ko-KR" altLang="en-US" sz="2700">
                <a:latin typeface="HY수평선M"/>
                <a:ea typeface="HY수평선M"/>
              </a:rPr>
              <a:t> 역사를 담은 </a:t>
            </a:r>
            <a:r>
              <a:rPr lang="ko-KR" altLang="en-US" sz="2700" b="1">
                <a:latin typeface="HY수평선M"/>
                <a:ea typeface="HY수평선M"/>
              </a:rPr>
              <a:t>시조</a:t>
            </a:r>
            <a:r>
              <a:rPr lang="ko-KR" altLang="en-US" sz="2700">
                <a:latin typeface="HY수평선M"/>
                <a:ea typeface="HY수평선M"/>
              </a:rPr>
              <a:t>(시가)</a:t>
            </a:r>
            <a:r>
              <a:rPr lang="en-US" altLang="ko-KR" sz="2700">
                <a:latin typeface="HY수평선M"/>
                <a:ea typeface="HY수평선M"/>
              </a:rPr>
              <a:t>,</a:t>
            </a:r>
            <a:r>
              <a:rPr lang="ko-KR" altLang="en-US" sz="2700">
                <a:latin typeface="HY수평선M"/>
                <a:ea typeface="HY수평선M"/>
              </a:rPr>
              <a:t> </a:t>
            </a:r>
            <a:r>
              <a:rPr lang="ko-KR" altLang="en-US" sz="2700" b="1">
                <a:latin typeface="HY수평선M"/>
                <a:ea typeface="HY수평선M"/>
              </a:rPr>
              <a:t>민담</a:t>
            </a:r>
            <a:r>
              <a:rPr lang="ko-KR" altLang="en-US" sz="2700">
                <a:latin typeface="HY수평선M"/>
                <a:ea typeface="HY수평선M"/>
              </a:rPr>
              <a:t>이 전통적으로 전달</a:t>
            </a:r>
            <a:r>
              <a:rPr lang="en-US" altLang="ko-KR" sz="2700">
                <a:latin typeface="HY수평선M"/>
                <a:ea typeface="HY수평선M"/>
              </a:rPr>
              <a:t>.</a:t>
            </a:r>
            <a:endParaRPr lang="en-US" altLang="ko-KR" sz="27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en-US" altLang="ko-KR" sz="2700">
              <a:latin typeface="HY수평선M"/>
              <a:ea typeface="HY수평선M"/>
            </a:endParaRPr>
          </a:p>
          <a:p>
            <a:pPr lvl="0">
              <a:defRPr/>
            </a:pPr>
            <a:r>
              <a:rPr lang="ko-KR" altLang="en-US" sz="2700" b="1">
                <a:latin typeface="HY수평선M"/>
                <a:ea typeface="HY수평선M"/>
              </a:rPr>
              <a:t>헤이안 시대(8세기 ~ 12세기)</a:t>
            </a:r>
            <a:endParaRPr lang="ko-KR" altLang="en-US" sz="27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en-US" altLang="ko-KR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</a:t>
            </a:r>
            <a:r>
              <a:rPr lang="ko-KR" altLang="en-US" sz="2700" b="1">
                <a:latin typeface="HY수평선M"/>
                <a:ea typeface="HY수평선M"/>
              </a:rPr>
              <a:t>중국 문화의 영향</a:t>
            </a:r>
            <a:r>
              <a:rPr lang="ko-KR" altLang="en-US" sz="2700">
                <a:latin typeface="HY수평선M"/>
                <a:ea typeface="HY수평선M"/>
              </a:rPr>
              <a:t>으로 중세 유럽 문학에 비견되는 문학의 화기</a:t>
            </a:r>
            <a:r>
              <a:rPr lang="en-US" altLang="ko-KR" sz="2700">
                <a:latin typeface="HY수평선M"/>
                <a:ea typeface="HY수평선M"/>
              </a:rPr>
              <a:t>.</a:t>
            </a:r>
            <a:r>
              <a:rPr lang="ko-KR" altLang="en-US" sz="2700">
                <a:latin typeface="HY수평선M"/>
                <a:ea typeface="HY수평선M"/>
              </a:rPr>
              <a:t> </a:t>
            </a:r>
            <a:r>
              <a:rPr lang="en-US" altLang="ko-KR" sz="2700">
                <a:latin typeface="HY수평선M"/>
                <a:ea typeface="HY수평선M"/>
              </a:rPr>
              <a:t>-</a:t>
            </a:r>
            <a:r>
              <a:rPr lang="ko-KR" altLang="en-US" sz="2700">
                <a:latin typeface="HY수평선M"/>
                <a:ea typeface="HY수평선M"/>
              </a:rPr>
              <a:t> </a:t>
            </a:r>
            <a:r>
              <a:rPr lang="ko-KR" altLang="en-US" sz="2700" b="1">
                <a:latin typeface="HY수평선M"/>
                <a:ea typeface="HY수평선M"/>
              </a:rPr>
              <a:t>몽유물(문학)과 창시물(시)</a:t>
            </a:r>
            <a:r>
              <a:rPr lang="ko-KR" altLang="en-US" sz="2700">
                <a:latin typeface="HY수평선M"/>
                <a:ea typeface="HY수평선M"/>
              </a:rPr>
              <a:t>의 시대</a:t>
            </a:r>
            <a:r>
              <a:rPr lang="en-US" altLang="ko-KR" sz="2700">
                <a:latin typeface="HY수평선M"/>
                <a:ea typeface="HY수평선M"/>
              </a:rPr>
              <a:t>.</a:t>
            </a:r>
            <a:endParaRPr lang="en-US" altLang="ko-KR" sz="27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121037" y="193107"/>
            <a:ext cx="1185890" cy="44316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1.</a:t>
            </a:r>
            <a:r>
              <a:rPr lang="ko-KR" altLang="en-US" sz="2300">
                <a:latin typeface="HY수평선M"/>
                <a:ea typeface="HY수평선M"/>
              </a:rPr>
              <a:t> 소개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636270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일본 문학의 역사적 배경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810947946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mc:Ignorable="hp" hp:hslDur="850">
        <hp:hncExtTransition type="spray" attr="None"/>
      </p:transition>
    </mc:Choice>
    <mc:Fallback>
      <p:transition xmlns:mc="http://schemas.openxmlformats.org/markup-compatibility/2006" xmlns:hp="http://schemas.haansoft.com/office/presentation/8.0" mc:Ignorable="hp" hp:hslDur="850">
        <p:fade/>
      </p:transition>
    </mc:Fallback>
  </mc:AlternateContent>
</p:sld>
</file>

<file path=ppt/slides/slide5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79211" y="1989414"/>
            <a:ext cx="10433578" cy="1860195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낭만주의</a:t>
            </a:r>
            <a:r>
              <a:rPr lang="en-US" altLang="ko-KR" sz="2400" b="1">
                <a:latin typeface="HY수평선M"/>
                <a:ea typeface="HY수평선M"/>
              </a:rPr>
              <a:t>(</a:t>
            </a:r>
            <a:r>
              <a:rPr lang="ko-KR" altLang="en-US" sz="2400" b="1">
                <a:latin typeface="HY수평선M"/>
                <a:ea typeface="HY수평선M"/>
              </a:rPr>
              <a:t>浪漫主義</a:t>
            </a:r>
            <a:r>
              <a:rPr lang="en-US" altLang="ko-KR" sz="2400" b="1">
                <a:latin typeface="HY수평선M"/>
                <a:ea typeface="HY수평선M"/>
              </a:rPr>
              <a:t>)</a:t>
            </a:r>
            <a:r>
              <a:rPr lang="ko-KR" altLang="en-US" sz="2400" b="1">
                <a:latin typeface="HY수평선M"/>
                <a:ea typeface="HY수평선M"/>
              </a:rPr>
              <a:t> 문학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사실주의와 달리 이상적 아름다움 추구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모리 오가이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낭만주의를 작품에 최초로 도입한 인물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r>
              <a:rPr lang="ko-KR" altLang="en-US" sz="2400">
                <a:latin typeface="HY수평선M"/>
                <a:ea typeface="HY수평선M"/>
              </a:rPr>
              <a:t> 낭만주의의 아버지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작품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무희(舞姫</a:t>
            </a:r>
            <a:r>
              <a:rPr lang="en-US" altLang="ko-KR" sz="2400">
                <a:latin typeface="HY수평선M"/>
                <a:ea typeface="HY수평선M"/>
              </a:rPr>
              <a:t>)</a:t>
            </a:r>
            <a:endParaRPr lang="en-US" altLang="ko-KR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5.</a:t>
            </a:r>
            <a:r>
              <a:rPr lang="ko-KR" altLang="en-US" sz="2300">
                <a:latin typeface="HY수평선M"/>
                <a:ea typeface="HY수평선M"/>
              </a:rPr>
              <a:t> 근대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822960" y="916305"/>
            <a:ext cx="10536555" cy="88201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자연주의</a:t>
            </a: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사실주의</a:t>
            </a: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낭만주의 문학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715001" y="3429000"/>
            <a:ext cx="5715000" cy="321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912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79210" y="2150099"/>
            <a:ext cx="10433578" cy="2229496"/>
          </a:xfrm>
        </p:spPr>
        <p:txBody>
          <a:bodyPr>
            <a:noAutofit/>
          </a:bodyPr>
          <a:p>
            <a:pPr marL="342900" lvl="0" indent="-342900" algn="l">
              <a:defRPr/>
            </a:pPr>
            <a:r>
              <a:rPr lang="en-US" altLang="ko-KR" sz="2400">
                <a:latin typeface="HY수평선M"/>
                <a:ea typeface="HY수평선M"/>
              </a:rPr>
              <a:t>나쓰메 소세키(夏目漱石)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영국 유학을 통</a:t>
            </a:r>
            <a:r>
              <a:rPr lang="ko-KR" altLang="en-US" sz="2400">
                <a:latin typeface="HY수평선M"/>
                <a:ea typeface="HY수평선M"/>
              </a:rPr>
              <a:t>한</a:t>
            </a:r>
            <a:r>
              <a:rPr lang="en-US" altLang="ko-KR" sz="2400">
                <a:latin typeface="HY수평선M"/>
                <a:ea typeface="HY수평선M"/>
              </a:rPr>
              <a:t> 서양 문학</a:t>
            </a:r>
            <a:r>
              <a:rPr lang="ko-KR" altLang="en-US" sz="2400">
                <a:latin typeface="HY수평선M"/>
                <a:ea typeface="HY수평선M"/>
              </a:rPr>
              <a:t> 접촉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→ 일본의 전통적 가치와 서양의 근대적 사상을 조화시키는 작품 창작.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대표</a:t>
            </a:r>
            <a:r>
              <a:rPr lang="ko-KR" altLang="en-US" sz="2400">
                <a:latin typeface="HY수평선M"/>
                <a:ea typeface="HY수평선M"/>
              </a:rPr>
              <a:t>작</a:t>
            </a:r>
            <a:r>
              <a:rPr lang="en-US" altLang="ko-KR" sz="2400">
                <a:latin typeface="HY수평선M"/>
                <a:ea typeface="HY수평선M"/>
              </a:rPr>
              <a:t>: 《나는 고양이로소이다》(吾輩は猫である), 《마음》(こころ)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5.</a:t>
            </a:r>
            <a:r>
              <a:rPr lang="ko-KR" altLang="en-US" sz="2300">
                <a:latin typeface="HY수평선M"/>
                <a:ea typeface="HY수평선M"/>
              </a:rPr>
              <a:t> 근대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822960" y="916305"/>
            <a:ext cx="10536555" cy="88201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나츠메 소세키와 모리 오가이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799878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79210" y="2150099"/>
            <a:ext cx="10433578" cy="4080968"/>
          </a:xfrm>
        </p:spPr>
        <p:txBody>
          <a:bodyPr>
            <a:no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  <a:p>
            <a:pPr marL="342900" lvl="0" indent="-342900" algn="l">
              <a:defRPr/>
            </a:pPr>
            <a:r>
              <a:rPr lang="en-US" altLang="ko-KR" sz="2400">
                <a:latin typeface="HY수평선M"/>
                <a:ea typeface="HY수평선M"/>
              </a:rPr>
              <a:t>모리 오가이(森鴎外)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r>
              <a:rPr lang="ko-KR" altLang="en-US" sz="500">
                <a:latin typeface="HY수평선M"/>
                <a:ea typeface="HY수평선M"/>
              </a:rPr>
              <a:t> </a:t>
            </a:r>
            <a:endParaRPr lang="ko-KR" altLang="en-US" sz="5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독일 유학</a:t>
            </a:r>
            <a:r>
              <a:rPr lang="ko-KR" altLang="en-US" sz="2400">
                <a:latin typeface="HY수평선M"/>
                <a:ea typeface="HY수평선M"/>
              </a:rPr>
              <a:t>을 통한 서양 문학 접촉</a:t>
            </a:r>
            <a:r>
              <a:rPr lang="en-US" altLang="ko-KR" sz="2400">
                <a:latin typeface="HY수평선M"/>
                <a:ea typeface="HY수평선M"/>
              </a:rPr>
              <a:t>→ 일본 문학 도입</a:t>
            </a:r>
            <a:r>
              <a:rPr lang="ko-KR" altLang="en-US" sz="2400">
                <a:latin typeface="HY수평선M"/>
                <a:ea typeface="HY수평선M"/>
              </a:rPr>
              <a:t>에</a:t>
            </a:r>
            <a:r>
              <a:rPr lang="en-US" altLang="ko-KR" sz="2400">
                <a:latin typeface="HY수평선M"/>
                <a:ea typeface="HY수평선M"/>
              </a:rPr>
              <a:t> 기여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번역가로 활동→ 서양 문학 작품들을 일본에 소개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대표작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별의 계승자 (星の王子さま)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5.</a:t>
            </a:r>
            <a:r>
              <a:rPr lang="ko-KR" altLang="en-US" sz="2300">
                <a:latin typeface="HY수평선M"/>
                <a:ea typeface="HY수평선M"/>
              </a:rPr>
              <a:t> 근대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822960" y="916305"/>
            <a:ext cx="10536555" cy="88201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나츠메 소세키와 모리 오가이</a:t>
            </a:r>
            <a:endParaRPr xmlns:mc="http://schemas.openxmlformats.org/markup-compatibility/2006" xmlns:hp="http://schemas.haansoft.com/office/presentation/8.0" kumimoji="0" lang="ko-KR" altLang="en-US" sz="48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386901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다리꼴 2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693987"/>
            <a:ext cx="12192000" cy="1470025"/>
          </a:xfrm>
        </p:spPr>
        <p:txBody>
          <a:bodyPr/>
          <a:p>
            <a:pPr lvl="0">
              <a:defRPr/>
            </a:pPr>
            <a:r>
              <a:rPr lang="en-US" altLang="ko-KR" sz="8200">
                <a:latin typeface="HY수평선B"/>
                <a:ea typeface="HY수평선B"/>
              </a:rPr>
              <a:t>6.</a:t>
            </a:r>
            <a:r>
              <a:rPr lang="ko-KR" altLang="en-US" sz="8200">
                <a:latin typeface="HY수평선B"/>
                <a:ea typeface="HY수평선B"/>
              </a:rPr>
              <a:t> 현대 문학</a:t>
            </a:r>
            <a:endParaRPr lang="ko-KR" altLang="en-US" sz="820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596721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60423" y="2398392"/>
            <a:ext cx="6271154" cy="2831745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신소설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개인적 경험과 대중적 테마에 초점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간결하고 현실적인 언어 사용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ko-KR" altLang="en-US" sz="2400">
              <a:latin typeface="HY수평선M"/>
              <a:ea typeface="HY수평선M"/>
            </a:endParaRPr>
          </a:p>
          <a:p>
            <a:pPr marL="342900" lvl="0" indent="-342900" algn="l">
              <a:defRPr/>
            </a:pPr>
            <a:r>
              <a:rPr lang="ko-KR" altLang="en-US" sz="2400">
                <a:latin typeface="HY수평선M"/>
                <a:ea typeface="HY수평선M"/>
              </a:rPr>
              <a:t>현대 문학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endParaRPr lang="en-US" altLang="ko-KR" sz="5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실험적</a:t>
            </a:r>
            <a:r>
              <a:rPr lang="en-US" altLang="ko-KR" sz="2400">
                <a:latin typeface="HY수평선M"/>
                <a:ea typeface="HY수평선M"/>
              </a:rPr>
              <a:t>,</a:t>
            </a:r>
            <a:r>
              <a:rPr lang="ko-KR" altLang="en-US" sz="2400">
                <a:latin typeface="HY수평선M"/>
                <a:ea typeface="HY수평선M"/>
              </a:rPr>
              <a:t> 사회 비판적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글로벌화에 대응하며 세계적 영향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endParaRPr lang="en-US" altLang="ko-KR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6.</a:t>
            </a:r>
            <a:r>
              <a:rPr lang="ko-KR" altLang="en-US" sz="2300">
                <a:latin typeface="HY수평선M"/>
                <a:ea typeface="HY수평선M"/>
              </a:rPr>
              <a:t> 현대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9780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신소설과 현대 문학의 특징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107673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31329" y="2391684"/>
            <a:ext cx="10329341" cy="3626210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무라카미 하루키(村上春樹)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 b="1">
                <a:latin typeface="HY수평선M"/>
                <a:ea typeface="HY수평선M"/>
              </a:rPr>
              <a:t> </a:t>
            </a:r>
            <a:endParaRPr lang="ko-KR" altLang="en-US" sz="500" b="1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대표작: "노르웨이의 숲", "1Q84", "죽은 자의 집 청소"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특징: 실존주의적인 이야기와 초현실적인 요소를 결합한 독특한 스타</a:t>
            </a:r>
            <a:r>
              <a:rPr lang="ko-KR" altLang="en-US" sz="2400">
                <a:latin typeface="HY수평선M"/>
                <a:ea typeface="HY수평선M"/>
              </a:rPr>
              <a:t>일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6.</a:t>
            </a:r>
            <a:r>
              <a:rPr lang="ko-KR" altLang="en-US" sz="2300">
                <a:latin typeface="HY수평선M"/>
                <a:ea typeface="HY수평선M"/>
              </a:rPr>
              <a:t> 현대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661160" y="909780"/>
            <a:ext cx="886968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주요 현대 작가와 작품 소개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19881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31329" y="2391684"/>
            <a:ext cx="10329341" cy="3626210"/>
          </a:xfrm>
        </p:spPr>
        <p:txBody>
          <a:bodyPr>
            <a:no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ko-KR" altLang="en-US" sz="2400">
              <a:latin typeface="HY수평선M"/>
              <a:ea typeface="HY수평선M"/>
            </a:endParaRPr>
          </a:p>
          <a:p>
            <a:pPr marL="342900" lvl="0" indent="-342900" algn="l">
              <a:defRPr/>
            </a:pPr>
            <a:r>
              <a:rPr lang="en-US" altLang="ko-KR" sz="2400">
                <a:latin typeface="HY수평선M"/>
                <a:ea typeface="HY수평선M"/>
              </a:rPr>
              <a:t>나카노 히로시 (中野洋志)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r>
              <a:rPr lang="ko-KR" altLang="en-US" sz="500">
                <a:latin typeface="HY수평선M"/>
                <a:ea typeface="HY수평선M"/>
              </a:rPr>
              <a:t> </a:t>
            </a:r>
            <a:endParaRPr lang="ko-KR" altLang="en-US" sz="5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대표작: "세번째 살인", "키치지로 살인 사건", "나츠키노 사건"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 algn="l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</a:t>
            </a:r>
            <a:r>
              <a:rPr lang="en-US" altLang="ko-KR" sz="2400">
                <a:latin typeface="HY수평선M"/>
                <a:ea typeface="HY수평선M"/>
              </a:rPr>
              <a:t>특징: 사회적 문제와 범죄를 다루는 사회파 작가, 사회 비판적인 요소</a:t>
            </a:r>
            <a:r>
              <a:rPr lang="ko-KR" altLang="en-US" sz="2400">
                <a:latin typeface="HY수평선M"/>
                <a:ea typeface="HY수평선M"/>
              </a:rPr>
              <a:t> 사용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94940" y="199628"/>
            <a:ext cx="1863399" cy="44316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6.</a:t>
            </a:r>
            <a:r>
              <a:rPr lang="ko-KR" altLang="en-US" sz="2300">
                <a:latin typeface="HY수평선M"/>
                <a:ea typeface="HY수평선M"/>
              </a:rPr>
              <a:t> 현대 문학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661160" y="909780"/>
            <a:ext cx="886968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주요 현대 작가와 작품 소개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398427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다리꼴 2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1418272" y="2754630"/>
            <a:ext cx="9355455" cy="1348740"/>
          </a:xfrm>
        </p:spPr>
        <p:txBody>
          <a:bodyPr/>
          <a:p>
            <a:pPr lvl="0">
              <a:defRPr/>
            </a:pPr>
            <a:r>
              <a:rPr lang="en-US" altLang="ko-KR" sz="8200">
                <a:latin typeface="HY수평선B"/>
                <a:ea typeface="HY수평선B"/>
              </a:rPr>
              <a:t>7.</a:t>
            </a:r>
            <a:r>
              <a:rPr lang="ko-KR" altLang="en-US" sz="8200">
                <a:latin typeface="HY수평선B"/>
                <a:ea typeface="HY수평선B"/>
              </a:rPr>
              <a:t> 일본 문학의 영향</a:t>
            </a:r>
            <a:endParaRPr lang="ko-KR" altLang="en-US" sz="820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421123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0499" y="2392327"/>
            <a:ext cx="10951001" cy="2297809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>
                <a:latin typeface="HY수평선M"/>
                <a:ea typeface="HY수평선M"/>
              </a:rPr>
              <a:t>중국 문학이 일본 문학에 미친 영향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>
                <a:latin typeface="HY수평선M"/>
                <a:ea typeface="HY수평선M"/>
              </a:rPr>
              <a:t> </a:t>
            </a:r>
            <a:endParaRPr lang="ko-KR" altLang="en-US" sz="5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중국의 문학적 양식과 주제 다수 수용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중국의 작품의 일본 소개</a:t>
            </a:r>
            <a:r>
              <a:rPr lang="en-US" altLang="ko-KR" sz="2400">
                <a:latin typeface="HY수평선M"/>
                <a:ea typeface="HY수평선M"/>
              </a:rPr>
              <a:t>→</a:t>
            </a:r>
            <a:r>
              <a:rPr lang="ko-KR" altLang="en-US" sz="2400">
                <a:latin typeface="HY수평선M"/>
                <a:ea typeface="HY수평선M"/>
              </a:rPr>
              <a:t> 많은 영향, 일본 문학의 발전과 고도화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헤이안 시대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중국 문학의 양식을 일본식으로 변형</a:t>
            </a:r>
            <a:r>
              <a:rPr lang="en-US" altLang="ko-KR" sz="2400">
                <a:latin typeface="HY수평선M"/>
                <a:ea typeface="HY수평선M"/>
              </a:rPr>
              <a:t>,</a:t>
            </a:r>
            <a:r>
              <a:rPr lang="ko-KR" altLang="en-US" sz="2400">
                <a:latin typeface="HY수평선M"/>
                <a:ea typeface="HY수평선M"/>
              </a:rPr>
              <a:t> 고도화한 예시 대거 등장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239314" y="193105"/>
            <a:ext cx="2843691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7.</a:t>
            </a:r>
            <a:r>
              <a:rPr lang="ko-KR" altLang="en-US" sz="2300">
                <a:latin typeface="HY수평선M"/>
                <a:ea typeface="HY수평선M"/>
              </a:rPr>
              <a:t> 일본 문학의 영향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동아시아 문학의 영향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461931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5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39314" y="193105"/>
            <a:ext cx="2843691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7.</a:t>
            </a:r>
            <a:r>
              <a:rPr lang="ko-KR" altLang="en-US" sz="2300">
                <a:latin typeface="HY수평선M"/>
                <a:ea typeface="HY수평선M"/>
              </a:rPr>
              <a:t> 일본 문학의 영향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동아시아 문학의 영향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1" name="내용 개체 틀 2"/>
          <p:cNvSpPr>
            <a:spLocks noGrp="1"/>
          </p:cNvSpPr>
          <p:nvPr/>
        </p:nvSpPr>
        <p:spPr>
          <a:xfrm>
            <a:off x="1639675" y="2282312"/>
            <a:ext cx="8912650" cy="229337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한국 문학에 미친 영향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한자 문학과 시조 형식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일본에서 영향 받음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조선 시대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일본에 영향을 받아 양식과 주제에서 드러남.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예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)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"공지영어(恭旨令語)"의 영향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일본에 미친 것과 유사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2035812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5335" y="1959015"/>
            <a:ext cx="7020879" cy="2001480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600" b="1">
                <a:latin typeface="HY수평선M"/>
                <a:ea typeface="HY수평선M"/>
              </a:rPr>
              <a:t>에도 시대(17세기 ~ 19세기)</a:t>
            </a:r>
            <a:endParaRPr lang="ko-KR" altLang="en-US" sz="26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500" b="1">
                <a:latin typeface="HY수평선M"/>
                <a:ea typeface="HY수평선M"/>
              </a:rPr>
              <a:t> </a:t>
            </a:r>
            <a:endParaRPr lang="en-US" altLang="ko-KR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600">
                <a:latin typeface="HY수평선M"/>
                <a:ea typeface="HY수평선M"/>
              </a:rPr>
              <a:t>-</a:t>
            </a:r>
            <a:r>
              <a:rPr lang="ko-KR" altLang="en-US" sz="2600">
                <a:latin typeface="HY수평선M"/>
                <a:ea typeface="HY수평선M"/>
              </a:rPr>
              <a:t> 시, 소설, 극 등의 문학 장르의 발전.</a:t>
            </a:r>
            <a:endParaRPr lang="ko-KR" altLang="en-US" sz="26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600">
                <a:latin typeface="HY수평선M"/>
                <a:ea typeface="HY수평선M"/>
              </a:rPr>
              <a:t>-</a:t>
            </a:r>
            <a:r>
              <a:rPr lang="ko-KR" altLang="en-US" sz="2600">
                <a:latin typeface="HY수평선M"/>
                <a:ea typeface="HY수평선M"/>
              </a:rPr>
              <a:t> 가사와 하이쿠의 유행</a:t>
            </a:r>
            <a:r>
              <a:rPr lang="en-US" altLang="ko-KR" sz="2600">
                <a:latin typeface="HY수평선M"/>
                <a:ea typeface="HY수평선M"/>
              </a:rPr>
              <a:t>.</a:t>
            </a:r>
            <a:r>
              <a:rPr lang="ko-KR" altLang="en-US" sz="2600">
                <a:latin typeface="HY수평선M"/>
                <a:ea typeface="HY수평선M"/>
              </a:rPr>
              <a:t> </a:t>
            </a:r>
            <a:r>
              <a:rPr lang="ko-KR" altLang="en-US" sz="2600" b="1">
                <a:latin typeface="HY수평선M"/>
                <a:ea typeface="HY수평선M"/>
              </a:rPr>
              <a:t>소설의 형식</a:t>
            </a:r>
            <a:r>
              <a:rPr lang="ko-KR" altLang="en-US" sz="2600">
                <a:latin typeface="HY수평선M"/>
                <a:ea typeface="HY수평선M"/>
              </a:rPr>
              <a:t> 발전</a:t>
            </a:r>
            <a:r>
              <a:rPr lang="en-US" altLang="ko-KR" sz="2600">
                <a:latin typeface="HY수평선M"/>
                <a:ea typeface="HY수평선M"/>
              </a:rPr>
              <a:t>.</a:t>
            </a:r>
            <a:endParaRPr lang="en-US" altLang="ko-KR" sz="26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600">
                <a:latin typeface="HY수평선M"/>
                <a:ea typeface="HY수평선M"/>
              </a:rPr>
              <a:t>-</a:t>
            </a:r>
            <a:r>
              <a:rPr lang="ko-KR" altLang="en-US" sz="2600">
                <a:latin typeface="HY수평선M"/>
                <a:ea typeface="HY수평선M"/>
              </a:rPr>
              <a:t> 가장(</a:t>
            </a:r>
            <a:r>
              <a:rPr lang="ko-KR" altLang="en-US" sz="2600">
                <a:latin typeface="HY수평선M"/>
              </a:rPr>
              <a:t>歌謡小説</a:t>
            </a:r>
            <a:r>
              <a:rPr lang="ko-KR" altLang="en-US" sz="2600">
                <a:latin typeface="HY수평선M"/>
                <a:ea typeface="HY수평선M"/>
              </a:rPr>
              <a:t>)이라 불리는 소설 장르 등장.</a:t>
            </a:r>
            <a:endParaRPr lang="en-US" altLang="ko-KR" sz="26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121037" y="193107"/>
            <a:ext cx="1185890" cy="44316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1.</a:t>
            </a:r>
            <a:r>
              <a:rPr lang="ko-KR" altLang="en-US" sz="2300">
                <a:latin typeface="HY수평선M"/>
                <a:ea typeface="HY수평선M"/>
              </a:rPr>
              <a:t> 소개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636270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일본 문학의 역사적 배경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816214" y="2771570"/>
            <a:ext cx="4028257" cy="2675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341877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400">
        <hp:hncExtTransition type="ripple" attr="SubType=ripplecenter"/>
      </p:transition>
    </mc:Choice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400">
        <p14:ripple/>
      </p:transition>
    </mc:Choice>
    <mc:Fallback>
      <p:transition xmlns:mc="http://schemas.openxmlformats.org/markup-compatibility/2006" xmlns:hp="http://schemas.haansoft.com/office/presentation/8.0" spd="med" mc:Ignorable="hp" hp:hslDur="1400">
        <p:fade/>
      </p:transition>
    </mc:Fallback>
  </mc:AlternateContent>
</p:sld>
</file>

<file path=ppt/slides/slide6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25275" y="1870409"/>
            <a:ext cx="10741450" cy="2297809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>
                <a:latin typeface="HY수평선M"/>
                <a:ea typeface="HY수평선M"/>
              </a:rPr>
              <a:t>상호작용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>
                <a:latin typeface="HY수평선M"/>
                <a:ea typeface="HY수평선M"/>
              </a:rPr>
              <a:t> </a:t>
            </a:r>
            <a:endParaRPr lang="ko-KR" altLang="en-US" sz="5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한일중 문학 간의 상호작용의 오랜 지속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서로의 문학적 양식과 주제의 수용</a:t>
            </a:r>
            <a:r>
              <a:rPr lang="en-US" altLang="ko-KR" sz="2400">
                <a:latin typeface="HY수평선M"/>
                <a:ea typeface="HY수평선M"/>
              </a:rPr>
              <a:t>,</a:t>
            </a:r>
            <a:r>
              <a:rPr lang="ko-KR" altLang="en-US" sz="2400">
                <a:latin typeface="HY수평선M"/>
                <a:ea typeface="HY수평선M"/>
              </a:rPr>
              <a:t> 변형으로 새로운 창의성과 다양성 창작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동아시아의 문학적 교류</a:t>
            </a:r>
            <a:r>
              <a:rPr lang="en-US" altLang="ko-KR" sz="2400">
                <a:latin typeface="HY수평선M"/>
                <a:ea typeface="HY수평선M"/>
              </a:rPr>
              <a:t>:</a:t>
            </a:r>
            <a:r>
              <a:rPr lang="ko-KR" altLang="en-US" sz="2400">
                <a:latin typeface="HY수평선M"/>
                <a:ea typeface="HY수평선M"/>
              </a:rPr>
              <a:t> 서로의 문화 이해</a:t>
            </a:r>
            <a:r>
              <a:rPr lang="en-US" altLang="ko-KR" sz="2400">
                <a:latin typeface="HY수평선M"/>
                <a:ea typeface="HY수평선M"/>
              </a:rPr>
              <a:t>,</a:t>
            </a:r>
            <a:r>
              <a:rPr lang="ko-KR" altLang="en-US" sz="2400">
                <a:latin typeface="HY수평선M"/>
                <a:ea typeface="HY수평선M"/>
              </a:rPr>
              <a:t> 공유에 큰 역할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⇒</a:t>
            </a:r>
            <a:r>
              <a:rPr lang="ko-KR" altLang="en-US" sz="2400">
                <a:latin typeface="HY수평선M"/>
                <a:ea typeface="HY수평선M"/>
              </a:rPr>
              <a:t> 지역 전체의 문학 발전에 기여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239314" y="193105"/>
            <a:ext cx="2843691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7.</a:t>
            </a:r>
            <a:r>
              <a:rPr lang="ko-KR" altLang="en-US" sz="2300">
                <a:latin typeface="HY수평선M"/>
                <a:ea typeface="HY수평선M"/>
              </a:rPr>
              <a:t> 일본 문학의 영향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동아시아 문학의 영향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619324" y="3812609"/>
            <a:ext cx="4403478" cy="293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4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32572" y="2112931"/>
            <a:ext cx="9126856" cy="2632138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300">
                <a:latin typeface="HY수평선M"/>
                <a:ea typeface="HY수평선M"/>
              </a:rPr>
              <a:t>서구 문학 요소의 수용</a:t>
            </a:r>
            <a:endParaRPr lang="ko-KR" altLang="en-US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>
                <a:latin typeface="HY수평선M"/>
                <a:ea typeface="HY수평선M"/>
              </a:rPr>
              <a:t> </a:t>
            </a:r>
            <a:endParaRPr lang="ko-KR" altLang="en-US" sz="5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-</a:t>
            </a:r>
            <a:r>
              <a:rPr lang="ko-KR" altLang="en-US" sz="2300">
                <a:latin typeface="HY수평선M"/>
                <a:ea typeface="HY수평선M"/>
              </a:rPr>
              <a:t> 19세기 후반</a:t>
            </a:r>
            <a:r>
              <a:rPr lang="en-US" altLang="ko-KR" sz="2300">
                <a:latin typeface="HY수평선M"/>
                <a:ea typeface="HY수평선M"/>
              </a:rPr>
              <a:t>:</a:t>
            </a:r>
            <a:r>
              <a:rPr lang="ko-KR" altLang="en-US" sz="2300">
                <a:latin typeface="HY수평선M"/>
                <a:ea typeface="HY수평선M"/>
              </a:rPr>
              <a:t> 서구 문학의 영향.</a:t>
            </a:r>
            <a:endParaRPr lang="ko-KR" altLang="en-US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-</a:t>
            </a:r>
            <a:r>
              <a:rPr lang="ko-KR" altLang="en-US" sz="2300">
                <a:latin typeface="HY수평선M"/>
                <a:ea typeface="HY수평선M"/>
              </a:rPr>
              <a:t> 유럽의 현대 문학, 프랑스, 독일, 러시아 등의 문학이 일본에 소개</a:t>
            </a:r>
            <a:r>
              <a:rPr lang="en-US" altLang="ko-KR" sz="2300">
                <a:latin typeface="HY수평선M"/>
                <a:ea typeface="HY수평선M"/>
              </a:rPr>
              <a:t>.</a:t>
            </a:r>
            <a:endParaRPr lang="en-US" altLang="ko-KR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-</a:t>
            </a:r>
            <a:r>
              <a:rPr lang="ko-KR" altLang="en-US" sz="2300">
                <a:latin typeface="HY수평선M"/>
                <a:ea typeface="HY수평선M"/>
              </a:rPr>
              <a:t> 서구 문학의 다양한 장르와 양식, 주제, 문체 등 수용</a:t>
            </a:r>
            <a:endParaRPr lang="en-US" altLang="ko-KR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→</a:t>
            </a:r>
            <a:r>
              <a:rPr lang="ko-KR" altLang="en-US" sz="2300">
                <a:latin typeface="HY수평선M"/>
                <a:ea typeface="HY수평선M"/>
              </a:rPr>
              <a:t> 일본 작가들의 창작에 영향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239314" y="193105"/>
            <a:ext cx="2843691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7.</a:t>
            </a:r>
            <a:r>
              <a:rPr lang="ko-KR" altLang="en-US" sz="2300">
                <a:latin typeface="HY수평선M"/>
                <a:ea typeface="HY수평선M"/>
              </a:rPr>
              <a:t> 일본 문학의 영향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서구 문학과의 상호 작용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58992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39314" y="193105"/>
            <a:ext cx="2843691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7.</a:t>
            </a:r>
            <a:r>
              <a:rPr lang="ko-KR" altLang="en-US" sz="2300">
                <a:latin typeface="HY수평선M"/>
                <a:ea typeface="HY수평선M"/>
              </a:rPr>
              <a:t> 일본 문학의 영향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서구 문학과의 상호 작용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2" name="내용 개체 틀 2"/>
          <p:cNvSpPr>
            <a:spLocks noGrp="1"/>
          </p:cNvSpPr>
          <p:nvPr/>
        </p:nvSpPr>
        <p:spPr>
          <a:xfrm>
            <a:off x="1282083" y="2317260"/>
            <a:ext cx="9627833" cy="2632138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문학적 변형과 재해석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서구 문학 요소의 일본 문학 통합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 작가들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자신의 문학적 맥락에 맞게 변형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재해석 시도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예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)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프랑스 신자유주의 문학의 영향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일본의 자유주의적 작품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/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러시아의 사실주의 문학의 영향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현실주의적인 작품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2742012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53433" y="2244112"/>
            <a:ext cx="10885133" cy="1792583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300">
                <a:latin typeface="HY수평선M"/>
                <a:ea typeface="HY수평선M"/>
              </a:rPr>
              <a:t>번역과 수용</a:t>
            </a:r>
            <a:endParaRPr lang="ko-KR" altLang="en-US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ko-KR" altLang="en-US" sz="500">
                <a:latin typeface="HY수평선M"/>
                <a:ea typeface="HY수평선M"/>
              </a:rPr>
              <a:t> </a:t>
            </a:r>
            <a:endParaRPr lang="ko-KR" altLang="en-US" sz="5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-</a:t>
            </a:r>
            <a:r>
              <a:rPr lang="ko-KR" altLang="en-US" sz="2300">
                <a:latin typeface="HY수평선M"/>
                <a:ea typeface="HY수평선M"/>
              </a:rPr>
              <a:t> 서구 문학 작품</a:t>
            </a:r>
            <a:r>
              <a:rPr lang="en-US" altLang="ko-KR" sz="2300">
                <a:latin typeface="HY수평선M"/>
                <a:ea typeface="HY수평선M"/>
              </a:rPr>
              <a:t>:</a:t>
            </a:r>
            <a:r>
              <a:rPr lang="ko-KR" altLang="en-US" sz="2300">
                <a:latin typeface="HY수평선M"/>
                <a:ea typeface="HY수평선M"/>
              </a:rPr>
              <a:t> 번역을 통해 일본어로 소개</a:t>
            </a:r>
            <a:r>
              <a:rPr lang="en-US" altLang="ko-KR" sz="2300">
                <a:latin typeface="HY수평선M"/>
                <a:ea typeface="HY수평선M"/>
              </a:rPr>
              <a:t>→</a:t>
            </a:r>
            <a:r>
              <a:rPr lang="ko-KR" altLang="en-US" sz="2300">
                <a:latin typeface="HY수평선M"/>
                <a:ea typeface="HY수평선M"/>
              </a:rPr>
              <a:t> 일본 독자들에게 전파</a:t>
            </a:r>
            <a:endParaRPr lang="ko-KR" altLang="en-US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-</a:t>
            </a:r>
            <a:r>
              <a:rPr lang="ko-KR" altLang="en-US" sz="2300">
                <a:latin typeface="HY수평선M"/>
                <a:ea typeface="HY수평선M"/>
              </a:rPr>
              <a:t> 번역 작업</a:t>
            </a:r>
            <a:r>
              <a:rPr lang="en-US" altLang="ko-KR" sz="2300">
                <a:latin typeface="HY수평선M"/>
                <a:ea typeface="HY수평선M"/>
              </a:rPr>
              <a:t>:</a:t>
            </a:r>
            <a:r>
              <a:rPr lang="ko-KR" altLang="en-US" sz="2300">
                <a:latin typeface="HY수평선M"/>
                <a:ea typeface="HY수평선M"/>
              </a:rPr>
              <a:t> 일본 독자들이 서구 문학을 직접 읽고 이해</a:t>
            </a:r>
            <a:r>
              <a:rPr lang="en-US" altLang="ko-KR" sz="2300">
                <a:latin typeface="HY수평선M"/>
                <a:ea typeface="HY수평선M"/>
              </a:rPr>
              <a:t>→</a:t>
            </a:r>
            <a:r>
              <a:rPr lang="ko-KR" altLang="en-US" sz="2300">
                <a:latin typeface="HY수평선M"/>
                <a:ea typeface="HY수평선M"/>
              </a:rPr>
              <a:t> 서구 문학의 영향 확산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239314" y="193105"/>
            <a:ext cx="2843691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7.</a:t>
            </a:r>
            <a:r>
              <a:rPr lang="ko-KR" altLang="en-US" sz="2300">
                <a:latin typeface="HY수평선M"/>
                <a:ea typeface="HY수평선M"/>
              </a:rPr>
              <a:t> 일본 문학의 영향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서구 문학과의 상호 작용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525794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39314" y="193105"/>
            <a:ext cx="2843691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7.</a:t>
            </a:r>
            <a:r>
              <a:rPr lang="ko-KR" altLang="en-US" sz="2300">
                <a:latin typeface="HY수평선M"/>
                <a:ea typeface="HY수평선M"/>
              </a:rPr>
              <a:t> 일본 문학의 영향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서구 문학과의 상호 작용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2" name="내용 개체 틀 2"/>
          <p:cNvSpPr>
            <a:spLocks noGrp="1"/>
          </p:cNvSpPr>
          <p:nvPr/>
        </p:nvSpPr>
        <p:spPr>
          <a:xfrm>
            <a:off x="1139209" y="2147858"/>
            <a:ext cx="9913582" cy="179375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서구적 테마와 이념의 도입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서구 문학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일본에 현대적인 이념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테마 소개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자유주의, 인간의 권리, 사회주의 이념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테마가 일본의 문학에 대거 등장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⇒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일본의 사회적 변화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문학적 표현의 다양성과 심화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4072704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다리꼴 2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527685" y="2839056"/>
            <a:ext cx="11136629" cy="1110615"/>
          </a:xfrm>
        </p:spPr>
        <p:txBody>
          <a:bodyPr/>
          <a:p>
            <a:pPr lvl="0">
              <a:defRPr/>
            </a:pPr>
            <a:r>
              <a:rPr lang="en-US" altLang="ko-KR" sz="6600">
                <a:latin typeface="HY수평선B"/>
                <a:ea typeface="HY수평선B"/>
              </a:rPr>
              <a:t>8.</a:t>
            </a:r>
            <a:r>
              <a:rPr lang="ko-KR" altLang="en-US" sz="6600">
                <a:latin typeface="HY수평선B"/>
                <a:ea typeface="HY수평선B"/>
              </a:rPr>
              <a:t> 일본 문학의 전통과 현대성</a:t>
            </a:r>
            <a:endParaRPr lang="ko-KR" altLang="en-US" sz="660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757300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23543" y="2443046"/>
            <a:ext cx="6944914" cy="2208598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300">
                <a:latin typeface="HY수평선M"/>
                <a:ea typeface="HY수평선M"/>
              </a:rPr>
              <a:t>전통의 유지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-</a:t>
            </a:r>
            <a:r>
              <a:rPr lang="ko-KR" altLang="en-US" sz="2300">
                <a:latin typeface="HY수평선M"/>
                <a:ea typeface="HY수평선M"/>
              </a:rPr>
              <a:t> 일본 문학</a:t>
            </a:r>
            <a:r>
              <a:rPr lang="en-US" altLang="ko-KR" sz="2300">
                <a:latin typeface="HY수평선M"/>
                <a:ea typeface="HY수평선M"/>
              </a:rPr>
              <a:t>:</a:t>
            </a:r>
            <a:r>
              <a:rPr lang="ko-KR" altLang="en-US" sz="2300">
                <a:latin typeface="HY수평선M"/>
                <a:ea typeface="HY수평선M"/>
              </a:rPr>
              <a:t> 고유의 전통적인 요소 유지 중</a:t>
            </a:r>
            <a:endParaRPr lang="ko-KR" altLang="en-US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⇒</a:t>
            </a:r>
            <a:r>
              <a:rPr lang="ko-KR" altLang="en-US" sz="2300">
                <a:latin typeface="HY수평선M"/>
                <a:ea typeface="HY수평선M"/>
              </a:rPr>
              <a:t> 예</a:t>
            </a:r>
            <a:r>
              <a:rPr lang="en-US" altLang="ko-KR" sz="2300">
                <a:latin typeface="HY수평선M"/>
                <a:ea typeface="HY수평선M"/>
              </a:rPr>
              <a:t>)</a:t>
            </a:r>
            <a:r>
              <a:rPr lang="ko-KR" altLang="en-US" sz="2300">
                <a:latin typeface="HY수평선M"/>
                <a:ea typeface="HY수평선M"/>
              </a:rPr>
              <a:t> 옛 문학 형식</a:t>
            </a:r>
            <a:r>
              <a:rPr lang="en-US" altLang="ko-KR" sz="2300">
                <a:latin typeface="HY수평선M"/>
                <a:ea typeface="HY수평선M"/>
              </a:rPr>
              <a:t>→</a:t>
            </a:r>
            <a:r>
              <a:rPr lang="ko-KR" altLang="en-US" sz="2300">
                <a:latin typeface="HY수평선M"/>
                <a:ea typeface="HY수평선M"/>
              </a:rPr>
              <a:t> 현대에도 여전한 관심과 사랑</a:t>
            </a:r>
            <a:endParaRPr lang="ko-KR" altLang="en-US" sz="23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300">
                <a:latin typeface="HY수평선M"/>
                <a:ea typeface="HY수평선M"/>
              </a:rPr>
              <a:t>-</a:t>
            </a:r>
            <a:r>
              <a:rPr lang="ko-KR" altLang="en-US" sz="2300">
                <a:latin typeface="HY수평선M"/>
                <a:ea typeface="HY수평선M"/>
              </a:rPr>
              <a:t> 전통적인 주제와 미학의 계속된 작품 반영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8" name="가로 글상자 7"/>
          <p:cNvSpPr txBox="1"/>
          <p:nvPr/>
        </p:nvSpPr>
        <p:spPr>
          <a:xfrm>
            <a:off x="232790" y="206152"/>
            <a:ext cx="4114498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8. 일본 문학의 전통과 현대성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전통과 현대성의 조화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1832194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32790" y="206152"/>
            <a:ext cx="4114498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8. 일본 문학의 전통과 현대성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전통과 현대성의 조화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2" name="내용 개체 틀 2"/>
          <p:cNvSpPr>
            <a:spLocks noGrp="1"/>
          </p:cNvSpPr>
          <p:nvPr/>
        </p:nvSpPr>
        <p:spPr>
          <a:xfrm>
            <a:off x="1638962" y="2290847"/>
            <a:ext cx="8914076" cy="220703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현대적 감각의 도입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 일본 문학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서구 문학의 영향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새로운 형식과 주제 도입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⇒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예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)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소설과 에세이, 현대시 등의 장르 발전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현대적인 주제들의 작품 반영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1890892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32790" y="206152"/>
            <a:ext cx="4114498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8. 일본 문학의 전통과 현대성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765935" y="903256"/>
            <a:ext cx="8660130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전통과 현대성의 조화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2" name="내용 개체 틀 2"/>
          <p:cNvSpPr>
            <a:spLocks noGrp="1"/>
          </p:cNvSpPr>
          <p:nvPr/>
        </p:nvSpPr>
        <p:spPr>
          <a:xfrm>
            <a:off x="2633282" y="2379078"/>
            <a:ext cx="6925436" cy="2626036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문화적 정체성의 유지와 발전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 문학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전통 유지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+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현대적인 감각 도입</a:t>
            </a:r>
            <a:endPara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문화적 정체성 유지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⇒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전통적인 가치와 현대적인 문제를 동시에 다룸</a:t>
            </a:r>
            <a:endPara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독자들에게 감동 전달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1865065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6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>
            <a:spLocks noSelect="1"/>
          </p:cNvSpPr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32790" y="206152"/>
            <a:ext cx="4114498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8. 일본 문학의 전통과 현대성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342072" y="952917"/>
            <a:ext cx="9507855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현대 일본 사회와 문학의 관계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3" name="내용 개체 틀 2"/>
          <p:cNvSpPr>
            <a:spLocks noGrp="1"/>
          </p:cNvSpPr>
          <p:nvPr/>
        </p:nvSpPr>
        <p:spPr>
          <a:xfrm>
            <a:off x="985700" y="2465427"/>
            <a:ext cx="10220598" cy="1374288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사회 문제 반영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 일본 문학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사회 문제 반영, 일본 사회의 변화와 문제점 다룸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예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)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도시화, 고령화, 경제적 불평등, 젠더 이슈 등이 문학 작품에서 다뤄짐.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2146074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95335" y="1959015"/>
            <a:ext cx="10440355" cy="1925280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600" b="1">
                <a:latin typeface="HY수평선M"/>
                <a:ea typeface="HY수평선M"/>
              </a:rPr>
              <a:t>근대와 현대(20세기 ~ 현재)</a:t>
            </a:r>
            <a:endParaRPr lang="ko-KR" altLang="en-US" sz="26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en-US" altLang="ko-KR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600">
                <a:latin typeface="HY수평선M"/>
                <a:ea typeface="HY수평선M"/>
              </a:rPr>
              <a:t>-</a:t>
            </a:r>
            <a:r>
              <a:rPr lang="ko-KR" altLang="en-US" sz="2600">
                <a:latin typeface="HY수평선M"/>
                <a:ea typeface="HY수평선M"/>
              </a:rPr>
              <a:t> 나쓰메 소세키, 후지와라노 소스케 등이 대표</a:t>
            </a:r>
            <a:endParaRPr lang="ko-KR" altLang="en-US" sz="26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600">
                <a:latin typeface="HY수평선M"/>
                <a:ea typeface="HY수평선M"/>
              </a:rPr>
              <a:t>-</a:t>
            </a:r>
            <a:r>
              <a:rPr lang="ko-KR" altLang="en-US" sz="2600">
                <a:latin typeface="HY수평선M"/>
                <a:ea typeface="HY수평선M"/>
              </a:rPr>
              <a:t> 다양성과 새로운 양식의 탐구로 발전</a:t>
            </a:r>
            <a:r>
              <a:rPr lang="en-US" altLang="ko-KR" sz="2600">
                <a:latin typeface="HY수평선M"/>
                <a:ea typeface="HY수평선M"/>
              </a:rPr>
              <a:t>→</a:t>
            </a:r>
            <a:r>
              <a:rPr lang="ko-KR" altLang="en-US" sz="2600">
                <a:latin typeface="HY수평선M"/>
                <a:ea typeface="HY수평선M"/>
              </a:rPr>
              <a:t> </a:t>
            </a:r>
            <a:r>
              <a:rPr lang="ko-KR" altLang="en-US" sz="2600" b="1">
                <a:latin typeface="HY수평선M"/>
                <a:ea typeface="HY수평선M"/>
              </a:rPr>
              <a:t>일본 전통 문학의 영향과 서구 문학의 영향</a:t>
            </a:r>
            <a:endParaRPr lang="en-US" altLang="ko-KR" sz="26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121037" y="193107"/>
            <a:ext cx="1185890" cy="44316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1.</a:t>
            </a:r>
            <a:r>
              <a:rPr lang="ko-KR" altLang="en-US" sz="2300">
                <a:latin typeface="HY수평선M"/>
                <a:ea typeface="HY수평선M"/>
              </a:rPr>
              <a:t> 소개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636270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일본 문학의 역사적 배경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634116" y="3704499"/>
            <a:ext cx="4028257" cy="2675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239167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400">
        <hp:hncExtTransition type="ripple" attr="SubType=ripplecenter"/>
      </p:transition>
    </mc:Choice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400">
        <p14:ripple/>
      </p:transition>
    </mc:Choice>
    <mc:Fallback>
      <p:transition xmlns:mc="http://schemas.openxmlformats.org/markup-compatibility/2006" xmlns:hp="http://schemas.haansoft.com/office/presentation/8.0" spd="med" mc:Ignorable="hp" hp:hslDur="1400">
        <p:fade/>
      </p:transition>
    </mc:Fallback>
  </mc:AlternateContent>
</p:sld>
</file>

<file path=ppt/slides/slide7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>
            <a:spLocks noSelect="1"/>
          </p:cNvSpPr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32790" y="206152"/>
            <a:ext cx="4114498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8. 일본 문학의 전통과 현대성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342072" y="952917"/>
            <a:ext cx="9507855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현대 일본 사회와 문학의 관계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4" name="내용 개체 틀 2"/>
          <p:cNvSpPr>
            <a:spLocks noGrp="1"/>
          </p:cNvSpPr>
          <p:nvPr/>
        </p:nvSpPr>
        <p:spPr>
          <a:xfrm>
            <a:off x="847655" y="2319778"/>
            <a:ext cx="10340410" cy="2136017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28440" lvl="0" indent="-328440" algn="l">
              <a:spcBef>
                <a:spcPct val="20000"/>
              </a:spcBef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개인과 사회의 관계 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>
              <a:spcBef>
                <a:spcPct val="20000"/>
              </a:spcBef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 문학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개인의 내면 세계와 사회와의 관계 탐구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사회 속에서 개인이 겪는 고립감, 소외감, 정체성 문제 등을 표현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4252322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>
            <a:spLocks noSelect="1"/>
          </p:cNvSpPr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32790" y="206152"/>
            <a:ext cx="4114498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8. 일본 문학의 전통과 현대성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342072" y="952917"/>
            <a:ext cx="9507855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현대 일본 사회와 문학의 관계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3" name="내용 개체 틀 2"/>
          <p:cNvSpPr>
            <a:spLocks noGrp="1"/>
          </p:cNvSpPr>
          <p:nvPr/>
        </p:nvSpPr>
        <p:spPr>
          <a:xfrm>
            <a:off x="985700" y="2566043"/>
            <a:ext cx="10220598" cy="1374288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문화와 전통의 재해석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 일본 문학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전통 문화 재해석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/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현대적 변형 다수 시도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⇒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일본의 전통적인 가치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현대적 감각의 융합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새로운 문학적 경향 창조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224493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다리꼴 2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9fbce7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527685" y="2839056"/>
            <a:ext cx="11136629" cy="1110615"/>
          </a:xfrm>
        </p:spPr>
        <p:txBody>
          <a:bodyPr>
            <a:noAutofit/>
          </a:bodyPr>
          <a:p>
            <a:pPr lvl="0">
              <a:defRPr/>
            </a:pPr>
            <a:r>
              <a:rPr lang="en-US" altLang="ko-KR" sz="8200" b="0">
                <a:latin typeface="HY수평선B"/>
                <a:ea typeface="HY수평선B"/>
              </a:rPr>
              <a:t>9.</a:t>
            </a:r>
            <a:r>
              <a:rPr lang="ko-KR" altLang="en-US" sz="8200" b="0">
                <a:latin typeface="HY수평선B"/>
                <a:ea typeface="HY수평선B"/>
              </a:rPr>
              <a:t> 결론</a:t>
            </a:r>
            <a:endParaRPr lang="ko-KR" altLang="en-US" sz="8200" b="0"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2203466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>
            <a:spLocks noSelect="1"/>
          </p:cNvSpPr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78457" y="193104"/>
            <a:ext cx="1182625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9. 결론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342072" y="738269"/>
            <a:ext cx="9507855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일본 문학의 다양성과 깊이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3" name="내용 개체 틀 2"/>
          <p:cNvSpPr>
            <a:spLocks noGrp="1"/>
          </p:cNvSpPr>
          <p:nvPr/>
        </p:nvSpPr>
        <p:spPr>
          <a:xfrm>
            <a:off x="985701" y="2017399"/>
            <a:ext cx="10220598" cy="214312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고전 문학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일본의 고전 문학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수천 년에 걸친 역사 소지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히로시게, 토카이도, 가키 등의 작가들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 고전문학의 중요한 작품 남김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자연, 사랑, 전통, 종교 등 다양한 주제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HY수평선M"/>
                <a:ea typeface="HY수평선M"/>
              </a:rPr>
              <a:t>일본 문화의 깊은 이해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반영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513262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>
            <a:spLocks noSelect="1"/>
          </p:cNvSpPr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78457" y="193104"/>
            <a:ext cx="1182625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9. 결론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9" name="제목 1"/>
          <p:cNvSpPr/>
          <p:nvPr/>
        </p:nvSpPr>
        <p:spPr>
          <a:xfrm>
            <a:off x="1342072" y="738269"/>
            <a:ext cx="9507855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일본 문학의 다양성과 깊이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sp>
        <p:nvSpPr>
          <p:cNvPr id="14" name="내용 개체 틀 2"/>
          <p:cNvSpPr>
            <a:spLocks noGrp="1"/>
          </p:cNvSpPr>
          <p:nvPr/>
        </p:nvSpPr>
        <p:spPr>
          <a:xfrm>
            <a:off x="1623467" y="2072094"/>
            <a:ext cx="8945064" cy="263135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현대 문학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20세기 후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다양한 양식과 주제로 발전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소설, 시, 단편 소설, 창작 성향의 만화 등의 형식으로 표현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무속성과 고전주의, 실존주의, 포스트모더니즘 등의 문학적 운동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 일본 문학을 풍부하게 만듦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.</a:t>
            </a:r>
            <a:endPara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</p:spTree>
    <p:extLst>
      <p:ext uri="{BB962C8B-B14F-4D97-AF65-F5344CB8AC3E}">
        <p14:creationId xmlns:p14="http://schemas.microsoft.com/office/powerpoint/2010/main" val="3530769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>
            <a:spLocks noSelect="1"/>
          </p:cNvSpPr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78457" y="193104"/>
            <a:ext cx="1182625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9. 결론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13" name="내용 개체 틀 2"/>
          <p:cNvSpPr>
            <a:spLocks noGrp="1"/>
          </p:cNvSpPr>
          <p:nvPr/>
        </p:nvSpPr>
        <p:spPr>
          <a:xfrm>
            <a:off x="1623468" y="2426571"/>
            <a:ext cx="8945064" cy="1371596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다양한 주제와 관점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전통 주요 주제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사랑, 친구, 가족, 전쟁 등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현대 주제</a:t>
            </a:r>
            <a:r>
              <a:rPr xmlns:mc="http://schemas.openxmlformats.org/markup-compatibility/2006" xmlns:hp="http://schemas.haansoft.com/office/presentation/8.0" kumimoji="0" lang="en-US" altLang="ko-KR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사회 문제, 정치, 인간 심리, 신화의 재해석 등의 관점</a:t>
            </a:r>
            <a:endParaRPr xmlns:mc="http://schemas.openxmlformats.org/markup-compatibility/2006" xmlns:hp="http://schemas.haansoft.com/office/presentation/8.0" kumimoji="0" lang="ko-KR" altLang="en-US" sz="23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  <p:sp>
        <p:nvSpPr>
          <p:cNvPr id="19" name="제목 1"/>
          <p:cNvSpPr/>
          <p:nvPr/>
        </p:nvSpPr>
        <p:spPr>
          <a:xfrm>
            <a:off x="3128009" y="738269"/>
            <a:ext cx="5907405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미래에 대한 전망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3728295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>
            <a:spLocks noSelect="1"/>
          </p:cNvSpPr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8" name="가로 글상자 7"/>
          <p:cNvSpPr txBox="1"/>
          <p:nvPr/>
        </p:nvSpPr>
        <p:spPr>
          <a:xfrm>
            <a:off x="278457" y="193104"/>
            <a:ext cx="1182625" cy="44316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9. 결론</a:t>
            </a:r>
            <a:endParaRPr lang="en-US" altLang="ko-KR" sz="2300">
              <a:latin typeface="HY수평선M"/>
              <a:ea typeface="HY수평선M"/>
            </a:endParaRPr>
          </a:p>
        </p:txBody>
      </p:sp>
      <p:sp>
        <p:nvSpPr>
          <p:cNvPr id="14" name="내용 개체 틀 2"/>
          <p:cNvSpPr>
            <a:spLocks noGrp="1"/>
          </p:cNvSpPr>
          <p:nvPr/>
        </p:nvSpPr>
        <p:spPr>
          <a:xfrm>
            <a:off x="1991065" y="2403622"/>
            <a:ext cx="8209869" cy="177646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328440" lvl="0" indent="-328440" algn="l">
              <a:spcBef>
                <a:spcPct val="20000"/>
              </a:spcBef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세계적 영향 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>
              <a:spcBef>
                <a:spcPct val="20000"/>
              </a:spcBef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-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무사시, 미야자키 하야오, 무라카미 하루키 등의 작가들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:</a:t>
            </a:r>
            <a:endPara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국제적인 큰 인기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→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M"/>
                <a:ea typeface="HY수평선M"/>
              </a:rPr>
              <a:t> 일본 문학을 세계에 알리는 데 기여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M"/>
              <a:ea typeface="HY수평선M"/>
            </a:endParaRPr>
          </a:p>
        </p:txBody>
      </p:sp>
      <p:sp>
        <p:nvSpPr>
          <p:cNvPr id="19" name="제목 1"/>
          <p:cNvSpPr/>
          <p:nvPr/>
        </p:nvSpPr>
        <p:spPr>
          <a:xfrm>
            <a:off x="3128009" y="738269"/>
            <a:ext cx="5907405" cy="85344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미래에 대한 전망</a:t>
            </a:r>
            <a:endParaRPr xmlns:mc="http://schemas.openxmlformats.org/markup-compatibility/2006" xmlns:hp="http://schemas.haansoft.com/office/presentation/8.0" kumimoji="0" lang="ko-KR" altLang="en-US" sz="5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4004050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다리꼴 9"/>
          <p:cNvSpPr>
            <a:spLocks noSelect="1"/>
          </p:cNvSpPr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19" name="제목 1"/>
          <p:cNvSpPr/>
          <p:nvPr/>
        </p:nvSpPr>
        <p:spPr>
          <a:xfrm>
            <a:off x="2152024" y="1695788"/>
            <a:ext cx="7887952" cy="3466423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1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감사합니다</a:t>
            </a:r>
            <a:endParaRPr xmlns:mc="http://schemas.openxmlformats.org/markup-compatibility/2006" xmlns:hp="http://schemas.haansoft.com/office/presentation/8.0" kumimoji="0" lang="ko-KR" altLang="en-US" sz="112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3174920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random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677978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31770" y="2976755"/>
            <a:ext cx="5364230" cy="1860692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미적감각과 섬세한 표현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500" b="1">
                <a:latin typeface="HY수평선M"/>
                <a:ea typeface="HY수평선M"/>
              </a:rPr>
              <a:t> </a:t>
            </a:r>
            <a:endParaRPr lang="en-US" altLang="ko-KR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자연과 인간의 아름다움을 강조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endParaRPr lang="en-US" altLang="ko-KR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정교한 언어와 섬세한 표현을 사용</a:t>
            </a:r>
            <a:r>
              <a:rPr lang="en-US" altLang="ko-KR" sz="2400">
                <a:latin typeface="HY수평선M"/>
                <a:ea typeface="HY수평선M"/>
              </a:rPr>
              <a:t>.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121037" y="193107"/>
            <a:ext cx="1185890" cy="44316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1.</a:t>
            </a:r>
            <a:r>
              <a:rPr lang="ko-KR" altLang="en-US" sz="2300">
                <a:latin typeface="HY수평선M"/>
                <a:ea typeface="HY수평선M"/>
              </a:rPr>
              <a:t> 소개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636270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일본 문학의 특징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189758" y="2169313"/>
            <a:ext cx="4544158" cy="301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566863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200">
        <hp:hncExtTransition type="flip" attr="SubType=left"/>
      </p:transition>
    </mc:Choice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200">
        <p14:flip dir="l"/>
      </p:transition>
    </mc:Choice>
    <mc:Fallback>
      <p:transition xmlns:mc="http://schemas.openxmlformats.org/markup-compatibility/2006" xmlns:hp="http://schemas.haansoft.com/office/presentation/8.0" spd="med" mc:Ignorable="hp" hp:hslDur="1200">
        <p:fade/>
      </p:transition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5f7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다리꼴 6"/>
          <p:cNvSpPr/>
          <p:nvPr/>
        </p:nvSpPr>
        <p:spPr>
          <a:xfrm>
            <a:off x="-3704074" y="-69271"/>
            <a:ext cx="11338190" cy="6927272"/>
          </a:xfrm>
          <a:prstGeom prst="trapezoid">
            <a:avLst>
              <a:gd name="adj" fmla="val 51639"/>
            </a:avLst>
          </a:prstGeom>
          <a:solidFill>
            <a:srgbClr val="cddcf3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8910" y="1880728"/>
            <a:ext cx="10441055" cy="2832242"/>
          </a:xfrm>
        </p:spPr>
        <p:txBody>
          <a:bodyPr>
            <a:noAutofit/>
          </a:bodyPr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성숙한 서사구조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500" b="1">
                <a:latin typeface="HY수평선M"/>
                <a:ea typeface="HY수평선M"/>
              </a:rPr>
              <a:t> </a:t>
            </a:r>
            <a:endParaRPr lang="en-US" altLang="ko-KR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전개 과정에서 기승전결이 깔끔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</a:t>
            </a:r>
            <a:r>
              <a:rPr lang="ko-KR" altLang="en-US" sz="2400">
                <a:latin typeface="HY수평선M"/>
                <a:ea typeface="HY수평선M"/>
              </a:rPr>
              <a:t> 성숙한 서사 구조</a:t>
            </a:r>
            <a:endParaRPr lang="ko-KR" altLang="en-US" sz="2400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endParaRPr lang="en-US" altLang="ko-KR" sz="2400">
              <a:latin typeface="HY수평선M"/>
              <a:ea typeface="HY수평선M"/>
            </a:endParaRPr>
          </a:p>
          <a:p>
            <a:pPr lvl="0">
              <a:defRPr/>
            </a:pPr>
            <a:r>
              <a:rPr lang="ko-KR" altLang="en-US" sz="2400" b="1">
                <a:latin typeface="HY수평선M"/>
                <a:ea typeface="HY수평선M"/>
              </a:rPr>
              <a:t>심오한 사상과 철학</a:t>
            </a:r>
            <a:endParaRPr lang="ko-KR" altLang="en-US" sz="24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500" b="1">
                <a:latin typeface="HY수평선M"/>
                <a:ea typeface="HY수평선M"/>
              </a:rPr>
              <a:t> </a:t>
            </a:r>
            <a:endParaRPr lang="en-US" altLang="ko-KR" sz="500" b="1">
              <a:latin typeface="HY수평선M"/>
              <a:ea typeface="HY수평선M"/>
            </a:endParaRPr>
          </a:p>
          <a:p>
            <a:pPr marL="0" lvl="0" indent="0">
              <a:buNone/>
              <a:defRPr/>
            </a:pPr>
            <a:r>
              <a:rPr lang="en-US" altLang="ko-KR" sz="2400">
                <a:latin typeface="HY수평선M"/>
                <a:ea typeface="HY수평선M"/>
              </a:rPr>
              <a:t>- </a:t>
            </a:r>
            <a:r>
              <a:rPr lang="ko-KR" altLang="en-US" sz="2400">
                <a:latin typeface="HY수평선M"/>
                <a:ea typeface="HY수평선M"/>
              </a:rPr>
              <a:t>심오한 사상과 철학적 측면</a:t>
            </a:r>
            <a:r>
              <a:rPr lang="en-US" altLang="ko-KR" sz="2400">
                <a:latin typeface="HY수평선M"/>
                <a:ea typeface="HY수평선M"/>
              </a:rPr>
              <a:t>→</a:t>
            </a:r>
            <a:r>
              <a:rPr lang="ko-KR" altLang="en-US" sz="2400">
                <a:latin typeface="HY수평선M"/>
                <a:ea typeface="HY수평선M"/>
              </a:rPr>
              <a:t> 독자들에게 깊은 생각 유도</a:t>
            </a:r>
            <a:endParaRPr lang="ko-KR" altLang="en-US" sz="2400">
              <a:latin typeface="HY수평선M"/>
              <a:ea typeface="HY수평선M"/>
            </a:endParaRPr>
          </a:p>
        </p:txBody>
      </p:sp>
      <p:sp>
        <p:nvSpPr>
          <p:cNvPr id="4" name="가로 글상자 3"/>
          <p:cNvSpPr txBox="1"/>
          <p:nvPr/>
        </p:nvSpPr>
        <p:spPr>
          <a:xfrm>
            <a:off x="121037" y="193107"/>
            <a:ext cx="1185890" cy="44316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2300">
                <a:latin typeface="HY수평선M"/>
                <a:ea typeface="HY수평선M"/>
              </a:rPr>
              <a:t>1.</a:t>
            </a:r>
            <a:r>
              <a:rPr lang="ko-KR" altLang="en-US" sz="2300">
                <a:latin typeface="HY수평선M"/>
                <a:ea typeface="HY수평선M"/>
              </a:rPr>
              <a:t> 소개</a:t>
            </a:r>
            <a:endParaRPr lang="ko-KR" altLang="en-US" sz="2300">
              <a:latin typeface="HY수평선M"/>
              <a:ea typeface="HY수평선M"/>
            </a:endParaRPr>
          </a:p>
        </p:txBody>
      </p:sp>
      <p:sp>
        <p:nvSpPr>
          <p:cNvPr id="6" name="제목 1"/>
          <p:cNvSpPr/>
          <p:nvPr/>
        </p:nvSpPr>
        <p:spPr>
          <a:xfrm>
            <a:off x="1303972" y="636270"/>
            <a:ext cx="9584055" cy="1015365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  <a:solidFill>
                  <a:schemeClr val="tx1"/>
                </a:solidFill>
                <a:latin typeface="HY수평선B"/>
                <a:ea typeface="HY수평선B"/>
              </a:rPr>
              <a:t> 일본 문학의 특징</a:t>
            </a:r>
            <a:endParaRPr xmlns:mc="http://schemas.openxmlformats.org/markup-compatibility/2006" xmlns:hp="http://schemas.haansoft.com/office/presentation/8.0" kumimoji="0" lang="ko-KR" altLang="en-US" sz="6000" b="0" i="0" u="none" strike="noStrike" kern="1200" cap="none" spc="0" normalizeH="0" baseline="0" mc:Ignorable="hp" hp:hslEmbossed="0">
              <a:solidFill>
                <a:schemeClr val="tx1"/>
              </a:solidFill>
              <a:latin typeface="HY수평선B"/>
              <a:ea typeface="HY수평선B"/>
            </a:endParaRPr>
          </a:p>
        </p:txBody>
      </p:sp>
    </p:spTree>
    <p:extLst>
      <p:ext uri="{BB962C8B-B14F-4D97-AF65-F5344CB8AC3E}">
        <p14:creationId xmlns:p14="http://schemas.microsoft.com/office/powerpoint/2010/main" val="3491627870"/>
      </p:ext>
    </p:extLst>
  </p:cSld>
  <p:clrMapOvr>
    <a:masterClrMapping/>
  </p:clrMapOvr>
  <mc:AlternateContent xmlns:mc="http://schemas.openxmlformats.org/markup-compatibility/2006">
    <mc:Choice xmlns:hp="http://schemas.haansoft.com/office/presentation/8.0" Requires="hp">
      <p:transition xmlns:mc="http://schemas.openxmlformats.org/markup-compatibility/2006" xmlns:hp="http://schemas.haansoft.com/office/presentation/8.0" spd="med" mc:Ignorable="hp" hp:hslDur="1200">
        <hp:hncExtTransition type="flip" attr="SubType=left"/>
      </p:transition>
    </mc:Choice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200">
        <p14:flip dir="l"/>
      </p:transition>
    </mc:Choice>
    <mc:Fallback>
      <p:transition xmlns:mc="http://schemas.openxmlformats.org/markup-compatibility/2006" xmlns:hp="http://schemas.haansoft.com/office/presentation/8.0" spd="med" mc:Ignorable="hp" hp:hslDur="1200">
        <p:fade/>
      </p:transition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ddcf3"/>
        </a:solidFill>
        <a:ln>
          <a:noFill/>
        </a:ln>
      </a:spPr>
      <a:bodyPr anchor="ctr"/>
      <a:lstStyle>
        <a:defPPr lvl="0" algn="ctr">
          <a:defRPr lang="ko-KR" altLang="en-US"/>
        </a:defPPr>
      </a:lstStyle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1_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ddcf3"/>
        </a:solidFill>
        <a:ln>
          <a:noFill/>
        </a:ln>
      </a:spPr>
      <a:bodyPr anchor="ctr"/>
      <a:lstStyle>
        <a:defPPr lvl="0" algn="ctr">
          <a:defRPr lang="ko-KR" altLang="en-US"/>
        </a:defPPr>
      </a:lstStyle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2065</ep:Words>
  <ep:PresentationFormat>화면 슬라이드 쇼(4:3)</ep:PresentationFormat>
  <ep:Paragraphs>595</ep:Paragraphs>
  <ep:Slides>77</ep:Slides>
  <ep:Notes>67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77</vt:i4>
      </vt:variant>
    </vt:vector>
  </ep:HeadingPairs>
  <ep:TitlesOfParts>
    <vt:vector size="79" baseType="lpstr">
      <vt:lpstr>한컴오피스</vt:lpstr>
      <vt:lpstr>1_한컴오피스</vt:lpstr>
      <vt:lpstr>일본의 문학</vt:lpstr>
      <vt:lpstr>슬라이드 2</vt:lpstr>
      <vt:lpstr>1. 소개</vt:lpstr>
      <vt:lpstr>1) 일본 문학의 역사적 배경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2. 고대시대의 문학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3. 헤이안 시대의 문학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4. 에도 시대의 문학</vt:lpstr>
      <vt:lpstr>슬라이드 36</vt:lpstr>
      <vt:lpstr>슬라이드 37</vt:lpstr>
      <vt:lpstr>슬라이드 38</vt:lpstr>
      <vt:lpstr>슬라이드 39</vt:lpstr>
      <vt:lpstr>슬라이드 40</vt:lpstr>
      <vt:lpstr>슬라이드 41</vt:lpstr>
      <vt:lpstr>슬라이드 42</vt:lpstr>
      <vt:lpstr>슬라이드 43</vt:lpstr>
      <vt:lpstr>슬라이드 44</vt:lpstr>
      <vt:lpstr>슬라이드 45</vt:lpstr>
      <vt:lpstr>5. 근대 문학</vt:lpstr>
      <vt:lpstr>슬라이드 47</vt:lpstr>
      <vt:lpstr>슬라이드 48</vt:lpstr>
      <vt:lpstr>슬라이드 49</vt:lpstr>
      <vt:lpstr>슬라이드 50</vt:lpstr>
      <vt:lpstr>슬라이드 51</vt:lpstr>
      <vt:lpstr>슬라이드 52</vt:lpstr>
      <vt:lpstr>6. 현대 문학</vt:lpstr>
      <vt:lpstr>슬라이드 54</vt:lpstr>
      <vt:lpstr>슬라이드 55</vt:lpstr>
      <vt:lpstr>슬라이드 56</vt:lpstr>
      <vt:lpstr>7. 일본 문학의 영향</vt:lpstr>
      <vt:lpstr>슬라이드 58</vt:lpstr>
      <vt:lpstr>슬라이드 59</vt:lpstr>
      <vt:lpstr>슬라이드 60</vt:lpstr>
      <vt:lpstr>슬라이드 61</vt:lpstr>
      <vt:lpstr>슬라이드 62</vt:lpstr>
      <vt:lpstr>슬라이드 63</vt:lpstr>
      <vt:lpstr>슬라이드 64</vt:lpstr>
      <vt:lpstr>8. 일본 문학의 전통과 현대성</vt:lpstr>
      <vt:lpstr>슬라이드 66</vt:lpstr>
      <vt:lpstr>슬라이드 67</vt:lpstr>
      <vt:lpstr>슬라이드 68</vt:lpstr>
      <vt:lpstr>슬라이드 69</vt:lpstr>
      <vt:lpstr>슬라이드 70</vt:lpstr>
      <vt:lpstr>슬라이드 71</vt:lpstr>
      <vt:lpstr>9. 결론</vt:lpstr>
      <vt:lpstr>슬라이드 73</vt:lpstr>
      <vt:lpstr>슬라이드 74</vt:lpstr>
      <vt:lpstr>슬라이드 75</vt:lpstr>
      <vt:lpstr>슬라이드 76</vt:lpstr>
      <vt:lpstr>슬라이드 77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2024-05-15T06:51:49.174</dcterms:created>
  <dc:creator>yejin</dc:creator>
  <cp:lastModifiedBy>yejin</cp:lastModifiedBy>
  <dcterms:modified xsi:type="dcterms:W3CDTF">2024-05-31T08:21:10.456</dcterms:modified>
  <cp:revision>174</cp:revision>
  <dc:title>일본의 문학</dc:title>
  <cp:version>13.0.0.866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