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86" r:id="rId19"/>
    <p:sldId id="287" r:id="rId20"/>
    <p:sldId id="275" r:id="rId21"/>
    <p:sldId id="288" r:id="rId22"/>
    <p:sldId id="289" r:id="rId23"/>
    <p:sldId id="290" r:id="rId24"/>
    <p:sldId id="291" r:id="rId25"/>
    <p:sldId id="292" r:id="rId26"/>
    <p:sldId id="295" r:id="rId27"/>
    <p:sldId id="296" r:id="rId28"/>
    <p:sldId id="297" r:id="rId29"/>
    <p:sldId id="299" r:id="rId30"/>
    <p:sldId id="300" r:id="rId31"/>
    <p:sldId id="301" r:id="rId32"/>
    <p:sldId id="302" r:id="rId33"/>
    <p:sldId id="303" r:id="rId34"/>
    <p:sldId id="304" r:id="rId35"/>
    <p:sldId id="305" r:id="rId36"/>
    <p:sldId id="306" r:id="rId37"/>
    <p:sldId id="307" r:id="rId38"/>
    <p:sldId id="308" r:id="rId39"/>
    <p:sldId id="309" r:id="rId40"/>
    <p:sldId id="310" r:id="rId41"/>
    <p:sldId id="311" r:id="rId42"/>
    <p:sldId id="312" r:id="rId43"/>
    <p:sldId id="313" r:id="rId44"/>
    <p:sldId id="314" r:id="rId45"/>
    <p:sldId id="315" r:id="rId46"/>
    <p:sldId id="316" r:id="rId47"/>
    <p:sldId id="317" r:id="rId48"/>
    <p:sldId id="318" r:id="rId49"/>
    <p:sldId id="319" r:id="rId50"/>
    <p:sldId id="320" r:id="rId5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3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79C72-5B39-4FA9-8E9C-8C2AB8819188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CB01CF9-8BAA-4AAD-8CC2-7BCFE57D02F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5707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79C72-5B39-4FA9-8E9C-8C2AB8819188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1CF9-8BAA-4AAD-8CC2-7BCFE57D02F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30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79C72-5B39-4FA9-8E9C-8C2AB8819188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1CF9-8BAA-4AAD-8CC2-7BCFE57D02F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6666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79C72-5B39-4FA9-8E9C-8C2AB8819188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1CF9-8BAA-4AAD-8CC2-7BCFE57D02F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139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79C72-5B39-4FA9-8E9C-8C2AB8819188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1CF9-8BAA-4AAD-8CC2-7BCFE57D02F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1342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79C72-5B39-4FA9-8E9C-8C2AB8819188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1CF9-8BAA-4AAD-8CC2-7BCFE57D02F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769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79C72-5B39-4FA9-8E9C-8C2AB8819188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1CF9-8BAA-4AAD-8CC2-7BCFE57D02F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1434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79C72-5B39-4FA9-8E9C-8C2AB8819188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1CF9-8BAA-4AAD-8CC2-7BCFE57D02F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465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79C72-5B39-4FA9-8E9C-8C2AB8819188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1CF9-8BAA-4AAD-8CC2-7BCFE57D02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3070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79C72-5B39-4FA9-8E9C-8C2AB8819188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1CF9-8BAA-4AAD-8CC2-7BCFE57D02F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506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7379C72-5B39-4FA9-8E9C-8C2AB8819188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1CF9-8BAA-4AAD-8CC2-7BCFE57D02F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3164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79C72-5B39-4FA9-8E9C-8C2AB8819188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CB01CF9-8BAA-4AAD-8CC2-7BCFE57D02F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1686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namu.wiki/w/%ED%83%9C%EC%96%91%EC%9D%98%20%EC%99%95%EC%9E%90%20%ED%98%B8%EB%A3%A8%EC%8A%A4%EC%9D%98%20%EB%8C%80%EB%AA%A8%ED%97%98" TargetMode="External"/><Relationship Id="rId3" Type="http://schemas.openxmlformats.org/officeDocument/2006/relationships/hyperlink" Target="https://namu.wiki/w/%EC%B8%A0%ED%82%A4%EC%98%A4%EC%B9%B4%20%EC%82%AC%EB%8B%A4%EC%98%A4" TargetMode="External"/><Relationship Id="rId7" Type="http://schemas.openxmlformats.org/officeDocument/2006/relationships/hyperlink" Target="https://namu.wiki/w/%EC%82%AC%EC%9D%B4%EB%B3%B4%EA%B7%B8%20009" TargetMode="External"/><Relationship Id="rId2" Type="http://schemas.openxmlformats.org/officeDocument/2006/relationships/hyperlink" Target="https://namu.wiki/w/1960%EB%85%84%EB%8C%8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TVA" TargetMode="External"/><Relationship Id="rId5" Type="http://schemas.openxmlformats.org/officeDocument/2006/relationships/hyperlink" Target="https://www.youtube.com/watch?v=oLUJ0OgrpQI" TargetMode="External"/><Relationship Id="rId4" Type="http://schemas.openxmlformats.org/officeDocument/2006/relationships/hyperlink" Target="https://namu.wiki/w/%EB%8A%91%EB%8C%80%EC%86%8C%EB%85%84%20%EC%BC%84" TargetMode="External"/><Relationship Id="rId9" Type="http://schemas.openxmlformats.org/officeDocument/2006/relationships/hyperlink" Target="https://namu.wiki/w/%ED%99%8B%EC%B9%B4%EC%9D%B4%EB%8F%84%20%EB%8B%9B%ED%8F%B0%ED%96%84%20%ED%8C%8C%EC%9D%B4%ED%84%B0%EC%A6%88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namu.wiki/w/%ED%8A%B9%EC%B4%AC" TargetMode="External"/><Relationship Id="rId3" Type="http://schemas.openxmlformats.org/officeDocument/2006/relationships/hyperlink" Target="https://namu.wiki/w/%EC%9D%B4%EC%A7%91%ED%8A%B8" TargetMode="External"/><Relationship Id="rId7" Type="http://schemas.openxmlformats.org/officeDocument/2006/relationships/hyperlink" Target="https://namu.wiki/w/%EC%98%A4%EC%9D%BC%EC%87%BC%ED%81%AC" TargetMode="External"/><Relationship Id="rId12" Type="http://schemas.openxmlformats.org/officeDocument/2006/relationships/hyperlink" Target="https://namu.wiki/w/%EB%B8%8C%EB%9D%BC%EC%9A%B4%EA%B4%80" TargetMode="External"/><Relationship Id="rId2" Type="http://schemas.openxmlformats.org/officeDocument/2006/relationships/hyperlink" Target="https://namu.wiki/w/1973%EB%85%8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%EC%A0%9C4%EC%B0%A8%20%EC%A4%91%EB%8F%99%EC%A0%84%EC%9F%81" TargetMode="External"/><Relationship Id="rId11" Type="http://schemas.openxmlformats.org/officeDocument/2006/relationships/hyperlink" Target="https://namu.wiki/w/%EA%B3%A0%EC%A7%80%EB%9D%BC%20%EC%8B%9C%EB%A6%AC%EC%A6%88" TargetMode="External"/><Relationship Id="rId5" Type="http://schemas.openxmlformats.org/officeDocument/2006/relationships/hyperlink" Target="https://namu.wiki/w/%EC%9D%B4%EC%8A%A4%EB%9D%BC%EC%97%98" TargetMode="External"/><Relationship Id="rId10" Type="http://schemas.openxmlformats.org/officeDocument/2006/relationships/hyperlink" Target="https://namu.wiki/w/%EA%B0%80%EB%A9%B4%EB%9D%BC%EC%9D%B4%EB%8D%94%20%EC%8B%9C%EB%A6%AC%EC%A6%88" TargetMode="External"/><Relationship Id="rId4" Type="http://schemas.openxmlformats.org/officeDocument/2006/relationships/hyperlink" Target="https://namu.wiki/w/%EC%8B%9C%EB%A6%AC%EC%95%84" TargetMode="External"/><Relationship Id="rId9" Type="http://schemas.openxmlformats.org/officeDocument/2006/relationships/hyperlink" Target="https://namu.wiki/w/%EC%9A%B8%ED%8A%B8%EB%9D%BC%20%EC%8B%9C%EB%A6%AC%EC%A6%88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namu.wiki/w/%EC%8A%A4%ED%8E%98%EC%9D%B4%EC%8A%A4%20%EC%98%A4%ED%8E%98%EB%9D%BC" TargetMode="External"/><Relationship Id="rId3" Type="http://schemas.openxmlformats.org/officeDocument/2006/relationships/hyperlink" Target="https://namu.wiki/w/%EB%AF%B8%ED%82%A4%EB%AA%A8%ED%86%A0%20%ED%95%98%EB%A3%A8%ED%9E%88%EC%BD%94" TargetMode="External"/><Relationship Id="rId7" Type="http://schemas.openxmlformats.org/officeDocument/2006/relationships/hyperlink" Target="https://namu.wiki/w/%EC%B4%88%EC%8B%9C%EA%B3%B5%EC%9A%94%EC%83%88%20%EB%A7%88%ED%81%AC%EB%A1%9C%EC%8A%A4" TargetMode="External"/><Relationship Id="rId12" Type="http://schemas.openxmlformats.org/officeDocument/2006/relationships/hyperlink" Target="https://namu.wiki/w/%EC%B4%88%EC%8B%9C%EA%B3%B5%EC%9A%94%EC%83%88%20%EB%A7%88%ED%81%AC%EB%A1%9C%EC%8A%A4%20%EC%82%AC%EB%9E%91%20%EA%B8%B0%EC%96%B5%ED%95%98%EA%B3%A0%20%EC%9E%88%EC%8A%B5%EB%8B%88%EA%B9%8C" TargetMode="External"/><Relationship Id="rId2" Type="http://schemas.openxmlformats.org/officeDocument/2006/relationships/hyperlink" Target="https://namu.wiki/w/%EB%A7%88%EC%B8%A0%EC%9E%90%ED%82%A4%20%EC%BC%84%EC%9D%B4%EC%B9%9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%ED%9E%88%EB%9D%BC%EB%85%B8%20%ED%86%A0%EC%8B%9C%ED%82%A4" TargetMode="External"/><Relationship Id="rId11" Type="http://schemas.openxmlformats.org/officeDocument/2006/relationships/hyperlink" Target="https://namu.wiki/w/%EB%A6%B0%20%EB%AF%BC%EB%A9%94%EC%9D%B4" TargetMode="External"/><Relationship Id="rId5" Type="http://schemas.openxmlformats.org/officeDocument/2006/relationships/hyperlink" Target="https://namu.wiki/w/%EC%B9%B4%EC%99%80%EB%AA%A8%EB%A6%AC%20%EC%87%BC%EC%A7%80" TargetMode="External"/><Relationship Id="rId10" Type="http://schemas.openxmlformats.org/officeDocument/2006/relationships/hyperlink" Target="https://namu.wiki/w/%EB%A1%9C%EB%A7%A8%EC%8A%A4" TargetMode="External"/><Relationship Id="rId4" Type="http://schemas.openxmlformats.org/officeDocument/2006/relationships/hyperlink" Target="https://namu.wiki/w/%EC%9D%B4%EC%8B%9C%EA%B5%AC%EB%A1%9C%20%EB%85%B8%EB%B3%B4%EB%A3%A8" TargetMode="External"/><Relationship Id="rId9" Type="http://schemas.openxmlformats.org/officeDocument/2006/relationships/hyperlink" Target="https://namu.wiki/w/%EC%95%84%EC%9D%B4%EB%8F%8C%EB%AC%BC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1980%EB%85%84%EB%8C%80%20%EC%9D%BC%EB%B3%B8%20%EA%B1%B0%ED%92%88%EA%B2%BD%EC%A0%9C" TargetMode="External"/><Relationship Id="rId2" Type="http://schemas.openxmlformats.org/officeDocument/2006/relationships/hyperlink" Target="https://namu.wiki/w/1985%EB%85%8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namu.wiki/w/%ED%94%8C%EB%9D%BC%EC%9E%90%20%ED%95%A9%EC%9D%98" TargetMode="External"/><Relationship Id="rId4" Type="http://schemas.openxmlformats.org/officeDocument/2006/relationships/hyperlink" Target="https://namu.wiki/w/%EC%9D%BC%EB%B3%B8%20%EC%95%A0%EB%8B%88%EB%A9%94%EC%9D%B4%EC%85%98/%EC%97%AD%EC%82%AC#fn-22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%ED%8F%AC%EC%BC%93%EB%AA%AC%EC%8A%A4%ED%84%B0%20%EC%95%A0%EB%8B%88%EB%A9%94%EC%9D%B4%EC%85%98%20%EC%8B%9C%EB%A6%AC%EC%A6%88" TargetMode="External"/><Relationship Id="rId2" Type="http://schemas.openxmlformats.org/officeDocument/2006/relationships/hyperlink" Target="https://namu.wiki/w/%EC%BA%90%EB%A6%AD%ED%84%B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namu.wiki/w/%EB%AA%A8%EC%97%90" TargetMode="External"/><Relationship Id="rId4" Type="http://schemas.openxmlformats.org/officeDocument/2006/relationships/hyperlink" Target="https://namu.wiki/w/%EB%AA%A8%EB%8B%9D%20%EB%AC%B4%EC%8A%A4%EB%A9%94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namu.wiki/w/%ED%86%A0%EB%AF%B8%EB%85%B8%20%EC%9A%94%EC%8B%9C%EC%9C%A0%ED%82%A4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%EC%9E%83%EC%96%B4%EB%B2%84%EB%A6%B0%2020%EB%85%84" TargetMode="External"/><Relationship Id="rId2" Type="http://schemas.openxmlformats.org/officeDocument/2006/relationships/hyperlink" Target="https://namu.wiki/w/%EB%8C%80%EC%B9%A8%EC%B2%B4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%EC%98%A4%ED%83%80%EC%BF%A0" TargetMode="External"/><Relationship Id="rId2" Type="http://schemas.openxmlformats.org/officeDocument/2006/relationships/hyperlink" Target="https://namu.wiki/w/%EC%82%AC%ED%9A%8C%EC%83%9D%ED%99%9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amu.wiki/w/%EB%B0%B1%EC%B9%98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%ED%8F%AC%EC%BC%93%EB%AA%AC%EC%8A%A4%ED%84%B0%20%EC%95%A0%EB%8B%88%EB%A9%94%EC%9D%B4%EC%85%98%20%EC%8B%9C%EB%A6%AC%EC%A6%88" TargetMode="External"/><Relationship Id="rId2" Type="http://schemas.openxmlformats.org/officeDocument/2006/relationships/hyperlink" Target="https://namu.wiki/w/%EC%BA%90%EB%A6%AD%ED%84%B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namu.wiki/w/%EB%AA%A8%EC%97%90" TargetMode="External"/><Relationship Id="rId4" Type="http://schemas.openxmlformats.org/officeDocument/2006/relationships/hyperlink" Target="https://namu.wiki/w/%EB%AA%A8%EB%8B%9D%20%EB%AC%B4%EC%8A%A4%EB%A9%94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%EC%B2%AD%EC%86%8C%EB%85%84" TargetMode="External"/><Relationship Id="rId2" Type="http://schemas.openxmlformats.org/officeDocument/2006/relationships/hyperlink" Target="https://namu.wiki/w/%EC%88%9C%EC%A0%9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amu.wiki/w/%EC%82%AC%EB%9E%91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namu.wiki/w/%ED%95%A9%EC%B2%B4" TargetMode="External"/><Relationship Id="rId3" Type="http://schemas.openxmlformats.org/officeDocument/2006/relationships/hyperlink" Target="https://namu.wiki/w/1963%EB%85%84" TargetMode="External"/><Relationship Id="rId7" Type="http://schemas.openxmlformats.org/officeDocument/2006/relationships/hyperlink" Target="https://namu.wiki/w/1979%EB%85%84" TargetMode="External"/><Relationship Id="rId2" Type="http://schemas.openxmlformats.org/officeDocument/2006/relationships/hyperlink" Target="https://namu.wiki/w/%EC%B2%A0%EC%9D%B8%2028%ED%98%B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%EA%B1%B4%EB%8B%B4%20%EC%8B%9C%EB%A6%AC%EC%A6%88" TargetMode="External"/><Relationship Id="rId5" Type="http://schemas.openxmlformats.org/officeDocument/2006/relationships/hyperlink" Target="https://namu.wiki/w/1972%EB%85%84" TargetMode="External"/><Relationship Id="rId4" Type="http://schemas.openxmlformats.org/officeDocument/2006/relationships/hyperlink" Target="https://namu.wiki/w/%EB%A7%88%EC%A7%95%EA%B0%80%20%EC%8B%9C%EB%A6%AC%EC%A6%88" TargetMode="External"/><Relationship Id="rId9" Type="http://schemas.openxmlformats.org/officeDocument/2006/relationships/hyperlink" Target="https://namu.wiki/w/%EA%B7%B8%EB%A0%88%EC%9D%B4%ED%8A%B8%20%ED%95%A9%EC%B2%B4" TargetMode="Externa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namu.wiki/w/1974%EB%85%84" TargetMode="External"/><Relationship Id="rId3" Type="http://schemas.openxmlformats.org/officeDocument/2006/relationships/hyperlink" Target="https://namu.wiki/w/%EC%82%AC%EB%AC%B4%EB%9D%BC%EC%9D%B4" TargetMode="External"/><Relationship Id="rId7" Type="http://schemas.openxmlformats.org/officeDocument/2006/relationships/hyperlink" Target="https://namu.wiki/w/%EA%B7%B8%EB%A0%88%EC%9D%B4%ED%8A%B8%20%EB%A7%88%EC%A7%95%EA%B0%80" TargetMode="External"/><Relationship Id="rId2" Type="http://schemas.openxmlformats.org/officeDocument/2006/relationships/hyperlink" Target="https://namu.wiki/w/%EB%8F%84%EA%B2%8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%EB%A7%88%EC%A7%95%EA%B0%80Z" TargetMode="External"/><Relationship Id="rId5" Type="http://schemas.openxmlformats.org/officeDocument/2006/relationships/hyperlink" Target="https://namu.wiki/w/%EB%AF%B8%ED%99%94" TargetMode="External"/><Relationship Id="rId4" Type="http://schemas.openxmlformats.org/officeDocument/2006/relationships/hyperlink" Target="https://namu.wiki/w/%EC%A0%95%EB%8B%B9" TargetMode="Externa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namu.wiki/w/%EB%A7%88%EC%B8%A0%EB%AA%A8%ED%86%A0%20%EB%A0%88%EC%9D%B4%EC%A7%80" TargetMode="External"/><Relationship Id="rId13" Type="http://schemas.openxmlformats.org/officeDocument/2006/relationships/hyperlink" Target="https://namu.wiki/w/AKIRA" TargetMode="External"/><Relationship Id="rId18" Type="http://schemas.openxmlformats.org/officeDocument/2006/relationships/hyperlink" Target="https://namu.wiki/w/%EB%A6%B0%20%ED%83%80%EB%A1%9C" TargetMode="External"/><Relationship Id="rId3" Type="http://schemas.openxmlformats.org/officeDocument/2006/relationships/hyperlink" Target="https://namu.wiki/w/%EC%82%AC%EC%9D%B4%EB%B2%84%ED%8E%91%ED%81%AC" TargetMode="External"/><Relationship Id="rId21" Type="http://schemas.openxmlformats.org/officeDocument/2006/relationships/hyperlink" Target="https://namu.wiki/w/1987%EB%85%84" TargetMode="External"/><Relationship Id="rId7" Type="http://schemas.openxmlformats.org/officeDocument/2006/relationships/hyperlink" Target="https://namu.wiki/w/1966%EB%85%84" TargetMode="External"/><Relationship Id="rId12" Type="http://schemas.openxmlformats.org/officeDocument/2006/relationships/hyperlink" Target="https://namu.wiki/w/%EC%98%A4%ED%86%A0%EB%AA%A8%20%EA%B0%80%EC%B8%A0%ED%9E%88%EB%A1%9C" TargetMode="External"/><Relationship Id="rId17" Type="http://schemas.openxmlformats.org/officeDocument/2006/relationships/hyperlink" Target="https://namu.wiki/w/1985%EB%85%84" TargetMode="External"/><Relationship Id="rId2" Type="http://schemas.openxmlformats.org/officeDocument/2006/relationships/hyperlink" Target="https://namu.wiki/w/%EC%BB%B4%ED%93%A8%ED%84%B0" TargetMode="External"/><Relationship Id="rId16" Type="http://schemas.openxmlformats.org/officeDocument/2006/relationships/hyperlink" Target="https://namu.wiki/w/%EC%B2%9C%EC%82%AC%EC%9D%98%20%EC%95%8C" TargetMode="External"/><Relationship Id="rId20" Type="http://schemas.openxmlformats.org/officeDocument/2006/relationships/hyperlink" Target="https://namu.wiki/w/%EB%AF%B8%EA%B6%81%20%EC%9D%B4%EC%95%BC%EA%B8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%EC%82%AC%EC%9D%B4%EB%B3%B4%EA%B7%B8%20009" TargetMode="External"/><Relationship Id="rId11" Type="http://schemas.openxmlformats.org/officeDocument/2006/relationships/hyperlink" Target="https://namu.wiki/w/1978%EB%85%84" TargetMode="External"/><Relationship Id="rId5" Type="http://schemas.openxmlformats.org/officeDocument/2006/relationships/hyperlink" Target="https://namu.wiki/w/%ED%97%88%EB%AC%B4%EC%A3%BC%EC%9D%98" TargetMode="External"/><Relationship Id="rId15" Type="http://schemas.openxmlformats.org/officeDocument/2006/relationships/hyperlink" Target="https://namu.wiki/w/%EC%98%A4%EC%8B%9C%EC%9D%B4%20%EB%A7%88%EB%AA%A8%EB%A3%A8" TargetMode="External"/><Relationship Id="rId23" Type="http://schemas.openxmlformats.org/officeDocument/2006/relationships/hyperlink" Target="https://namu.wiki/w/1991%EB%85%84" TargetMode="External"/><Relationship Id="rId10" Type="http://schemas.openxmlformats.org/officeDocument/2006/relationships/hyperlink" Target="https://namu.wiki/w/%EC%9D%80%ED%95%98%EC%B2%A0%EB%8F%84%20999(TVA)" TargetMode="External"/><Relationship Id="rId19" Type="http://schemas.openxmlformats.org/officeDocument/2006/relationships/hyperlink" Target="https://namu.wiki/w/%EC%B9%B4%EC%99%80%EC%A7%80%EB%A6%AC%20%EC%9A%94%EC%8B%9C%EC%95%84%ED%82%A4" TargetMode="External"/><Relationship Id="rId4" Type="http://schemas.openxmlformats.org/officeDocument/2006/relationships/hyperlink" Target="https://namu.wiki/w/%EB%AC%B4%EC%A0%95%EB%B6%80%EC%A3%BC%EC%9D%98" TargetMode="External"/><Relationship Id="rId9" Type="http://schemas.openxmlformats.org/officeDocument/2006/relationships/hyperlink" Target="https://namu.wiki/w/%EB%8B%88%EC%8B%9C%EC%9E%90%EC%99%80%20%EB%85%B8%EB%B6%80%ED%83%80%EC%B9%B4" TargetMode="External"/><Relationship Id="rId14" Type="http://schemas.openxmlformats.org/officeDocument/2006/relationships/hyperlink" Target="https://namu.wiki/w/1988%EB%85%84" TargetMode="External"/><Relationship Id="rId22" Type="http://schemas.openxmlformats.org/officeDocument/2006/relationships/hyperlink" Target="https://namu.wiki/w/%ED%82%A4%ED%83%80%EC%BF%A0%EB%B3%B4%20%ED%9E%88%EB%A1%9C%EC%9C%A0%ED%82%A4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%EC%9D%B4%ED%83%88%EB%A6%AC%EC%95%84%20%EC%98%81%ED%99%94" TargetMode="External"/><Relationship Id="rId2" Type="http://schemas.openxmlformats.org/officeDocument/2006/relationships/hyperlink" Target="https://namu.wiki/w/%ED%94%84%EB%9E%91%EC%8A%A4%20%EC%98%81%ED%99%9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namu.wiki/w/%EC%9D%80%ED%95%98%EC%B2%A0%EB%8F%84%20999(%EA%B7%B9%EC%9E%A5%ED%8C%90)" TargetMode="External"/><Relationship Id="rId4" Type="http://schemas.openxmlformats.org/officeDocument/2006/relationships/hyperlink" Target="https://namu.wiki/w/%EC%9A%B0%EC%A3%BC%ED%95%B4%EC%A0%81%20%EC%BA%A1%ED%8B%B4%20%ED%95%98%EB%A1%9D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%EB%82%B4%EC%9D%BC%EC%9D%98%20%EC%A3%A0" TargetMode="External"/><Relationship Id="rId2" Type="http://schemas.openxmlformats.org/officeDocument/2006/relationships/hyperlink" Target="https://namu.wiki/w/%EA%B7%B9%ED%99%94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%EC%95%A0%EB%8B%88%EB%A9%94%EC%9D%B4%EC%85%98%20%EA%B0%90%EB%8F%85" TargetMode="External"/><Relationship Id="rId2" Type="http://schemas.openxmlformats.org/officeDocument/2006/relationships/hyperlink" Target="https://namu.wiki/w/%EC%A7%80%EB%B8%8C%EB%A6%AC%20%EC%8A%A4%ED%8A%9C%EB%94%94%EC%98%A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namu.wiki/w/%EB%A0%88%EC%9D%B4%EC%95%84%EC%9B%83" TargetMode="External"/><Relationship Id="rId4" Type="http://schemas.openxmlformats.org/officeDocument/2006/relationships/hyperlink" Target="https://namu.wiki/w/%EB%AF%B8%EC%95%BC%EC%9E%90%ED%82%A4%20%ED%95%98%EC%95%BC%EC%98%A4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%EC%95%A0%EB%8B%88%EB%A9%94%EC%9D%B4%EC%85%98" TargetMode="External"/><Relationship Id="rId2" Type="http://schemas.openxmlformats.org/officeDocument/2006/relationships/hyperlink" Target="https://namu.wiki/w/%EC%9D%BC%EB%B3%B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%EC%9D%BC%EB%B3%B8%20%EC%95%A0%EB%8B%88%EB%A9%94%EC%9D%B4%EC%85%98/%EC%97%AD%EC%82%AC#fn-2" TargetMode="External"/><Relationship Id="rId5" Type="http://schemas.openxmlformats.org/officeDocument/2006/relationships/hyperlink" Target="https://namu.wiki/w/%EC%9D%BC%EB%B3%B8%20%EC%95%A0%EB%8B%88%EB%A9%94%EC%9D%B4%EC%85%98/%EC%97%AD%EC%82%AC#fn-1" TargetMode="External"/><Relationship Id="rId4" Type="http://schemas.openxmlformats.org/officeDocument/2006/relationships/hyperlink" Target="https://namu.wiki/w/%EC%98%81%EA%B5%AD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1970%EB%85%84%EB%8C%80" TargetMode="External"/><Relationship Id="rId2" Type="http://schemas.openxmlformats.org/officeDocument/2006/relationships/hyperlink" Target="https://namu.wiki/w/%EA%B1%B4%EB%8B%B4%20%EC%8B%9C%EB%A6%AC%EC%A6%8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amu.wiki/w/%EA%B1%B0%EB%8C%80%EB%A1%9C%EB%B4%87%EB%AC%BC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%EC%8A%A4%ED%8A%B8%EB%A6%AC%ED%8A%B8%20%ED%8C%8C%EC%9D%B4%ED%84%B0%202%20%EB%AC%B4%EB%B9%84" TargetMode="External"/><Relationship Id="rId2" Type="http://schemas.openxmlformats.org/officeDocument/2006/relationships/hyperlink" Target="https://namu.wiki/w/%EB%8F%84%EB%A1%9C%EB%A1%9C%EC%99%80%20%ED%96%90%ED%82%A4%EB%A7%88%EB%A3%A8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%EC%8A%A4%EC%A6%88%ED%82%A4%20%ED%86%A0%EC%8B%9C%EC%98%A4" TargetMode="External"/><Relationship Id="rId2" Type="http://schemas.openxmlformats.org/officeDocument/2006/relationships/hyperlink" Target="https://namu.wiki/w/%ED%86%A0%EB%AF%B8%EB%85%B8%20%EC%9A%94%EC%8B%9C%EC%9C%A0%ED%82%A4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%EC%B4%AC%EC%98%81" TargetMode="External"/><Relationship Id="rId2" Type="http://schemas.openxmlformats.org/officeDocument/2006/relationships/hyperlink" Target="https://namu.wiki/w/%EC%9E%91%ED%99%94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namu.wiki/w/%EC%BD%98%ED%8B%B0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%EC%96%B8%EC%96%B4%EC%9D%98%20%EC%A0%95%EC%9B%90" TargetMode="External"/><Relationship Id="rId2" Type="http://schemas.openxmlformats.org/officeDocument/2006/relationships/hyperlink" Target="https://namu.wiki/w/%EB%A1%B1%ED%85%8C%EC%9D%B4%ED%81%A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amu.wiki/w/%EB%84%88%EC%9D%98%20%EC%9D%B4%EB%A6%84%EC%9D%80." TargetMode="Externa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hyperlink" Target="https://namu.wiki/w/%EC%B0%BD%EC%97%85" TargetMode="External"/><Relationship Id="rId3" Type="http://schemas.openxmlformats.org/officeDocument/2006/relationships/hyperlink" Target="https://namu.wiki/w/%EA%B0%84%EC%A0%91%EA%B4%91%EA%B3%A0" TargetMode="External"/><Relationship Id="rId7" Type="http://schemas.openxmlformats.org/officeDocument/2006/relationships/hyperlink" Target="https://namu.wiki/w/%EC%8A%A4%ED%83%80%ED%8A%B8%EC%97%85" TargetMode="External"/><Relationship Id="rId2" Type="http://schemas.openxmlformats.org/officeDocument/2006/relationships/hyperlink" Target="https://namu.wiki/w/%EC%98%81%ED%99%9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%EC%95%A0%EB%8B%88%EB%A9%94%EC%9D%B4%EC%85%98" TargetMode="External"/><Relationship Id="rId5" Type="http://schemas.openxmlformats.org/officeDocument/2006/relationships/hyperlink" Target="https://namu.wiki/w/%EB%A6%AC%EC%8A%A4%ED%81%AC" TargetMode="External"/><Relationship Id="rId4" Type="http://schemas.openxmlformats.org/officeDocument/2006/relationships/hyperlink" Target="https://namu.wiki/w/PPL" TargetMode="Externa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namu.wiki/w/%EB%AF%B8%EC%95%BC%EC%9E%90%ED%82%A4%20%ED%95%98%EC%95%BC%EC%98%A4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%ED%99%A9%EA%B8%88%EB%B0%95%EC%A5%90(%EC%95%A0%EB%8B%88%EB%A9%94%EC%9D%B4%EC%85%98)" TargetMode="External"/><Relationship Id="rId2" Type="http://schemas.openxmlformats.org/officeDocument/2006/relationships/hyperlink" Target="https://namu.wiki/w/%EB%8F%99%EC%96%91%EB%B0%A9%EC%86%A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%EB%B0%80%EB%A6%BC%EC%9D%98%20%EC%99%95%EC%9E%90%20%EB%A0%88%EC%98%A4" TargetMode="External"/><Relationship Id="rId5" Type="http://schemas.openxmlformats.org/officeDocument/2006/relationships/hyperlink" Target="https://namu.wiki/w/MBC" TargetMode="External"/><Relationship Id="rId4" Type="http://schemas.openxmlformats.org/officeDocument/2006/relationships/hyperlink" Target="https://namu.wiki/w/%EC%B2%A0%EC%99%84%20%EC%95%84%ED%86%B0" TargetMode="Externa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hyperlink" Target="https://namu.wiki/w/%EB%A7%88%EB%A6%B0%EB%B3%B4%EC%9D%B4" TargetMode="External"/><Relationship Id="rId3" Type="http://schemas.openxmlformats.org/officeDocument/2006/relationships/hyperlink" Target="https://namu.wiki/w/%EC%9A%94%EC%88%A0%EA%B3%B5%EC%A3%BC%20%EC%83%90%EB%A6%AC" TargetMode="External"/><Relationship Id="rId7" Type="http://schemas.openxmlformats.org/officeDocument/2006/relationships/hyperlink" Target="https://namu.wiki/w/%EC%95%84%EC%8A%A4%ED%8A%B8%EB%A1%9C%20%EA%B0%95%EA%B0%80" TargetMode="External"/><Relationship Id="rId2" Type="http://schemas.openxmlformats.org/officeDocument/2006/relationships/hyperlink" Target="https://namu.wiki/w/%ED%83%80%EC%9D%B4%EA%B1%B0%20%EB%A7%88%EC%8A%A4%ED%81%AC(%EB%A7%8C%ED%99%94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%ED%94%8C%EB%9E%9C%EB%8D%94%EC%8A%A4%EC%9D%98%20%EA%B0%9C" TargetMode="External"/><Relationship Id="rId5" Type="http://schemas.openxmlformats.org/officeDocument/2006/relationships/hyperlink" Target="https://namu.wiki/w/%EC%96%8F%ED%83%80%EB%A7%A8" TargetMode="External"/><Relationship Id="rId10" Type="http://schemas.openxmlformats.org/officeDocument/2006/relationships/hyperlink" Target="https://namu.wiki/w/%EC%95%8C%ED%94%84%EC%8A%A4%EC%9D%98%20%EC%86%8C%EB%85%80%20%ED%95%98%EC%9D%B4%EB%94%94/%EC%95%A0%EB%8B%88%EB%A9%94%EC%9D%B4%EC%85%98" TargetMode="External"/><Relationship Id="rId4" Type="http://schemas.openxmlformats.org/officeDocument/2006/relationships/hyperlink" Target="https://namu.wiki/w/%EB%A7%88%ED%95%98%20GoGoGo" TargetMode="External"/><Relationship Id="rId9" Type="http://schemas.openxmlformats.org/officeDocument/2006/relationships/hyperlink" Target="https://namu.wiki/w/%EC%BA%94%EB%94%94%EC%BA%94%EB%94%94" TargetMode="Externa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hyperlink" Target="https://namu.wiki/w/%EA%B3%BC%ED%95%99%EB%8B%8C%EC%9E%90%EB%8C%80%20%EA%B0%93%EC%B1%A0%EB%A7%A8" TargetMode="External"/><Relationship Id="rId3" Type="http://schemas.openxmlformats.org/officeDocument/2006/relationships/hyperlink" Target="https://namu.wiki/w/%ED%8F%AD%EB%A0%A5%EC%84%B1%20%EB%A7%8C%ED%99%94%EC%98%81%ED%99%94%20%EA%B8%88%EC%A7%80%20%EC%A0%95%EC%B1%85" TargetMode="External"/><Relationship Id="rId7" Type="http://schemas.openxmlformats.org/officeDocument/2006/relationships/hyperlink" Target="https://namu.wiki/w/%EC%A0%80%20%EC%83%88%EB%8A%94%20%ED%95%B4%EB%A1%9C%EC%9A%B4%20%EC%83%88%EB%8B%A4" TargetMode="External"/><Relationship Id="rId12" Type="http://schemas.openxmlformats.org/officeDocument/2006/relationships/hyperlink" Target="https://namu.wiki/w/%EC%96%B8%EB%A1%A0%ED%86%B5%ED%8F%90%ED%95%A9" TargetMode="External"/><Relationship Id="rId2" Type="http://schemas.openxmlformats.org/officeDocument/2006/relationships/hyperlink" Target="https://namu.wiki/w/%EC%A0%84%EB%91%90%ED%99%9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UFO%EB%A1%9C%EB%B3%B4%20%EA%B7%B8%EB%A0%8C%EB%8B%A4%EC%9D%B4%EC%A0%80" TargetMode="External"/><Relationship Id="rId11" Type="http://schemas.openxmlformats.org/officeDocument/2006/relationships/hyperlink" Target="https://namu.wiki/w/%EA%B8%B0%EB%8F%99%EC%A0%84%EC%82%AC%20%EA%B1%B4%EB%8B%B4" TargetMode="External"/><Relationship Id="rId5" Type="http://schemas.openxmlformats.org/officeDocument/2006/relationships/hyperlink" Target="https://namu.wiki/w/%EC%A0%84%EC%9E%AC%EB%A7%8C" TargetMode="External"/><Relationship Id="rId10" Type="http://schemas.openxmlformats.org/officeDocument/2006/relationships/hyperlink" Target="https://namu.wiki/w/%EC%9A%B0%EC%A3%BC%ED%95%B4%EC%A0%81%20%EC%BA%A1%ED%8B%B4%20%ED%95%98%EB%A1%9D" TargetMode="External"/><Relationship Id="rId4" Type="http://schemas.openxmlformats.org/officeDocument/2006/relationships/hyperlink" Target="https://namu.wiki/w/%EC%9D%B4%EC%88%9C%EC%9E%90" TargetMode="External"/><Relationship Id="rId9" Type="http://schemas.openxmlformats.org/officeDocument/2006/relationships/hyperlink" Target="https://namu.wiki/w/SF%20%EC%84%9C%EC%9C%A0%EA%B8%B0%20%EC%8A%A4%ED%83%80%EC%A7%95%EA%B0%80" TargetMode="Externa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hyperlink" Target="https://namu.wiki/w/%EA%B3%BC%ED%95%99%EB%8B%8C%EC%9E%90%EB%8C%80%20%EA%B0%93%EC%B1%A0%EB%A7%A8" TargetMode="External"/><Relationship Id="rId3" Type="http://schemas.openxmlformats.org/officeDocument/2006/relationships/hyperlink" Target="https://namu.wiki/w/%ED%8F%AD%EB%A0%A5%EC%84%B1%20%EB%A7%8C%ED%99%94%EC%98%81%ED%99%94%20%EA%B8%88%EC%A7%80%20%EC%A0%95%EC%B1%85" TargetMode="External"/><Relationship Id="rId7" Type="http://schemas.openxmlformats.org/officeDocument/2006/relationships/hyperlink" Target="https://namu.wiki/w/%EC%A0%80%20%EC%83%88%EB%8A%94%20%ED%95%B4%EB%A1%9C%EC%9A%B4%20%EC%83%88%EB%8B%A4" TargetMode="External"/><Relationship Id="rId12" Type="http://schemas.openxmlformats.org/officeDocument/2006/relationships/hyperlink" Target="https://namu.wiki/w/%EC%96%B8%EB%A1%A0%ED%86%B5%ED%8F%90%ED%95%A9" TargetMode="External"/><Relationship Id="rId2" Type="http://schemas.openxmlformats.org/officeDocument/2006/relationships/hyperlink" Target="https://namu.wiki/w/%EC%A0%84%EB%91%90%ED%99%9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UFO%EB%A1%9C%EB%B3%B4%20%EA%B7%B8%EB%A0%8C%EB%8B%A4%EC%9D%B4%EC%A0%80" TargetMode="External"/><Relationship Id="rId11" Type="http://schemas.openxmlformats.org/officeDocument/2006/relationships/hyperlink" Target="https://namu.wiki/w/%EA%B8%B0%EB%8F%99%EC%A0%84%EC%82%AC%20%EA%B1%B4%EB%8B%B4" TargetMode="External"/><Relationship Id="rId5" Type="http://schemas.openxmlformats.org/officeDocument/2006/relationships/hyperlink" Target="https://namu.wiki/w/%EC%A0%84%EC%9E%AC%EB%A7%8C" TargetMode="External"/><Relationship Id="rId10" Type="http://schemas.openxmlformats.org/officeDocument/2006/relationships/hyperlink" Target="https://namu.wiki/w/%EC%9A%B0%EC%A3%BC%ED%95%B4%EC%A0%81%20%EC%BA%A1%ED%8B%B4%20%ED%95%98%EB%A1%9D" TargetMode="External"/><Relationship Id="rId4" Type="http://schemas.openxmlformats.org/officeDocument/2006/relationships/hyperlink" Target="https://namu.wiki/w/%EC%9D%B4%EC%88%9C%EC%9E%90" TargetMode="External"/><Relationship Id="rId9" Type="http://schemas.openxmlformats.org/officeDocument/2006/relationships/hyperlink" Target="https://namu.wiki/w/SF%20%EC%84%9C%EC%9C%A0%EA%B8%B0%20%EC%8A%A4%ED%83%80%EC%A7%95%EA%B0%80" TargetMode="Externa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%EB%AF%B8%EA%B5%AD%20%EC%95%A0%EB%8B%88%EB%A9%94%EC%9D%B4%EC%85%98" TargetMode="External"/><Relationship Id="rId2" Type="http://schemas.openxmlformats.org/officeDocument/2006/relationships/hyperlink" Target="https://namu.wiki/w/%ED%95%9C%EA%B5%AD%20%EC%95%A0%EB%8B%88%EB%A9%94%EC%9D%B4%EC%85%98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%ED%94%BC%EA%B5%AC%EC%99%95%20%ED%86%B5%ED%82%A4" TargetMode="External"/><Relationship Id="rId7" Type="http://schemas.openxmlformats.org/officeDocument/2006/relationships/hyperlink" Target="https://namu.wiki/w/%EC%88%98%EB%8F%84%EA%B6%8C(%EB%8C%80%ED%95%9C%EB%AF%BC%EA%B5%AD)" TargetMode="External"/><Relationship Id="rId2" Type="http://schemas.openxmlformats.org/officeDocument/2006/relationships/hyperlink" Target="https://namu.wiki/w/SB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%EB%8B%AC%EB%A0%A4%EB%9D%BC%20%EB%B6%80%EB%A9%94%EB%9E%91" TargetMode="External"/><Relationship Id="rId5" Type="http://schemas.openxmlformats.org/officeDocument/2006/relationships/hyperlink" Target="https://namu.wiki/w/%EB%A7%88%EB%8F%99%EC%99%95%20%EA%B7%B8%EB%9E%91%EC%A1%B0%ED%8A%B8" TargetMode="External"/><Relationship Id="rId4" Type="http://schemas.openxmlformats.org/officeDocument/2006/relationships/hyperlink" Target="https://namu.wiki/w/%EC%B6%95%EA%B5%AC%EC%99%95%20%EC%8A%9B%EB%8F%8C%EC%9D%B4" TargetMode="Externa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hyperlink" Target="https://namu.wiki/w/%EC%8B%A0%ED%92%8D%EA%B4%B4%EB%8F%84%20%EC%9E%94%EB%8A%90" TargetMode="External"/><Relationship Id="rId13" Type="http://schemas.openxmlformats.org/officeDocument/2006/relationships/hyperlink" Target="https://namu.wiki/w/%EB%B8%94%EB%A6%AC%EC%B9%98" TargetMode="External"/><Relationship Id="rId18" Type="http://schemas.openxmlformats.org/officeDocument/2006/relationships/hyperlink" Target="https://namu.wiki/w/%EB%8B%AC%EB%B9%9B%EC%B2%9C%EC%82%AC" TargetMode="External"/><Relationship Id="rId3" Type="http://schemas.openxmlformats.org/officeDocument/2006/relationships/hyperlink" Target="https://namu.wiki/w/%EC%BC%80%EC%9D%B4%EB%B8%94%20%EB%B0%A9%EC%86%A1" TargetMode="External"/><Relationship Id="rId7" Type="http://schemas.openxmlformats.org/officeDocument/2006/relationships/hyperlink" Target="https://namu.wiki/w/%EB%94%94%EC%A7%80%EB%AA%AC%20%EC%8B%9C%EB%A6%AC%EC%A6%88" TargetMode="External"/><Relationship Id="rId12" Type="http://schemas.openxmlformats.org/officeDocument/2006/relationships/hyperlink" Target="https://namu.wiki/w/%EB%82%98%EB%A3%A8%ED%86%A0" TargetMode="External"/><Relationship Id="rId17" Type="http://schemas.openxmlformats.org/officeDocument/2006/relationships/hyperlink" Target="https://namu.wiki/w/%EC%82%AC%EB%9E%91%EC%9D%80%20%EC%BD%A9%EB%8B%A4%EC%BD%A9" TargetMode="External"/><Relationship Id="rId2" Type="http://schemas.openxmlformats.org/officeDocument/2006/relationships/hyperlink" Target="https://namu.wiki/w/IMF%20%EC%82%AC%ED%83%9C" TargetMode="External"/><Relationship Id="rId16" Type="http://schemas.openxmlformats.org/officeDocument/2006/relationships/hyperlink" Target="https://namu.wiki/w/%EB%AA%85%ED%83%90%EC%A0%95%20%EC%BD%94%EB%82%9C" TargetMode="External"/><Relationship Id="rId20" Type="http://schemas.openxmlformats.org/officeDocument/2006/relationships/hyperlink" Target="https://namu.wiki/w/%EC%9D%B4%EB%88%84%EC%95%BC%EC%83%A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%EC%95%A0%EB%8B%88%EC%9B%90" TargetMode="External"/><Relationship Id="rId11" Type="http://schemas.openxmlformats.org/officeDocument/2006/relationships/hyperlink" Target="https://namu.wiki/w/%EB%8B%8C%EC%9E%90%EB%B3%B4%EC%9D%B4%20%EB%9E%80%ED%83%80%EB%A1%9C" TargetMode="External"/><Relationship Id="rId5" Type="http://schemas.openxmlformats.org/officeDocument/2006/relationships/hyperlink" Target="https://namu.wiki/w/%ED%88%AC%EB%8B%88%EB%B2%84%EC%8A%A4" TargetMode="External"/><Relationship Id="rId15" Type="http://schemas.openxmlformats.org/officeDocument/2006/relationships/hyperlink" Target="https://namu.wiki/w/%EB%8F%84%EB%9D%BC%EC%97%90%EB%AA%BD" TargetMode="External"/><Relationship Id="rId10" Type="http://schemas.openxmlformats.org/officeDocument/2006/relationships/hyperlink" Target="https://namu.wiki/w/%EC%95%84%EB%94%B0%EB%A7%98%EB%A7%88" TargetMode="External"/><Relationship Id="rId19" Type="http://schemas.openxmlformats.org/officeDocument/2006/relationships/hyperlink" Target="https://namu.wiki/w/%EA%B0%9C%EA%B5%AC%EB%A6%AC%20%EC%A4%91%EC%82%AC%20%EC%BC%80%EB%A1%9C%EB%A1%9C" TargetMode="External"/><Relationship Id="rId4" Type="http://schemas.openxmlformats.org/officeDocument/2006/relationships/hyperlink" Target="https://namu.wiki/w/%EC%8A%A4%EC%B9%B4%EC%9D%B4%EB%9D%BC%EC%9D%B4%ED%94%84" TargetMode="External"/><Relationship Id="rId9" Type="http://schemas.openxmlformats.org/officeDocument/2006/relationships/hyperlink" Target="https://namu.wiki/w/%EC%95%84%EC%A6%88%EB%A7%9D%EA%B0%80%20%EB%8C%80%EC%99%95%20THE%20ANIMATION" TargetMode="External"/><Relationship Id="rId14" Type="http://schemas.openxmlformats.org/officeDocument/2006/relationships/hyperlink" Target="https://namu.wiki/w/%EC%A7%B1%EA%B5%AC%EB%8A%94%20%EB%AA%BB%EB%A7%90%EB%A0%A4" TargetMode="Externa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%EB%B3%B5%EB%8F%8C%EC%9D%B4" TargetMode="External"/><Relationship Id="rId2" Type="http://schemas.openxmlformats.org/officeDocument/2006/relationships/hyperlink" Target="https://namu.wiki/w/%EC%95%A0%EB%8B%88%ED%94%8C%EB%9F%AC%EC%8A%A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%ED%88%AC%EB%8B%88%EB%B2%84%EC%8A%A4" TargetMode="External"/><Relationship Id="rId5" Type="http://schemas.openxmlformats.org/officeDocument/2006/relationships/hyperlink" Target="https://namu.wiki/w/%EB%8C%80%EC%9B%90%EB%B0%A9%EC%86%A1" TargetMode="External"/><Relationship Id="rId4" Type="http://schemas.openxmlformats.org/officeDocument/2006/relationships/hyperlink" Target="https://namu.wiki/w/%EC%95%A0%EB%8B%88%EB%A7%A5%EC%8A%A4%20%EC%BD%94%EB%A6%AC%EC%95%84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namu.wiki/w/%EB%AA%A8%EB%AA%A8%ED%83%80%EB%A1%9C" TargetMode="External"/><Relationship Id="rId13" Type="http://schemas.openxmlformats.org/officeDocument/2006/relationships/hyperlink" Target="https://namu.wiki/w/%EC%9D%BC%EB%B3%B8%20%EC%95%A0%EB%8B%88%EB%A9%94%EC%9D%B4%EC%85%98/%EC%97%AD%EC%82%AC#fn-8" TargetMode="External"/><Relationship Id="rId3" Type="http://schemas.openxmlformats.org/officeDocument/2006/relationships/hyperlink" Target="https://namu.wiki/w/%ED%94%84%EB%A1%9C%ED%8C%8C%EA%B0%84%EB%8B%A4" TargetMode="External"/><Relationship Id="rId7" Type="http://schemas.openxmlformats.org/officeDocument/2006/relationships/hyperlink" Target="https://www.youtube.com/watch?v=8b64STKxpN0" TargetMode="External"/><Relationship Id="rId12" Type="http://schemas.openxmlformats.org/officeDocument/2006/relationships/hyperlink" Target="https://namu.wiki/w/%EC%9D%BC%EB%B3%B8%20%EC%95%A0%EB%8B%88%EB%A9%94%EC%9D%B4%EC%85%98/%EC%97%AD%EC%82%AC#fn-7" TargetMode="External"/><Relationship Id="rId2" Type="http://schemas.openxmlformats.org/officeDocument/2006/relationships/hyperlink" Target="https://namu.wiki/w/%ED%83%9C%ED%8F%89%EC%96%91%20%EC%A0%84%EC%9F%8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ja.wikipedia.org/wiki/%E6%A1%83%E5%A4%AA%E9%83%8E%E3%81%AE%E6%B5%B7%E9%B7%B2" TargetMode="External"/><Relationship Id="rId11" Type="http://schemas.openxmlformats.org/officeDocument/2006/relationships/hyperlink" Target="https://namu.wiki/w/4%EC%9B%94%2012%EC%9D%BC" TargetMode="External"/><Relationship Id="rId5" Type="http://schemas.openxmlformats.org/officeDocument/2006/relationships/hyperlink" Target="https://namu.wiki/w/%EC%9D%BC%EB%B3%B8%20%EC%95%A0%EB%8B%88%EB%A9%94%EC%9D%B4%EC%85%98/%EC%97%AD%EC%82%AC#fn-6" TargetMode="External"/><Relationship Id="rId10" Type="http://schemas.openxmlformats.org/officeDocument/2006/relationships/hyperlink" Target="https://namu.wiki/w/1945%EB%85%84" TargetMode="External"/><Relationship Id="rId4" Type="http://schemas.openxmlformats.org/officeDocument/2006/relationships/hyperlink" Target="https://namu.wiki/w/%EC%9D%BC%EB%B3%B8%20%EC%95%A0%EB%8B%88%EB%A9%94%EC%9D%B4%EC%85%98/%EC%97%AD%EC%82%AC#fn-5" TargetMode="External"/><Relationship Id="rId9" Type="http://schemas.openxmlformats.org/officeDocument/2006/relationships/hyperlink" Target="https://namu.wiki/w/%EB%B0%94%EB%8B%A4" TargetMode="Externa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namu.wiki/w/%EB%B9%84%EB%94%94%EC%98%A4%ED%85%8C%EC%9D%B4%ED%94%84" TargetMode="External"/><Relationship Id="rId7" Type="http://schemas.openxmlformats.org/officeDocument/2006/relationships/hyperlink" Target="https://namu.wiki/w/%EB%94%94%EC%A6%88%EB%8B%88" TargetMode="External"/><Relationship Id="rId2" Type="http://schemas.openxmlformats.org/officeDocument/2006/relationships/hyperlink" Target="https://namu.wiki/w/%EC%95%A0%EB%8B%88%EB%A9%94%EC%9D%B4%EC%85%98%20%EC%98%81%ED%99%9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%EC%9D%BC%EB%B3%B8%20%EC%95%A0%EB%8B%88%EB%A9%94%EC%9D%B4%EC%85%98/%EC%97%AD%EC%82%AC#fn-12" TargetMode="External"/><Relationship Id="rId5" Type="http://schemas.openxmlformats.org/officeDocument/2006/relationships/hyperlink" Target="https://namu.wiki/w/%EB%A9%80%ED%8B%B0%ED%94%8C%EB%A0%89%EC%8A%A4" TargetMode="External"/><Relationship Id="rId4" Type="http://schemas.openxmlformats.org/officeDocument/2006/relationships/hyperlink" Target="https://namu.wiki/w/DVD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namu.wiki/w/1963%EB%85%84" TargetMode="External"/><Relationship Id="rId3" Type="http://schemas.openxmlformats.org/officeDocument/2006/relationships/hyperlink" Target="https://namu.wiki/w/%EB%8D%B0%EC%A6%88%EC%B9%B4%20%EC%98%A4%EC%82%AC%EB%AC%B4" TargetMode="External"/><Relationship Id="rId7" Type="http://schemas.openxmlformats.org/officeDocument/2006/relationships/hyperlink" Target="https://namu.wiki/w/%EC%B2%A0%EC%99%84%20%EC%95%84%ED%86%B0" TargetMode="External"/><Relationship Id="rId2" Type="http://schemas.openxmlformats.org/officeDocument/2006/relationships/hyperlink" Target="https://namu.wiki/w/1960%EB%85%84%EB%8C%8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TVA" TargetMode="External"/><Relationship Id="rId11" Type="http://schemas.openxmlformats.org/officeDocument/2006/relationships/hyperlink" Target="https://namu.wiki/w/%EC%8B%9C%EC%B2%AD%EB%A5%A0" TargetMode="External"/><Relationship Id="rId5" Type="http://schemas.openxmlformats.org/officeDocument/2006/relationships/hyperlink" Target="https://namu.wiki/w/%EB%AC%B4%EC%8B%9C%20%ED%94%84%EB%A1%9C%EB%8D%95%EC%85%98" TargetMode="External"/><Relationship Id="rId10" Type="http://schemas.openxmlformats.org/officeDocument/2006/relationships/hyperlink" Target="https://namu.wiki/w/%ED%9B%84%EC%A7%80%20%ED%85%8C%EB%A0%88%EB%B9%84" TargetMode="External"/><Relationship Id="rId4" Type="http://schemas.openxmlformats.org/officeDocument/2006/relationships/hyperlink" Target="https://namu.wiki/w/%EB%84%A4%EB%A6%AC%EB%A7%88%EA%B5%AC" TargetMode="External"/><Relationship Id="rId9" Type="http://schemas.openxmlformats.org/officeDocument/2006/relationships/hyperlink" Target="https://namu.wiki/w/1966%EB%85%84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namu.wiki/w/%EA%B7%BC%EC%84%B1%EB%AC%BC" TargetMode="External"/><Relationship Id="rId13" Type="http://schemas.openxmlformats.org/officeDocument/2006/relationships/hyperlink" Target="https://namu.wiki/w/%EC%9A%94%EA%B4%B4" TargetMode="External"/><Relationship Id="rId18" Type="http://schemas.openxmlformats.org/officeDocument/2006/relationships/hyperlink" Target="https://namu.wiki/w/%EC%82%AC%EC%8A%A4%EC%BC%80" TargetMode="External"/><Relationship Id="rId3" Type="http://schemas.openxmlformats.org/officeDocument/2006/relationships/hyperlink" Target="https://namu.wiki/w/%EC%B2%A0%EC%9D%B8%2028%ED%98%B8" TargetMode="External"/><Relationship Id="rId21" Type="http://schemas.openxmlformats.org/officeDocument/2006/relationships/hyperlink" Target="https://namu.wiki/w/%EC%8B%9C%EB%8C%80%EA%B7%B9" TargetMode="External"/><Relationship Id="rId7" Type="http://schemas.openxmlformats.org/officeDocument/2006/relationships/hyperlink" Target="https://namu.wiki/w/%EB%A7%88%EB%B2%95%EC%86%8C%EB%85%80%EB%AC%BC" TargetMode="External"/><Relationship Id="rId12" Type="http://schemas.openxmlformats.org/officeDocument/2006/relationships/hyperlink" Target="https://namu.wiki/w/%EC%97%90%EC%9D%B4%EC%8A%A4%EB%A5%BC%20%EB%85%B8%EB%A0%A4%EB%9D%BC!" TargetMode="External"/><Relationship Id="rId17" Type="http://schemas.openxmlformats.org/officeDocument/2006/relationships/hyperlink" Target="https://namu.wiki/w/%EC%8B%9C%EB%9D%BC%ED%86%A0%20%EC%82%B0%ED%8E%98%EC%9D%B4" TargetMode="External"/><Relationship Id="rId25" Type="http://schemas.openxmlformats.org/officeDocument/2006/relationships/hyperlink" Target="https://namu.wiki/w/%EC%82%AC%EC%9E%90%EC%97%90%EC%83%81" TargetMode="External"/><Relationship Id="rId2" Type="http://schemas.openxmlformats.org/officeDocument/2006/relationships/hyperlink" Target="https://namu.wiki/w/1960%EB%85%84%EB%8C%80" TargetMode="External"/><Relationship Id="rId16" Type="http://schemas.openxmlformats.org/officeDocument/2006/relationships/hyperlink" Target="https://namu.wiki/w/%EB%8B%8C%EC%9E%90" TargetMode="External"/><Relationship Id="rId20" Type="http://schemas.openxmlformats.org/officeDocument/2006/relationships/hyperlink" Target="https://namu.wiki/w/%EB%A3%A8%ED%8C%A1%203%EC%84%B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amu.wiki/w/%EC%9A%94%EC%88%A0%EA%B3%B5%EC%A3%BC%20%EC%83%90%EB%A6%AC" TargetMode="External"/><Relationship Id="rId11" Type="http://schemas.openxmlformats.org/officeDocument/2006/relationships/hyperlink" Target="https://namu.wiki/w/%EB%82%B4%EC%9D%BC%EC%9D%98%20%EC%A3%A0/%EC%95%A0%EB%8B%88%EB%A9%94%EC%9D%B4%EC%85%98#s-1" TargetMode="External"/><Relationship Id="rId24" Type="http://schemas.openxmlformats.org/officeDocument/2006/relationships/hyperlink" Target="https://namu.wiki/w/%EC%9D%BC%EC%83%81%EB%AC%BC" TargetMode="External"/><Relationship Id="rId5" Type="http://schemas.openxmlformats.org/officeDocument/2006/relationships/hyperlink" Target="https://namu.wiki/w/%EC%98%A4%EB%B0%94%EC%BC%80%EC%9D%98%20Q%ED%83%80%EB%A1%9C" TargetMode="External"/><Relationship Id="rId15" Type="http://schemas.openxmlformats.org/officeDocument/2006/relationships/hyperlink" Target="https://namu.wiki/w/%EC%9A%94%EA%B4%B4%EC%9D%B8%EA%B0%84%20%EB%B2%B0" TargetMode="External"/><Relationship Id="rId23" Type="http://schemas.openxmlformats.org/officeDocument/2006/relationships/hyperlink" Target="https://www.youtube.com/watch?v=JmLe0HJs9i4" TargetMode="External"/><Relationship Id="rId10" Type="http://schemas.openxmlformats.org/officeDocument/2006/relationships/hyperlink" Target="https://namu.wiki/w/%EC%96%B4%ED%83%9D%20%EB%84%98%EB%B2%84%20%EC%9B%90(%E3%82%A2%E3%82%BF%E3%83%83%E3%82%AFNo.1)" TargetMode="External"/><Relationship Id="rId19" Type="http://schemas.openxmlformats.org/officeDocument/2006/relationships/hyperlink" Target="https://namu.wiki/w/%EB%8B%8C%ED%92%8D%20%EC%B9%B4%EB%AC%B4%EC%9D%B4%20%EC%A0%84" TargetMode="External"/><Relationship Id="rId4" Type="http://schemas.openxmlformats.org/officeDocument/2006/relationships/hyperlink" Target="https://namu.wiki/w/%EC%97%90%EC%9D%B4%ED%8A%B8%EB%A7%A8" TargetMode="External"/><Relationship Id="rId9" Type="http://schemas.openxmlformats.org/officeDocument/2006/relationships/hyperlink" Target="https://namu.wiki/w/%EA%B1%B0%EC%9D%B8%EC%9D%98%20%EB%B3%84" TargetMode="External"/><Relationship Id="rId14" Type="http://schemas.openxmlformats.org/officeDocument/2006/relationships/hyperlink" Target="https://namu.wiki/w/%EA%B2%8C%EA%B2%8C%EA%B2%8C%EC%9D%98%20%ED%82%A4%ED%83%80%EB%A1%9C" TargetMode="External"/><Relationship Id="rId22" Type="http://schemas.openxmlformats.org/officeDocument/2006/relationships/hyperlink" Target="https://namu.wiki/w/%EC%9D%B4%EC%8B%9C%EB%85%B8%EB%AA%A8%EB%A6%AC%20%EC%87%BC%ED%83%80%EB%A1%9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3A5CF2-4932-41FF-8336-6A7B155060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0148" y="1122363"/>
            <a:ext cx="9144000" cy="2387600"/>
          </a:xfrm>
        </p:spPr>
        <p:txBody>
          <a:bodyPr/>
          <a:lstStyle/>
          <a:p>
            <a:r>
              <a:rPr lang="ko-KR" altLang="en-US" dirty="0"/>
              <a:t>일본의 애니메이션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7186B78-CB99-476B-ABAE-D1B535ED45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86836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일본 애니메이션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ko-KR" b="1" u="sng" dirty="0">
                <a:hlinkClick r:id="rId2" tooltip="1960년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(1963</a:t>
            </a:r>
            <a:r>
              <a:rPr lang="ko-KR" altLang="en-US" b="1" u="sng" dirty="0">
                <a:hlinkClick r:id="rId2" tooltip="1960년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년</a:t>
            </a:r>
            <a:r>
              <a:rPr lang="ko-KR" altLang="en-US" b="1" dirty="0"/>
              <a:t> </a:t>
            </a:r>
            <a:r>
              <a:rPr lang="en-US" altLang="ko-KR" b="1" dirty="0"/>
              <a:t>~ 1973</a:t>
            </a:r>
            <a:r>
              <a:rPr lang="ko-KR" altLang="en-US" b="1" dirty="0"/>
              <a:t>년</a:t>
            </a:r>
            <a:r>
              <a:rPr lang="en-US" altLang="ko-KR" b="1" dirty="0"/>
              <a:t>)</a:t>
            </a:r>
            <a:r>
              <a:rPr lang="ko-KR" altLang="en-US" b="1" dirty="0"/>
              <a:t> </a:t>
            </a:r>
            <a:r>
              <a:rPr lang="ko-KR" altLang="en-US" b="1" dirty="0" err="1"/>
              <a:t>토에이의</a:t>
            </a:r>
            <a:r>
              <a:rPr lang="ko-KR" altLang="en-US" b="1" dirty="0"/>
              <a:t> 경영 개혁</a:t>
            </a:r>
          </a:p>
          <a:p>
            <a:pPr marL="0" indent="0">
              <a:buNone/>
            </a:pPr>
            <a:r>
              <a:rPr lang="ko-KR" altLang="en-US" dirty="0"/>
              <a:t>한편 </a:t>
            </a:r>
            <a:r>
              <a:rPr lang="ko-KR" altLang="en-US" dirty="0" err="1"/>
              <a:t>토에이도</a:t>
            </a:r>
            <a:r>
              <a:rPr lang="ko-KR" altLang="en-US" dirty="0"/>
              <a:t> </a:t>
            </a:r>
            <a:r>
              <a:rPr lang="en-US" altLang="ko-KR" dirty="0"/>
              <a:t>1963</a:t>
            </a:r>
            <a:r>
              <a:rPr lang="ko-KR" altLang="en-US" dirty="0"/>
              <a:t>년 </a:t>
            </a:r>
            <a:r>
              <a:rPr lang="ko-KR" altLang="en-US" dirty="0" err="1">
                <a:hlinkClick r:id="rId3" tooltip="츠키오카 사다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츠키오카</a:t>
            </a:r>
            <a:r>
              <a:rPr lang="ko-KR" altLang="en-US" dirty="0">
                <a:hlinkClick r:id="rId3" tooltip="츠키오카 사다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3" tooltip="츠키오카 사다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사다오</a:t>
            </a:r>
            <a:r>
              <a:rPr lang="ko-KR" altLang="en-US" dirty="0" err="1"/>
              <a:t>가</a:t>
            </a:r>
            <a:r>
              <a:rPr lang="ko-KR" altLang="en-US" dirty="0"/>
              <a:t> 주도한 </a:t>
            </a:r>
            <a:r>
              <a:rPr lang="en-US" altLang="ko-KR" dirty="0"/>
              <a:t>《</a:t>
            </a:r>
            <a:r>
              <a:rPr lang="ko-KR" altLang="en-US" dirty="0">
                <a:hlinkClick r:id="rId4" tooltip="늑대소년 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늑대소년 켄</a:t>
            </a:r>
            <a:r>
              <a:rPr lang="en-US" altLang="ko-KR" dirty="0"/>
              <a:t>》(</a:t>
            </a:r>
            <a:r>
              <a:rPr lang="ko-KR" altLang="en-US" dirty="0">
                <a:hlinkClick r:id="rId5" tooltip="https://www.youtube.com/watch?v=oLUJ0OgrpQ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오프닝</a:t>
            </a:r>
            <a:r>
              <a:rPr lang="en-US" altLang="ko-KR" dirty="0"/>
              <a:t>)</a:t>
            </a:r>
            <a:r>
              <a:rPr lang="ko-KR" altLang="en-US" dirty="0"/>
              <a:t>으로 </a:t>
            </a:r>
            <a:r>
              <a:rPr lang="en-US" altLang="ko-KR" dirty="0">
                <a:hlinkClick r:id="rId6" tooltip="TV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TVA</a:t>
            </a:r>
            <a:r>
              <a:rPr lang="ko-KR" altLang="en-US" dirty="0"/>
              <a:t>를 만들기 시작했다</a:t>
            </a:r>
            <a:r>
              <a:rPr lang="en-US" altLang="ko-KR" dirty="0"/>
              <a:t>. </a:t>
            </a:r>
            <a:r>
              <a:rPr lang="ko-KR" altLang="en-US" dirty="0"/>
              <a:t>하지만 본래 </a:t>
            </a:r>
            <a:r>
              <a:rPr lang="ko-KR" altLang="en-US" dirty="0" err="1"/>
              <a:t>극장용</a:t>
            </a:r>
            <a:r>
              <a:rPr lang="ko-KR" altLang="en-US" dirty="0"/>
              <a:t> 장편 애니메이션을 만들기 위해 설립된 회사였기에 </a:t>
            </a:r>
            <a:r>
              <a:rPr lang="en-US" altLang="ko-KR" dirty="0"/>
              <a:t>TV</a:t>
            </a:r>
            <a:r>
              <a:rPr lang="ko-KR" altLang="en-US" dirty="0"/>
              <a:t>용 </a:t>
            </a:r>
            <a:r>
              <a:rPr lang="en-US" altLang="ko-KR" dirty="0"/>
              <a:t>'</a:t>
            </a:r>
            <a:r>
              <a:rPr lang="ko-KR" altLang="en-US" dirty="0" err="1"/>
              <a:t>테레비</a:t>
            </a:r>
            <a:r>
              <a:rPr lang="ko-KR" altLang="en-US" dirty="0"/>
              <a:t> </a:t>
            </a:r>
            <a:r>
              <a:rPr lang="ko-KR" altLang="en-US" dirty="0" err="1"/>
              <a:t>망가</a:t>
            </a:r>
            <a:r>
              <a:rPr lang="en-US" altLang="ko-KR" dirty="0"/>
              <a:t>'</a:t>
            </a:r>
            <a:r>
              <a:rPr lang="ko-KR" altLang="en-US" dirty="0"/>
              <a:t>에 어린이 손님을 빼앗기는 처지에 놓이게 되었다</a:t>
            </a:r>
            <a:r>
              <a:rPr lang="en-US" altLang="ko-KR" dirty="0"/>
              <a:t>. </a:t>
            </a:r>
            <a:r>
              <a:rPr lang="ko-KR" altLang="en-US" dirty="0"/>
              <a:t>그래서 디즈니 영화같은 </a:t>
            </a:r>
            <a:r>
              <a:rPr lang="en-US" altLang="ko-KR" dirty="0"/>
              <a:t>A</a:t>
            </a:r>
            <a:r>
              <a:rPr lang="ko-KR" altLang="en-US" dirty="0"/>
              <a:t>급 대작 노선과 </a:t>
            </a:r>
            <a:r>
              <a:rPr lang="en-US" altLang="ko-KR" dirty="0"/>
              <a:t>《</a:t>
            </a:r>
            <a:r>
              <a:rPr lang="ko-KR" altLang="en-US" dirty="0">
                <a:hlinkClick r:id="rId7" tooltip="사이보그 00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사이보그 </a:t>
            </a:r>
            <a:r>
              <a:rPr lang="en-US" altLang="ko-KR" dirty="0">
                <a:hlinkClick r:id="rId7" tooltip="사이보그 00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009</a:t>
            </a:r>
            <a:r>
              <a:rPr lang="en-US" altLang="ko-KR" dirty="0"/>
              <a:t>》 </a:t>
            </a:r>
            <a:r>
              <a:rPr lang="ko-KR" altLang="en-US" dirty="0"/>
              <a:t>같은 인기만화 원작에 제작비를 줄인 </a:t>
            </a:r>
            <a:r>
              <a:rPr lang="en-US" altLang="ko-KR" dirty="0"/>
              <a:t>B</a:t>
            </a:r>
            <a:r>
              <a:rPr lang="ko-KR" altLang="en-US" dirty="0"/>
              <a:t>급 </a:t>
            </a:r>
            <a:r>
              <a:rPr lang="ko-KR" altLang="en-US" dirty="0" err="1"/>
              <a:t>리미티드</a:t>
            </a:r>
            <a:r>
              <a:rPr lang="ko-KR" altLang="en-US" dirty="0"/>
              <a:t> 노선을 병행하기로 했는데</a:t>
            </a:r>
            <a:r>
              <a:rPr lang="en-US" altLang="ko-KR" dirty="0"/>
              <a:t>, </a:t>
            </a:r>
            <a:r>
              <a:rPr lang="ko-KR" altLang="en-US" dirty="0"/>
              <a:t>어린 관객들은 자신들이 즐겨 읽는 만화 원작의 </a:t>
            </a:r>
            <a:r>
              <a:rPr lang="en-US" altLang="ko-KR" dirty="0"/>
              <a:t>B</a:t>
            </a:r>
            <a:r>
              <a:rPr lang="ko-KR" altLang="en-US" dirty="0"/>
              <a:t>급 영화를 더 좋아한다는 것을 알게 되었다</a:t>
            </a:r>
            <a:r>
              <a:rPr lang="en-US" altLang="ko-KR" dirty="0"/>
              <a:t>. </a:t>
            </a:r>
            <a:r>
              <a:rPr lang="ko-KR" altLang="en-US" dirty="0"/>
              <a:t>게다가 많은 예산과 시간을 투자한 </a:t>
            </a:r>
            <a:r>
              <a:rPr lang="en-US" altLang="ko-KR" dirty="0"/>
              <a:t>《</a:t>
            </a:r>
            <a:r>
              <a:rPr lang="ko-KR" altLang="en-US" dirty="0">
                <a:hlinkClick r:id="rId8" tooltip="태양의 왕자 호루스의 대모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태양의 왕자 </a:t>
            </a:r>
            <a:r>
              <a:rPr lang="ko-KR" altLang="en-US" dirty="0" err="1">
                <a:hlinkClick r:id="rId8" tooltip="태양의 왕자 호루스의 대모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호루스의</a:t>
            </a:r>
            <a:r>
              <a:rPr lang="ko-KR" altLang="en-US" dirty="0">
                <a:hlinkClick r:id="rId8" tooltip="태양의 왕자 호루스의 대모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8" tooltip="태양의 왕자 호루스의 대모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대모험</a:t>
            </a:r>
            <a:r>
              <a:rPr lang="en-US" altLang="ko-KR" dirty="0"/>
              <a:t>》(1968)</a:t>
            </a:r>
            <a:r>
              <a:rPr lang="ko-KR" altLang="en-US" dirty="0"/>
              <a:t>은 흥행에서 실패하고 </a:t>
            </a:r>
            <a:r>
              <a:rPr lang="ko-KR" altLang="en-US" dirty="0" err="1"/>
              <a:t>토에이</a:t>
            </a:r>
            <a:r>
              <a:rPr lang="ko-KR" altLang="en-US" dirty="0"/>
              <a:t> 동화는 한번 망할 뻔할 정도로 흔들렸다</a:t>
            </a:r>
            <a:r>
              <a:rPr lang="en-US" altLang="ko-KR" dirty="0"/>
              <a:t>. </a:t>
            </a:r>
            <a:r>
              <a:rPr lang="ko-KR" altLang="en-US" dirty="0"/>
              <a:t>같은 시기 내수 영화시장의 사양화로 모기업 </a:t>
            </a:r>
            <a:r>
              <a:rPr lang="ko-KR" altLang="en-US" dirty="0" err="1"/>
              <a:t>토에이도</a:t>
            </a:r>
            <a:r>
              <a:rPr lang="ko-KR" altLang="en-US" dirty="0"/>
              <a:t> 경영이 악화돼 한시라도 빨리 암을 도려내야 했는데</a:t>
            </a:r>
            <a:r>
              <a:rPr lang="en-US" altLang="ko-KR" dirty="0"/>
              <a:t>, </a:t>
            </a:r>
            <a:r>
              <a:rPr lang="ko-KR" altLang="en-US" dirty="0"/>
              <a:t>적자 경영으로 불량자산이 </a:t>
            </a:r>
            <a:r>
              <a:rPr lang="ko-KR" altLang="en-US" dirty="0" err="1"/>
              <a:t>돼버린</a:t>
            </a:r>
            <a:r>
              <a:rPr lang="ko-KR" altLang="en-US" dirty="0"/>
              <a:t> </a:t>
            </a:r>
            <a:r>
              <a:rPr lang="ko-KR" altLang="en-US" dirty="0" err="1"/>
              <a:t>토에이</a:t>
            </a:r>
            <a:r>
              <a:rPr lang="ko-KR" altLang="en-US" dirty="0"/>
              <a:t> 동화와 프로야구단 </a:t>
            </a:r>
            <a:r>
              <a:rPr lang="ko-KR" altLang="en-US" dirty="0" err="1">
                <a:hlinkClick r:id="rId9" tooltip="홋카이도 닛폰햄 파이터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토에이</a:t>
            </a:r>
            <a:r>
              <a:rPr lang="ko-KR" altLang="en-US" dirty="0">
                <a:hlinkClick r:id="rId9" tooltip="홋카이도 닛폰햄 파이터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9" tooltip="홋카이도 닛폰햄 파이터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플라이어스</a:t>
            </a:r>
            <a:r>
              <a:rPr lang="ko-KR" altLang="en-US" dirty="0" err="1"/>
              <a:t>가</a:t>
            </a:r>
            <a:r>
              <a:rPr lang="ko-KR" altLang="en-US" dirty="0"/>
              <a:t> 그 타겟이었다</a:t>
            </a:r>
            <a:r>
              <a:rPr lang="en-US" altLang="ko-KR" dirty="0"/>
              <a:t>.</a:t>
            </a:r>
            <a:br>
              <a:rPr lang="ko-KR" altLang="en-US" dirty="0"/>
            </a:b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88829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역사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ko-KR" dirty="0"/>
              <a:t>1974~1984</a:t>
            </a:r>
            <a:r>
              <a:rPr lang="ko-KR" altLang="en-US" dirty="0"/>
              <a:t>년 </a:t>
            </a:r>
            <a:r>
              <a:rPr lang="en-US" altLang="ko-KR" dirty="0"/>
              <a:t>(</a:t>
            </a:r>
            <a:r>
              <a:rPr lang="ko-KR" altLang="en-US" dirty="0"/>
              <a:t>제 </a:t>
            </a:r>
            <a:r>
              <a:rPr lang="en-US" altLang="ko-KR" dirty="0"/>
              <a:t>2</a:t>
            </a:r>
            <a:r>
              <a:rPr lang="ko-KR" altLang="en-US" dirty="0"/>
              <a:t>차 애니메이션 붐</a:t>
            </a:r>
            <a:r>
              <a:rPr lang="en-US" altLang="ko-KR" dirty="0"/>
              <a:t>)</a:t>
            </a:r>
          </a:p>
          <a:p>
            <a:endParaRPr lang="en-US" altLang="ko-KR" dirty="0"/>
          </a:p>
          <a:p>
            <a:r>
              <a:rPr lang="en-US" altLang="ko-KR" dirty="0">
                <a:hlinkClick r:id="rId2" tooltip="1973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1973</a:t>
            </a:r>
            <a:r>
              <a:rPr lang="ko-KR" altLang="en-US" dirty="0">
                <a:hlinkClick r:id="rId2" tooltip="1973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년</a:t>
            </a:r>
            <a:r>
              <a:rPr lang="ko-KR" altLang="en-US" dirty="0"/>
              <a:t> </a:t>
            </a:r>
            <a:r>
              <a:rPr lang="ko-KR" altLang="en-US" dirty="0">
                <a:hlinkClick r:id="rId3" tooltip="이집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이집트</a:t>
            </a:r>
            <a:r>
              <a:rPr lang="ko-KR" altLang="en-US" dirty="0"/>
              <a:t>와 </a:t>
            </a:r>
            <a:r>
              <a:rPr lang="ko-KR" altLang="en-US" dirty="0">
                <a:hlinkClick r:id="rId4" tooltip="시리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시리아</a:t>
            </a:r>
            <a:r>
              <a:rPr lang="ko-KR" altLang="en-US" dirty="0"/>
              <a:t>는 </a:t>
            </a:r>
            <a:r>
              <a:rPr lang="ko-KR" altLang="en-US" dirty="0">
                <a:hlinkClick r:id="rId5" tooltip="이스라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이스라엘</a:t>
            </a:r>
            <a:r>
              <a:rPr lang="ko-KR" altLang="en-US" dirty="0"/>
              <a:t>을 협공하였다</a:t>
            </a:r>
            <a:r>
              <a:rPr lang="en-US" altLang="ko-KR" dirty="0"/>
              <a:t>. </a:t>
            </a:r>
            <a:r>
              <a:rPr lang="ko-KR" altLang="en-US" dirty="0">
                <a:hlinkClick r:id="rId6" tooltip="제4차 중동전쟁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제</a:t>
            </a:r>
            <a:r>
              <a:rPr lang="en-US" altLang="ko-KR" dirty="0">
                <a:hlinkClick r:id="rId6" tooltip="제4차 중동전쟁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</a:t>
            </a:r>
            <a:r>
              <a:rPr lang="ko-KR" altLang="en-US" dirty="0">
                <a:hlinkClick r:id="rId6" tooltip="제4차 중동전쟁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차 중동전쟁</a:t>
            </a:r>
            <a:r>
              <a:rPr lang="ko-KR" altLang="en-US" dirty="0"/>
              <a:t>이 발발한 것이다</a:t>
            </a:r>
            <a:r>
              <a:rPr lang="en-US" altLang="ko-KR" dirty="0"/>
              <a:t>. </a:t>
            </a:r>
            <a:r>
              <a:rPr lang="ko-KR" altLang="en-US" dirty="0"/>
              <a:t>직후 아랍 산유국들은 석유 금수 조치를 내렸다</a:t>
            </a:r>
            <a:r>
              <a:rPr lang="en-US" altLang="ko-KR" dirty="0"/>
              <a:t>. </a:t>
            </a:r>
            <a:r>
              <a:rPr lang="ko-KR" altLang="en-US" dirty="0">
                <a:hlinkClick r:id="rId7" tooltip="오일쇼크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오일쇼크</a:t>
            </a:r>
            <a:r>
              <a:rPr lang="ko-KR" altLang="en-US" dirty="0"/>
              <a:t>의 시작이다</a:t>
            </a:r>
            <a:r>
              <a:rPr lang="en-US" altLang="ko-KR" dirty="0"/>
              <a:t>. </a:t>
            </a:r>
            <a:r>
              <a:rPr lang="ko-KR" altLang="en-US" dirty="0"/>
              <a:t>원유 가격이 상승하고 소비자물가는 </a:t>
            </a:r>
            <a:r>
              <a:rPr lang="en-US" altLang="ko-KR" dirty="0"/>
              <a:t>1974</a:t>
            </a:r>
            <a:r>
              <a:rPr lang="ko-KR" altLang="en-US" dirty="0"/>
              <a:t>년 </a:t>
            </a:r>
            <a:r>
              <a:rPr lang="en-US" altLang="ko-KR" dirty="0"/>
              <a:t>1</a:t>
            </a:r>
            <a:r>
              <a:rPr lang="ko-KR" altLang="en-US" dirty="0"/>
              <a:t>년 만에 </a:t>
            </a:r>
            <a:r>
              <a:rPr lang="en-US" altLang="ko-KR" dirty="0"/>
              <a:t>30%</a:t>
            </a:r>
            <a:r>
              <a:rPr lang="ko-KR" altLang="en-US" dirty="0"/>
              <a:t>가 상승했다</a:t>
            </a:r>
            <a:r>
              <a:rPr lang="en-US" altLang="ko-KR" dirty="0"/>
              <a:t>. </a:t>
            </a:r>
            <a:r>
              <a:rPr lang="ko-KR" altLang="en-US" dirty="0"/>
              <a:t>그 여파로 일본 경기</a:t>
            </a:r>
            <a:r>
              <a:rPr lang="en-US" altLang="ko-KR" dirty="0"/>
              <a:t>(</a:t>
            </a:r>
            <a:r>
              <a:rPr lang="ko-KR" altLang="en-US" dirty="0"/>
              <a:t>經氣</a:t>
            </a:r>
            <a:r>
              <a:rPr lang="en-US" altLang="ko-KR" dirty="0"/>
              <a:t>)</a:t>
            </a:r>
            <a:r>
              <a:rPr lang="ko-KR" altLang="en-US" dirty="0"/>
              <a:t>는 한동안 위축되었다</a:t>
            </a:r>
            <a:r>
              <a:rPr lang="en-US" altLang="ko-KR" dirty="0"/>
              <a:t>. </a:t>
            </a:r>
            <a:r>
              <a:rPr lang="ko-KR" altLang="en-US" dirty="0"/>
              <a:t>어린이 관객에게 절대적인 인기를 끌던 </a:t>
            </a:r>
            <a:r>
              <a:rPr lang="ko-KR" altLang="en-US" dirty="0" err="1">
                <a:hlinkClick r:id="rId8" tooltip="특촬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특촬</a:t>
            </a:r>
            <a:r>
              <a:rPr lang="ko-KR" altLang="en-US" dirty="0"/>
              <a:t> 드라마</a:t>
            </a:r>
            <a:r>
              <a:rPr lang="en-US" altLang="ko-KR" dirty="0"/>
              <a:t>· </a:t>
            </a:r>
            <a:r>
              <a:rPr lang="ko-KR" altLang="en-US" dirty="0"/>
              <a:t>영화 시리즈</a:t>
            </a:r>
            <a:r>
              <a:rPr lang="en-US" altLang="ko-KR" dirty="0"/>
              <a:t>(</a:t>
            </a:r>
            <a:r>
              <a:rPr lang="ko-KR" altLang="en-US" dirty="0" err="1">
                <a:hlinkClick r:id="rId9" tooltip="울트라 시리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울트라</a:t>
            </a:r>
            <a:r>
              <a:rPr lang="ko-KR" altLang="en-US" dirty="0">
                <a:hlinkClick r:id="rId9" tooltip="울트라 시리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시리즈</a:t>
            </a:r>
            <a:r>
              <a:rPr lang="en-US" altLang="ko-KR" dirty="0"/>
              <a:t>, </a:t>
            </a:r>
            <a:r>
              <a:rPr lang="ko-KR" altLang="en-US" dirty="0" err="1">
                <a:hlinkClick r:id="rId10" tooltip="가면라이더 시리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가면라이더</a:t>
            </a:r>
            <a:r>
              <a:rPr lang="ko-KR" altLang="en-US" dirty="0">
                <a:hlinkClick r:id="rId10" tooltip="가면라이더 시리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시리즈</a:t>
            </a:r>
            <a:r>
              <a:rPr lang="en-US" altLang="ko-KR" dirty="0"/>
              <a:t>, </a:t>
            </a:r>
            <a:r>
              <a:rPr lang="ko-KR" altLang="en-US" dirty="0">
                <a:hlinkClick r:id="rId11" tooltip="고지라 시리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고지라 시리즈</a:t>
            </a:r>
            <a:r>
              <a:rPr lang="en-US" altLang="ko-KR" dirty="0"/>
              <a:t>)</a:t>
            </a:r>
            <a:r>
              <a:rPr lang="ko-KR" altLang="en-US" dirty="0"/>
              <a:t>는 제작비가 많이 드는 탓에 스폰서가 투자하기를 주저했고 이 장르의 작품들은 </a:t>
            </a:r>
            <a:r>
              <a:rPr lang="en-US" altLang="ko-KR" dirty="0"/>
              <a:t>TV </a:t>
            </a:r>
            <a:r>
              <a:rPr lang="ko-KR" altLang="en-US" dirty="0">
                <a:hlinkClick r:id="rId12" tooltip="브라운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브라운관</a:t>
            </a:r>
            <a:r>
              <a:rPr lang="ko-KR" altLang="en-US" dirty="0"/>
              <a:t>과 극장 상영목록에서 줄어들고 </a:t>
            </a:r>
            <a:r>
              <a:rPr lang="en-US" altLang="ko-KR" dirty="0"/>
              <a:t>1980</a:t>
            </a:r>
            <a:r>
              <a:rPr lang="ko-KR" altLang="en-US" dirty="0"/>
              <a:t>년에 경기를 회복할 때까지 휴식기를 겪었다</a:t>
            </a:r>
            <a:r>
              <a:rPr lang="en-US" altLang="ko-KR" dirty="0"/>
              <a:t>. </a:t>
            </a:r>
            <a:r>
              <a:rPr lang="ko-KR" altLang="en-US" dirty="0"/>
              <a:t>그리고 그 자리는 상대적으로 저렴한 제작비로 만들어지는 </a:t>
            </a:r>
            <a:r>
              <a:rPr lang="en-US" altLang="ko-KR" dirty="0"/>
              <a:t>'</a:t>
            </a:r>
            <a:r>
              <a:rPr lang="ko-KR" altLang="en-US" dirty="0" err="1"/>
              <a:t>테레비</a:t>
            </a:r>
            <a:r>
              <a:rPr lang="ko-KR" altLang="en-US" dirty="0"/>
              <a:t> </a:t>
            </a:r>
            <a:r>
              <a:rPr lang="ko-KR" altLang="en-US" dirty="0" err="1"/>
              <a:t>망가</a:t>
            </a:r>
            <a:r>
              <a:rPr lang="en-US" altLang="ko-KR" dirty="0"/>
              <a:t>'</a:t>
            </a:r>
            <a:r>
              <a:rPr lang="ko-KR" altLang="en-US" dirty="0"/>
              <a:t>와 </a:t>
            </a:r>
            <a:r>
              <a:rPr lang="en-US" altLang="ko-KR" dirty="0"/>
              <a:t>'</a:t>
            </a:r>
            <a:r>
              <a:rPr lang="ko-KR" altLang="en-US" dirty="0"/>
              <a:t>만화영화</a:t>
            </a:r>
            <a:r>
              <a:rPr lang="en-US" altLang="ko-KR" dirty="0"/>
              <a:t>'</a:t>
            </a:r>
            <a:r>
              <a:rPr lang="ko-KR" altLang="en-US" dirty="0"/>
              <a:t>가 대체하게 되었다</a:t>
            </a:r>
            <a:r>
              <a:rPr lang="en-US" altLang="ko-KR" dirty="0"/>
              <a:t>. </a:t>
            </a:r>
            <a:r>
              <a:rPr lang="ko-KR" altLang="en-US" dirty="0"/>
              <a:t>이른바 </a:t>
            </a:r>
            <a:r>
              <a:rPr lang="ko-KR" altLang="en-US" b="1" dirty="0" err="1"/>
              <a:t>아니메</a:t>
            </a:r>
            <a:r>
              <a:rPr lang="ko-KR" altLang="en-US" b="1" dirty="0"/>
              <a:t> 붐</a:t>
            </a:r>
            <a:r>
              <a:rPr lang="ko-KR" altLang="en-US" dirty="0"/>
              <a:t>이 재래한 것이다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98792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1974~1984</a:t>
            </a:r>
            <a:r>
              <a:rPr lang="ko-KR" altLang="en-US" dirty="0"/>
              <a:t>년 </a:t>
            </a:r>
            <a:r>
              <a:rPr lang="en-US" altLang="ko-KR" dirty="0"/>
              <a:t>(</a:t>
            </a:r>
            <a:r>
              <a:rPr lang="ko-KR" altLang="en-US" dirty="0"/>
              <a:t>제 </a:t>
            </a:r>
            <a:r>
              <a:rPr lang="en-US" altLang="ko-KR" dirty="0"/>
              <a:t>2</a:t>
            </a:r>
            <a:r>
              <a:rPr lang="ko-KR" altLang="en-US" dirty="0"/>
              <a:t>차 애니메이션 붐</a:t>
            </a:r>
            <a:r>
              <a:rPr lang="en-US" altLang="ko-KR" dirty="0"/>
              <a:t>)</a:t>
            </a:r>
          </a:p>
          <a:p>
            <a:pPr marL="0" indent="0">
              <a:buNone/>
            </a:pPr>
            <a:br>
              <a:rPr lang="ko-KR" altLang="en-US" dirty="0"/>
            </a:br>
            <a:r>
              <a:rPr lang="en-US" altLang="ko-KR" dirty="0"/>
              <a:t>1970</a:t>
            </a:r>
            <a:r>
              <a:rPr lang="ko-KR" altLang="en-US" dirty="0"/>
              <a:t>년대를 거치며 일본 애니메이션 제작 기술이 발전하기 시작했고</a:t>
            </a:r>
            <a:r>
              <a:rPr lang="en-US" altLang="ko-KR" dirty="0"/>
              <a:t>, </a:t>
            </a:r>
            <a:r>
              <a:rPr lang="ko-KR" altLang="en-US" dirty="0" err="1"/>
              <a:t>애니메이터들의</a:t>
            </a:r>
            <a:r>
              <a:rPr lang="ko-KR" altLang="en-US" dirty="0"/>
              <a:t> 발전된 연출로 인해 </a:t>
            </a:r>
            <a:r>
              <a:rPr lang="ko-KR" altLang="en-US" dirty="0" err="1"/>
              <a:t>사회비판적인</a:t>
            </a:r>
            <a:r>
              <a:rPr lang="ko-KR" altLang="en-US" dirty="0"/>
              <a:t> 성인적 취향의 애니메이션들이 속속 발표되기에 이르렀다</a:t>
            </a:r>
            <a:r>
              <a:rPr lang="en-US" altLang="ko-KR" dirty="0"/>
              <a:t>. </a:t>
            </a:r>
            <a:r>
              <a:rPr lang="ko-KR" altLang="en-US" dirty="0"/>
              <a:t>그들 중 </a:t>
            </a:r>
            <a:r>
              <a:rPr lang="ko-KR" altLang="en-US" dirty="0" err="1"/>
              <a:t>토미노</a:t>
            </a:r>
            <a:r>
              <a:rPr lang="ko-KR" altLang="en-US" dirty="0"/>
              <a:t> </a:t>
            </a:r>
            <a:r>
              <a:rPr lang="ko-KR" altLang="en-US" dirty="0" err="1"/>
              <a:t>요시유키</a:t>
            </a:r>
            <a:r>
              <a:rPr lang="en-US" altLang="ko-KR" dirty="0"/>
              <a:t>, </a:t>
            </a:r>
            <a:r>
              <a:rPr lang="ko-KR" altLang="en-US" dirty="0"/>
              <a:t>미야자키 </a:t>
            </a:r>
            <a:r>
              <a:rPr lang="ko-KR" altLang="en-US" dirty="0" err="1"/>
              <a:t>하야오</a:t>
            </a:r>
            <a:r>
              <a:rPr lang="en-US" altLang="ko-KR" dirty="0"/>
              <a:t>, </a:t>
            </a:r>
            <a:r>
              <a:rPr lang="ko-KR" altLang="en-US" dirty="0"/>
              <a:t>오시이 </a:t>
            </a:r>
            <a:r>
              <a:rPr lang="ko-KR" altLang="en-US" dirty="0" err="1"/>
              <a:t>마모루</a:t>
            </a:r>
            <a:r>
              <a:rPr lang="ko-KR" altLang="en-US" dirty="0"/>
              <a:t> 등이 마니아들 사이에서 주목받기 시작한다</a:t>
            </a:r>
            <a:r>
              <a:rPr lang="en-US" altLang="ko-KR" dirty="0"/>
              <a:t>. </a:t>
            </a:r>
            <a:r>
              <a:rPr lang="ko-KR" altLang="en-US" dirty="0"/>
              <a:t>그리고 </a:t>
            </a:r>
            <a:r>
              <a:rPr lang="en-US" altLang="ko-KR" dirty="0"/>
              <a:t>1970</a:t>
            </a:r>
            <a:r>
              <a:rPr lang="ko-KR" altLang="en-US" dirty="0"/>
              <a:t>년대 후기부터 극장판 애니메이션의 장르 또한 로봇 애니메이션 위주에서 벗어나 다양화되었으며</a:t>
            </a:r>
            <a:r>
              <a:rPr lang="en-US" altLang="ko-KR" dirty="0"/>
              <a:t>, </a:t>
            </a:r>
            <a:r>
              <a:rPr lang="ko-KR" altLang="en-US" dirty="0"/>
              <a:t>업계는 작품의 분위기에 호응하는 시청자</a:t>
            </a:r>
            <a:r>
              <a:rPr lang="en-US" altLang="ko-KR" dirty="0"/>
              <a:t>, </a:t>
            </a:r>
            <a:r>
              <a:rPr lang="ko-KR" altLang="en-US" dirty="0"/>
              <a:t>상품 구매자들을 유혹하는데 주력하게 된다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89703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/>
              <a:t>1974~1984</a:t>
            </a:r>
            <a:r>
              <a:rPr lang="ko-KR" altLang="en-US" dirty="0"/>
              <a:t>년 </a:t>
            </a:r>
            <a:r>
              <a:rPr lang="en-US" altLang="ko-KR" dirty="0"/>
              <a:t>(</a:t>
            </a:r>
            <a:r>
              <a:rPr lang="ko-KR" altLang="en-US" dirty="0"/>
              <a:t>제 </a:t>
            </a:r>
            <a:r>
              <a:rPr lang="en-US" altLang="ko-KR" dirty="0"/>
              <a:t>2</a:t>
            </a:r>
            <a:r>
              <a:rPr lang="ko-KR" altLang="en-US" dirty="0"/>
              <a:t>차 애니메이션 붐</a:t>
            </a:r>
            <a:r>
              <a:rPr lang="en-US" altLang="ko-KR" dirty="0"/>
              <a:t>)</a:t>
            </a:r>
          </a:p>
          <a:p>
            <a:r>
              <a:rPr lang="ko-KR" altLang="en-US" dirty="0"/>
              <a:t>이 시기는 오리지널 애니메이션이 판을 치던 시기이기도 했다</a:t>
            </a:r>
            <a:r>
              <a:rPr lang="en-US" altLang="ko-KR" dirty="0"/>
              <a:t>. </a:t>
            </a:r>
            <a:r>
              <a:rPr lang="ko-KR" altLang="en-US" dirty="0"/>
              <a:t>원작자에게 비싼 </a:t>
            </a:r>
            <a:r>
              <a:rPr lang="ko-KR" altLang="en-US" dirty="0" err="1"/>
              <a:t>판권료를</a:t>
            </a:r>
            <a:r>
              <a:rPr lang="ko-KR" altLang="en-US" dirty="0"/>
              <a:t> 지불하고 인기 만화 원작의 애니메이션을 만드는 것보다 차라리 판권 사는 데에 돈을 들이지 않고 기발한 작품을 만들어 대중에게 공개하는 것이 제작진들은 더 대중의 이목을 집중시킬 수 있다고 생각했기 때문이다</a:t>
            </a:r>
            <a:r>
              <a:rPr lang="en-US" altLang="ko-KR" dirty="0"/>
              <a:t>. </a:t>
            </a:r>
            <a:r>
              <a:rPr lang="ko-KR" altLang="en-US" dirty="0"/>
              <a:t>이러한 방식을 처음 시도한 곳은 </a:t>
            </a:r>
            <a:r>
              <a:rPr lang="ko-KR" altLang="en-US" dirty="0" err="1">
                <a:hlinkClick r:id="rId2" tooltip="마츠자키 켄이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마츠자키</a:t>
            </a:r>
            <a:r>
              <a:rPr lang="ko-KR" altLang="en-US" dirty="0">
                <a:hlinkClick r:id="rId2" tooltip="마츠자키 켄이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2" tooltip="마츠자키 켄이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켄이치</a:t>
            </a:r>
            <a:r>
              <a:rPr lang="en-US" altLang="ko-KR" dirty="0"/>
              <a:t>, </a:t>
            </a:r>
            <a:r>
              <a:rPr lang="ko-KR" altLang="en-US" dirty="0" err="1">
                <a:hlinkClick r:id="rId3" tooltip="미키모토 하루히코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미키모토</a:t>
            </a:r>
            <a:r>
              <a:rPr lang="ko-KR" altLang="en-US" dirty="0">
                <a:hlinkClick r:id="rId3" tooltip="미키모토 하루히코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3" tooltip="미키모토 하루히코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하루히코</a:t>
            </a:r>
            <a:r>
              <a:rPr lang="en-US" altLang="ko-KR" dirty="0"/>
              <a:t>, </a:t>
            </a:r>
            <a:r>
              <a:rPr lang="ko-KR" altLang="en-US" dirty="0" err="1">
                <a:hlinkClick r:id="rId4" tooltip="이시구로 노보루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이시구로</a:t>
            </a:r>
            <a:r>
              <a:rPr lang="ko-KR" altLang="en-US" dirty="0">
                <a:hlinkClick r:id="rId4" tooltip="이시구로 노보루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4" tooltip="이시구로 노보루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노보루</a:t>
            </a:r>
            <a:r>
              <a:rPr lang="en-US" altLang="ko-KR" dirty="0"/>
              <a:t>, </a:t>
            </a:r>
            <a:r>
              <a:rPr lang="ko-KR" altLang="en-US" dirty="0" err="1">
                <a:hlinkClick r:id="rId5" tooltip="카와모리 쇼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카와모리</a:t>
            </a:r>
            <a:r>
              <a:rPr lang="ko-KR" altLang="en-US" dirty="0">
                <a:hlinkClick r:id="rId5" tooltip="카와모리 쇼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5" tooltip="카와모리 쇼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쇼지</a:t>
            </a:r>
            <a:r>
              <a:rPr lang="en-US" altLang="ko-KR" dirty="0"/>
              <a:t>, </a:t>
            </a:r>
            <a:r>
              <a:rPr lang="ko-KR" altLang="en-US" dirty="0" err="1">
                <a:hlinkClick r:id="rId6" tooltip="히라노 토시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히라노</a:t>
            </a:r>
            <a:r>
              <a:rPr lang="ko-KR" altLang="en-US" dirty="0">
                <a:hlinkClick r:id="rId6" tooltip="히라노 토시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6" tooltip="히라노 토시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토시키</a:t>
            </a:r>
            <a:r>
              <a:rPr lang="ko-KR" altLang="en-US" dirty="0"/>
              <a:t> 등이 소속되어 있던 스튜디오 누에</a:t>
            </a:r>
            <a:r>
              <a:rPr lang="en-US" altLang="ko-KR" dirty="0"/>
              <a:t>(</a:t>
            </a:r>
            <a:r>
              <a:rPr lang="ko-KR" altLang="en-US" dirty="0" err="1"/>
              <a:t>スタジオぬえ</a:t>
            </a:r>
            <a:r>
              <a:rPr lang="en-US" altLang="ko-KR" dirty="0"/>
              <a:t>)</a:t>
            </a:r>
            <a:r>
              <a:rPr lang="ko-KR" altLang="en-US" dirty="0"/>
              <a:t>라는 스튜디오로 </a:t>
            </a:r>
            <a:r>
              <a:rPr lang="en-US" altLang="ko-KR" dirty="0"/>
              <a:t>1982</a:t>
            </a:r>
            <a:r>
              <a:rPr lang="ko-KR" altLang="en-US" dirty="0"/>
              <a:t>년 </a:t>
            </a:r>
            <a:r>
              <a:rPr lang="ko-KR" altLang="en-US" dirty="0">
                <a:hlinkClick r:id="rId7" tooltip="초시공요새 마크로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초시공요새 마크로스</a:t>
            </a:r>
            <a:r>
              <a:rPr lang="ko-KR" altLang="en-US" dirty="0"/>
              <a:t>에서 기존의 </a:t>
            </a:r>
            <a:r>
              <a:rPr lang="ko-KR" altLang="en-US" dirty="0">
                <a:hlinkClick r:id="rId8" tooltip="스페이스 오페라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스페이스 오페라</a:t>
            </a:r>
            <a:r>
              <a:rPr lang="ko-KR" altLang="en-US" dirty="0"/>
              <a:t>에 </a:t>
            </a:r>
            <a:r>
              <a:rPr lang="ko-KR" altLang="en-US" dirty="0">
                <a:hlinkClick r:id="rId9" tooltip="아이돌물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아이돌</a:t>
            </a:r>
            <a:r>
              <a:rPr lang="en-US" altLang="ko-KR" dirty="0"/>
              <a:t>, </a:t>
            </a:r>
            <a:r>
              <a:rPr lang="ko-KR" altLang="en-US" dirty="0">
                <a:hlinkClick r:id="rId10" tooltip="로맨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로맨스</a:t>
            </a:r>
            <a:r>
              <a:rPr lang="ko-KR" altLang="en-US" dirty="0"/>
              <a:t> 같은 타 장르를 접목시켜 큰 인기를 끌었다</a:t>
            </a:r>
            <a:r>
              <a:rPr lang="en-US" altLang="ko-KR" dirty="0"/>
              <a:t>. </a:t>
            </a:r>
            <a:r>
              <a:rPr lang="ko-KR" altLang="en-US" dirty="0"/>
              <a:t>그 결과 </a:t>
            </a:r>
            <a:r>
              <a:rPr lang="ko-KR" altLang="en-US" dirty="0">
                <a:hlinkClick r:id="rId11" tooltip="린 민메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린 </a:t>
            </a:r>
            <a:r>
              <a:rPr lang="ko-KR" altLang="en-US" dirty="0" err="1">
                <a:hlinkClick r:id="rId11" tooltip="린 민메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민메이</a:t>
            </a:r>
            <a:r>
              <a:rPr lang="ko-KR" altLang="en-US" dirty="0" err="1"/>
              <a:t>는</a:t>
            </a:r>
            <a:r>
              <a:rPr lang="ko-KR" altLang="en-US" dirty="0"/>
              <a:t> 희대의 대스타로 떠올랐으며 이같은 히트는 </a:t>
            </a:r>
            <a:r>
              <a:rPr lang="en-US" altLang="ko-KR" dirty="0"/>
              <a:t>1984</a:t>
            </a:r>
            <a:r>
              <a:rPr lang="ko-KR" altLang="en-US" dirty="0"/>
              <a:t>년 극장판인 </a:t>
            </a:r>
            <a:r>
              <a:rPr lang="ko-KR" altLang="en-US" dirty="0">
                <a:hlinkClick r:id="rId12" tooltip="초시공요새 마크로스 사랑 기억하고 있습니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초시공요새 마크로스 사랑 기억하고 있습니까</a:t>
            </a:r>
            <a:r>
              <a:rPr lang="ko-KR" altLang="en-US" dirty="0"/>
              <a:t> 제작의 발판까지 마련했다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4368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1985~1991 (</a:t>
            </a:r>
            <a:r>
              <a:rPr lang="ko-KR" altLang="en-US" dirty="0"/>
              <a:t>애니메이션 산업의 침체기</a:t>
            </a:r>
            <a:r>
              <a:rPr lang="en-US" altLang="ko-KR" dirty="0"/>
              <a:t>)</a:t>
            </a:r>
          </a:p>
          <a:p>
            <a:endParaRPr lang="en-US" altLang="ko-KR" dirty="0"/>
          </a:p>
          <a:p>
            <a:r>
              <a:rPr lang="en-US" altLang="ko-KR" dirty="0">
                <a:hlinkClick r:id="rId2" tooltip="1985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1985</a:t>
            </a:r>
            <a:r>
              <a:rPr lang="ko-KR" altLang="en-US" dirty="0">
                <a:hlinkClick r:id="rId2" tooltip="1985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년</a:t>
            </a:r>
            <a:r>
              <a:rPr lang="ko-KR" altLang="en-US" dirty="0"/>
              <a:t>을 시점으로 일본 애니메이션 업계는 침체기에 들어간다</a:t>
            </a:r>
            <a:r>
              <a:rPr lang="en-US" altLang="ko-KR" dirty="0"/>
              <a:t>. 1980</a:t>
            </a:r>
            <a:r>
              <a:rPr lang="ko-KR" altLang="en-US" dirty="0"/>
              <a:t>년대 중반부터 일본은 </a:t>
            </a:r>
            <a:r>
              <a:rPr lang="ko-KR" altLang="en-US" dirty="0">
                <a:hlinkClick r:id="rId3" tooltip="1980년대 일본 거품경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경제 호황</a:t>
            </a:r>
            <a:r>
              <a:rPr lang="ko-KR" altLang="en-US" dirty="0"/>
              <a:t>으로 들떠 있었지만</a:t>
            </a:r>
            <a:r>
              <a:rPr lang="en-US" altLang="ko-KR" dirty="0"/>
              <a:t>, </a:t>
            </a:r>
            <a:r>
              <a:rPr lang="ko-KR" altLang="en-US" dirty="0"/>
              <a:t>오히려 애니 업계는 역풍을 맞았다</a:t>
            </a:r>
            <a:r>
              <a:rPr lang="en-US" altLang="ko-KR" dirty="0"/>
              <a:t>. </a:t>
            </a:r>
            <a:r>
              <a:rPr lang="ko-KR" altLang="en-US" dirty="0"/>
              <a:t>일본 애니 제작사의 짭짤한 수입원은 해외와의 합작</a:t>
            </a:r>
            <a:r>
              <a:rPr lang="en-US" altLang="ko-KR" baseline="300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[22]</a:t>
            </a:r>
            <a:r>
              <a:rPr lang="ko-KR" altLang="en-US" dirty="0"/>
              <a:t>이었는데</a:t>
            </a:r>
            <a:r>
              <a:rPr lang="en-US" altLang="ko-KR" dirty="0"/>
              <a:t>, 1985</a:t>
            </a:r>
            <a:r>
              <a:rPr lang="ko-KR" altLang="en-US" dirty="0"/>
              <a:t>년 </a:t>
            </a:r>
            <a:r>
              <a:rPr lang="ko-KR" altLang="en-US" dirty="0">
                <a:hlinkClick r:id="rId5" tooltip="플라자 합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플라자 합의</a:t>
            </a:r>
            <a:r>
              <a:rPr lang="ko-KR" altLang="en-US" dirty="0"/>
              <a:t>로 일본 엔의 가치가 올라가니 결과적으로 인건비가 높아지게 되고</a:t>
            </a:r>
            <a:r>
              <a:rPr lang="en-US" altLang="ko-KR" dirty="0"/>
              <a:t>, </a:t>
            </a:r>
            <a:r>
              <a:rPr lang="ko-KR" altLang="en-US" dirty="0"/>
              <a:t>제작비가 상승하면서 합작품의 기획이 줄어들면서 일거리도 줄어들게 되었다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728697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/>
              <a:t>1992~1999 (</a:t>
            </a:r>
            <a:r>
              <a:rPr lang="ko-KR" altLang="en-US" dirty="0"/>
              <a:t>제 </a:t>
            </a:r>
            <a:r>
              <a:rPr lang="en-US" altLang="ko-KR" dirty="0"/>
              <a:t>3</a:t>
            </a:r>
            <a:r>
              <a:rPr lang="ko-KR" altLang="en-US" dirty="0"/>
              <a:t>차 애니메이션 붐</a:t>
            </a:r>
            <a:r>
              <a:rPr lang="en-US" altLang="ko-KR" dirty="0"/>
              <a:t>.)</a:t>
            </a:r>
          </a:p>
          <a:p>
            <a:endParaRPr lang="en-US" altLang="ko-KR" dirty="0"/>
          </a:p>
          <a:p>
            <a:r>
              <a:rPr lang="ko-KR" altLang="en-US" dirty="0"/>
              <a:t>일본의 애니 평론가들은 </a:t>
            </a:r>
            <a:r>
              <a:rPr lang="en-US" altLang="ko-KR" dirty="0"/>
              <a:t>1992</a:t>
            </a:r>
            <a:r>
              <a:rPr lang="ko-KR" altLang="en-US" dirty="0"/>
              <a:t>년부터 </a:t>
            </a:r>
            <a:r>
              <a:rPr lang="en-US" altLang="ko-KR" dirty="0"/>
              <a:t>1998</a:t>
            </a:r>
            <a:r>
              <a:rPr lang="ko-KR" altLang="en-US" dirty="0" err="1"/>
              <a:t>년까지를</a:t>
            </a:r>
            <a:r>
              <a:rPr lang="ko-KR" altLang="en-US" dirty="0"/>
              <a:t> </a:t>
            </a:r>
            <a:r>
              <a:rPr lang="en-US" altLang="ko-KR" dirty="0"/>
              <a:t>'</a:t>
            </a:r>
            <a:r>
              <a:rPr lang="ko-KR" altLang="en-US" dirty="0"/>
              <a:t>제</a:t>
            </a:r>
            <a:r>
              <a:rPr lang="en-US" altLang="ko-KR" dirty="0"/>
              <a:t>3</a:t>
            </a:r>
            <a:r>
              <a:rPr lang="ko-KR" altLang="en-US" dirty="0"/>
              <a:t>차 </a:t>
            </a:r>
            <a:r>
              <a:rPr lang="ko-KR" altLang="en-US" dirty="0" err="1"/>
              <a:t>아니메</a:t>
            </a:r>
            <a:r>
              <a:rPr lang="ko-KR" altLang="en-US" dirty="0"/>
              <a:t> 붐</a:t>
            </a:r>
            <a:r>
              <a:rPr lang="en-US" altLang="ko-KR" dirty="0"/>
              <a:t>'</a:t>
            </a:r>
            <a:r>
              <a:rPr lang="ko-KR" altLang="en-US" dirty="0"/>
              <a:t>이라고 분류하기도 하고</a:t>
            </a:r>
            <a:r>
              <a:rPr lang="en-US" altLang="ko-KR" dirty="0"/>
              <a:t>, 1995</a:t>
            </a:r>
            <a:r>
              <a:rPr lang="ko-KR" altLang="en-US" dirty="0"/>
              <a:t>년 </a:t>
            </a:r>
            <a:r>
              <a:rPr lang="en-US" altLang="ko-KR" dirty="0"/>
              <a:t>《</a:t>
            </a:r>
            <a:r>
              <a:rPr lang="ko-KR" altLang="en-US" dirty="0"/>
              <a:t>신세기 </a:t>
            </a:r>
            <a:r>
              <a:rPr lang="ko-KR" altLang="en-US" dirty="0" err="1"/>
              <a:t>에반게리온</a:t>
            </a:r>
            <a:r>
              <a:rPr lang="en-US" altLang="ko-KR" dirty="0"/>
              <a:t>》 </a:t>
            </a:r>
            <a:r>
              <a:rPr lang="ko-KR" altLang="en-US" dirty="0"/>
              <a:t>방영 이후를 </a:t>
            </a:r>
            <a:r>
              <a:rPr lang="en-US" altLang="ko-KR" dirty="0"/>
              <a:t>'</a:t>
            </a:r>
            <a:r>
              <a:rPr lang="ko-KR" altLang="en-US" dirty="0"/>
              <a:t>제</a:t>
            </a:r>
            <a:r>
              <a:rPr lang="en-US" altLang="ko-KR" dirty="0"/>
              <a:t>2</a:t>
            </a:r>
            <a:r>
              <a:rPr lang="ko-KR" altLang="en-US" dirty="0"/>
              <a:t>차 </a:t>
            </a:r>
            <a:r>
              <a:rPr lang="ko-KR" altLang="en-US" dirty="0" err="1"/>
              <a:t>아니메</a:t>
            </a:r>
            <a:r>
              <a:rPr lang="ko-KR" altLang="en-US" dirty="0"/>
              <a:t> 붐</a:t>
            </a:r>
            <a:r>
              <a:rPr lang="en-US" altLang="ko-KR" dirty="0"/>
              <a:t>'</a:t>
            </a:r>
            <a:r>
              <a:rPr lang="ko-KR" altLang="en-US" dirty="0"/>
              <a:t>으로 보기도 한다</a:t>
            </a:r>
            <a:r>
              <a:rPr lang="en-US" altLang="ko-KR" dirty="0"/>
              <a:t>. </a:t>
            </a:r>
            <a:r>
              <a:rPr lang="ko-KR" altLang="en-US" dirty="0"/>
              <a:t>이 시기에는 많은 </a:t>
            </a:r>
            <a:r>
              <a:rPr lang="ko-KR" altLang="en-US" dirty="0" err="1"/>
              <a:t>인기작이</a:t>
            </a:r>
            <a:r>
              <a:rPr lang="ko-KR" altLang="en-US" dirty="0"/>
              <a:t> 쏟아져 나왔다</a:t>
            </a:r>
            <a:r>
              <a:rPr lang="en-US" altLang="ko-KR" dirty="0"/>
              <a:t>. </a:t>
            </a:r>
            <a:r>
              <a:rPr lang="ko-KR" altLang="en-US" dirty="0"/>
              <a:t>하지만 어떤 평론가는 작품 자체의 완성도가 </a:t>
            </a:r>
            <a:r>
              <a:rPr lang="ko-KR" altLang="en-US" dirty="0" err="1"/>
              <a:t>높아서가</a:t>
            </a:r>
            <a:r>
              <a:rPr lang="ko-KR" altLang="en-US" dirty="0"/>
              <a:t> 아니라</a:t>
            </a:r>
            <a:r>
              <a:rPr lang="en-US" altLang="ko-KR" dirty="0"/>
              <a:t>, '</a:t>
            </a:r>
            <a:r>
              <a:rPr lang="ko-KR" altLang="en-US" dirty="0">
                <a:hlinkClick r:id="rId2" tooltip="캐릭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캐릭터</a:t>
            </a:r>
            <a:r>
              <a:rPr lang="ko-KR" altLang="en-US" dirty="0"/>
              <a:t> 붐</a:t>
            </a:r>
            <a:r>
              <a:rPr lang="en-US" altLang="ko-KR" dirty="0"/>
              <a:t>'</a:t>
            </a:r>
            <a:r>
              <a:rPr lang="ko-KR" altLang="en-US" dirty="0"/>
              <a:t>이었다는 평을 내리기도 했다</a:t>
            </a:r>
            <a:r>
              <a:rPr lang="en-US" altLang="ko-KR" dirty="0"/>
              <a:t>.(</a:t>
            </a:r>
            <a:r>
              <a:rPr lang="ko-KR" altLang="en-US" dirty="0"/>
              <a:t>예</a:t>
            </a:r>
            <a:r>
              <a:rPr lang="en-US" altLang="ko-KR" dirty="0"/>
              <a:t>: </a:t>
            </a:r>
            <a:r>
              <a:rPr lang="ko-KR" altLang="en-US" dirty="0">
                <a:hlinkClick r:id="rId3" tooltip="포켓몬스터 애니메이션 시리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포켓몬스터</a:t>
            </a:r>
            <a:r>
              <a:rPr lang="en-US" altLang="ko-KR" dirty="0"/>
              <a:t>) </a:t>
            </a:r>
            <a:r>
              <a:rPr lang="ko-KR" altLang="en-US" dirty="0"/>
              <a:t>무슨 노래를 어떻게 부르고 춤이 </a:t>
            </a:r>
            <a:r>
              <a:rPr lang="ko-KR" altLang="en-US" dirty="0" err="1"/>
              <a:t>엉망이어도</a:t>
            </a:r>
            <a:r>
              <a:rPr lang="ko-KR" altLang="en-US" dirty="0"/>
              <a:t> 노랫말이 뭘 말하는지 따위는 개의치 않고 멤버 개인의 캐릭터를 좋아하는 </a:t>
            </a:r>
            <a:r>
              <a:rPr lang="ko-KR" altLang="en-US" dirty="0">
                <a:hlinkClick r:id="rId4" tooltip="모닝 무스메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모닝 무스메</a:t>
            </a:r>
            <a:r>
              <a:rPr lang="ko-KR" altLang="en-US" dirty="0"/>
              <a:t>의 팬처럼 </a:t>
            </a:r>
            <a:r>
              <a:rPr lang="en-US" altLang="ko-KR" dirty="0"/>
              <a:t>2000</a:t>
            </a:r>
            <a:r>
              <a:rPr lang="ko-KR" altLang="en-US" dirty="0"/>
              <a:t>년 이후에 </a:t>
            </a:r>
            <a:r>
              <a:rPr lang="ko-KR" altLang="en-US" dirty="0" err="1"/>
              <a:t>몰아닥친</a:t>
            </a:r>
            <a:r>
              <a:rPr lang="ko-KR" altLang="en-US" dirty="0"/>
              <a:t> 캐릭터 </a:t>
            </a:r>
            <a:r>
              <a:rPr lang="ko-KR" altLang="en-US" dirty="0">
                <a:hlinkClick r:id="rId5" tooltip="모에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모에</a:t>
            </a:r>
            <a:r>
              <a:rPr lang="ko-KR" altLang="en-US" dirty="0"/>
              <a:t> 붐에 빠진 </a:t>
            </a:r>
            <a:r>
              <a:rPr lang="ko-KR" altLang="en-US" dirty="0" err="1"/>
              <a:t>아니메</a:t>
            </a:r>
            <a:r>
              <a:rPr lang="ko-KR" altLang="en-US" dirty="0"/>
              <a:t> </a:t>
            </a:r>
            <a:r>
              <a:rPr lang="ko-KR" altLang="en-US" dirty="0" err="1"/>
              <a:t>오타쿠들이</a:t>
            </a:r>
            <a:r>
              <a:rPr lang="ko-KR" altLang="en-US" dirty="0"/>
              <a:t> 자라나는 시기였다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7818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2000~2010</a:t>
            </a:r>
            <a:r>
              <a:rPr lang="ko-KR" altLang="en-US" dirty="0"/>
              <a:t>년대 </a:t>
            </a:r>
            <a:r>
              <a:rPr lang="en-US" altLang="ko-KR" dirty="0"/>
              <a:t>(</a:t>
            </a:r>
            <a:r>
              <a:rPr lang="ko-KR" altLang="en-US" dirty="0"/>
              <a:t>명작 애니메이션의 감소</a:t>
            </a:r>
            <a:r>
              <a:rPr lang="en-US" altLang="ko-KR" dirty="0"/>
              <a:t>)</a:t>
            </a:r>
          </a:p>
          <a:p>
            <a:endParaRPr lang="en-US" altLang="ko-KR" dirty="0">
              <a:hlinkClick r:id="rId2" tooltip="토미노 요시유키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ko-KR" altLang="en-US" dirty="0" err="1">
                <a:hlinkClick r:id="rId2" tooltip="토미노 요시유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토미노</a:t>
            </a:r>
            <a:r>
              <a:rPr lang="ko-KR" altLang="en-US" dirty="0">
                <a:hlinkClick r:id="rId2" tooltip="토미노 요시유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2" tooltip="토미노 요시유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요시유키</a:t>
            </a:r>
            <a:r>
              <a:rPr lang="ko-KR" altLang="en-US" dirty="0" err="1"/>
              <a:t>는</a:t>
            </a:r>
            <a:r>
              <a:rPr lang="ko-KR" altLang="en-US" dirty="0"/>
              <a:t> 이 시대의 일본 애니메이션을 </a:t>
            </a:r>
            <a:r>
              <a:rPr lang="ko-KR" altLang="en-US" b="1" dirty="0"/>
              <a:t>역사상 최악의 암흑기</a:t>
            </a:r>
            <a:r>
              <a:rPr lang="ko-KR" altLang="en-US" dirty="0"/>
              <a:t>에 빠져 있는 시대로 평가했다</a:t>
            </a:r>
            <a:r>
              <a:rPr lang="en-US" altLang="ko-KR" dirty="0"/>
              <a:t>. </a:t>
            </a:r>
            <a:r>
              <a:rPr lang="ko-KR" altLang="en-US" dirty="0"/>
              <a:t>그의 </a:t>
            </a:r>
            <a:r>
              <a:rPr lang="ko-KR" altLang="en-US" dirty="0" err="1"/>
              <a:t>말대로</a:t>
            </a:r>
            <a:r>
              <a:rPr lang="ko-KR" altLang="en-US" dirty="0"/>
              <a:t> 작품성에서 일본 애니메이션은 이 시기에 침체기에 접어들었다</a:t>
            </a:r>
            <a:r>
              <a:rPr lang="en-US" altLang="ko-KR" dirty="0"/>
              <a:t>. </a:t>
            </a:r>
            <a:r>
              <a:rPr lang="ko-KR" altLang="en-US" dirty="0"/>
              <a:t>이 시대에 나오는 작품들은 </a:t>
            </a:r>
            <a:r>
              <a:rPr lang="ko-KR" altLang="en-US" dirty="0" err="1"/>
              <a:t>심각하리만큼</a:t>
            </a:r>
            <a:r>
              <a:rPr lang="ko-KR" altLang="en-US" dirty="0"/>
              <a:t> 주제와 내용을 비롯해서 알맹이가 없거나</a:t>
            </a:r>
            <a:r>
              <a:rPr lang="en-US" altLang="ko-KR" dirty="0"/>
              <a:t>, </a:t>
            </a:r>
            <a:r>
              <a:rPr lang="ko-KR" altLang="en-US" dirty="0"/>
              <a:t>선정적인 요소만 가득하거나 그나마 얼마 없는 내용조차도 스토리의 개연성이 없는 말도 안 되는 작품들이 많다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6010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ko-KR" dirty="0"/>
              <a:t>2000~2010</a:t>
            </a:r>
            <a:r>
              <a:rPr lang="ko-KR" altLang="en-US" dirty="0"/>
              <a:t>년대 </a:t>
            </a:r>
            <a:r>
              <a:rPr lang="en-US" altLang="ko-KR" dirty="0"/>
              <a:t>(</a:t>
            </a:r>
            <a:r>
              <a:rPr lang="ko-KR" altLang="en-US" dirty="0"/>
              <a:t>명작 애니메이션의 감소</a:t>
            </a:r>
            <a:r>
              <a:rPr lang="en-US" altLang="ko-KR" dirty="0"/>
              <a:t>)</a:t>
            </a:r>
          </a:p>
          <a:p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이 시기 일본 애니메이션의 작품성 정체에는 여러 가지 이유가 있지만 몇 가지만 짚어보자면</a:t>
            </a:r>
            <a:r>
              <a:rPr lang="en-US" altLang="ko-KR" dirty="0"/>
              <a:t>, </a:t>
            </a:r>
            <a:r>
              <a:rPr lang="ko-KR" altLang="en-US" dirty="0"/>
              <a:t>우선 </a:t>
            </a:r>
            <a:r>
              <a:rPr lang="en-US" altLang="ko-KR" dirty="0"/>
              <a:t>21</a:t>
            </a:r>
            <a:r>
              <a:rPr lang="ko-KR" altLang="en-US" dirty="0"/>
              <a:t>세기 들어서 </a:t>
            </a:r>
            <a:r>
              <a:rPr lang="ko-KR" altLang="en-US" dirty="0" err="1">
                <a:hlinkClick r:id="rId2" tooltip="대침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미국발</a:t>
            </a:r>
            <a:r>
              <a:rPr lang="ko-KR" altLang="en-US" dirty="0">
                <a:hlinkClick r:id="rId2" tooltip="대침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경제불황</a:t>
            </a:r>
            <a:r>
              <a:rPr lang="ko-KR" altLang="en-US" dirty="0"/>
              <a:t>으로 세계 경제가 악화된 데다가 특히 일본은 </a:t>
            </a:r>
            <a:r>
              <a:rPr lang="ko-KR" altLang="en-US" dirty="0" err="1">
                <a:hlinkClick r:id="rId3" tooltip="잃어버린 20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헤이세이</a:t>
            </a:r>
            <a:r>
              <a:rPr lang="ko-KR" altLang="en-US" dirty="0">
                <a:hlinkClick r:id="rId3" tooltip="잃어버린 20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불황</a:t>
            </a:r>
            <a:r>
              <a:rPr lang="ko-KR" altLang="en-US" dirty="0"/>
              <a:t>이라 불릴 정도로 경제 침체가 장기화되었다</a:t>
            </a:r>
            <a:r>
              <a:rPr lang="en-US" altLang="ko-KR" dirty="0"/>
              <a:t>. </a:t>
            </a:r>
            <a:r>
              <a:rPr lang="ko-KR" altLang="en-US" dirty="0"/>
              <a:t>사람은 자신에게 경제적</a:t>
            </a:r>
            <a:r>
              <a:rPr lang="en-US" altLang="ko-KR" dirty="0"/>
              <a:t>, </a:t>
            </a:r>
            <a:r>
              <a:rPr lang="ko-KR" altLang="en-US" dirty="0"/>
              <a:t>정신적 여유가 있어야만 자아성찰을 하기 마련이다</a:t>
            </a:r>
            <a:r>
              <a:rPr lang="en-US" altLang="ko-KR" dirty="0"/>
              <a:t>. </a:t>
            </a:r>
            <a:r>
              <a:rPr lang="ko-KR" altLang="en-US" dirty="0"/>
              <a:t>이런 상황에서 소위 말하는 어두운 작품들이나 심오한 작품은 머리 아픈 작품이라고 기피되기 시작했으며 오덕후들에게 단순하게 보면서 소비하는 질 낮은 작품들이 대세를 차지하게 된 것이다</a:t>
            </a:r>
            <a:r>
              <a:rPr lang="en-US" altLang="ko-KR" dirty="0"/>
              <a:t>. </a:t>
            </a:r>
            <a:r>
              <a:rPr lang="ko-KR" altLang="en-US" dirty="0"/>
              <a:t>그 결과 일본 애니메이션계에 </a:t>
            </a:r>
            <a:r>
              <a:rPr lang="en-US" altLang="ko-KR" dirty="0"/>
              <a:t>2000</a:t>
            </a:r>
            <a:r>
              <a:rPr lang="ko-KR" altLang="en-US" dirty="0"/>
              <a:t>년대까지의 블루스와 재즈의 정서가 사라지고 </a:t>
            </a:r>
            <a:r>
              <a:rPr lang="en-US" altLang="ko-KR" dirty="0"/>
              <a:t>2010</a:t>
            </a:r>
            <a:r>
              <a:rPr lang="ko-KR" altLang="en-US" dirty="0"/>
              <a:t>년대부터 </a:t>
            </a:r>
            <a:r>
              <a:rPr lang="ko-KR" altLang="en-US" dirty="0" err="1"/>
              <a:t>모에가</a:t>
            </a:r>
            <a:r>
              <a:rPr lang="ko-KR" altLang="en-US" dirty="0"/>
              <a:t> 가미된 팝의 정서가 정착했다</a:t>
            </a:r>
            <a:r>
              <a:rPr lang="en-US" altLang="ko-KR" dirty="0"/>
              <a:t>.</a:t>
            </a:r>
            <a:br>
              <a:rPr lang="ko-KR" altLang="en-US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161477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ko-KR" dirty="0"/>
              <a:t>2000~2010</a:t>
            </a:r>
            <a:r>
              <a:rPr lang="ko-KR" altLang="en-US" dirty="0"/>
              <a:t>년대 </a:t>
            </a:r>
            <a:r>
              <a:rPr lang="en-US" altLang="ko-KR" dirty="0"/>
              <a:t>(</a:t>
            </a:r>
            <a:r>
              <a:rPr lang="ko-KR" altLang="en-US" dirty="0"/>
              <a:t>명작 애니메이션의 감소</a:t>
            </a:r>
            <a:r>
              <a:rPr lang="en-US" altLang="ko-KR" dirty="0"/>
              <a:t>)</a:t>
            </a:r>
          </a:p>
          <a:p>
            <a:endParaRPr lang="en-US" altLang="ko-KR" dirty="0"/>
          </a:p>
          <a:p>
            <a:r>
              <a:rPr lang="ko-KR" altLang="en-US" dirty="0"/>
              <a:t>무엇보다도 가장 큰 문제는 </a:t>
            </a:r>
            <a:r>
              <a:rPr lang="ko-KR" altLang="en-US" b="1" dirty="0"/>
              <a:t>애니메이션 작가들의 전반적인 질적인 능력치가 하락한 것</a:t>
            </a:r>
            <a:r>
              <a:rPr lang="ko-KR" altLang="en-US" dirty="0"/>
              <a:t>이다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/>
              <a:t>이 세대 제작자들은 </a:t>
            </a:r>
            <a:r>
              <a:rPr lang="ko-KR" altLang="en-US" dirty="0">
                <a:hlinkClick r:id="rId2" tooltip="사회생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사회생활</a:t>
            </a:r>
            <a:r>
              <a:rPr lang="ko-KR" altLang="en-US" dirty="0"/>
              <a:t> 경험 자체가 거의 혹은 전혀 없으며 일반 세상이나 인생에서는 격리</a:t>
            </a:r>
            <a:r>
              <a:rPr lang="en-US" altLang="ko-KR" dirty="0"/>
              <a:t>, </a:t>
            </a:r>
            <a:r>
              <a:rPr lang="ko-KR" altLang="en-US" dirty="0"/>
              <a:t>해리 분열된 오덕후들이나 </a:t>
            </a:r>
            <a:r>
              <a:rPr lang="ko-KR" altLang="en-US" dirty="0">
                <a:hlinkClick r:id="rId3" tooltip="오타쿠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학창시절부터 만화와 애니메이션에만 빠져</a:t>
            </a:r>
            <a:r>
              <a:rPr lang="ko-KR" altLang="en-US" dirty="0"/>
              <a:t> 직장까지 애니메이션만을 목표로 달려온 사람들이 대다수다</a:t>
            </a:r>
            <a:r>
              <a:rPr lang="en-US" altLang="ko-KR" dirty="0"/>
              <a:t>. </a:t>
            </a:r>
            <a:r>
              <a:rPr lang="ko-KR" altLang="en-US" dirty="0"/>
              <a:t>즉 만화와 애니메이션에 대해서는 잘 알게 되었고 그림도 잘 그리게 되었지만</a:t>
            </a:r>
            <a:r>
              <a:rPr lang="en-US" altLang="ko-KR" dirty="0"/>
              <a:t>, </a:t>
            </a:r>
            <a:r>
              <a:rPr lang="ko-KR" altLang="en-US" dirty="0"/>
              <a:t>정작 그 소재가 될 </a:t>
            </a:r>
            <a:r>
              <a:rPr lang="en-US" altLang="ko-KR" dirty="0"/>
              <a:t>"</a:t>
            </a:r>
            <a:r>
              <a:rPr lang="ko-KR" altLang="en-US" dirty="0"/>
              <a:t>현실 세계</a:t>
            </a:r>
            <a:r>
              <a:rPr lang="en-US" altLang="ko-KR" dirty="0"/>
              <a:t>"</a:t>
            </a:r>
            <a:r>
              <a:rPr lang="ko-KR" altLang="en-US" dirty="0"/>
              <a:t>에 대해서는 </a:t>
            </a:r>
            <a:r>
              <a:rPr lang="ko-KR" altLang="en-US" dirty="0">
                <a:hlinkClick r:id="rId4" tooltip="백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백치</a:t>
            </a:r>
            <a:r>
              <a:rPr lang="ko-KR" altLang="en-US" dirty="0"/>
              <a:t>나 다름없게 된 것이다</a:t>
            </a:r>
            <a:r>
              <a:rPr lang="en-US" altLang="ko-KR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4843740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/>
              <a:t>2020</a:t>
            </a:r>
            <a:r>
              <a:rPr lang="ko-KR" altLang="en-US" dirty="0"/>
              <a:t>년대 </a:t>
            </a:r>
            <a:r>
              <a:rPr lang="en-US" altLang="ko-KR" dirty="0"/>
              <a:t>(</a:t>
            </a:r>
            <a:r>
              <a:rPr lang="ko-KR" altLang="en-US" dirty="0"/>
              <a:t>제 </a:t>
            </a:r>
            <a:r>
              <a:rPr lang="en-US" altLang="ko-KR" dirty="0"/>
              <a:t>4</a:t>
            </a:r>
            <a:r>
              <a:rPr lang="ko-KR" altLang="en-US" dirty="0"/>
              <a:t>차 애니메이션 붐</a:t>
            </a:r>
            <a:r>
              <a:rPr lang="en-US" altLang="ko-KR" dirty="0"/>
              <a:t>)</a:t>
            </a:r>
          </a:p>
          <a:p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 위의 부정적인 상황 및 작품성 문제와는 별개로 수익성과 매출에서는 오히려 과거 어느 때보다 호조를 보였다</a:t>
            </a:r>
            <a:r>
              <a:rPr lang="en-US" altLang="ko-KR" dirty="0"/>
              <a:t>. </a:t>
            </a:r>
            <a:r>
              <a:rPr lang="ko-KR" altLang="en-US" dirty="0"/>
              <a:t>일본 내에서 반향을 일으킨 작품이라고 해도 해외 인기는 한때 과거에 비하면 줄어들고 있었으나 </a:t>
            </a:r>
            <a:r>
              <a:rPr lang="en-US" altLang="ko-KR" dirty="0"/>
              <a:t>2010</a:t>
            </a:r>
            <a:r>
              <a:rPr lang="ko-KR" altLang="en-US" dirty="0"/>
              <a:t>년대 이후 해외 매출이 폭발적으로 증가하기 시작하면서 오히려 자본적인 측면으로 </a:t>
            </a:r>
            <a:r>
              <a:rPr lang="ko-KR" altLang="en-US" dirty="0" err="1"/>
              <a:t>봤을때는</a:t>
            </a:r>
            <a:r>
              <a:rPr lang="ko-KR" altLang="en-US" dirty="0"/>
              <a:t> 제 </a:t>
            </a:r>
            <a:r>
              <a:rPr lang="en-US" altLang="ko-KR" dirty="0"/>
              <a:t>4</a:t>
            </a:r>
            <a:r>
              <a:rPr lang="ko-KR" altLang="en-US" dirty="0"/>
              <a:t>차붐의 도래라고 불리고 있다</a:t>
            </a:r>
            <a:r>
              <a:rPr lang="en-US" altLang="ko-KR" dirty="0"/>
              <a:t>. </a:t>
            </a:r>
            <a:r>
              <a:rPr lang="ko-KR" altLang="en-US" b="1" dirty="0"/>
              <a:t>질과는 별개로 양적인 측면에서는 확장이 있었다</a:t>
            </a:r>
            <a:r>
              <a:rPr lang="ko-KR" altLang="en-US" dirty="0"/>
              <a:t>는 뜻이다</a:t>
            </a:r>
            <a:r>
              <a:rPr lang="en-US" altLang="ko-KR" dirty="0"/>
              <a:t>. </a:t>
            </a:r>
            <a:r>
              <a:rPr lang="ko-KR" altLang="en-US" dirty="0"/>
              <a:t>이러한 시장의 확장세를 견인하는 것은 해외 매출의 상승이다</a:t>
            </a:r>
            <a:r>
              <a:rPr lang="en-US" altLang="ko-KR" dirty="0"/>
              <a:t>. </a:t>
            </a:r>
            <a:r>
              <a:rPr lang="ko-KR" altLang="en-US" dirty="0"/>
              <a:t>최근 이러한 상승세로 인해 일본동화협회에서는 </a:t>
            </a:r>
            <a:r>
              <a:rPr lang="en-US" altLang="ko-KR" dirty="0"/>
              <a:t>4</a:t>
            </a:r>
            <a:r>
              <a:rPr lang="ko-KR" altLang="en-US" dirty="0"/>
              <a:t>차 애니메이션 붐이 도래했다고 평가했다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059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dirty="0"/>
              <a:t>일본 애니메이션의 역사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2. </a:t>
            </a:r>
            <a:r>
              <a:rPr lang="ko-KR" altLang="en-US" dirty="0"/>
              <a:t>여러 장르들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3. </a:t>
            </a:r>
            <a:r>
              <a:rPr lang="ko-KR" altLang="en-US" dirty="0"/>
              <a:t>유명 감독들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4. </a:t>
            </a:r>
            <a:r>
              <a:rPr lang="ko-KR" altLang="en-US" dirty="0"/>
              <a:t>한국 수출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5. </a:t>
            </a:r>
            <a:r>
              <a:rPr lang="ko-KR" altLang="en-US" dirty="0"/>
              <a:t>느낀 점</a:t>
            </a:r>
            <a:r>
              <a:rPr lang="en-US" altLang="ko-KR" dirty="0"/>
              <a:t>.</a:t>
            </a:r>
          </a:p>
          <a:p>
            <a:pPr marL="514350" indent="-514350">
              <a:buAutoNum type="arabicPeriod"/>
            </a:pPr>
            <a:endParaRPr lang="en-US" altLang="ko-KR" dirty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27120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/>
              <a:t>1992~1999 (</a:t>
            </a:r>
            <a:r>
              <a:rPr lang="ko-KR" altLang="en-US" dirty="0"/>
              <a:t>제 </a:t>
            </a:r>
            <a:r>
              <a:rPr lang="en-US" altLang="ko-KR" dirty="0"/>
              <a:t>3</a:t>
            </a:r>
            <a:r>
              <a:rPr lang="ko-KR" altLang="en-US" dirty="0"/>
              <a:t>차 애니메이션 붐</a:t>
            </a:r>
            <a:r>
              <a:rPr lang="en-US" altLang="ko-KR" dirty="0"/>
              <a:t>.)</a:t>
            </a:r>
          </a:p>
          <a:p>
            <a:endParaRPr lang="en-US" altLang="ko-KR" dirty="0"/>
          </a:p>
          <a:p>
            <a:r>
              <a:rPr lang="ko-KR" altLang="en-US" dirty="0"/>
              <a:t>일본의 애니 평론가들은 </a:t>
            </a:r>
            <a:r>
              <a:rPr lang="en-US" altLang="ko-KR" dirty="0"/>
              <a:t>1992</a:t>
            </a:r>
            <a:r>
              <a:rPr lang="ko-KR" altLang="en-US" dirty="0"/>
              <a:t>년부터 </a:t>
            </a:r>
            <a:r>
              <a:rPr lang="en-US" altLang="ko-KR" dirty="0"/>
              <a:t>1998</a:t>
            </a:r>
            <a:r>
              <a:rPr lang="ko-KR" altLang="en-US" dirty="0" err="1"/>
              <a:t>년까지를</a:t>
            </a:r>
            <a:r>
              <a:rPr lang="ko-KR" altLang="en-US" dirty="0"/>
              <a:t> </a:t>
            </a:r>
            <a:r>
              <a:rPr lang="en-US" altLang="ko-KR" dirty="0"/>
              <a:t>'</a:t>
            </a:r>
            <a:r>
              <a:rPr lang="ko-KR" altLang="en-US" dirty="0"/>
              <a:t>제</a:t>
            </a:r>
            <a:r>
              <a:rPr lang="en-US" altLang="ko-KR" dirty="0"/>
              <a:t>3</a:t>
            </a:r>
            <a:r>
              <a:rPr lang="ko-KR" altLang="en-US" dirty="0"/>
              <a:t>차 </a:t>
            </a:r>
            <a:r>
              <a:rPr lang="ko-KR" altLang="en-US" dirty="0" err="1"/>
              <a:t>아니메</a:t>
            </a:r>
            <a:r>
              <a:rPr lang="ko-KR" altLang="en-US" dirty="0"/>
              <a:t> 붐</a:t>
            </a:r>
            <a:r>
              <a:rPr lang="en-US" altLang="ko-KR" dirty="0"/>
              <a:t>'</a:t>
            </a:r>
            <a:r>
              <a:rPr lang="ko-KR" altLang="en-US" dirty="0"/>
              <a:t>이라고 분류하기도 하고</a:t>
            </a:r>
            <a:r>
              <a:rPr lang="en-US" altLang="ko-KR" dirty="0"/>
              <a:t>, 1995</a:t>
            </a:r>
            <a:r>
              <a:rPr lang="ko-KR" altLang="en-US" dirty="0"/>
              <a:t>년 </a:t>
            </a:r>
            <a:r>
              <a:rPr lang="en-US" altLang="ko-KR" dirty="0"/>
              <a:t>《</a:t>
            </a:r>
            <a:r>
              <a:rPr lang="ko-KR" altLang="en-US" dirty="0"/>
              <a:t>신세기 </a:t>
            </a:r>
            <a:r>
              <a:rPr lang="ko-KR" altLang="en-US" dirty="0" err="1"/>
              <a:t>에반게리온</a:t>
            </a:r>
            <a:r>
              <a:rPr lang="en-US" altLang="ko-KR" dirty="0"/>
              <a:t>》 </a:t>
            </a:r>
            <a:r>
              <a:rPr lang="ko-KR" altLang="en-US" dirty="0"/>
              <a:t>방영 이후를 </a:t>
            </a:r>
            <a:r>
              <a:rPr lang="en-US" altLang="ko-KR" dirty="0"/>
              <a:t>'</a:t>
            </a:r>
            <a:r>
              <a:rPr lang="ko-KR" altLang="en-US" dirty="0"/>
              <a:t>제</a:t>
            </a:r>
            <a:r>
              <a:rPr lang="en-US" altLang="ko-KR" dirty="0"/>
              <a:t>2</a:t>
            </a:r>
            <a:r>
              <a:rPr lang="ko-KR" altLang="en-US" dirty="0"/>
              <a:t>차 </a:t>
            </a:r>
            <a:r>
              <a:rPr lang="ko-KR" altLang="en-US" dirty="0" err="1"/>
              <a:t>아니메</a:t>
            </a:r>
            <a:r>
              <a:rPr lang="ko-KR" altLang="en-US" dirty="0"/>
              <a:t> 붐</a:t>
            </a:r>
            <a:r>
              <a:rPr lang="en-US" altLang="ko-KR" dirty="0"/>
              <a:t>'</a:t>
            </a:r>
            <a:r>
              <a:rPr lang="ko-KR" altLang="en-US" dirty="0"/>
              <a:t>으로 보기도 한다</a:t>
            </a:r>
            <a:r>
              <a:rPr lang="en-US" altLang="ko-KR" dirty="0"/>
              <a:t>. </a:t>
            </a:r>
            <a:r>
              <a:rPr lang="ko-KR" altLang="en-US" dirty="0"/>
              <a:t>이 시기에는 많은 </a:t>
            </a:r>
            <a:r>
              <a:rPr lang="ko-KR" altLang="en-US" dirty="0" err="1"/>
              <a:t>인기작이</a:t>
            </a:r>
            <a:r>
              <a:rPr lang="ko-KR" altLang="en-US" dirty="0"/>
              <a:t> 쏟아져 나왔다</a:t>
            </a:r>
            <a:r>
              <a:rPr lang="en-US" altLang="ko-KR" dirty="0"/>
              <a:t>. </a:t>
            </a:r>
            <a:r>
              <a:rPr lang="ko-KR" altLang="en-US" dirty="0"/>
              <a:t>하지만 어떤 평론가는 작품 자체의 완성도가 </a:t>
            </a:r>
            <a:r>
              <a:rPr lang="ko-KR" altLang="en-US" dirty="0" err="1"/>
              <a:t>높아서가</a:t>
            </a:r>
            <a:r>
              <a:rPr lang="ko-KR" altLang="en-US" dirty="0"/>
              <a:t> 아니라</a:t>
            </a:r>
            <a:r>
              <a:rPr lang="en-US" altLang="ko-KR" dirty="0"/>
              <a:t>, '</a:t>
            </a:r>
            <a:r>
              <a:rPr lang="ko-KR" altLang="en-US" dirty="0">
                <a:hlinkClick r:id="rId2" tooltip="캐릭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캐릭터</a:t>
            </a:r>
            <a:r>
              <a:rPr lang="ko-KR" altLang="en-US" dirty="0"/>
              <a:t> 붐</a:t>
            </a:r>
            <a:r>
              <a:rPr lang="en-US" altLang="ko-KR" dirty="0"/>
              <a:t>'</a:t>
            </a:r>
            <a:r>
              <a:rPr lang="ko-KR" altLang="en-US" dirty="0"/>
              <a:t>이었다는 평을 내리기도 했다</a:t>
            </a:r>
            <a:r>
              <a:rPr lang="en-US" altLang="ko-KR" dirty="0"/>
              <a:t>.(</a:t>
            </a:r>
            <a:r>
              <a:rPr lang="ko-KR" altLang="en-US" dirty="0"/>
              <a:t>예</a:t>
            </a:r>
            <a:r>
              <a:rPr lang="en-US" altLang="ko-KR" dirty="0"/>
              <a:t>: </a:t>
            </a:r>
            <a:r>
              <a:rPr lang="ko-KR" altLang="en-US" dirty="0">
                <a:hlinkClick r:id="rId3" tooltip="포켓몬스터 애니메이션 시리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포켓몬스터</a:t>
            </a:r>
            <a:r>
              <a:rPr lang="en-US" altLang="ko-KR" dirty="0"/>
              <a:t>) </a:t>
            </a:r>
            <a:r>
              <a:rPr lang="ko-KR" altLang="en-US" dirty="0"/>
              <a:t>무슨 노래를 어떻게 부르고 춤이 </a:t>
            </a:r>
            <a:r>
              <a:rPr lang="ko-KR" altLang="en-US" dirty="0" err="1"/>
              <a:t>엉망이어도</a:t>
            </a:r>
            <a:r>
              <a:rPr lang="ko-KR" altLang="en-US" dirty="0"/>
              <a:t> 노랫말이 뭘 말하는지 따위는 개의치 않고 멤버 개인의 캐릭터를 좋아하는 </a:t>
            </a:r>
            <a:r>
              <a:rPr lang="ko-KR" altLang="en-US" dirty="0">
                <a:hlinkClick r:id="rId4" tooltip="모닝 무스메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모닝 무스메</a:t>
            </a:r>
            <a:r>
              <a:rPr lang="ko-KR" altLang="en-US" dirty="0"/>
              <a:t>의 팬처럼 </a:t>
            </a:r>
            <a:r>
              <a:rPr lang="en-US" altLang="ko-KR" dirty="0"/>
              <a:t>2000</a:t>
            </a:r>
            <a:r>
              <a:rPr lang="ko-KR" altLang="en-US" dirty="0"/>
              <a:t>년 이후에 </a:t>
            </a:r>
            <a:r>
              <a:rPr lang="ko-KR" altLang="en-US" dirty="0" err="1"/>
              <a:t>몰아닥친</a:t>
            </a:r>
            <a:r>
              <a:rPr lang="ko-KR" altLang="en-US" dirty="0"/>
              <a:t> 캐릭터 </a:t>
            </a:r>
            <a:r>
              <a:rPr lang="ko-KR" altLang="en-US" dirty="0">
                <a:hlinkClick r:id="rId5" tooltip="모에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모에</a:t>
            </a:r>
            <a:r>
              <a:rPr lang="ko-KR" altLang="en-US" dirty="0"/>
              <a:t> 붐에 빠진 </a:t>
            </a:r>
            <a:r>
              <a:rPr lang="ko-KR" altLang="en-US" dirty="0" err="1"/>
              <a:t>아니메</a:t>
            </a:r>
            <a:r>
              <a:rPr lang="ko-KR" altLang="en-US" dirty="0"/>
              <a:t> </a:t>
            </a:r>
            <a:r>
              <a:rPr lang="ko-KR" altLang="en-US" dirty="0" err="1"/>
              <a:t>오타쿠들이</a:t>
            </a:r>
            <a:r>
              <a:rPr lang="ko-KR" altLang="en-US" dirty="0"/>
              <a:t> 자라나는 시기였다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24674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장르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/>
              <a:t>순정물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r>
              <a:rPr lang="ko-KR" altLang="en-US" dirty="0"/>
              <a:t>아직 </a:t>
            </a:r>
            <a:r>
              <a:rPr lang="ko-KR" altLang="en-US" dirty="0">
                <a:hlinkClick r:id="rId2" tooltip="순정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순정</a:t>
            </a:r>
            <a:r>
              <a:rPr lang="ko-KR" altLang="en-US" dirty="0"/>
              <a:t>물에 대한 개념은 확실히 서 있지 않지만 대개 </a:t>
            </a:r>
            <a:r>
              <a:rPr lang="ko-KR" altLang="en-US" dirty="0">
                <a:hlinkClick r:id="rId3" tooltip="청소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청소년</a:t>
            </a:r>
            <a:r>
              <a:rPr lang="ko-KR" altLang="en-US" dirty="0"/>
              <a:t>기의 순수하고도 풋풋한 </a:t>
            </a:r>
            <a:r>
              <a:rPr lang="ko-KR" altLang="en-US" dirty="0">
                <a:hlinkClick r:id="rId4" tooltip="사랑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사랑</a:t>
            </a:r>
            <a:r>
              <a:rPr lang="ko-KR" altLang="en-US" dirty="0"/>
              <a:t>과 역경을 이겨내고 꿋꿋하게 살아가는 것을 주제로 하는 것들이 중심을 이룬다</a:t>
            </a:r>
            <a:r>
              <a:rPr lang="en-US" altLang="ko-KR" dirty="0"/>
              <a:t>. </a:t>
            </a:r>
            <a:r>
              <a:rPr lang="ko-KR" altLang="en-US" dirty="0"/>
              <a:t>잘 생긴 남자 주인공</a:t>
            </a:r>
            <a:r>
              <a:rPr lang="en-US" altLang="ko-KR" dirty="0"/>
              <a:t>, </a:t>
            </a:r>
            <a:r>
              <a:rPr lang="ko-KR" altLang="en-US" dirty="0"/>
              <a:t>귀엽고 씩씩한 여자 주인공</a:t>
            </a:r>
            <a:r>
              <a:rPr lang="en-US" altLang="ko-KR" dirty="0"/>
              <a:t>, </a:t>
            </a:r>
            <a:r>
              <a:rPr lang="ko-KR" altLang="en-US" dirty="0"/>
              <a:t>여자 주인공을 괴롭히는 악역의 출현</a:t>
            </a:r>
            <a:r>
              <a:rPr lang="en-US" altLang="ko-KR" dirty="0"/>
              <a:t>, </a:t>
            </a:r>
            <a:r>
              <a:rPr lang="ko-KR" altLang="en-US" dirty="0" err="1"/>
              <a:t>해피</a:t>
            </a:r>
            <a:r>
              <a:rPr lang="ko-KR" altLang="en-US" dirty="0"/>
              <a:t> 엔딩과 같은 요소가 기본적으로 들어가 있다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69252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장르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o-KR" altLang="en-US" dirty="0"/>
              <a:t>거대 </a:t>
            </a:r>
            <a:r>
              <a:rPr lang="ko-KR" altLang="en-US" dirty="0" err="1"/>
              <a:t>로봇물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r>
              <a:rPr lang="ko-KR" altLang="en-US" dirty="0"/>
              <a:t>순정물과 함께 일본에서만 개발되어 특화된 장르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br>
              <a:rPr lang="ko-KR" altLang="en-US" dirty="0"/>
            </a:br>
            <a:r>
              <a:rPr lang="ko-KR" altLang="en-US" dirty="0"/>
              <a:t>로봇물의 효시는 </a:t>
            </a:r>
            <a:r>
              <a:rPr lang="en-US" altLang="ko-KR" dirty="0"/>
              <a:t>《</a:t>
            </a:r>
            <a:r>
              <a:rPr lang="ko-KR" altLang="en-US" dirty="0">
                <a:hlinkClick r:id="rId2" tooltip="철인 28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철인 </a:t>
            </a:r>
            <a:r>
              <a:rPr lang="en-US" altLang="ko-KR" dirty="0">
                <a:hlinkClick r:id="rId2" tooltip="철인 28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28</a:t>
            </a:r>
            <a:r>
              <a:rPr lang="ko-KR" altLang="en-US" dirty="0">
                <a:hlinkClick r:id="rId2" tooltip="철인 28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호</a:t>
            </a:r>
            <a:r>
              <a:rPr lang="en-US" altLang="ko-KR" dirty="0"/>
              <a:t>》(</a:t>
            </a:r>
            <a:r>
              <a:rPr lang="en-US" altLang="ko-KR" dirty="0">
                <a:hlinkClick r:id="rId3" tooltip="1963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1963</a:t>
            </a:r>
            <a:r>
              <a:rPr lang="ko-KR" altLang="en-US" dirty="0">
                <a:hlinkClick r:id="rId3" tooltip="1963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년</a:t>
            </a:r>
            <a:r>
              <a:rPr lang="ko-KR" altLang="en-US" dirty="0"/>
              <a:t> 방영</a:t>
            </a:r>
            <a:r>
              <a:rPr lang="en-US" altLang="ko-KR" dirty="0"/>
              <a:t>)</a:t>
            </a:r>
            <a:r>
              <a:rPr lang="ko-KR" altLang="en-US" dirty="0"/>
              <a:t>이다</a:t>
            </a:r>
            <a:r>
              <a:rPr lang="en-US" altLang="ko-KR" dirty="0"/>
              <a:t>. </a:t>
            </a:r>
            <a:r>
              <a:rPr lang="ko-KR" altLang="en-US" dirty="0"/>
              <a:t>이 당시의 로봇은 무선 자동차처럼 조종 레버가 둘 달린 로봇을 무선으로 조작하는 단순한 것이었다</a:t>
            </a:r>
            <a:r>
              <a:rPr lang="en-US" altLang="ko-KR" dirty="0"/>
              <a:t>. </a:t>
            </a:r>
            <a:r>
              <a:rPr lang="ko-KR" altLang="en-US" dirty="0"/>
              <a:t>그 후</a:t>
            </a:r>
            <a:r>
              <a:rPr lang="en-US" altLang="ko-KR" dirty="0"/>
              <a:t>, </a:t>
            </a:r>
            <a:r>
              <a:rPr lang="ko-KR" altLang="en-US" dirty="0" err="1">
                <a:hlinkClick r:id="rId4" tooltip="마징가 시리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마징가</a:t>
            </a:r>
            <a:r>
              <a:rPr lang="ko-KR" altLang="en-US" dirty="0">
                <a:hlinkClick r:id="rId4" tooltip="마징가 시리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시리즈</a:t>
            </a:r>
            <a:r>
              <a:rPr lang="en-US" altLang="ko-KR" dirty="0"/>
              <a:t>(</a:t>
            </a:r>
            <a:r>
              <a:rPr lang="en-US" altLang="ko-KR" dirty="0">
                <a:hlinkClick r:id="rId5" tooltip="1972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1972</a:t>
            </a:r>
            <a:r>
              <a:rPr lang="ko-KR" altLang="en-US" dirty="0">
                <a:hlinkClick r:id="rId5" tooltip="1972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년</a:t>
            </a:r>
            <a:r>
              <a:rPr lang="ko-KR" altLang="en-US" dirty="0"/>
              <a:t> 방영</a:t>
            </a:r>
            <a:r>
              <a:rPr lang="en-US" altLang="ko-KR" dirty="0"/>
              <a:t>)</a:t>
            </a:r>
            <a:r>
              <a:rPr lang="ko-KR" altLang="en-US" dirty="0"/>
              <a:t>에서는 팔다리가 분해되어 공격을 할 수 있는 </a:t>
            </a:r>
            <a:r>
              <a:rPr lang="en-US" altLang="ko-KR" dirty="0"/>
              <a:t>'</a:t>
            </a:r>
            <a:r>
              <a:rPr lang="ko-KR" altLang="en-US" dirty="0"/>
              <a:t>사지절단형</a:t>
            </a:r>
            <a:r>
              <a:rPr lang="en-US" altLang="ko-KR" dirty="0"/>
              <a:t>'</a:t>
            </a:r>
            <a:r>
              <a:rPr lang="ko-KR" altLang="en-US" dirty="0"/>
              <a:t>으로 발전되었고 </a:t>
            </a:r>
            <a:r>
              <a:rPr lang="en-US" altLang="ko-KR" dirty="0"/>
              <a:t>1980</a:t>
            </a:r>
            <a:r>
              <a:rPr lang="ko-KR" altLang="en-US" dirty="0"/>
              <a:t>년대부터는 </a:t>
            </a:r>
            <a:r>
              <a:rPr lang="ko-KR" altLang="en-US" dirty="0">
                <a:hlinkClick r:id="rId6" tooltip="건담 시리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건담 시리즈</a:t>
            </a:r>
            <a:r>
              <a:rPr lang="en-US" altLang="ko-KR" dirty="0"/>
              <a:t>(</a:t>
            </a:r>
            <a:r>
              <a:rPr lang="en-US" altLang="ko-KR" dirty="0">
                <a:hlinkClick r:id="rId7" tooltip="1979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1979</a:t>
            </a:r>
            <a:r>
              <a:rPr lang="ko-KR" altLang="en-US" dirty="0">
                <a:hlinkClick r:id="rId7" tooltip="1979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년</a:t>
            </a:r>
            <a:r>
              <a:rPr lang="ko-KR" altLang="en-US" dirty="0"/>
              <a:t> 방영</a:t>
            </a:r>
            <a:r>
              <a:rPr lang="en-US" altLang="ko-KR" dirty="0"/>
              <a:t>)</a:t>
            </a:r>
            <a:r>
              <a:rPr lang="ko-KR" altLang="en-US" dirty="0"/>
              <a:t>에서처럼 분해와 </a:t>
            </a:r>
            <a:r>
              <a:rPr lang="ko-KR" altLang="en-US" dirty="0">
                <a:hlinkClick r:id="rId8" tooltip="합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결합</a:t>
            </a:r>
            <a:r>
              <a:rPr lang="ko-KR" altLang="en-US" dirty="0"/>
              <a:t>이라는 </a:t>
            </a:r>
            <a:r>
              <a:rPr lang="ko-KR" altLang="en-US" dirty="0">
                <a:hlinkClick r:id="rId9" tooltip="그레이트 합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더욱 진보된 형태</a:t>
            </a:r>
            <a:r>
              <a:rPr lang="ko-KR" altLang="en-US" dirty="0"/>
              <a:t>를 보이게 된다</a:t>
            </a:r>
            <a:r>
              <a:rPr lang="en-US" altLang="ko-KR" dirty="0"/>
              <a:t>.</a:t>
            </a:r>
            <a:br>
              <a:rPr lang="ko-KR" altLang="en-US" dirty="0"/>
            </a:b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5116935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장르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o-KR" altLang="en-US" dirty="0"/>
              <a:t>거대 </a:t>
            </a:r>
            <a:r>
              <a:rPr lang="ko-KR" altLang="en-US" dirty="0" err="1"/>
              <a:t>로봇물</a:t>
            </a:r>
            <a:endParaRPr lang="en-US" altLang="ko-KR" dirty="0"/>
          </a:p>
          <a:p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로봇물에 등장하는 주인공 로봇의 외형적 특색 중의 하나는 </a:t>
            </a:r>
            <a:r>
              <a:rPr lang="en-US" altLang="ko-KR" dirty="0"/>
              <a:t>'</a:t>
            </a:r>
            <a:r>
              <a:rPr lang="ko-KR" altLang="en-US" dirty="0">
                <a:hlinkClick r:id="rId2" tooltip="도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칼</a:t>
            </a:r>
            <a:r>
              <a:rPr lang="en-US" altLang="ko-KR" dirty="0"/>
              <a:t>'</a:t>
            </a:r>
            <a:r>
              <a:rPr lang="ko-KR" altLang="en-US" dirty="0"/>
              <a:t>이라는 무기를 필수 </a:t>
            </a:r>
            <a:r>
              <a:rPr lang="ko-KR" altLang="en-US" dirty="0" err="1"/>
              <a:t>무기화하는</a:t>
            </a:r>
            <a:r>
              <a:rPr lang="ko-KR" altLang="en-US" dirty="0"/>
              <a:t> 것이었는데 이러한 외형은 외형의 문제로 그치는 것이 아니라 애니메이션에서 일종의 </a:t>
            </a:r>
            <a:r>
              <a:rPr lang="ko-KR" altLang="en-US" dirty="0">
                <a:hlinkClick r:id="rId3" tooltip="사무라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사무라이</a:t>
            </a:r>
            <a:r>
              <a:rPr lang="ko-KR" altLang="en-US" dirty="0"/>
              <a:t>식 담론을 형성하는 역할을 하기도 했다</a:t>
            </a:r>
            <a:r>
              <a:rPr lang="en-US" altLang="ko-KR" dirty="0"/>
              <a:t>.	</a:t>
            </a:r>
            <a:br>
              <a:rPr lang="ko-KR" altLang="en-US" dirty="0"/>
            </a:br>
            <a:br>
              <a:rPr lang="ko-KR" altLang="en-US" dirty="0"/>
            </a:br>
            <a:r>
              <a:rPr lang="ko-KR" altLang="en-US" dirty="0"/>
              <a:t>즉 로봇의 과도한 폭력을 </a:t>
            </a:r>
            <a:r>
              <a:rPr lang="ko-KR" altLang="en-US" dirty="0">
                <a:hlinkClick r:id="rId4" tooltip="정당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정당화</a:t>
            </a:r>
            <a:r>
              <a:rPr lang="en-US" altLang="ko-KR" dirty="0"/>
              <a:t>, </a:t>
            </a:r>
            <a:r>
              <a:rPr lang="ko-KR" altLang="en-US" dirty="0">
                <a:hlinkClick r:id="rId5" tooltip="미화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미화</a:t>
            </a:r>
            <a:r>
              <a:rPr lang="ko-KR" altLang="en-US" dirty="0"/>
              <a:t>만 할 뿐 로봇의 기계적인 속성은 감춰지고 마는 것이다</a:t>
            </a:r>
            <a:r>
              <a:rPr lang="en-US" altLang="ko-KR" dirty="0"/>
              <a:t>. 《</a:t>
            </a:r>
            <a:r>
              <a:rPr lang="ko-KR" altLang="en-US" dirty="0" err="1">
                <a:hlinkClick r:id="rId6" tooltip="마징가Z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마징가</a:t>
            </a:r>
            <a:r>
              <a:rPr lang="en-US" altLang="ko-KR" dirty="0">
                <a:hlinkClick r:id="rId6" tooltip="마징가Z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</a:t>
            </a:r>
            <a:r>
              <a:rPr lang="en-US" altLang="ko-KR" dirty="0"/>
              <a:t>》</a:t>
            </a:r>
            <a:r>
              <a:rPr lang="ko-KR" altLang="en-US" dirty="0"/>
              <a:t>에서 일보 진화된 </a:t>
            </a:r>
            <a:r>
              <a:rPr lang="en-US" altLang="ko-KR" dirty="0"/>
              <a:t>《</a:t>
            </a:r>
            <a:r>
              <a:rPr lang="ko-KR" altLang="en-US" dirty="0">
                <a:hlinkClick r:id="rId7" tooltip="그레이트 마징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그레이트 </a:t>
            </a:r>
            <a:r>
              <a:rPr lang="ko-KR" altLang="en-US" dirty="0" err="1">
                <a:hlinkClick r:id="rId7" tooltip="그레이트 마징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마징가</a:t>
            </a:r>
            <a:r>
              <a:rPr lang="en-US" altLang="ko-KR" dirty="0"/>
              <a:t>》(</a:t>
            </a:r>
            <a:r>
              <a:rPr lang="en-US" altLang="ko-KR" dirty="0">
                <a:hlinkClick r:id="rId8" tooltip="1974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1974</a:t>
            </a:r>
            <a:r>
              <a:rPr lang="ko-KR" altLang="en-US" dirty="0">
                <a:hlinkClick r:id="rId8" tooltip="1974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년</a:t>
            </a:r>
            <a:r>
              <a:rPr lang="ko-KR" altLang="en-US" dirty="0"/>
              <a:t> 방영</a:t>
            </a:r>
            <a:r>
              <a:rPr lang="en-US" altLang="ko-KR" dirty="0"/>
              <a:t>)</a:t>
            </a:r>
            <a:r>
              <a:rPr lang="ko-KR" altLang="en-US" dirty="0"/>
              <a:t>에서는 로봇의 외형에 아예 사무라이의 갑옷 형태를 실루엣에 적용하여 더욱 더 일본적 색채를 강하게 내고 있다</a:t>
            </a:r>
            <a:r>
              <a:rPr lang="en-US" altLang="ko-KR" dirty="0"/>
              <a:t>.</a:t>
            </a:r>
            <a:br>
              <a:rPr lang="ko-KR" altLang="en-US" dirty="0"/>
            </a:b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5387043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장르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altLang="ko-KR" dirty="0"/>
          </a:p>
          <a:p>
            <a:r>
              <a:rPr lang="ko-KR" altLang="en-US" b="1" dirty="0" err="1"/>
              <a:t>사이버펑크물</a:t>
            </a:r>
            <a:endParaRPr lang="en-US" altLang="ko-KR" b="1" dirty="0"/>
          </a:p>
          <a:p>
            <a:endParaRPr lang="en-US" altLang="ko-KR" b="1" dirty="0"/>
          </a:p>
          <a:p>
            <a:endParaRPr lang="en-US" altLang="ko-KR" b="1" dirty="0"/>
          </a:p>
          <a:p>
            <a:pPr marL="0" indent="0">
              <a:buNone/>
            </a:pPr>
            <a:r>
              <a:rPr lang="en-US" altLang="ko-KR" dirty="0"/>
              <a:t>0</a:t>
            </a:r>
            <a:r>
              <a:rPr lang="ko-KR" altLang="en-US" dirty="0"/>
              <a:t>년대 서구를 중심으로 </a:t>
            </a:r>
            <a:r>
              <a:rPr lang="ko-KR" altLang="en-US" dirty="0">
                <a:hlinkClick r:id="rId2" tooltip="컴퓨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컴퓨터</a:t>
            </a:r>
            <a:r>
              <a:rPr lang="ko-KR" altLang="en-US" dirty="0"/>
              <a:t>와 기계문명이 문화의 중심이 되자 </a:t>
            </a:r>
            <a:r>
              <a:rPr lang="ko-KR" altLang="en-US" dirty="0" err="1">
                <a:hlinkClick r:id="rId3" tooltip="사이버펑크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사이버펑크</a:t>
            </a:r>
            <a:r>
              <a:rPr lang="ko-KR" altLang="en-US" dirty="0" err="1"/>
              <a:t>라는</a:t>
            </a:r>
            <a:r>
              <a:rPr lang="ko-KR" altLang="en-US" dirty="0"/>
              <a:t> 장르가 대두된다</a:t>
            </a:r>
            <a:r>
              <a:rPr lang="en-US" altLang="ko-KR" dirty="0"/>
              <a:t>.</a:t>
            </a:r>
            <a:br>
              <a:rPr lang="ko-KR" altLang="en-US" dirty="0"/>
            </a:br>
            <a:br>
              <a:rPr lang="ko-KR" altLang="en-US" dirty="0"/>
            </a:br>
            <a:r>
              <a:rPr lang="ko-KR" altLang="en-US" dirty="0"/>
              <a:t>전자 통신망에 의한 가상현실 </a:t>
            </a:r>
            <a:r>
              <a:rPr lang="en-US" altLang="ko-KR" dirty="0"/>
              <a:t>'cyber'</a:t>
            </a:r>
            <a:r>
              <a:rPr lang="ko-KR" altLang="en-US" dirty="0"/>
              <a:t>와 </a:t>
            </a:r>
            <a:r>
              <a:rPr lang="ko-KR" altLang="en-US" dirty="0">
                <a:hlinkClick r:id="rId4" tooltip="무정부주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무정부주의</a:t>
            </a:r>
            <a:r>
              <a:rPr lang="ko-KR" altLang="en-US" dirty="0"/>
              <a:t> 혹은 </a:t>
            </a:r>
            <a:r>
              <a:rPr lang="ko-KR" altLang="en-US" dirty="0">
                <a:hlinkClick r:id="rId5" tooltip="허무주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허무주의</a:t>
            </a:r>
            <a:r>
              <a:rPr lang="ko-KR" altLang="en-US" dirty="0"/>
              <a:t>를 내포하는 </a:t>
            </a:r>
            <a:r>
              <a:rPr lang="en-US" altLang="ko-KR" dirty="0"/>
              <a:t>'punk'</a:t>
            </a:r>
            <a:r>
              <a:rPr lang="ko-KR" altLang="en-US" dirty="0"/>
              <a:t>가 결합해서 나온 </a:t>
            </a:r>
            <a:r>
              <a:rPr lang="ko-KR" altLang="en-US" dirty="0" err="1"/>
              <a:t>사이버펑크물로는</a:t>
            </a:r>
            <a:r>
              <a:rPr lang="ko-KR" altLang="en-US" dirty="0"/>
              <a:t> </a:t>
            </a:r>
            <a:r>
              <a:rPr lang="ko-KR" altLang="en-US" dirty="0" err="1"/>
              <a:t>세리카와</a:t>
            </a:r>
            <a:r>
              <a:rPr lang="ko-KR" altLang="en-US" dirty="0"/>
              <a:t> 유고의 </a:t>
            </a:r>
            <a:r>
              <a:rPr lang="en-US" altLang="ko-KR" dirty="0"/>
              <a:t>《</a:t>
            </a:r>
            <a:r>
              <a:rPr lang="ko-KR" altLang="en-US" dirty="0">
                <a:hlinkClick r:id="rId6" tooltip="사이보그 00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사이보그 </a:t>
            </a:r>
            <a:r>
              <a:rPr lang="en-US" altLang="ko-KR" dirty="0">
                <a:hlinkClick r:id="rId6" tooltip="사이보그 00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009</a:t>
            </a:r>
            <a:r>
              <a:rPr lang="en-US" altLang="ko-KR" dirty="0"/>
              <a:t>》(</a:t>
            </a:r>
            <a:r>
              <a:rPr lang="en-US" altLang="ko-KR" dirty="0">
                <a:hlinkClick r:id="rId7" tooltip="1966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1966</a:t>
            </a:r>
            <a:r>
              <a:rPr lang="ko-KR" altLang="en-US" dirty="0">
                <a:hlinkClick r:id="rId7" tooltip="1966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년</a:t>
            </a:r>
            <a:r>
              <a:rPr lang="ko-KR" altLang="en-US" dirty="0"/>
              <a:t> 개봉</a:t>
            </a:r>
            <a:r>
              <a:rPr lang="en-US" altLang="ko-KR" dirty="0"/>
              <a:t>)</a:t>
            </a:r>
            <a:r>
              <a:rPr lang="ko-KR" altLang="en-US" dirty="0"/>
              <a:t>을 비롯하여</a:t>
            </a:r>
            <a:r>
              <a:rPr lang="en-US" altLang="ko-KR" dirty="0"/>
              <a:t>, </a:t>
            </a:r>
            <a:r>
              <a:rPr lang="ko-KR" altLang="en-US" dirty="0" err="1">
                <a:hlinkClick r:id="rId8" tooltip="마츠모토 레이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마츠모토</a:t>
            </a:r>
            <a:r>
              <a:rPr lang="ko-KR" altLang="en-US" dirty="0">
                <a:hlinkClick r:id="rId8" tooltip="마츠모토 레이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레이지</a:t>
            </a:r>
            <a:r>
              <a:rPr lang="ko-KR" altLang="en-US" dirty="0"/>
              <a:t>의 원작 </a:t>
            </a:r>
            <a:r>
              <a:rPr lang="ko-KR" altLang="en-US" dirty="0" err="1">
                <a:hlinkClick r:id="rId9" tooltip="니시자와 노부타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니시자와</a:t>
            </a:r>
            <a:r>
              <a:rPr lang="ko-KR" altLang="en-US" dirty="0">
                <a:hlinkClick r:id="rId9" tooltip="니시자와 노부타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9" tooltip="니시자와 노부타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노부타카</a:t>
            </a:r>
            <a:r>
              <a:rPr lang="ko-KR" altLang="en-US" dirty="0"/>
              <a:t> 감독의 </a:t>
            </a:r>
            <a:r>
              <a:rPr lang="en-US" altLang="ko-KR" dirty="0"/>
              <a:t>《</a:t>
            </a:r>
            <a:r>
              <a:rPr lang="ko-KR" altLang="en-US" dirty="0">
                <a:hlinkClick r:id="rId10" tooltip="은하철도 999(TVA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은하철도 </a:t>
            </a:r>
            <a:r>
              <a:rPr lang="en-US" altLang="ko-KR" dirty="0">
                <a:hlinkClick r:id="rId10" tooltip="은하철도 999(TVA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999</a:t>
            </a:r>
            <a:r>
              <a:rPr lang="en-US" altLang="ko-KR" dirty="0"/>
              <a:t>》(</a:t>
            </a:r>
            <a:r>
              <a:rPr lang="en-US" altLang="ko-KR" dirty="0">
                <a:hlinkClick r:id="rId11" tooltip="1978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1978</a:t>
            </a:r>
            <a:r>
              <a:rPr lang="ko-KR" altLang="en-US" dirty="0">
                <a:hlinkClick r:id="rId11" tooltip="1978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년</a:t>
            </a:r>
            <a:r>
              <a:rPr lang="ko-KR" altLang="en-US" dirty="0"/>
              <a:t> 방영</a:t>
            </a:r>
            <a:r>
              <a:rPr lang="en-US" altLang="ko-KR" dirty="0"/>
              <a:t>) </a:t>
            </a:r>
            <a:r>
              <a:rPr lang="ko-KR" altLang="en-US" dirty="0" err="1">
                <a:hlinkClick r:id="rId12" tooltip="오토모 가츠히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오토모</a:t>
            </a:r>
            <a:r>
              <a:rPr lang="ko-KR" altLang="en-US" dirty="0">
                <a:hlinkClick r:id="rId12" tooltip="오토모 가츠히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12" tooltip="오토모 가츠히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가츠히로</a:t>
            </a:r>
            <a:r>
              <a:rPr lang="ko-KR" altLang="en-US" dirty="0" err="1"/>
              <a:t>의</a:t>
            </a:r>
            <a:r>
              <a:rPr lang="ko-KR" altLang="en-US" dirty="0"/>
              <a:t> </a:t>
            </a:r>
            <a:r>
              <a:rPr lang="en-US" altLang="ko-KR" dirty="0"/>
              <a:t>《</a:t>
            </a:r>
            <a:r>
              <a:rPr lang="en-US" altLang="ko-KR" dirty="0">
                <a:hlinkClick r:id="rId13" tooltip="AKIR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AKIRA</a:t>
            </a:r>
            <a:r>
              <a:rPr lang="en-US" altLang="ko-KR" dirty="0"/>
              <a:t>》(</a:t>
            </a:r>
            <a:r>
              <a:rPr lang="en-US" altLang="ko-KR" dirty="0">
                <a:hlinkClick r:id="rId14" tooltip="1988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1988</a:t>
            </a:r>
            <a:r>
              <a:rPr lang="ko-KR" altLang="en-US" dirty="0">
                <a:hlinkClick r:id="rId14" tooltip="1988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년</a:t>
            </a:r>
            <a:r>
              <a:rPr lang="ko-KR" altLang="en-US" dirty="0"/>
              <a:t> 방영</a:t>
            </a:r>
            <a:r>
              <a:rPr lang="en-US" altLang="ko-KR" dirty="0"/>
              <a:t>), </a:t>
            </a:r>
            <a:r>
              <a:rPr lang="ko-KR" altLang="en-US" dirty="0">
                <a:hlinkClick r:id="rId15" tooltip="오시이 마모루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오시이 마모루</a:t>
            </a:r>
            <a:r>
              <a:rPr lang="ko-KR" altLang="en-US" dirty="0"/>
              <a:t>의 </a:t>
            </a:r>
            <a:r>
              <a:rPr lang="en-US" altLang="ko-KR" dirty="0"/>
              <a:t>《</a:t>
            </a:r>
            <a:r>
              <a:rPr lang="ko-KR" altLang="en-US" dirty="0">
                <a:hlinkClick r:id="rId16" tooltip="천사의 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천사의 알</a:t>
            </a:r>
            <a:r>
              <a:rPr lang="en-US" altLang="ko-KR" dirty="0"/>
              <a:t>》(</a:t>
            </a:r>
            <a:r>
              <a:rPr lang="en-US" altLang="ko-KR" dirty="0">
                <a:hlinkClick r:id="rId17" tooltip="1985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1985</a:t>
            </a:r>
            <a:r>
              <a:rPr lang="ko-KR" altLang="en-US" dirty="0">
                <a:hlinkClick r:id="rId17" tooltip="1985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년</a:t>
            </a:r>
            <a:r>
              <a:rPr lang="ko-KR" altLang="en-US" dirty="0"/>
              <a:t> 방영</a:t>
            </a:r>
            <a:r>
              <a:rPr lang="en-US" altLang="ko-KR" dirty="0"/>
              <a:t>), </a:t>
            </a:r>
            <a:r>
              <a:rPr lang="ko-KR" altLang="en-US" dirty="0"/>
              <a:t>그리고 </a:t>
            </a:r>
            <a:r>
              <a:rPr lang="ko-KR" altLang="en-US" dirty="0">
                <a:hlinkClick r:id="rId18" tooltip="린 타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린 타로</a:t>
            </a:r>
            <a:r>
              <a:rPr lang="en-US" altLang="ko-KR" dirty="0"/>
              <a:t>, </a:t>
            </a:r>
            <a:r>
              <a:rPr lang="ko-KR" altLang="en-US" dirty="0" err="1">
                <a:hlinkClick r:id="rId19" tooltip="카와지리 요시아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카와지리</a:t>
            </a:r>
            <a:r>
              <a:rPr lang="ko-KR" altLang="en-US" dirty="0">
                <a:hlinkClick r:id="rId19" tooltip="카와지리 요시아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19" tooltip="카와지리 요시아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요시아키</a:t>
            </a:r>
            <a:r>
              <a:rPr lang="en-US" altLang="ko-KR" dirty="0"/>
              <a:t>, </a:t>
            </a:r>
            <a:r>
              <a:rPr lang="ko-KR" altLang="en-US" dirty="0" err="1"/>
              <a:t>오토모</a:t>
            </a:r>
            <a:r>
              <a:rPr lang="ko-KR" altLang="en-US" dirty="0"/>
              <a:t> </a:t>
            </a:r>
            <a:r>
              <a:rPr lang="ko-KR" altLang="en-US" dirty="0" err="1"/>
              <a:t>가츠히로가</a:t>
            </a:r>
            <a:r>
              <a:rPr lang="ko-KR" altLang="en-US" dirty="0"/>
              <a:t> 공동 감독한 </a:t>
            </a:r>
            <a:r>
              <a:rPr lang="en-US" altLang="ko-KR" dirty="0"/>
              <a:t>《</a:t>
            </a:r>
            <a:r>
              <a:rPr lang="ko-KR" altLang="en-US" dirty="0">
                <a:hlinkClick r:id="rId20" tooltip="미궁 이야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미궁 이야기</a:t>
            </a:r>
            <a:r>
              <a:rPr lang="en-US" altLang="ko-KR" dirty="0"/>
              <a:t>》(</a:t>
            </a:r>
            <a:r>
              <a:rPr lang="en-US" altLang="ko-KR" dirty="0">
                <a:hlinkClick r:id="rId21" tooltip="1987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1987</a:t>
            </a:r>
            <a:r>
              <a:rPr lang="ko-KR" altLang="en-US" dirty="0">
                <a:hlinkClick r:id="rId21" tooltip="1987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년</a:t>
            </a:r>
            <a:r>
              <a:rPr lang="ko-KR" altLang="en-US" dirty="0"/>
              <a:t> 개봉</a:t>
            </a:r>
            <a:r>
              <a:rPr lang="en-US" altLang="ko-KR" dirty="0"/>
              <a:t>), </a:t>
            </a:r>
            <a:r>
              <a:rPr lang="ko-KR" altLang="en-US" dirty="0" err="1">
                <a:hlinkClick r:id="rId22" tooltip="키타쿠보 히로유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키타쿠보</a:t>
            </a:r>
            <a:r>
              <a:rPr lang="ko-KR" altLang="en-US" dirty="0">
                <a:hlinkClick r:id="rId22" tooltip="키타쿠보 히로유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22" tooltip="키타쿠보 히로유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히로유키</a:t>
            </a:r>
            <a:r>
              <a:rPr lang="ko-KR" altLang="en-US" dirty="0" err="1"/>
              <a:t>의</a:t>
            </a:r>
            <a:r>
              <a:rPr lang="ko-KR" altLang="en-US" dirty="0"/>
              <a:t> </a:t>
            </a:r>
            <a:r>
              <a:rPr lang="en-US" altLang="ko-KR" dirty="0"/>
              <a:t>《</a:t>
            </a:r>
            <a:r>
              <a:rPr lang="ko-KR" altLang="en-US" dirty="0"/>
              <a:t>노인 </a:t>
            </a:r>
            <a:r>
              <a:rPr lang="en-US" altLang="ko-KR" dirty="0"/>
              <a:t>Z》(</a:t>
            </a:r>
            <a:r>
              <a:rPr lang="en-US" altLang="ko-KR" dirty="0">
                <a:hlinkClick r:id="rId23" tooltip="1991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1991</a:t>
            </a:r>
            <a:r>
              <a:rPr lang="ko-KR" altLang="en-US" dirty="0">
                <a:hlinkClick r:id="rId23" tooltip="1991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년</a:t>
            </a:r>
            <a:r>
              <a:rPr lang="ko-KR" altLang="en-US" dirty="0"/>
              <a:t> 개봉</a:t>
            </a:r>
            <a:r>
              <a:rPr lang="en-US" altLang="ko-KR" dirty="0"/>
              <a:t>) </a:t>
            </a:r>
            <a:r>
              <a:rPr lang="ko-KR" altLang="en-US" dirty="0"/>
              <a:t>등 비판의식이 넘치는 일련의 작품이 발표되었다</a:t>
            </a:r>
            <a:r>
              <a:rPr lang="en-US" altLang="ko-KR" dirty="0"/>
              <a:t>.</a:t>
            </a:r>
            <a:br>
              <a:rPr lang="ko-KR" altLang="en-US" dirty="0"/>
            </a:b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41722842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유명 감독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altLang="ko-KR" dirty="0"/>
          </a:p>
          <a:p>
            <a:r>
              <a:rPr lang="ko-KR" altLang="en-US" b="1" dirty="0"/>
              <a:t>린 타로</a:t>
            </a:r>
            <a:endParaRPr lang="en-US" altLang="ko-KR" b="1" dirty="0"/>
          </a:p>
          <a:p>
            <a:r>
              <a:rPr lang="ko-KR" altLang="en-US" dirty="0"/>
              <a:t>기본적으로 </a:t>
            </a:r>
            <a:r>
              <a:rPr lang="ko-KR" altLang="en-US" dirty="0" err="1"/>
              <a:t>애니메이션이라기보단</a:t>
            </a:r>
            <a:r>
              <a:rPr lang="ko-KR" altLang="en-US" dirty="0"/>
              <a:t> 영화에 가까운 연출을 지향한다</a:t>
            </a:r>
            <a:r>
              <a:rPr lang="en-US" altLang="ko-KR" dirty="0"/>
              <a:t>. </a:t>
            </a:r>
            <a:r>
              <a:rPr lang="ko-KR" altLang="en-US" dirty="0"/>
              <a:t>원래 </a:t>
            </a:r>
            <a:r>
              <a:rPr lang="ko-KR" altLang="en-US" dirty="0">
                <a:hlinkClick r:id="rId2" tooltip="프랑스 영화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프랑스 영화</a:t>
            </a:r>
            <a:r>
              <a:rPr lang="en-US" altLang="ko-KR" dirty="0"/>
              <a:t>, </a:t>
            </a:r>
            <a:r>
              <a:rPr lang="ko-KR" altLang="en-US" dirty="0">
                <a:hlinkClick r:id="rId3" tooltip="이탈리아 영화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이탈리아 영화</a:t>
            </a:r>
            <a:r>
              <a:rPr lang="ko-KR" altLang="en-US" dirty="0"/>
              <a:t>를 좋아했다고 하며 상징과 사물</a:t>
            </a:r>
            <a:r>
              <a:rPr lang="en-US" altLang="ko-KR" dirty="0"/>
              <a:t>, </a:t>
            </a:r>
            <a:r>
              <a:rPr lang="ko-KR" altLang="en-US" dirty="0"/>
              <a:t>풍경을 통해 등장인물의 감정을 간접적으로 표현하는 연출을 자주 사용한다</a:t>
            </a:r>
            <a:r>
              <a:rPr lang="en-US" altLang="ko-KR" dirty="0"/>
              <a:t>. </a:t>
            </a:r>
            <a:r>
              <a:rPr lang="ko-KR" altLang="en-US" dirty="0"/>
              <a:t>연출이나 정서가 프랑스 영화에 가까워서인지 그가 감독한 </a:t>
            </a:r>
            <a:r>
              <a:rPr lang="ko-KR" altLang="en-US" dirty="0">
                <a:hlinkClick r:id="rId4" tooltip="우주해적 캡틴 하록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우주해적 캡틴 </a:t>
            </a:r>
            <a:r>
              <a:rPr lang="ko-KR" altLang="en-US" dirty="0" err="1">
                <a:hlinkClick r:id="rId4" tooltip="우주해적 캡틴 하록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하록</a:t>
            </a:r>
            <a:r>
              <a:rPr lang="ko-KR" altLang="en-US" dirty="0" err="1"/>
              <a:t>과</a:t>
            </a:r>
            <a:r>
              <a:rPr lang="ko-KR" altLang="en-US" dirty="0"/>
              <a:t> </a:t>
            </a:r>
            <a:r>
              <a:rPr lang="ko-KR" altLang="en-US" dirty="0">
                <a:hlinkClick r:id="rId5" tooltip="은하철도 999(극장판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은하철도 </a:t>
            </a:r>
            <a:r>
              <a:rPr lang="en-US" altLang="ko-KR" dirty="0">
                <a:hlinkClick r:id="rId5" tooltip="은하철도 999(극장판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999</a:t>
            </a:r>
            <a:r>
              <a:rPr lang="ko-KR" altLang="en-US" dirty="0"/>
              <a:t>는 프랑스의 국민 애니라 할 정도로 프랑스에서 인기를 끈다</a:t>
            </a:r>
            <a:r>
              <a:rPr lang="en-US" altLang="ko-KR" dirty="0"/>
              <a:t>. </a:t>
            </a:r>
            <a:r>
              <a:rPr lang="ko-KR" altLang="en-US" dirty="0"/>
              <a:t>유럽에서 인기가 높은 감독이다</a:t>
            </a:r>
            <a:r>
              <a:rPr lang="en-US" altLang="ko-KR" dirty="0"/>
              <a:t>.</a:t>
            </a:r>
            <a:br>
              <a:rPr lang="ko-KR" altLang="en-US" dirty="0"/>
            </a:br>
            <a:endParaRPr lang="en-US" altLang="ko-KR" dirty="0"/>
          </a:p>
          <a:p>
            <a:r>
              <a:rPr lang="ko-KR" altLang="en-US" b="1" dirty="0"/>
              <a:t>대표작 </a:t>
            </a:r>
            <a:r>
              <a:rPr lang="en-US" altLang="ko-KR" b="1" dirty="0"/>
              <a:t>(</a:t>
            </a:r>
            <a:r>
              <a:rPr lang="ko-KR" altLang="en-US" b="1" dirty="0"/>
              <a:t>은하철도 </a:t>
            </a:r>
            <a:r>
              <a:rPr lang="en-US" altLang="ko-KR" b="1" dirty="0"/>
              <a:t>999)</a:t>
            </a:r>
          </a:p>
        </p:txBody>
      </p:sp>
    </p:spTree>
    <p:extLst>
      <p:ext uri="{BB962C8B-B14F-4D97-AF65-F5344CB8AC3E}">
        <p14:creationId xmlns:p14="http://schemas.microsoft.com/office/powerpoint/2010/main" val="4492514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유명 감독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altLang="ko-KR" dirty="0"/>
          </a:p>
          <a:p>
            <a:r>
              <a:rPr lang="ko-KR" altLang="en-US" b="1" dirty="0" err="1"/>
              <a:t>데자키</a:t>
            </a:r>
            <a:r>
              <a:rPr lang="ko-KR" altLang="en-US" b="1" dirty="0"/>
              <a:t> </a:t>
            </a:r>
            <a:r>
              <a:rPr lang="ko-KR" altLang="en-US" b="1" dirty="0" err="1"/>
              <a:t>오사무</a:t>
            </a:r>
            <a:endParaRPr lang="en-US" altLang="ko-KR" b="1" dirty="0"/>
          </a:p>
          <a:p>
            <a:r>
              <a:rPr lang="ko-KR" altLang="en-US" dirty="0" err="1"/>
              <a:t>데자키</a:t>
            </a:r>
            <a:r>
              <a:rPr lang="ko-KR" altLang="en-US" dirty="0"/>
              <a:t> </a:t>
            </a:r>
            <a:r>
              <a:rPr lang="ko-KR" altLang="en-US" dirty="0" err="1"/>
              <a:t>오사무는</a:t>
            </a:r>
            <a:r>
              <a:rPr lang="ko-KR" altLang="en-US" dirty="0"/>
              <a:t> 선이 많고 대사가 많은 </a:t>
            </a:r>
            <a:r>
              <a:rPr lang="ko-KR" altLang="en-US" dirty="0">
                <a:hlinkClick r:id="rId2" tooltip="극화"/>
              </a:rPr>
              <a:t>극화</a:t>
            </a:r>
            <a:r>
              <a:rPr lang="ko-KR" altLang="en-US" dirty="0"/>
              <a:t>의 </a:t>
            </a:r>
            <a:r>
              <a:rPr lang="ko-KR" altLang="en-US" dirty="0" err="1"/>
              <a:t>애니메이션화은</a:t>
            </a:r>
            <a:r>
              <a:rPr lang="ko-KR" altLang="en-US" dirty="0"/>
              <a:t> 불가능하다고 여겨지는 시절에 동화 수를 최대한 줄이면서 최대한 많은 내용을 화면에 넣는 기법을 창시해 </a:t>
            </a:r>
            <a:r>
              <a:rPr lang="ko-KR" altLang="en-US" dirty="0">
                <a:hlinkClick r:id="rId3" tooltip="내일의 죠"/>
              </a:rPr>
              <a:t>내일의 죠</a:t>
            </a:r>
            <a:r>
              <a:rPr lang="ko-KR" altLang="en-US" dirty="0"/>
              <a:t>를 완결까지 훌륭하게 </a:t>
            </a:r>
            <a:r>
              <a:rPr lang="ko-KR" altLang="en-US" dirty="0" err="1"/>
              <a:t>애니화한</a:t>
            </a:r>
            <a:r>
              <a:rPr lang="ko-KR" altLang="en-US" dirty="0"/>
              <a:t> 사람으로</a:t>
            </a:r>
            <a:r>
              <a:rPr lang="en-US" altLang="ko-KR" dirty="0"/>
              <a:t>, </a:t>
            </a:r>
            <a:r>
              <a:rPr lang="ko-KR" altLang="en-US" dirty="0"/>
              <a:t>극화 애니메이션의 아버지라 불린다</a:t>
            </a:r>
            <a:r>
              <a:rPr lang="en-US" altLang="ko-KR" dirty="0"/>
              <a:t>. </a:t>
            </a:r>
            <a:r>
              <a:rPr lang="ko-KR" altLang="en-US" dirty="0"/>
              <a:t>말이 아버지지 이때 그의 나이가 </a:t>
            </a:r>
            <a:r>
              <a:rPr lang="en-US" altLang="ko-KR" dirty="0"/>
              <a:t>26</a:t>
            </a:r>
            <a:r>
              <a:rPr lang="ko-KR" altLang="en-US" dirty="0"/>
              <a:t>세</a:t>
            </a:r>
            <a:r>
              <a:rPr lang="en-US" altLang="ko-KR" dirty="0"/>
              <a:t>. </a:t>
            </a:r>
            <a:r>
              <a:rPr lang="ko-KR" altLang="en-US" dirty="0"/>
              <a:t>심지어 이게 감독 데뷔작이다</a:t>
            </a:r>
            <a:r>
              <a:rPr lang="en-US" altLang="ko-KR" dirty="0"/>
              <a:t>.</a:t>
            </a:r>
          </a:p>
          <a:p>
            <a:endParaRPr lang="en-US" altLang="ko-KR" b="1" dirty="0"/>
          </a:p>
          <a:p>
            <a:r>
              <a:rPr lang="ko-KR" altLang="en-US" b="1" dirty="0"/>
              <a:t>대표작 </a:t>
            </a:r>
            <a:r>
              <a:rPr lang="en-US" altLang="ko-KR" b="1" dirty="0"/>
              <a:t>(</a:t>
            </a:r>
            <a:r>
              <a:rPr lang="ko-KR" altLang="en-US" b="1" dirty="0"/>
              <a:t>내일의 죠</a:t>
            </a:r>
            <a:r>
              <a:rPr lang="en-US" altLang="ko-KR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981841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유명 감독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altLang="ko-KR" dirty="0"/>
          </a:p>
          <a:p>
            <a:r>
              <a:rPr lang="ko-KR" altLang="en-US" b="1" dirty="0" err="1"/>
              <a:t>타카하타</a:t>
            </a:r>
            <a:r>
              <a:rPr lang="ko-KR" altLang="en-US" b="1" dirty="0"/>
              <a:t> </a:t>
            </a:r>
            <a:r>
              <a:rPr lang="ko-KR" altLang="en-US" b="1" dirty="0" err="1"/>
              <a:t>이사오</a:t>
            </a:r>
            <a:endParaRPr lang="en-US" altLang="ko-KR" b="1" dirty="0"/>
          </a:p>
          <a:p>
            <a:endParaRPr lang="en-US" altLang="ko-KR" b="1" dirty="0"/>
          </a:p>
          <a:p>
            <a:r>
              <a:rPr lang="ko-KR" altLang="en-US" u="sng" dirty="0" err="1">
                <a:hlinkClick r:id="rId2" tooltip="지브리 스튜디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지브리</a:t>
            </a:r>
            <a:r>
              <a:rPr lang="ko-KR" altLang="en-US" u="sng" dirty="0">
                <a:hlinkClick r:id="rId2" tooltip="지브리 스튜디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스튜디오</a:t>
            </a:r>
            <a:r>
              <a:rPr lang="ko-KR" altLang="en-US" dirty="0"/>
              <a:t>를 설립한 </a:t>
            </a:r>
            <a:r>
              <a:rPr lang="ko-KR" altLang="en-US" dirty="0">
                <a:hlinkClick r:id="rId3" tooltip="애니메이션 감독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애니메이션 감독</a:t>
            </a:r>
            <a:r>
              <a:rPr lang="ko-KR" altLang="en-US" dirty="0"/>
              <a:t> 중 한 명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ko-KR" altLang="en-US" dirty="0">
                <a:hlinkClick r:id="rId4" tooltip="미야자키 하야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미야자키 하야오</a:t>
            </a:r>
            <a:r>
              <a:rPr lang="ko-KR" altLang="en-US" dirty="0"/>
              <a:t>와 함께 일본 애니메이션 연출 역사상 최초로 </a:t>
            </a:r>
            <a:r>
              <a:rPr lang="ko-KR" altLang="en-US" dirty="0">
                <a:hlinkClick r:id="rId5" tooltip="레이아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레이아웃</a:t>
            </a:r>
            <a:r>
              <a:rPr lang="ko-KR" altLang="en-US" dirty="0"/>
              <a:t>의 중요성을 강조한 인물</a:t>
            </a:r>
            <a:r>
              <a:rPr lang="en-US" altLang="ko-KR" dirty="0"/>
              <a:t>. </a:t>
            </a:r>
            <a:r>
              <a:rPr lang="ko-KR" altLang="en-US" dirty="0"/>
              <a:t>레이아웃의 신이라 불리기도 한다</a:t>
            </a:r>
            <a:r>
              <a:rPr lang="en-US" altLang="ko-KR" dirty="0"/>
              <a:t>. </a:t>
            </a:r>
            <a:r>
              <a:rPr lang="ko-KR" altLang="en-US" dirty="0"/>
              <a:t>그래서 그의 작품은 눈에 쏙쏙 들어오게 만들어진다</a:t>
            </a:r>
            <a:r>
              <a:rPr lang="en-US" altLang="ko-KR" dirty="0"/>
              <a:t>. </a:t>
            </a:r>
            <a:r>
              <a:rPr lang="ko-KR" altLang="en-US" dirty="0" err="1"/>
              <a:t>타카하타의</a:t>
            </a:r>
            <a:r>
              <a:rPr lang="ko-KR" altLang="en-US" dirty="0"/>
              <a:t> 콘티는 정말 대충 그리기로 유명했으며 </a:t>
            </a:r>
            <a:r>
              <a:rPr lang="en-US" altLang="ko-KR" dirty="0"/>
              <a:t>(</a:t>
            </a:r>
            <a:r>
              <a:rPr lang="ko-KR" altLang="en-US" dirty="0"/>
              <a:t>최악의 경우 선만 </a:t>
            </a:r>
            <a:r>
              <a:rPr lang="ko-KR" altLang="en-US" dirty="0" err="1"/>
              <a:t>늘어서있는</a:t>
            </a:r>
            <a:r>
              <a:rPr lang="ko-KR" altLang="en-US" dirty="0"/>
              <a:t> 정도였다고</a:t>
            </a:r>
            <a:r>
              <a:rPr lang="en-US" altLang="ko-KR" dirty="0"/>
              <a:t>) </a:t>
            </a:r>
            <a:r>
              <a:rPr lang="ko-KR" altLang="en-US" dirty="0"/>
              <a:t>나중에는 아예 콘티 그리기 귀찮다고 콘티 담당을 따로 두고 구두로 지시하거나 직접 연기해서 지시를 내리는 방식을 사용했다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r>
              <a:rPr lang="ko-KR" altLang="en-US" b="1" dirty="0"/>
              <a:t>대표작 </a:t>
            </a:r>
            <a:r>
              <a:rPr lang="en-US" altLang="ko-KR" b="1" dirty="0"/>
              <a:t>(</a:t>
            </a:r>
            <a:r>
              <a:rPr lang="ko-KR" altLang="en-US" b="1" dirty="0"/>
              <a:t>엄마 찾아 </a:t>
            </a:r>
            <a:r>
              <a:rPr lang="ko-KR" altLang="en-US" b="1" dirty="0" err="1"/>
              <a:t>삼만리</a:t>
            </a:r>
            <a:r>
              <a:rPr lang="en-US" altLang="ko-KR" b="1" dirty="0"/>
              <a:t>)</a:t>
            </a:r>
          </a:p>
          <a:p>
            <a:pPr marL="0" indent="0">
              <a:buNone/>
            </a:pP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1823362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유명 감독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ko-KR" altLang="en-US" b="1" dirty="0"/>
              <a:t>미야자키 </a:t>
            </a:r>
            <a:r>
              <a:rPr lang="ko-KR" altLang="en-US" b="1" dirty="0" err="1"/>
              <a:t>하야오</a:t>
            </a:r>
            <a:endParaRPr lang="en-US" altLang="ko-KR" b="1" dirty="0"/>
          </a:p>
          <a:p>
            <a:endParaRPr lang="en-US" altLang="ko-KR" b="1" dirty="0"/>
          </a:p>
          <a:p>
            <a:pPr marL="0" indent="0">
              <a:buNone/>
            </a:pPr>
            <a:r>
              <a:rPr lang="ko-KR" altLang="en-US" dirty="0"/>
              <a:t>애니메이션 영화를 넘어 일본 영화계에서 상업적으로 가장 흥행에 성공한 감독으로 그가 만든 애니메이션 영화들은 자국 일본에서 엄청난 흥행을 기록하였으며 세계적으로도 그 작품성을 인정받았다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31568926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유명 감독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altLang="ko-KR" dirty="0"/>
          </a:p>
          <a:p>
            <a:r>
              <a:rPr lang="ko-KR" altLang="en-US" b="1" dirty="0"/>
              <a:t>미야자키 </a:t>
            </a:r>
            <a:r>
              <a:rPr lang="ko-KR" altLang="en-US" b="1" dirty="0" err="1"/>
              <a:t>하야오</a:t>
            </a:r>
            <a:endParaRPr lang="en-US" altLang="ko-KR" b="1" dirty="0"/>
          </a:p>
          <a:p>
            <a:endParaRPr lang="en-US" altLang="ko-KR" b="1" dirty="0"/>
          </a:p>
          <a:p>
            <a:pPr marL="0" indent="0">
              <a:buNone/>
            </a:pPr>
            <a:r>
              <a:rPr lang="ko-KR" altLang="en-US" dirty="0"/>
              <a:t>애니메이션이나 영화에 조금이라도 관심이 있는 사람이라면 미야자키 하야오가 얼마나 대단한 사람인지 싫어도 알 수밖에 없으며 그의 활동기에 살았던 사람이라면 적어도 한 번 </a:t>
            </a:r>
            <a:r>
              <a:rPr lang="ko-KR" altLang="en-US" dirty="0" err="1"/>
              <a:t>쯤은</a:t>
            </a:r>
            <a:r>
              <a:rPr lang="ko-KR" altLang="en-US" dirty="0"/>
              <a:t> 그의 이름을 들어 보았을 것이다</a:t>
            </a:r>
            <a:r>
              <a:rPr lang="en-US" altLang="ko-KR" dirty="0"/>
              <a:t>. </a:t>
            </a:r>
            <a:r>
              <a:rPr lang="ko-KR" altLang="en-US" dirty="0"/>
              <a:t>특히 </a:t>
            </a:r>
            <a:r>
              <a:rPr lang="ko-KR" altLang="en-US" dirty="0" err="1"/>
              <a:t>팬덤</a:t>
            </a:r>
            <a:r>
              <a:rPr lang="ko-KR" altLang="en-US" dirty="0"/>
              <a:t> 형성에 초점을 맞춘 시리즈물이 아니라 완결성을 갖춘 단독 영화를 주로 만들어 왔기에 대중적으로 가장 이름이 널리 알려진 감독 중 한 명이다</a:t>
            </a:r>
            <a:r>
              <a:rPr lang="en-US" altLang="ko-KR" dirty="0"/>
              <a:t>. </a:t>
            </a:r>
            <a:r>
              <a:rPr lang="ko-KR" altLang="en-US" dirty="0"/>
              <a:t>일본 애니메이션계의 역사 뿐만 아니라 전 세계 만화계의 역사를 논할 때도 미야자키의 이름은 절대로 빠지지 않는다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r>
              <a:rPr lang="ko-KR" altLang="en-US" b="1" dirty="0"/>
              <a:t>대표작 </a:t>
            </a:r>
            <a:r>
              <a:rPr lang="en-US" altLang="ko-KR" b="1" dirty="0"/>
              <a:t>(</a:t>
            </a:r>
            <a:r>
              <a:rPr lang="ko-KR" altLang="en-US" b="1" dirty="0" err="1"/>
              <a:t>센과</a:t>
            </a:r>
            <a:r>
              <a:rPr lang="ko-KR" altLang="en-US" b="1" dirty="0"/>
              <a:t> </a:t>
            </a:r>
            <a:r>
              <a:rPr lang="ko-KR" altLang="en-US" b="1" dirty="0" err="1"/>
              <a:t>치히로의</a:t>
            </a:r>
            <a:r>
              <a:rPr lang="ko-KR" altLang="en-US" b="1" dirty="0"/>
              <a:t> 행방 불명</a:t>
            </a:r>
            <a:r>
              <a:rPr lang="en-US" altLang="ko-KR" b="1" dirty="0"/>
              <a:t>)</a:t>
            </a:r>
          </a:p>
          <a:p>
            <a:pPr marL="0" indent="0">
              <a:buNone/>
            </a:pP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1685323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일본 애니메이션의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/>
              <a:t>1910~1930</a:t>
            </a:r>
            <a:r>
              <a:rPr lang="ko-KR" altLang="en-US" dirty="0"/>
              <a:t>년 </a:t>
            </a:r>
            <a:r>
              <a:rPr lang="en-US" altLang="ko-KR" dirty="0"/>
              <a:t>(</a:t>
            </a:r>
            <a:r>
              <a:rPr lang="ko-KR" altLang="en-US" dirty="0"/>
              <a:t>개인 창작의 시대</a:t>
            </a:r>
            <a:r>
              <a:rPr lang="en-US" altLang="ko-KR" dirty="0"/>
              <a:t>)   </a:t>
            </a:r>
          </a:p>
          <a:p>
            <a:pPr marL="0" indent="0">
              <a:buNone/>
            </a:pPr>
            <a:r>
              <a:rPr lang="ko-KR" altLang="en-US" dirty="0">
                <a:hlinkClick r:id="rId2" tooltip="일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일본</a:t>
            </a:r>
            <a:r>
              <a:rPr lang="ko-KR" altLang="en-US" dirty="0"/>
              <a:t>에 </a:t>
            </a:r>
            <a:r>
              <a:rPr lang="ko-KR" altLang="en-US" dirty="0">
                <a:hlinkClick r:id="rId3" tooltip="애니메이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애니메이션</a:t>
            </a:r>
            <a:r>
              <a:rPr lang="ko-KR" altLang="en-US" dirty="0"/>
              <a:t> 영화가 처음 소개된 건 </a:t>
            </a:r>
            <a:r>
              <a:rPr lang="en-US" altLang="ko-KR" dirty="0"/>
              <a:t>1914</a:t>
            </a:r>
            <a:r>
              <a:rPr lang="ko-KR" altLang="en-US" dirty="0"/>
              <a:t>년인데</a:t>
            </a:r>
            <a:r>
              <a:rPr lang="en-US" altLang="ko-KR" dirty="0"/>
              <a:t>, </a:t>
            </a:r>
            <a:r>
              <a:rPr lang="ko-KR" altLang="en-US" dirty="0">
                <a:hlinkClick r:id="rId4" tooltip="영국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영국</a:t>
            </a:r>
            <a:r>
              <a:rPr lang="ko-KR" altLang="en-US" dirty="0"/>
              <a:t> 애니메이션 </a:t>
            </a:r>
            <a:r>
              <a:rPr lang="en-US" altLang="ko-KR" dirty="0"/>
              <a:t>&lt;Isn't it Wonderful&gt;</a:t>
            </a:r>
            <a:r>
              <a:rPr lang="ko-KR" altLang="en-US" dirty="0"/>
              <a:t>이 </a:t>
            </a:r>
            <a:r>
              <a:rPr lang="en-US" altLang="ko-KR" dirty="0"/>
              <a:t>'</a:t>
            </a:r>
            <a:r>
              <a:rPr lang="ko-KR" altLang="en-US" dirty="0"/>
              <a:t>개구장이 </a:t>
            </a:r>
            <a:r>
              <a:rPr lang="ko-KR" altLang="en-US" dirty="0" err="1"/>
              <a:t>신화첩</a:t>
            </a:r>
            <a:r>
              <a:rPr lang="en-US" altLang="ko-KR" dirty="0"/>
              <a:t>(</a:t>
            </a:r>
            <a:r>
              <a:rPr lang="ko-KR" altLang="en-US" dirty="0"/>
              <a:t>凸坊新畫帖</a:t>
            </a:r>
            <a:r>
              <a:rPr lang="en-US" altLang="ko-KR" dirty="0"/>
              <a:t>)'</a:t>
            </a:r>
            <a:r>
              <a:rPr lang="ko-KR" altLang="en-US" dirty="0"/>
              <a:t>으로 소개되었다</a:t>
            </a:r>
            <a:r>
              <a:rPr lang="en-US" altLang="ko-KR" dirty="0"/>
              <a:t>. 1916</a:t>
            </a:r>
            <a:r>
              <a:rPr lang="ko-KR" altLang="en-US" dirty="0"/>
              <a:t>년경에 당대 인기 만화가 </a:t>
            </a:r>
            <a:r>
              <a:rPr lang="ko-KR" altLang="en-US" dirty="0" err="1"/>
              <a:t>시모가와</a:t>
            </a:r>
            <a:r>
              <a:rPr lang="ko-KR" altLang="en-US" dirty="0"/>
              <a:t> </a:t>
            </a:r>
            <a:r>
              <a:rPr lang="ko-KR" altLang="en-US" dirty="0" err="1"/>
              <a:t>오텐</a:t>
            </a:r>
            <a:r>
              <a:rPr lang="en-US" altLang="ko-KR" dirty="0"/>
              <a:t>(</a:t>
            </a:r>
            <a:r>
              <a:rPr lang="ko-KR" altLang="en-US" dirty="0"/>
              <a:t>下川凹天</a:t>
            </a:r>
            <a:r>
              <a:rPr lang="en-US" altLang="ko-KR" dirty="0"/>
              <a:t>, 1892~1973)</a:t>
            </a:r>
            <a:r>
              <a:rPr lang="en-US" altLang="ko-KR" baseline="300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[1]</a:t>
            </a:r>
            <a:r>
              <a:rPr lang="ko-KR" altLang="en-US" dirty="0"/>
              <a:t>이 영화사 </a:t>
            </a:r>
            <a:r>
              <a:rPr lang="ko-KR" altLang="en-US" dirty="0" err="1"/>
              <a:t>덴카츠의</a:t>
            </a:r>
            <a:r>
              <a:rPr lang="ko-KR" altLang="en-US" dirty="0"/>
              <a:t> 의뢰를 받아 애니메이션을 만들기 시작했다</a:t>
            </a:r>
            <a:r>
              <a:rPr lang="en-US" altLang="ko-KR" dirty="0"/>
              <a:t>. </a:t>
            </a:r>
            <a:r>
              <a:rPr lang="ko-KR" altLang="en-US" dirty="0"/>
              <a:t>그는 당시 관련 지식이 전무한 상태로 시행착오 끝에 </a:t>
            </a:r>
            <a:r>
              <a:rPr lang="en-US" altLang="ko-KR" dirty="0"/>
              <a:t>1917</a:t>
            </a:r>
            <a:r>
              <a:rPr lang="ko-KR" altLang="en-US" dirty="0"/>
              <a:t>년 </a:t>
            </a:r>
            <a:r>
              <a:rPr lang="en-US" altLang="ko-KR" dirty="0"/>
              <a:t>1</a:t>
            </a:r>
            <a:r>
              <a:rPr lang="ko-KR" altLang="en-US" dirty="0"/>
              <a:t>월 </a:t>
            </a:r>
            <a:r>
              <a:rPr lang="en-US" altLang="ko-KR" dirty="0"/>
              <a:t>&lt;</a:t>
            </a:r>
            <a:r>
              <a:rPr lang="ko-KR" altLang="en-US" dirty="0"/>
              <a:t>개구쟁이 </a:t>
            </a:r>
            <a:r>
              <a:rPr lang="ko-KR" altLang="en-US" dirty="0" err="1"/>
              <a:t>신화첩</a:t>
            </a:r>
            <a:r>
              <a:rPr lang="ko-KR" altLang="en-US" dirty="0"/>
              <a:t> </a:t>
            </a:r>
            <a:r>
              <a:rPr lang="ko-KR" altLang="en-US" dirty="0" err="1"/>
              <a:t>무쿠스케</a:t>
            </a:r>
            <a:r>
              <a:rPr lang="ko-KR" altLang="en-US" dirty="0"/>
              <a:t> 멧돼지 사냥 이야기</a:t>
            </a:r>
            <a:r>
              <a:rPr lang="en-US" altLang="ko-KR" dirty="0"/>
              <a:t>(</a:t>
            </a:r>
            <a:r>
              <a:rPr lang="ko-KR" altLang="en-US" dirty="0"/>
              <a:t>凸坊新畫帖 芋助猪狩の巻</a:t>
            </a:r>
            <a:r>
              <a:rPr lang="en-US" altLang="ko-KR" dirty="0"/>
              <a:t>)&gt;</a:t>
            </a:r>
            <a:r>
              <a:rPr lang="ko-KR" altLang="en-US" dirty="0"/>
              <a:t>를 제작했고</a:t>
            </a:r>
            <a:r>
              <a:rPr lang="en-US" altLang="ko-KR" dirty="0"/>
              <a:t>,</a:t>
            </a:r>
            <a:r>
              <a:rPr lang="en-US" altLang="ko-KR" baseline="30000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[2]</a:t>
            </a:r>
            <a:r>
              <a:rPr lang="ko-KR" altLang="en-US" dirty="0"/>
              <a:t> 칠판 애니메이션 </a:t>
            </a:r>
            <a:r>
              <a:rPr lang="en-US" altLang="ko-KR" dirty="0"/>
              <a:t>&lt;</a:t>
            </a:r>
            <a:r>
              <a:rPr lang="ko-KR" altLang="en-US" dirty="0"/>
              <a:t>문지기 </a:t>
            </a:r>
            <a:r>
              <a:rPr lang="ko-KR" altLang="en-US" dirty="0" err="1"/>
              <a:t>이모가와</a:t>
            </a:r>
            <a:r>
              <a:rPr lang="ko-KR" altLang="en-US" dirty="0"/>
              <a:t> </a:t>
            </a:r>
            <a:r>
              <a:rPr lang="ko-KR" altLang="en-US" dirty="0" err="1"/>
              <a:t>무쿠조</a:t>
            </a:r>
            <a:r>
              <a:rPr lang="ko-KR" altLang="en-US" dirty="0"/>
              <a:t> 이야기</a:t>
            </a:r>
            <a:r>
              <a:rPr lang="en-US" altLang="ko-KR" dirty="0"/>
              <a:t>(</a:t>
            </a:r>
            <a:r>
              <a:rPr lang="ko-KR" altLang="en-US" dirty="0"/>
              <a:t>芋川椋三玄関番の巻</a:t>
            </a:r>
            <a:r>
              <a:rPr lang="en-US" altLang="ko-KR" dirty="0"/>
              <a:t>)&gt;</a:t>
            </a:r>
            <a:r>
              <a:rPr lang="ko-KR" altLang="en-US" dirty="0"/>
              <a:t>를 </a:t>
            </a:r>
            <a:r>
              <a:rPr lang="en-US" altLang="ko-KR" dirty="0"/>
              <a:t>1917</a:t>
            </a:r>
            <a:r>
              <a:rPr lang="ko-KR" altLang="en-US" dirty="0"/>
              <a:t>년 </a:t>
            </a:r>
            <a:r>
              <a:rPr lang="en-US" altLang="ko-KR" dirty="0"/>
              <a:t>4</a:t>
            </a:r>
            <a:r>
              <a:rPr lang="ko-KR" altLang="en-US" dirty="0"/>
              <a:t>월 도쿄 </a:t>
            </a:r>
            <a:r>
              <a:rPr lang="ko-KR" altLang="en-US" dirty="0" err="1"/>
              <a:t>아사쿠사</a:t>
            </a:r>
            <a:r>
              <a:rPr lang="ko-KR" altLang="en-US" dirty="0"/>
              <a:t> </a:t>
            </a:r>
            <a:r>
              <a:rPr lang="ko-KR" altLang="en-US" dirty="0" err="1"/>
              <a:t>키네마클럽에서</a:t>
            </a:r>
            <a:r>
              <a:rPr lang="ko-KR" altLang="en-US" dirty="0"/>
              <a:t> 개봉했다</a:t>
            </a:r>
            <a:r>
              <a:rPr lang="en-US" altLang="ko-KR" dirty="0"/>
              <a:t>. </a:t>
            </a:r>
            <a:r>
              <a:rPr lang="ko-KR" altLang="en-US" dirty="0"/>
              <a:t>아쉽게도 현재 필름은 남아 있지 않으나</a:t>
            </a:r>
            <a:r>
              <a:rPr lang="en-US" altLang="ko-KR" dirty="0"/>
              <a:t>, </a:t>
            </a:r>
            <a:r>
              <a:rPr lang="ko-KR" altLang="en-US" dirty="0"/>
              <a:t>당시 증언에 의하면 움직임은 부자연스럽고 캐릭터가 걷는 속도도 안정이 되지 않았음에도 기념비적 작품으로 보고 있다</a:t>
            </a:r>
            <a:r>
              <a:rPr lang="en-US" altLang="ko-KR" dirty="0"/>
              <a:t>. 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620357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유명 감독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altLang="ko-KR" dirty="0"/>
          </a:p>
          <a:p>
            <a:pPr marL="0" indent="0">
              <a:buNone/>
            </a:pPr>
            <a:r>
              <a:rPr lang="ko-KR" altLang="en-US" b="1" dirty="0" err="1"/>
              <a:t>토미노</a:t>
            </a:r>
            <a:r>
              <a:rPr lang="ko-KR" altLang="en-US" b="1" dirty="0"/>
              <a:t> </a:t>
            </a:r>
            <a:r>
              <a:rPr lang="ko-KR" altLang="en-US" b="1" dirty="0" err="1"/>
              <a:t>요시유키</a:t>
            </a:r>
            <a:endParaRPr lang="en-US" altLang="ko-KR" b="1" dirty="0"/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r>
              <a:rPr lang="ko-KR" altLang="en-US" b="1" dirty="0">
                <a:hlinkClick r:id="rId2" tooltip="건담 시리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건담 시리즈</a:t>
            </a:r>
            <a:r>
              <a:rPr lang="ko-KR" altLang="en-US" b="1" dirty="0"/>
              <a:t>의 아버지</a:t>
            </a:r>
            <a:r>
              <a:rPr lang="en-US" altLang="ko-KR" b="1" dirty="0"/>
              <a:t>.</a:t>
            </a:r>
            <a:r>
              <a:rPr lang="ko-KR" altLang="en-US" dirty="0"/>
              <a:t> 그 밖에도 </a:t>
            </a:r>
            <a:r>
              <a:rPr lang="en-US" altLang="ko-KR" dirty="0">
                <a:hlinkClick r:id="rId3" tooltip="1970년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1970</a:t>
            </a:r>
            <a:r>
              <a:rPr lang="ko-KR" altLang="en-US" dirty="0">
                <a:hlinkClick r:id="rId3" tooltip="1970년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년대</a:t>
            </a:r>
            <a:r>
              <a:rPr lang="ko-KR" altLang="en-US" dirty="0"/>
              <a:t>부터 최근까지 수많은 </a:t>
            </a:r>
            <a:r>
              <a:rPr lang="ko-KR" altLang="en-US" dirty="0">
                <a:hlinkClick r:id="rId4" tooltip="거대로봇물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로봇 애니메이션</a:t>
            </a:r>
            <a:r>
              <a:rPr lang="ko-KR" altLang="en-US" dirty="0"/>
              <a:t>의 감독을 담당했다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r>
              <a:rPr lang="ko-KR" altLang="en-US" dirty="0"/>
              <a:t>일본 애니메이션의 수많은 참신한 시도와 사회비판과 풍자를 투입하는 모험을 시도한 </a:t>
            </a:r>
            <a:r>
              <a:rPr lang="ko-KR" altLang="en-US" dirty="0" err="1"/>
              <a:t>선구자적인</a:t>
            </a:r>
            <a:r>
              <a:rPr lang="ko-KR" altLang="en-US" dirty="0"/>
              <a:t> 존재로</a:t>
            </a:r>
            <a:r>
              <a:rPr lang="en-US" altLang="ko-KR" dirty="0"/>
              <a:t>, </a:t>
            </a:r>
            <a:r>
              <a:rPr lang="ko-KR" altLang="en-US" dirty="0"/>
              <a:t>보조적 기술자 취급을 받고 있었던 애니메이션 연출가에 대한 고정관념을 깨뜨린 자타공인 일본 애니 업계의 거장 중 </a:t>
            </a:r>
            <a:r>
              <a:rPr lang="en-US" altLang="ko-KR" dirty="0"/>
              <a:t>1</a:t>
            </a:r>
            <a:r>
              <a:rPr lang="ko-KR" altLang="en-US" dirty="0"/>
              <a:t>명으로 꼽히는 인물이다</a:t>
            </a:r>
            <a:r>
              <a:rPr lang="en-US" altLang="ko-KR" dirty="0"/>
              <a:t>.</a:t>
            </a: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26610444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유명 감독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pPr marL="0" indent="0">
              <a:buNone/>
            </a:pPr>
            <a:r>
              <a:rPr lang="ko-KR" altLang="en-US" b="1" dirty="0" err="1"/>
              <a:t>스기이</a:t>
            </a:r>
            <a:r>
              <a:rPr lang="ko-KR" altLang="en-US" b="1" dirty="0"/>
              <a:t> 기사부로</a:t>
            </a:r>
            <a:endParaRPr lang="en-US" altLang="ko-KR" b="1" dirty="0"/>
          </a:p>
          <a:p>
            <a:pPr marL="0" indent="0">
              <a:buNone/>
            </a:pPr>
            <a:r>
              <a:rPr lang="ko-KR" altLang="en-US" dirty="0"/>
              <a:t>집단 생활을 별로 좋아하지 않아 작품 활동을 한 게 별로 없고 해도 장편을 잘 안 하는 </a:t>
            </a:r>
            <a:r>
              <a:rPr lang="en-US" altLang="ko-KR" dirty="0"/>
              <a:t>'</a:t>
            </a:r>
            <a:r>
              <a:rPr lang="ko-KR" altLang="en-US" dirty="0"/>
              <a:t>작품 활동을 안 하는 천재</a:t>
            </a:r>
            <a:r>
              <a:rPr lang="en-US" altLang="ko-KR" dirty="0"/>
              <a:t>'</a:t>
            </a:r>
            <a:r>
              <a:rPr lang="ko-KR" altLang="en-US" dirty="0"/>
              <a:t>로 </a:t>
            </a:r>
            <a:r>
              <a:rPr lang="ko-KR" altLang="en-US" dirty="0" err="1"/>
              <a:t>알려져있다</a:t>
            </a:r>
            <a:r>
              <a:rPr lang="en-US" altLang="ko-KR" dirty="0"/>
              <a:t>. </a:t>
            </a:r>
            <a:r>
              <a:rPr lang="ko-KR" altLang="en-US" dirty="0"/>
              <a:t>또한 연출은 늘 뛰어나지만 각본이나 제작 진행 관리에는 허술함을 보여 </a:t>
            </a:r>
            <a:r>
              <a:rPr lang="ko-KR" altLang="en-US" dirty="0" err="1"/>
              <a:t>작품별</a:t>
            </a:r>
            <a:r>
              <a:rPr lang="ko-KR" altLang="en-US" dirty="0"/>
              <a:t> 편차가 크다</a:t>
            </a:r>
            <a:r>
              <a:rPr lang="en-US" altLang="ko-KR" dirty="0"/>
              <a:t>. </a:t>
            </a:r>
            <a:r>
              <a:rPr lang="ko-KR" altLang="en-US" dirty="0"/>
              <a:t>이 때문에 과거 일본에서도 마이너 감독이었으며 한국에선 별로 </a:t>
            </a:r>
            <a:r>
              <a:rPr lang="ko-KR" altLang="en-US" dirty="0" err="1"/>
              <a:t>알려져있지가</a:t>
            </a:r>
            <a:r>
              <a:rPr lang="ko-KR" altLang="en-US" dirty="0"/>
              <a:t> 않다</a:t>
            </a:r>
            <a:r>
              <a:rPr lang="en-US" altLang="ko-KR" dirty="0"/>
              <a:t>. </a:t>
            </a:r>
            <a:r>
              <a:rPr lang="ko-KR" altLang="en-US" dirty="0"/>
              <a:t>하지만 과거 작품이 재조명되면서 오히려 </a:t>
            </a:r>
            <a:r>
              <a:rPr lang="en-US" altLang="ko-KR" dirty="0"/>
              <a:t>2010</a:t>
            </a:r>
            <a:r>
              <a:rPr lang="ko-KR" altLang="en-US" dirty="0"/>
              <a:t>년대부터 갑자기 평가가 오르기 시작한 인물</a:t>
            </a:r>
            <a:r>
              <a:rPr lang="en-US" altLang="ko-KR" dirty="0"/>
              <a:t>.</a:t>
            </a: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6965039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유명 감독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altLang="ko-KR" dirty="0"/>
          </a:p>
          <a:p>
            <a:pPr marL="0" indent="0">
              <a:buNone/>
            </a:pPr>
            <a:r>
              <a:rPr lang="ko-KR" altLang="en-US" b="1" dirty="0" err="1"/>
              <a:t>스기이</a:t>
            </a:r>
            <a:r>
              <a:rPr lang="ko-KR" altLang="en-US" b="1" dirty="0"/>
              <a:t> 기사부로</a:t>
            </a:r>
            <a:endParaRPr lang="en-US" altLang="ko-KR" b="1" dirty="0"/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r>
              <a:rPr lang="ko-KR" altLang="en-US" dirty="0"/>
              <a:t>본적으론 정적인 연출을 좋아하지만 액션 연출에도 일가견이 있다</a:t>
            </a:r>
            <a:r>
              <a:rPr lang="en-US" altLang="ko-KR" dirty="0"/>
              <a:t>. </a:t>
            </a:r>
            <a:r>
              <a:rPr lang="ko-KR" altLang="en-US" dirty="0" err="1">
                <a:hlinkClick r:id="rId2" tooltip="도로로와 햐키마루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도로로와</a:t>
            </a:r>
            <a:r>
              <a:rPr lang="ko-KR" altLang="en-US" dirty="0">
                <a:hlinkClick r:id="rId2" tooltip="도로로와 햐키마루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2" tooltip="도로로와 햐키마루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햐키마루</a:t>
            </a:r>
            <a:r>
              <a:rPr lang="ko-KR" altLang="en-US" dirty="0" err="1"/>
              <a:t>의</a:t>
            </a:r>
            <a:r>
              <a:rPr lang="ko-KR" altLang="en-US" dirty="0"/>
              <a:t> 액션 연출로도 꽤 유명했고 </a:t>
            </a:r>
            <a:r>
              <a:rPr lang="ko-KR" altLang="en-US" dirty="0">
                <a:hlinkClick r:id="rId3" tooltip="스트리트 파이터 2 무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스트리트 파이터 </a:t>
            </a:r>
            <a:r>
              <a:rPr lang="en-US" altLang="ko-KR" dirty="0">
                <a:hlinkClick r:id="rId3" tooltip="스트리트 파이터 2 무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 </a:t>
            </a:r>
            <a:r>
              <a:rPr lang="ko-KR" altLang="en-US" dirty="0">
                <a:hlinkClick r:id="rId3" tooltip="스트리트 파이터 2 무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무비</a:t>
            </a:r>
            <a:r>
              <a:rPr lang="ko-KR" altLang="en-US" dirty="0"/>
              <a:t>도 호평을 얻었다</a:t>
            </a:r>
            <a:r>
              <a:rPr lang="en-US" altLang="ko-KR" dirty="0"/>
              <a:t>. </a:t>
            </a:r>
            <a:r>
              <a:rPr lang="ko-KR" altLang="en-US" dirty="0"/>
              <a:t>인체의 아름다움을 많이 연구했으며 그래서 진짜 사람이 움직이는 것 같은 자연스러운 움직임을 보여준다</a:t>
            </a:r>
            <a:r>
              <a:rPr lang="en-US" altLang="ko-KR" dirty="0"/>
              <a:t>. </a:t>
            </a:r>
            <a:r>
              <a:rPr lang="ko-KR" altLang="en-US" dirty="0"/>
              <a:t>사람이 움직일 때 근육이 보여주는 변화를 리얼하게 그려낸다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r>
              <a:rPr lang="ko-KR" altLang="en-US" b="1" dirty="0"/>
              <a:t>대표작 </a:t>
            </a:r>
            <a:r>
              <a:rPr lang="en-US" altLang="ko-KR" b="1" dirty="0"/>
              <a:t>(</a:t>
            </a:r>
            <a:r>
              <a:rPr lang="ko-KR" altLang="en-US" b="1" dirty="0"/>
              <a:t>폭풍우 치는 밤에</a:t>
            </a:r>
            <a:r>
              <a:rPr lang="en-US" altLang="ko-KR" b="1" dirty="0"/>
              <a:t>)</a:t>
            </a:r>
          </a:p>
          <a:p>
            <a:pPr marL="0" indent="0">
              <a:buNone/>
            </a:pP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30819502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유명 감독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pPr marL="0" indent="0">
              <a:buNone/>
            </a:pPr>
            <a:r>
              <a:rPr lang="ko-KR" altLang="en-US" b="1" dirty="0"/>
              <a:t>오시이 </a:t>
            </a:r>
            <a:r>
              <a:rPr lang="ko-KR" altLang="en-US" b="1" dirty="0" err="1"/>
              <a:t>마모루</a:t>
            </a:r>
            <a:r>
              <a:rPr lang="ko-KR" altLang="en-US" b="1" dirty="0"/>
              <a:t>  </a:t>
            </a:r>
            <a:endParaRPr lang="en-US" altLang="ko-KR" b="1" dirty="0"/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r>
              <a:rPr lang="ko-KR" altLang="en-US" dirty="0"/>
              <a:t>철학적인 스토리를 다루는 경우가 많아 스토리를 잘 쓰는 사람으로 알려져 있으나 오시이도 </a:t>
            </a:r>
            <a:r>
              <a:rPr lang="ko-KR" altLang="en-US" dirty="0" err="1">
                <a:hlinkClick r:id="rId2" tooltip="토미노 요시유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토미노</a:t>
            </a:r>
            <a:r>
              <a:rPr lang="ko-KR" altLang="en-US" dirty="0">
                <a:hlinkClick r:id="rId2" tooltip="토미노 요시유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2" tooltip="토미노 요시유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요시유키</a:t>
            </a:r>
            <a:r>
              <a:rPr lang="ko-KR" altLang="en-US" dirty="0" err="1"/>
              <a:t>처럼</a:t>
            </a:r>
            <a:r>
              <a:rPr lang="ko-KR" altLang="en-US" dirty="0"/>
              <a:t> 연출</a:t>
            </a:r>
            <a:r>
              <a:rPr lang="en-US" altLang="ko-KR" dirty="0"/>
              <a:t>, </a:t>
            </a:r>
            <a:r>
              <a:rPr lang="ko-KR" altLang="en-US" dirty="0"/>
              <a:t>영상 표현 </a:t>
            </a:r>
            <a:r>
              <a:rPr lang="ko-KR" altLang="en-US" dirty="0" err="1"/>
              <a:t>중시자이다</a:t>
            </a:r>
            <a:r>
              <a:rPr lang="en-US" altLang="ko-KR" dirty="0"/>
              <a:t>. </a:t>
            </a:r>
            <a:r>
              <a:rPr lang="ko-KR" altLang="en-US" dirty="0"/>
              <a:t>언어로는 전달할 수 없는 것이 있고 표현이 잘못되면 일단 재미가 없기 때문에 표현에 중심을 둔다는 게 지론이다</a:t>
            </a:r>
            <a:r>
              <a:rPr lang="en-US" altLang="ko-KR" dirty="0"/>
              <a:t>. </a:t>
            </a:r>
            <a:r>
              <a:rPr lang="ko-KR" altLang="en-US" dirty="0">
                <a:hlinkClick r:id="rId3" tooltip="스즈키 토시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스즈키 토시오</a:t>
            </a:r>
            <a:r>
              <a:rPr lang="ko-KR" altLang="en-US" dirty="0"/>
              <a:t>는 오시이는 스토리와 드라마에는 별로 관심이 없다고 하기도 했다</a:t>
            </a:r>
            <a:r>
              <a:rPr lang="en-US" altLang="ko-KR" dirty="0"/>
              <a:t>. </a:t>
            </a:r>
            <a:r>
              <a:rPr lang="ko-KR" altLang="en-US" dirty="0"/>
              <a:t>같이 인터뷰하던 오시이도 이를 긍정했다</a:t>
            </a:r>
            <a:endParaRPr lang="en-US" altLang="ko-KR" dirty="0"/>
          </a:p>
          <a:p>
            <a:pPr marL="0" indent="0">
              <a:buNone/>
            </a:pP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21735671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유명 감독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altLang="ko-KR" dirty="0"/>
          </a:p>
          <a:p>
            <a:pPr marL="0" indent="0">
              <a:buNone/>
            </a:pPr>
            <a:r>
              <a:rPr lang="ko-KR" altLang="en-US" b="1" dirty="0"/>
              <a:t>오시이 </a:t>
            </a:r>
            <a:r>
              <a:rPr lang="ko-KR" altLang="en-US" b="1" dirty="0" err="1"/>
              <a:t>마모루</a:t>
            </a:r>
            <a:r>
              <a:rPr lang="ko-KR" altLang="en-US" b="1" dirty="0"/>
              <a:t>  </a:t>
            </a:r>
            <a:endParaRPr lang="en-US" altLang="ko-KR" b="1" dirty="0"/>
          </a:p>
          <a:p>
            <a:pPr marL="0" indent="0">
              <a:buNone/>
            </a:pPr>
            <a:r>
              <a:rPr lang="ko-KR" altLang="en-US" dirty="0"/>
              <a:t>자신의 작품은 그림이 아니라 그림을 한 번 카메라로 찍은 것이다 라는 발상으로 </a:t>
            </a:r>
            <a:r>
              <a:rPr lang="ko-KR" altLang="en-US" dirty="0" err="1"/>
              <a:t>영화식</a:t>
            </a:r>
            <a:r>
              <a:rPr lang="ko-KR" altLang="en-US" dirty="0"/>
              <a:t> 연출이나 렌즈의 개념을 작화에 도입했다</a:t>
            </a:r>
            <a:r>
              <a:rPr lang="en-US" altLang="ko-KR" dirty="0"/>
              <a:t>. </a:t>
            </a:r>
            <a:r>
              <a:rPr lang="ko-KR" altLang="en-US" dirty="0"/>
              <a:t>현실 영화에 조명이 비춰지는 것처럼 그림에 명암을 넣고 어안 렌즈 같이 사물을 굴절시키는 특수한 렌즈로 촬영한 것처럼 보이게 하는 기법이나</a:t>
            </a:r>
            <a:r>
              <a:rPr lang="en-US" altLang="ko-KR" dirty="0"/>
              <a:t>, </a:t>
            </a:r>
            <a:r>
              <a:rPr lang="ko-KR" altLang="en-US" dirty="0"/>
              <a:t>카메라 잔상을 작화에 일부러 넣는 구상을 창시해 진짜 영화처럼 보이게 만들었다</a:t>
            </a:r>
            <a:r>
              <a:rPr lang="en-US" altLang="ko-KR" dirty="0"/>
              <a:t>. </a:t>
            </a:r>
            <a:r>
              <a:rPr lang="ko-KR" altLang="en-US" dirty="0"/>
              <a:t>이를 애니메이션 계 용어로 </a:t>
            </a:r>
            <a:r>
              <a:rPr lang="ko-KR" altLang="en-US" dirty="0" err="1"/>
              <a:t>리얼계</a:t>
            </a:r>
            <a:r>
              <a:rPr lang="ko-KR" altLang="en-US" dirty="0"/>
              <a:t> </a:t>
            </a:r>
            <a:r>
              <a:rPr lang="ko-KR" altLang="en-US" dirty="0" err="1"/>
              <a:t>작화라고</a:t>
            </a:r>
            <a:r>
              <a:rPr lang="ko-KR" altLang="en-US" dirty="0"/>
              <a:t> 부르며 일본 애니메이션의 </a:t>
            </a:r>
            <a:r>
              <a:rPr lang="ko-KR" altLang="en-US" dirty="0">
                <a:hlinkClick r:id="rId2" tooltip="작화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작화</a:t>
            </a:r>
            <a:r>
              <a:rPr lang="ko-KR" altLang="en-US" dirty="0"/>
              <a:t>와 </a:t>
            </a:r>
            <a:r>
              <a:rPr lang="ko-KR" altLang="en-US" dirty="0">
                <a:hlinkClick r:id="rId3" tooltip="촬영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촬영</a:t>
            </a:r>
            <a:r>
              <a:rPr lang="ko-KR" altLang="en-US" dirty="0"/>
              <a:t> 기법에 획기적인 발전을 불렀다</a:t>
            </a:r>
            <a:r>
              <a:rPr lang="en-US" altLang="ko-KR" dirty="0"/>
              <a:t>. </a:t>
            </a:r>
            <a:r>
              <a:rPr lang="ko-KR" altLang="en-US" dirty="0">
                <a:hlinkClick r:id="rId3" tooltip="촬영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촬영</a:t>
            </a:r>
            <a:r>
              <a:rPr lang="ko-KR" altLang="en-US" dirty="0"/>
              <a:t>을 중시하는 다른 감독과 오시이의 차이는 다른 감독들을 그림을 따로 그리고 촬영으로 효과를 덧입히는 식인데 오시이는 촬영으로 발생하는 효과를 애초에 작화에 다 그려버린다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r>
              <a:rPr lang="ko-KR" altLang="en-US" b="1" dirty="0"/>
              <a:t>대표작 </a:t>
            </a:r>
            <a:r>
              <a:rPr lang="en-US" altLang="ko-KR" b="1" dirty="0"/>
              <a:t>(</a:t>
            </a:r>
            <a:r>
              <a:rPr lang="ko-KR" altLang="en-US" b="1" dirty="0"/>
              <a:t>역전 </a:t>
            </a:r>
            <a:r>
              <a:rPr lang="ko-KR" altLang="en-US" b="1" dirty="0" err="1"/>
              <a:t>잇파츠맨</a:t>
            </a:r>
            <a:r>
              <a:rPr lang="en-US" altLang="ko-KR" b="1" dirty="0"/>
              <a:t>)</a:t>
            </a:r>
          </a:p>
          <a:p>
            <a:pPr marL="0" indent="0">
              <a:buNone/>
            </a:pP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1018131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유명 감독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pPr marL="0" indent="0">
              <a:buNone/>
            </a:pPr>
            <a:r>
              <a:rPr lang="ko-KR" altLang="en-US" b="1" dirty="0" err="1"/>
              <a:t>안노</a:t>
            </a:r>
            <a:r>
              <a:rPr lang="ko-KR" altLang="en-US" b="1" dirty="0"/>
              <a:t> </a:t>
            </a:r>
            <a:r>
              <a:rPr lang="ko-KR" altLang="en-US" b="1" dirty="0" err="1"/>
              <a:t>히데아키</a:t>
            </a:r>
            <a:endParaRPr lang="en-US" altLang="ko-KR" b="1" dirty="0"/>
          </a:p>
          <a:p>
            <a:pPr marL="0" indent="0">
              <a:buNone/>
            </a:pPr>
            <a:r>
              <a:rPr lang="ko-KR" altLang="en-US" dirty="0" err="1"/>
              <a:t>애니메이터로서</a:t>
            </a:r>
            <a:r>
              <a:rPr lang="ko-KR" altLang="en-US" dirty="0"/>
              <a:t> </a:t>
            </a:r>
            <a:r>
              <a:rPr lang="en-US" altLang="ko-KR" dirty="0"/>
              <a:t>'</a:t>
            </a:r>
            <a:r>
              <a:rPr lang="ko-KR" altLang="en-US" dirty="0"/>
              <a:t>인물</a:t>
            </a:r>
            <a:r>
              <a:rPr lang="en-US" altLang="ko-KR" dirty="0"/>
              <a:t>'</a:t>
            </a:r>
            <a:r>
              <a:rPr lang="ko-KR" altLang="en-US" dirty="0"/>
              <a:t>은 제대로 그리지 못했다</a:t>
            </a:r>
            <a:r>
              <a:rPr lang="en-US" altLang="ko-KR" dirty="0"/>
              <a:t>. </a:t>
            </a:r>
            <a:r>
              <a:rPr lang="ko-KR" altLang="en-US" dirty="0"/>
              <a:t>메카</a:t>
            </a:r>
            <a:r>
              <a:rPr lang="en-US" altLang="ko-KR" dirty="0"/>
              <a:t>/</a:t>
            </a:r>
            <a:r>
              <a:rPr lang="ko-KR" altLang="en-US" dirty="0"/>
              <a:t>자연물 묘사력에 있어서의 실력이 워낙 압도적으로 뛰어난 반면 인물 쪽은 그 정도는 아니었다</a:t>
            </a:r>
            <a:r>
              <a:rPr lang="en-US" altLang="ko-KR" dirty="0"/>
              <a:t>. </a:t>
            </a:r>
            <a:r>
              <a:rPr lang="ko-KR" altLang="en-US" dirty="0"/>
              <a:t>어느 정도 자조적인 부분도 있지만 상대적으로 부족한 것은 본인도 타인도 인정한다</a:t>
            </a:r>
            <a:r>
              <a:rPr lang="en-US" altLang="ko-KR" dirty="0"/>
              <a:t>. </a:t>
            </a:r>
            <a:r>
              <a:rPr lang="ko-KR" altLang="en-US" dirty="0"/>
              <a:t>대신에 메카</a:t>
            </a:r>
            <a:r>
              <a:rPr lang="en-US" altLang="ko-KR" dirty="0"/>
              <a:t>, </a:t>
            </a:r>
            <a:r>
              <a:rPr lang="ko-KR" altLang="en-US" dirty="0"/>
              <a:t>건물</a:t>
            </a:r>
            <a:r>
              <a:rPr lang="en-US" altLang="ko-KR" dirty="0"/>
              <a:t>, </a:t>
            </a:r>
            <a:r>
              <a:rPr lang="ko-KR" altLang="en-US" dirty="0"/>
              <a:t>기계</a:t>
            </a:r>
            <a:r>
              <a:rPr lang="en-US" altLang="ko-KR" dirty="0"/>
              <a:t>, </a:t>
            </a:r>
            <a:r>
              <a:rPr lang="ko-KR" altLang="en-US" dirty="0"/>
              <a:t>폭파</a:t>
            </a:r>
            <a:r>
              <a:rPr lang="en-US" altLang="ko-KR" dirty="0"/>
              <a:t>, </a:t>
            </a:r>
            <a:r>
              <a:rPr lang="ko-KR" altLang="en-US" dirty="0"/>
              <a:t>파편 작화는 수준급으로 그려낸다</a:t>
            </a:r>
            <a:r>
              <a:rPr lang="en-US" altLang="ko-KR" dirty="0"/>
              <a:t>.</a:t>
            </a: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31436576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유명 감독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altLang="ko-KR" dirty="0"/>
          </a:p>
          <a:p>
            <a:pPr marL="0" indent="0">
              <a:buNone/>
            </a:pPr>
            <a:r>
              <a:rPr lang="ko-KR" altLang="en-US" b="1" dirty="0" err="1"/>
              <a:t>안노</a:t>
            </a:r>
            <a:r>
              <a:rPr lang="ko-KR" altLang="en-US" b="1" dirty="0"/>
              <a:t> </a:t>
            </a:r>
            <a:r>
              <a:rPr lang="ko-KR" altLang="en-US" b="1" dirty="0" err="1"/>
              <a:t>히데아키</a:t>
            </a:r>
            <a:endParaRPr lang="en-US" altLang="ko-KR" b="1" dirty="0"/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br>
              <a:rPr lang="ko-KR" altLang="en-US" dirty="0"/>
            </a:br>
            <a:r>
              <a:rPr lang="ko-KR" altLang="en-US" dirty="0" err="1"/>
              <a:t>애니메이터로서의</a:t>
            </a:r>
            <a:r>
              <a:rPr lang="ko-KR" altLang="en-US" dirty="0"/>
              <a:t> 능력 외에</a:t>
            </a:r>
            <a:r>
              <a:rPr lang="en-US" altLang="ko-KR" dirty="0"/>
              <a:t>, </a:t>
            </a:r>
            <a:r>
              <a:rPr lang="ko-KR" altLang="en-US" dirty="0"/>
              <a:t>연출가로서 </a:t>
            </a:r>
            <a:r>
              <a:rPr lang="ko-KR" altLang="en-US" dirty="0">
                <a:hlinkClick r:id="rId2" tooltip="콘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콘티</a:t>
            </a:r>
            <a:r>
              <a:rPr lang="ko-KR" altLang="en-US" dirty="0"/>
              <a:t>를 작성하는 능력도 뛰어나다</a:t>
            </a:r>
            <a:r>
              <a:rPr lang="en-US" altLang="ko-KR" dirty="0"/>
              <a:t>. </a:t>
            </a:r>
            <a:r>
              <a:rPr lang="ko-KR" altLang="en-US" dirty="0"/>
              <a:t>이쪽으로 활약한 작품의 경우엔 어차피 사람은 다른 작화가나 배우가 대신하니까 되니까 인물 묘사도 제대로 한다</a:t>
            </a:r>
            <a:r>
              <a:rPr lang="en-US" altLang="ko-KR" dirty="0"/>
              <a:t>. </a:t>
            </a:r>
            <a:r>
              <a:rPr lang="ko-KR" altLang="en-US" dirty="0"/>
              <a:t>그의 작품을 보면 캐릭터들이 꽤나 현실적으로 리얼하게 감정 묘사를 하고 움직이는 것을 알 수 있다</a:t>
            </a:r>
            <a:r>
              <a:rPr lang="en-US" altLang="ko-KR" dirty="0"/>
              <a:t>. </a:t>
            </a:r>
            <a:r>
              <a:rPr lang="ko-KR" altLang="en-US" dirty="0"/>
              <a:t>즉</a:t>
            </a:r>
            <a:r>
              <a:rPr lang="en-US" altLang="ko-KR" dirty="0"/>
              <a:t>, </a:t>
            </a:r>
            <a:r>
              <a:rPr lang="ko-KR" altLang="en-US" dirty="0"/>
              <a:t>사람을 잘 그리지 못해서 그런 것이지 사람을 묘사하지 못하는 사람은 아닌 것이다</a:t>
            </a:r>
            <a:r>
              <a:rPr lang="en-US" altLang="ko-KR" dirty="0"/>
              <a:t>. </a:t>
            </a:r>
            <a:r>
              <a:rPr lang="ko-KR" altLang="en-US" dirty="0"/>
              <a:t>연출가로서도 </a:t>
            </a:r>
            <a:r>
              <a:rPr lang="en-US" altLang="ko-KR" dirty="0"/>
              <a:t>1</a:t>
            </a:r>
            <a:r>
              <a:rPr lang="ko-KR" altLang="en-US" dirty="0"/>
              <a:t>세대 </a:t>
            </a:r>
            <a:r>
              <a:rPr lang="ko-KR" altLang="en-US" dirty="0" err="1"/>
              <a:t>오타쿠</a:t>
            </a:r>
            <a:r>
              <a:rPr lang="ko-KR" altLang="en-US" dirty="0"/>
              <a:t> 감독 중에서는 </a:t>
            </a:r>
            <a:r>
              <a:rPr lang="ko-KR" altLang="en-US" dirty="0" err="1"/>
              <a:t>최고란</a:t>
            </a:r>
            <a:r>
              <a:rPr lang="ko-KR" altLang="en-US" dirty="0"/>
              <a:t> 평가를 받고있다</a:t>
            </a:r>
            <a:r>
              <a:rPr lang="en-US" altLang="ko-KR" dirty="0"/>
              <a:t>.</a:t>
            </a:r>
            <a:br>
              <a:rPr lang="ko-KR" altLang="en-US" dirty="0"/>
            </a:br>
            <a:endParaRPr lang="en-US" altLang="ko-KR" dirty="0"/>
          </a:p>
          <a:p>
            <a:pPr marL="0" indent="0">
              <a:buNone/>
            </a:pPr>
            <a:r>
              <a:rPr lang="ko-KR" altLang="en-US" b="1" dirty="0"/>
              <a:t>대표작 </a:t>
            </a:r>
            <a:r>
              <a:rPr lang="en-US" altLang="ko-KR" b="1" dirty="0"/>
              <a:t>(</a:t>
            </a:r>
            <a:r>
              <a:rPr lang="ko-KR" altLang="en-US" b="1" dirty="0"/>
              <a:t>신세기 </a:t>
            </a:r>
            <a:r>
              <a:rPr lang="ko-KR" altLang="en-US" b="1" dirty="0" err="1"/>
              <a:t>에반게리온</a:t>
            </a:r>
            <a:r>
              <a:rPr lang="en-US" altLang="ko-KR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338430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유명 감독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altLang="ko-KR" dirty="0"/>
          </a:p>
          <a:p>
            <a:pPr marL="0" indent="0">
              <a:buNone/>
            </a:pPr>
            <a:r>
              <a:rPr lang="ko-KR" altLang="en-US" b="1" dirty="0" err="1"/>
              <a:t>신카이</a:t>
            </a:r>
            <a:r>
              <a:rPr lang="ko-KR" altLang="en-US" b="1" dirty="0"/>
              <a:t> </a:t>
            </a:r>
            <a:r>
              <a:rPr lang="ko-KR" altLang="en-US" b="1" dirty="0" err="1"/>
              <a:t>마코토</a:t>
            </a:r>
            <a:endParaRPr lang="en-US" altLang="ko-KR" b="1" dirty="0"/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br>
              <a:rPr lang="ko-KR" altLang="en-US" dirty="0"/>
            </a:br>
            <a:r>
              <a:rPr lang="ko-KR" altLang="en-US" dirty="0"/>
              <a:t>연출면에서는 </a:t>
            </a:r>
            <a:r>
              <a:rPr lang="ko-KR" altLang="en-US" dirty="0" err="1">
                <a:hlinkClick r:id="rId2" tooltip="롱테이크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롱테이크</a:t>
            </a:r>
            <a:r>
              <a:rPr lang="ko-KR" altLang="en-US" dirty="0" err="1"/>
              <a:t>를</a:t>
            </a:r>
            <a:r>
              <a:rPr lang="ko-KR" altLang="en-US" dirty="0"/>
              <a:t> 즐겨 사용하며 </a:t>
            </a:r>
            <a:r>
              <a:rPr lang="en-US" altLang="ko-KR" dirty="0"/>
              <a:t>3D </a:t>
            </a:r>
            <a:r>
              <a:rPr lang="ko-KR" altLang="en-US" dirty="0"/>
              <a:t>배경의 이점을 활용해서 시점만 돌리는 연출도 많이 쓴다</a:t>
            </a:r>
            <a:r>
              <a:rPr lang="en-US" altLang="ko-KR" dirty="0"/>
              <a:t>. </a:t>
            </a:r>
            <a:r>
              <a:rPr lang="ko-KR" altLang="en-US" dirty="0"/>
              <a:t>그러나 그러한 연출도 </a:t>
            </a:r>
            <a:r>
              <a:rPr lang="ko-KR" altLang="en-US" dirty="0" err="1"/>
              <a:t>고퀄이라는</a:t>
            </a:r>
            <a:r>
              <a:rPr lang="ko-KR" altLang="en-US" dirty="0"/>
              <a:t> 점은 확실하다</a:t>
            </a:r>
            <a:r>
              <a:rPr lang="en-US" altLang="ko-KR" dirty="0"/>
              <a:t>. 2D </a:t>
            </a:r>
            <a:r>
              <a:rPr lang="ko-KR" altLang="en-US" dirty="0"/>
              <a:t>애니메이션에 </a:t>
            </a:r>
            <a:r>
              <a:rPr lang="en-US" altLang="ko-KR" dirty="0"/>
              <a:t>3D</a:t>
            </a:r>
            <a:r>
              <a:rPr lang="ko-KR" altLang="en-US" dirty="0"/>
              <a:t>를 접목시키고 이를 가장 활발히</a:t>
            </a:r>
            <a:r>
              <a:rPr lang="en-US" altLang="ko-KR" dirty="0"/>
              <a:t>, </a:t>
            </a:r>
            <a:r>
              <a:rPr lang="ko-KR" altLang="en-US" dirty="0"/>
              <a:t>자연스럽게 활용하는 것으로도 유명한데 </a:t>
            </a:r>
            <a:r>
              <a:rPr lang="en-US" altLang="ko-KR" dirty="0"/>
              <a:t>3D </a:t>
            </a:r>
            <a:r>
              <a:rPr lang="ko-KR" altLang="en-US" dirty="0"/>
              <a:t>모델링에 </a:t>
            </a:r>
            <a:r>
              <a:rPr lang="en-US" altLang="ko-KR" dirty="0"/>
              <a:t>2D </a:t>
            </a:r>
            <a:r>
              <a:rPr lang="ko-KR" altLang="en-US" dirty="0" err="1"/>
              <a:t>텍스쳐를</a:t>
            </a:r>
            <a:r>
              <a:rPr lang="ko-KR" altLang="en-US" dirty="0"/>
              <a:t> 입혀 오랫동안 </a:t>
            </a:r>
            <a:r>
              <a:rPr lang="en-US" altLang="ko-KR" dirty="0"/>
              <a:t>2D </a:t>
            </a:r>
            <a:r>
              <a:rPr lang="ko-KR" altLang="en-US" dirty="0"/>
              <a:t>애니메이션과 </a:t>
            </a:r>
            <a:r>
              <a:rPr lang="en-US" altLang="ko-KR" dirty="0"/>
              <a:t>3D </a:t>
            </a:r>
            <a:r>
              <a:rPr lang="ko-KR" altLang="en-US" dirty="0"/>
              <a:t>애니메이션 사이의 해결하기 힘들어 보이는 부자연스러움의 간극에 대한 편견들을 </a:t>
            </a:r>
            <a:r>
              <a:rPr lang="en-US" altLang="ko-KR" dirty="0"/>
              <a:t>&lt;</a:t>
            </a:r>
            <a:r>
              <a:rPr lang="ko-KR" altLang="en-US" dirty="0">
                <a:hlinkClick r:id="rId3" tooltip="언어의 정원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언어의 정원</a:t>
            </a:r>
            <a:r>
              <a:rPr lang="en-US" altLang="ko-KR" dirty="0"/>
              <a:t>&gt;, &lt;</a:t>
            </a:r>
            <a:r>
              <a:rPr lang="ko-KR" altLang="en-US" dirty="0">
                <a:hlinkClick r:id="rId4" tooltip="너의 이름은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너의 이름은</a:t>
            </a:r>
            <a:r>
              <a:rPr lang="en-US" altLang="ko-KR" dirty="0">
                <a:hlinkClick r:id="rId4" tooltip="너의 이름은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altLang="ko-KR" dirty="0"/>
              <a:t>&gt;</a:t>
            </a:r>
            <a:r>
              <a:rPr lang="ko-KR" altLang="en-US" dirty="0"/>
              <a:t>과 같은 </a:t>
            </a:r>
            <a:r>
              <a:rPr lang="ko-KR" altLang="en-US" dirty="0" err="1"/>
              <a:t>작품들에서</a:t>
            </a:r>
            <a:r>
              <a:rPr lang="ko-KR" altLang="en-US" dirty="0"/>
              <a:t> 깨부수면서 </a:t>
            </a:r>
            <a:r>
              <a:rPr lang="en-US" altLang="ko-KR" dirty="0"/>
              <a:t>2D </a:t>
            </a:r>
            <a:r>
              <a:rPr lang="ko-KR" altLang="en-US" dirty="0"/>
              <a:t>애니메이션 발전에 한 획을 그었다고 평가할 정도로 새로운 기술 도입에 상당히 적극적이다</a:t>
            </a:r>
            <a:r>
              <a:rPr lang="en-US" altLang="ko-KR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41618717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유명 감독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altLang="ko-KR" dirty="0"/>
          </a:p>
          <a:p>
            <a:pPr marL="0" indent="0">
              <a:buNone/>
            </a:pPr>
            <a:r>
              <a:rPr lang="ko-KR" altLang="en-US" b="1" dirty="0" err="1"/>
              <a:t>신카이</a:t>
            </a:r>
            <a:r>
              <a:rPr lang="ko-KR" altLang="en-US" b="1" dirty="0"/>
              <a:t> </a:t>
            </a:r>
            <a:r>
              <a:rPr lang="ko-KR" altLang="en-US" b="1" dirty="0" err="1"/>
              <a:t>마코토</a:t>
            </a:r>
            <a:endParaRPr lang="en-US" altLang="ko-KR" b="1" dirty="0"/>
          </a:p>
          <a:p>
            <a:pPr marL="0" indent="0">
              <a:buNone/>
            </a:pPr>
            <a:r>
              <a:rPr lang="ko-KR" altLang="en-US" dirty="0" err="1"/>
              <a:t>신카이</a:t>
            </a:r>
            <a:r>
              <a:rPr lang="ko-KR" altLang="en-US" dirty="0"/>
              <a:t> </a:t>
            </a:r>
            <a:r>
              <a:rPr lang="ko-KR" altLang="en-US" dirty="0" err="1"/>
              <a:t>마코토는</a:t>
            </a:r>
            <a:r>
              <a:rPr lang="ko-KR" altLang="en-US" dirty="0"/>
              <a:t> </a:t>
            </a:r>
            <a:r>
              <a:rPr lang="ko-KR" altLang="en-US" dirty="0">
                <a:hlinkClick r:id="rId2" tooltip="영화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영화</a:t>
            </a:r>
            <a:r>
              <a:rPr lang="ko-KR" altLang="en-US" dirty="0"/>
              <a:t>를 제작할 때</a:t>
            </a:r>
            <a:r>
              <a:rPr lang="en-US" altLang="ko-KR" dirty="0"/>
              <a:t>, </a:t>
            </a:r>
            <a:r>
              <a:rPr lang="ko-KR" altLang="en-US" dirty="0"/>
              <a:t>제작비를 절감할 수 있는 데까지 절감하고 </a:t>
            </a:r>
            <a:r>
              <a:rPr lang="ko-KR" altLang="en-US" dirty="0">
                <a:hlinkClick r:id="rId3" tooltip="간접광고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간접광고</a:t>
            </a:r>
            <a:r>
              <a:rPr lang="en-US" altLang="ko-KR" dirty="0"/>
              <a:t>(</a:t>
            </a:r>
            <a:r>
              <a:rPr lang="en-US" altLang="ko-KR" dirty="0">
                <a:hlinkClick r:id="rId4" tooltip="PP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PPL</a:t>
            </a:r>
            <a:r>
              <a:rPr lang="en-US" altLang="ko-KR" dirty="0"/>
              <a:t>) </a:t>
            </a:r>
            <a:r>
              <a:rPr lang="ko-KR" altLang="en-US" dirty="0"/>
              <a:t>등을 통해 </a:t>
            </a:r>
            <a:r>
              <a:rPr lang="ko-KR" altLang="en-US" dirty="0">
                <a:hlinkClick r:id="rId5" tooltip="리스크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리스크</a:t>
            </a:r>
            <a:r>
              <a:rPr lang="ko-KR" altLang="en-US" dirty="0"/>
              <a:t>를 분산하는 능력이 매우 뛰어나다</a:t>
            </a:r>
            <a:r>
              <a:rPr lang="en-US" altLang="ko-KR" dirty="0"/>
              <a:t>.</a:t>
            </a:r>
            <a:br>
              <a:rPr lang="ko-KR" altLang="en-US" dirty="0"/>
            </a:br>
            <a:br>
              <a:rPr lang="ko-KR" altLang="en-US" dirty="0"/>
            </a:br>
            <a:r>
              <a:rPr lang="ko-KR" altLang="en-US" dirty="0">
                <a:hlinkClick r:id="rId6" tooltip="애니메이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애니메이션</a:t>
            </a:r>
            <a:r>
              <a:rPr lang="ko-KR" altLang="en-US" dirty="0"/>
              <a:t>이나 </a:t>
            </a:r>
            <a:r>
              <a:rPr lang="ko-KR" altLang="en-US" dirty="0">
                <a:hlinkClick r:id="rId2" tooltip="영화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영화</a:t>
            </a:r>
            <a:r>
              <a:rPr lang="ko-KR" altLang="en-US" dirty="0"/>
              <a:t>를 한 편 만드는 것은 </a:t>
            </a:r>
            <a:r>
              <a:rPr lang="ko-KR" altLang="en-US" b="1" dirty="0" err="1">
                <a:hlinkClick r:id="rId7" tooltip="스타트업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스타트업</a:t>
            </a:r>
            <a:r>
              <a:rPr lang="ko-KR" altLang="en-US" b="1" dirty="0" err="1"/>
              <a:t>을</a:t>
            </a:r>
            <a:r>
              <a:rPr lang="ko-KR" altLang="en-US" b="1" dirty="0"/>
              <a:t> </a:t>
            </a:r>
            <a:r>
              <a:rPr lang="ko-KR" altLang="en-US" b="1" dirty="0">
                <a:hlinkClick r:id="rId8" tooltip="창업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창업</a:t>
            </a:r>
            <a:r>
              <a:rPr lang="ko-KR" altLang="en-US" b="1" dirty="0"/>
              <a:t>하는 것과 같다</a:t>
            </a:r>
            <a:r>
              <a:rPr lang="en-US" altLang="ko-KR" b="1" dirty="0"/>
              <a:t>.</a:t>
            </a:r>
            <a:r>
              <a:rPr lang="ko-KR" altLang="en-US" dirty="0"/>
              <a:t> 달리 말해 삐끗해서 작품을 이상하게 만들면 본인과 관계인들에게 거대한 손실을 입히고</a:t>
            </a:r>
            <a:r>
              <a:rPr lang="en-US" altLang="ko-KR" dirty="0"/>
              <a:t>, </a:t>
            </a:r>
            <a:r>
              <a:rPr lang="ko-KR" altLang="en-US" dirty="0"/>
              <a:t>뒤가 없다</a:t>
            </a:r>
            <a:r>
              <a:rPr lang="en-US" altLang="ko-KR" dirty="0"/>
              <a:t>. </a:t>
            </a:r>
            <a:r>
              <a:rPr lang="ko-KR" altLang="en-US" dirty="0"/>
              <a:t>그는 자본 관리에 탁월한데</a:t>
            </a:r>
            <a:r>
              <a:rPr lang="en-US" altLang="ko-KR" dirty="0"/>
              <a:t>, </a:t>
            </a:r>
            <a:r>
              <a:rPr lang="ko-KR" altLang="en-US" dirty="0"/>
              <a:t>작품을 위해 돈을 </a:t>
            </a:r>
            <a:r>
              <a:rPr lang="ko-KR" altLang="en-US" dirty="0" err="1"/>
              <a:t>있는대로</a:t>
            </a:r>
            <a:r>
              <a:rPr lang="ko-KR" altLang="en-US" dirty="0"/>
              <a:t> </a:t>
            </a:r>
            <a:r>
              <a:rPr lang="ko-KR" altLang="en-US" dirty="0" err="1"/>
              <a:t>때려박는</a:t>
            </a:r>
            <a:r>
              <a:rPr lang="ko-KR" altLang="en-US" dirty="0"/>
              <a:t> 몇몇 예술 지향 감독들과 달리</a:t>
            </a:r>
            <a:r>
              <a:rPr lang="en-US" altLang="ko-KR" dirty="0"/>
              <a:t>, </a:t>
            </a:r>
            <a:r>
              <a:rPr lang="ko-KR" altLang="en-US" dirty="0"/>
              <a:t>최대한 리스크를 없애고 리턴은 최대한 추구하는 방식으로 작품을 창작해 앞으로 작품을 창작할 인프라를 유지한다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r>
              <a:rPr lang="ko-KR" altLang="en-US" b="1" dirty="0"/>
              <a:t>대표작 </a:t>
            </a:r>
            <a:r>
              <a:rPr lang="en-US" altLang="ko-KR" b="1" dirty="0"/>
              <a:t>(</a:t>
            </a:r>
            <a:r>
              <a:rPr lang="ko-KR" altLang="en-US" b="1" dirty="0"/>
              <a:t>너의 이름은</a:t>
            </a:r>
            <a:r>
              <a:rPr lang="en-US" altLang="ko-KR" b="1" dirty="0"/>
              <a:t>, </a:t>
            </a:r>
            <a:r>
              <a:rPr lang="ko-KR" altLang="en-US" b="1" dirty="0"/>
              <a:t>날씨의 아이</a:t>
            </a:r>
            <a:r>
              <a:rPr lang="en-US" altLang="ko-KR" b="1" dirty="0"/>
              <a:t>, </a:t>
            </a:r>
            <a:r>
              <a:rPr lang="ko-KR" altLang="en-US" b="1" dirty="0" err="1"/>
              <a:t>스즈메의</a:t>
            </a:r>
            <a:r>
              <a:rPr lang="ko-KR" altLang="en-US" b="1" dirty="0"/>
              <a:t> 문단속</a:t>
            </a:r>
            <a:r>
              <a:rPr lang="en-US" altLang="ko-KR" b="1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512268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유명 감독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/>
              <a:t>호소다 </a:t>
            </a:r>
            <a:r>
              <a:rPr lang="ko-KR" altLang="en-US" dirty="0" err="1"/>
              <a:t>마모루</a:t>
            </a:r>
            <a:endParaRPr lang="en-US" altLang="ko-KR" dirty="0"/>
          </a:p>
          <a:p>
            <a:endParaRPr lang="en-US" altLang="ko-KR" dirty="0"/>
          </a:p>
          <a:p>
            <a:pPr marL="0" indent="0">
              <a:buNone/>
            </a:pPr>
            <a:br>
              <a:rPr lang="ko-KR" altLang="en-US" dirty="0"/>
            </a:br>
            <a:r>
              <a:rPr lang="ko-KR" altLang="en-US" dirty="0" err="1"/>
              <a:t>애니메이터</a:t>
            </a:r>
            <a:r>
              <a:rPr lang="ko-KR" altLang="en-US" dirty="0"/>
              <a:t> 출신으로서 콘티를 상당히 잘 그린다</a:t>
            </a:r>
            <a:r>
              <a:rPr lang="en-US" altLang="ko-KR" dirty="0"/>
              <a:t>. </a:t>
            </a:r>
            <a:r>
              <a:rPr lang="ko-KR" altLang="en-US" dirty="0"/>
              <a:t>인물 작화를 꽤 간단하게 그리기는 하지만 표정이나 행동 지시는 원화와 다름없을 정도로 세밀하게 </a:t>
            </a:r>
            <a:r>
              <a:rPr lang="ko-KR" altLang="en-US" dirty="0" err="1"/>
              <a:t>들어가있고</a:t>
            </a:r>
            <a:r>
              <a:rPr lang="ko-KR" altLang="en-US" dirty="0"/>
              <a:t> 콘티에 배경까지 </a:t>
            </a:r>
            <a:r>
              <a:rPr lang="ko-KR" altLang="en-US" dirty="0" err="1"/>
              <a:t>그려넣는</a:t>
            </a:r>
            <a:r>
              <a:rPr lang="ko-KR" altLang="en-US" dirty="0"/>
              <a:t> 것이 특징이다</a:t>
            </a:r>
            <a:r>
              <a:rPr lang="en-US" altLang="ko-KR" dirty="0"/>
              <a:t>.</a:t>
            </a:r>
            <a:br>
              <a:rPr lang="ko-KR" altLang="en-US" dirty="0"/>
            </a:b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14906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일본 애니메이션의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/>
              <a:t>1910~1930 (</a:t>
            </a:r>
            <a:r>
              <a:rPr lang="ko-KR" altLang="en-US" dirty="0"/>
              <a:t>개인 창작의 시대</a:t>
            </a:r>
            <a:r>
              <a:rPr lang="en-US" altLang="ko-KR" dirty="0"/>
              <a:t>)</a:t>
            </a: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일본 애니 탄생 초기에는 너무 신기한 나머지 관객이 많았고 제작자에게 막대한 개런티가 주어졌으나</a:t>
            </a:r>
            <a:r>
              <a:rPr lang="en-US" altLang="ko-KR" dirty="0"/>
              <a:t>, 1930</a:t>
            </a:r>
            <a:r>
              <a:rPr lang="ko-KR" altLang="en-US" dirty="0"/>
              <a:t>년 들어 일본에도 발성영화 시대가 개막되고 디즈니 등 해외 애니메이션들의 무차별 상륙으로 점차 극장에서 퇴출당했다</a:t>
            </a:r>
            <a:r>
              <a:rPr lang="en-US" altLang="ko-KR" dirty="0"/>
              <a:t>. </a:t>
            </a:r>
            <a:r>
              <a:rPr lang="ko-KR" altLang="en-US" dirty="0"/>
              <a:t>이미 분업제작 방식을 도입한 디즈니와 달리 일본 애니계는 전근대적 가내수공업이라 비싼 녹음설비나 기술혁신에 신경을 쓸 틈이 없었고</a:t>
            </a:r>
            <a:r>
              <a:rPr lang="en-US" altLang="ko-KR" dirty="0"/>
              <a:t>, </a:t>
            </a:r>
            <a:r>
              <a:rPr lang="ko-KR" altLang="en-US" dirty="0"/>
              <a:t>컬러화조차 이루어지지 않았다</a:t>
            </a:r>
            <a:r>
              <a:rPr lang="en-US" altLang="ko-KR" dirty="0"/>
              <a:t>. </a:t>
            </a:r>
            <a:r>
              <a:rPr lang="ko-KR" altLang="en-US" dirty="0"/>
              <a:t>결국 이들은 행정기관 홍보 혹은 교육용 애니메이션을 수주하거나</a:t>
            </a:r>
            <a:r>
              <a:rPr lang="en-US" altLang="ko-KR" dirty="0"/>
              <a:t>, </a:t>
            </a:r>
            <a:r>
              <a:rPr lang="ko-KR" altLang="en-US" dirty="0"/>
              <a:t>영화사로부터 실사영화 타이틀 등을 하청 제작해야 했다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966330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애니메이션의 유명 감독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/>
              <a:t>호소다 </a:t>
            </a:r>
            <a:r>
              <a:rPr lang="ko-KR" altLang="en-US" dirty="0" err="1"/>
              <a:t>마모루</a:t>
            </a:r>
            <a:endParaRPr lang="en-US" altLang="ko-KR" dirty="0"/>
          </a:p>
          <a:p>
            <a:r>
              <a:rPr lang="ko-KR" altLang="en-US" dirty="0"/>
              <a:t>이야기를 세밀하게 구성하는 능력이 뛰어나다</a:t>
            </a:r>
            <a:r>
              <a:rPr lang="en-US" altLang="ko-KR" dirty="0"/>
              <a:t>. </a:t>
            </a:r>
            <a:r>
              <a:rPr lang="ko-KR" altLang="en-US" dirty="0"/>
              <a:t>각본 단계에도 크게 관여하는 것으로 알려져 있다</a:t>
            </a:r>
            <a:r>
              <a:rPr lang="en-US" altLang="ko-KR" dirty="0"/>
              <a:t>. </a:t>
            </a:r>
            <a:r>
              <a:rPr lang="ko-KR" altLang="en-US" dirty="0"/>
              <a:t>같은 컷과 구도를 되풀이하는 동</a:t>
            </a:r>
            <a:r>
              <a:rPr lang="en-US" altLang="ko-KR" dirty="0"/>
              <a:t>(</a:t>
            </a:r>
            <a:r>
              <a:rPr lang="ko-KR" altLang="en-US" dirty="0"/>
              <a:t>同</a:t>
            </a:r>
            <a:r>
              <a:rPr lang="en-US" altLang="ko-KR" dirty="0"/>
              <a:t>) </a:t>
            </a:r>
            <a:r>
              <a:rPr lang="ko-KR" altLang="en-US" dirty="0"/>
              <a:t>포지션</a:t>
            </a:r>
            <a:r>
              <a:rPr lang="en-US" altLang="ko-KR" dirty="0"/>
              <a:t>, </a:t>
            </a:r>
            <a:r>
              <a:rPr lang="ko-KR" altLang="en-US" dirty="0"/>
              <a:t>실사의 카메라 워크</a:t>
            </a:r>
            <a:r>
              <a:rPr lang="en-US" altLang="ko-KR" dirty="0"/>
              <a:t>(</a:t>
            </a:r>
            <a:r>
              <a:rPr lang="ko-KR" altLang="en-US" dirty="0"/>
              <a:t>광각 렌즈 등</a:t>
            </a:r>
            <a:r>
              <a:rPr lang="en-US" altLang="ko-KR" dirty="0"/>
              <a:t>)</a:t>
            </a:r>
            <a:r>
              <a:rPr lang="ko-KR" altLang="en-US" dirty="0"/>
              <a:t>를 의식한 연출</a:t>
            </a:r>
            <a:r>
              <a:rPr lang="en-US" altLang="ko-KR" dirty="0"/>
              <a:t>, </a:t>
            </a:r>
            <a:r>
              <a:rPr lang="ko-KR" altLang="en-US" dirty="0"/>
              <a:t>그림자를 </a:t>
            </a:r>
            <a:r>
              <a:rPr lang="ko-KR" altLang="en-US" dirty="0" err="1"/>
              <a:t>그려넣지</a:t>
            </a:r>
            <a:r>
              <a:rPr lang="ko-KR" altLang="en-US" dirty="0"/>
              <a:t> 않는 작화</a:t>
            </a:r>
            <a:r>
              <a:rPr lang="en-US" altLang="ko-KR" dirty="0"/>
              <a:t>, CG</a:t>
            </a:r>
            <a:r>
              <a:rPr lang="ko-KR" altLang="en-US" dirty="0"/>
              <a:t>의 움직임을 셀화의 움직임에 접근시키는 등</a:t>
            </a:r>
            <a:r>
              <a:rPr lang="en-US" altLang="ko-KR" dirty="0"/>
              <a:t>, </a:t>
            </a:r>
            <a:r>
              <a:rPr lang="ko-KR" altLang="en-US" dirty="0"/>
              <a:t>실사</a:t>
            </a:r>
            <a:r>
              <a:rPr lang="en-US" altLang="ko-KR" dirty="0"/>
              <a:t>·</a:t>
            </a:r>
            <a:r>
              <a:rPr lang="ko-KR" altLang="en-US" dirty="0"/>
              <a:t>애니메이션</a:t>
            </a:r>
            <a:r>
              <a:rPr lang="en-US" altLang="ko-KR" dirty="0"/>
              <a:t>·</a:t>
            </a:r>
            <a:r>
              <a:rPr lang="ko-KR" altLang="en-US" dirty="0"/>
              <a:t>디지털의 경계를 넘나드는 독자적인 연출 기법을 가졌다</a:t>
            </a:r>
            <a:r>
              <a:rPr lang="en-US" altLang="ko-KR" dirty="0"/>
              <a:t>. </a:t>
            </a:r>
            <a:r>
              <a:rPr lang="ko-KR" altLang="en-US" dirty="0">
                <a:hlinkClick r:id="rId2" tooltip="미야자키 하야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미야자키 하야오</a:t>
            </a:r>
            <a:r>
              <a:rPr lang="ko-KR" altLang="en-US" dirty="0"/>
              <a:t>가 멀티로 여러 가지 큰 것을 잘 다룬다면 호소다 마모루는 세세한 개인적 표현을 잘한다는 의견이 있다</a:t>
            </a:r>
            <a:r>
              <a:rPr lang="en-US" altLang="ko-KR" dirty="0"/>
              <a:t>.</a:t>
            </a:r>
            <a:br>
              <a:rPr lang="ko-KR" altLang="en-US" dirty="0"/>
            </a:br>
            <a:endParaRPr lang="en-US" altLang="ko-KR" dirty="0"/>
          </a:p>
          <a:p>
            <a:r>
              <a:rPr lang="ko-KR" altLang="en-US" dirty="0"/>
              <a:t>대표작 </a:t>
            </a:r>
            <a:r>
              <a:rPr lang="en-US" altLang="ko-KR" dirty="0"/>
              <a:t>(</a:t>
            </a:r>
            <a:r>
              <a:rPr lang="ko-KR" altLang="en-US" dirty="0"/>
              <a:t>원피스</a:t>
            </a:r>
            <a:r>
              <a:rPr lang="en-US" altLang="ko-K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1283210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대한민국으로의 수출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1960~70</a:t>
            </a:r>
            <a:r>
              <a:rPr lang="ko-KR" altLang="en-US" dirty="0"/>
              <a:t>년대</a:t>
            </a:r>
            <a:endParaRPr lang="en-US" altLang="ko-KR" dirty="0"/>
          </a:p>
          <a:p>
            <a:r>
              <a:rPr lang="en-US" altLang="ko-KR" dirty="0"/>
              <a:t>1967</a:t>
            </a:r>
            <a:r>
              <a:rPr lang="ko-KR" altLang="en-US" dirty="0"/>
              <a:t>년 </a:t>
            </a:r>
            <a:r>
              <a:rPr lang="en-US" altLang="ko-KR" dirty="0"/>
              <a:t>TBC </a:t>
            </a:r>
            <a:r>
              <a:rPr lang="ko-KR" altLang="en-US" dirty="0">
                <a:hlinkClick r:id="rId2" tooltip="동양방송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동양방송</a:t>
            </a:r>
            <a:r>
              <a:rPr lang="ko-KR" altLang="en-US" dirty="0"/>
              <a:t>이 </a:t>
            </a:r>
            <a:r>
              <a:rPr lang="ko-KR" altLang="en-US" dirty="0">
                <a:hlinkClick r:id="rId3" tooltip="황금박쥐(애니메이션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황금박쥐</a:t>
            </a:r>
            <a:r>
              <a:rPr lang="ko-KR" altLang="en-US" dirty="0"/>
              <a:t>를 방영하면서 일본 애니메이션이 한국 브라운관에 처음 등장했고</a:t>
            </a:r>
            <a:r>
              <a:rPr lang="en-US" altLang="ko-KR" dirty="0"/>
              <a:t>, 70</a:t>
            </a:r>
            <a:r>
              <a:rPr lang="ko-KR" altLang="en-US" dirty="0"/>
              <a:t>년대부터 본격적인 일본 만화 수입이 시작되었다</a:t>
            </a:r>
            <a:r>
              <a:rPr lang="en-US" altLang="ko-KR" dirty="0"/>
              <a:t>. </a:t>
            </a:r>
            <a:r>
              <a:rPr lang="ko-KR" altLang="en-US" dirty="0"/>
              <a:t>대표작 </a:t>
            </a:r>
            <a:r>
              <a:rPr lang="en-US" altLang="ko-KR" dirty="0"/>
              <a:t>(</a:t>
            </a:r>
            <a:r>
              <a:rPr lang="ko-KR" altLang="en-US" dirty="0"/>
              <a:t>원피스</a:t>
            </a:r>
            <a:r>
              <a:rPr lang="en-US" altLang="ko-KR" dirty="0"/>
              <a:t>)</a:t>
            </a:r>
          </a:p>
          <a:p>
            <a:r>
              <a:rPr lang="en-US" altLang="ko-KR" dirty="0"/>
              <a:t>1971</a:t>
            </a:r>
            <a:r>
              <a:rPr lang="ko-KR" altLang="en-US" dirty="0"/>
              <a:t>년 </a:t>
            </a:r>
            <a:r>
              <a:rPr lang="en-US" altLang="ko-KR" dirty="0">
                <a:hlinkClick r:id="rId2" tooltip="동양방송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TBC</a:t>
            </a:r>
            <a:r>
              <a:rPr lang="ko-KR" altLang="en-US" dirty="0"/>
              <a:t>에서 </a:t>
            </a:r>
            <a:r>
              <a:rPr lang="ko-KR" altLang="en-US" dirty="0">
                <a:hlinkClick r:id="rId4" tooltip="철완 아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철완 아톰</a:t>
            </a:r>
            <a:r>
              <a:rPr lang="ko-KR" altLang="en-US" dirty="0"/>
              <a:t>을 </a:t>
            </a:r>
            <a:r>
              <a:rPr lang="ko-KR" altLang="en-US" b="1" dirty="0"/>
              <a:t>우주소년 아톰</a:t>
            </a:r>
            <a:r>
              <a:rPr lang="ko-KR" altLang="en-US" dirty="0"/>
              <a:t>으로</a:t>
            </a:r>
            <a:r>
              <a:rPr lang="en-US" altLang="ko-KR" dirty="0"/>
              <a:t>, </a:t>
            </a:r>
            <a:r>
              <a:rPr lang="en-US" altLang="ko-KR" dirty="0">
                <a:hlinkClick r:id="rId5" tooltip="MBC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MBC</a:t>
            </a:r>
            <a:r>
              <a:rPr lang="ko-KR" altLang="en-US" dirty="0"/>
              <a:t>에서 정글 대제를 </a:t>
            </a:r>
            <a:r>
              <a:rPr lang="ko-KR" altLang="en-US" b="1" dirty="0">
                <a:hlinkClick r:id="rId6" tooltip="밀림의 왕자 레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밀림의 왕자 레오</a:t>
            </a:r>
            <a:r>
              <a:rPr lang="ko-KR" altLang="en-US" dirty="0"/>
              <a:t>로 수입해 방영하면서 두 민영방송사를 중심으로 일본 애니메이션 수입이 가속화 되었다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3385036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대한민국으로의 수출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/>
              <a:t>1960~70</a:t>
            </a:r>
            <a:r>
              <a:rPr lang="ko-KR" altLang="en-US" dirty="0"/>
              <a:t>년대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1970</a:t>
            </a:r>
            <a:r>
              <a:rPr lang="ko-KR" altLang="en-US" dirty="0"/>
              <a:t>년대 주요 </a:t>
            </a:r>
            <a:r>
              <a:rPr lang="ko-KR" altLang="en-US" dirty="0" err="1"/>
              <a:t>방영작으로는</a:t>
            </a:r>
            <a:r>
              <a:rPr lang="ko-KR" altLang="en-US" dirty="0"/>
              <a:t> </a:t>
            </a:r>
            <a:r>
              <a:rPr lang="ko-KR" altLang="en-US" dirty="0">
                <a:hlinkClick r:id="rId2" tooltip="타이거 마스크(만화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타이거 마스크</a:t>
            </a:r>
            <a:r>
              <a:rPr lang="en-US" altLang="ko-KR" dirty="0"/>
              <a:t>, </a:t>
            </a:r>
            <a:r>
              <a:rPr lang="ko-KR" altLang="en-US" b="1" dirty="0">
                <a:hlinkClick r:id="rId3" tooltip="요술공주 샐리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요술공주 </a:t>
            </a:r>
            <a:r>
              <a:rPr lang="ko-KR" altLang="en-US" b="1" dirty="0" err="1">
                <a:hlinkClick r:id="rId3" tooltip="요술공주 샐리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샐리</a:t>
            </a:r>
            <a:r>
              <a:rPr lang="en-US" altLang="ko-KR" dirty="0"/>
              <a:t>, </a:t>
            </a:r>
            <a:r>
              <a:rPr lang="ko-KR" altLang="en-US" dirty="0">
                <a:hlinkClick r:id="rId4" tooltip="마하 GoGoG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달려라 </a:t>
            </a:r>
            <a:r>
              <a:rPr lang="ko-KR" altLang="en-US" dirty="0" err="1">
                <a:hlinkClick r:id="rId4" tooltip="마하 GoGoG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번개호</a:t>
            </a:r>
            <a:r>
              <a:rPr lang="en-US" altLang="ko-KR" dirty="0"/>
              <a:t>, </a:t>
            </a:r>
            <a:r>
              <a:rPr lang="ko-KR" altLang="en-US" dirty="0">
                <a:hlinkClick r:id="rId5" tooltip="얏타맨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이겨라 </a:t>
            </a:r>
            <a:r>
              <a:rPr lang="ko-KR" altLang="en-US" dirty="0" err="1">
                <a:hlinkClick r:id="rId5" tooltip="얏타맨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승리호</a:t>
            </a:r>
            <a:r>
              <a:rPr lang="en-US" altLang="ko-KR" dirty="0"/>
              <a:t>, </a:t>
            </a:r>
            <a:r>
              <a:rPr lang="ko-KR" altLang="en-US" b="1" dirty="0" err="1">
                <a:hlinkClick r:id="rId6" tooltip="플랜더스의 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플랜더스의</a:t>
            </a:r>
            <a:r>
              <a:rPr lang="ko-KR" altLang="en-US" b="1" dirty="0">
                <a:hlinkClick r:id="rId6" tooltip="플랜더스의 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개</a:t>
            </a:r>
            <a:r>
              <a:rPr lang="en-US" altLang="ko-KR" dirty="0"/>
              <a:t>, </a:t>
            </a:r>
            <a:r>
              <a:rPr lang="ko-KR" altLang="en-US" b="1" dirty="0" err="1">
                <a:hlinkClick r:id="rId7" tooltip="아스트로 강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짱가</a:t>
            </a:r>
            <a:r>
              <a:rPr lang="ko-KR" altLang="en-US" dirty="0"/>
              <a:t> </a:t>
            </a:r>
            <a:r>
              <a:rPr lang="en-US" altLang="ko-KR" dirty="0"/>
              <a:t>(</a:t>
            </a:r>
            <a:r>
              <a:rPr lang="ko-KR" altLang="en-US" dirty="0"/>
              <a:t>이상 </a:t>
            </a:r>
            <a:r>
              <a:rPr lang="en-US" altLang="ko-KR" dirty="0"/>
              <a:t>TBC), </a:t>
            </a:r>
            <a:r>
              <a:rPr lang="ko-KR" altLang="en-US" dirty="0" err="1">
                <a:hlinkClick r:id="rId8" tooltip="마린보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마린보이</a:t>
            </a:r>
            <a:r>
              <a:rPr lang="en-US" altLang="ko-KR" dirty="0"/>
              <a:t>, </a:t>
            </a:r>
            <a:r>
              <a:rPr lang="ko-KR" altLang="en-US" b="1" dirty="0">
                <a:hlinkClick r:id="rId9" tooltip="캔디캔디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들장미소녀 캔디</a:t>
            </a:r>
            <a:r>
              <a:rPr lang="en-US" altLang="ko-KR" dirty="0"/>
              <a:t>, </a:t>
            </a:r>
            <a:r>
              <a:rPr lang="ko-KR" altLang="en-US" b="1" dirty="0">
                <a:hlinkClick r:id="rId10" tooltip="알프스의 소녀 하이디/애니메이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알프스의 소녀 </a:t>
            </a:r>
            <a:r>
              <a:rPr lang="ko-KR" altLang="en-US" b="1" dirty="0" err="1">
                <a:hlinkClick r:id="rId10" tooltip="알프스의 소녀 하이디/애니메이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하이디</a:t>
            </a:r>
            <a:r>
              <a:rPr lang="ko-KR" altLang="en-US" dirty="0"/>
              <a:t> </a:t>
            </a:r>
            <a:r>
              <a:rPr lang="en-US" altLang="ko-KR" dirty="0"/>
              <a:t>(</a:t>
            </a:r>
            <a:r>
              <a:rPr lang="ko-KR" altLang="en-US" dirty="0"/>
              <a:t>이상 </a:t>
            </a:r>
            <a:r>
              <a:rPr lang="en-US" altLang="ko-KR" dirty="0"/>
              <a:t>MBC) </a:t>
            </a:r>
            <a:r>
              <a:rPr lang="ko-KR" altLang="en-US" dirty="0"/>
              <a:t>등이 있었다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1976</a:t>
            </a:r>
            <a:r>
              <a:rPr lang="ko-KR" altLang="en-US" dirty="0"/>
              <a:t>년 </a:t>
            </a:r>
            <a:r>
              <a:rPr lang="en-US" altLang="ko-KR" dirty="0"/>
              <a:t>TV </a:t>
            </a:r>
            <a:r>
              <a:rPr lang="ko-KR" altLang="en-US" dirty="0"/>
              <a:t>편성 규제에 따라 평일 애니메이션 시간대가 저녁 </a:t>
            </a:r>
            <a:r>
              <a:rPr lang="en-US" altLang="ko-KR" dirty="0"/>
              <a:t>6</a:t>
            </a:r>
            <a:r>
              <a:rPr lang="ko-KR" altLang="en-US" dirty="0"/>
              <a:t>시로 고정되었는데</a:t>
            </a:r>
            <a:r>
              <a:rPr lang="en-US" altLang="ko-KR" dirty="0"/>
              <a:t>, </a:t>
            </a:r>
            <a:r>
              <a:rPr lang="ko-KR" altLang="en-US" dirty="0"/>
              <a:t>당시 정부가 애니메이션을 포함한 정규방송을 공공연히 중단 </a:t>
            </a:r>
            <a:r>
              <a:rPr lang="en-US" altLang="ko-KR" dirty="0"/>
              <a:t>or </a:t>
            </a:r>
            <a:r>
              <a:rPr lang="ko-KR" altLang="en-US" dirty="0"/>
              <a:t>취소하고 낮 시간대에 있었던 정부 행사</a:t>
            </a:r>
            <a:r>
              <a:rPr lang="en-US" altLang="ko-KR" baseline="30000" dirty="0"/>
              <a:t> </a:t>
            </a:r>
            <a:r>
              <a:rPr lang="ko-KR" altLang="en-US" dirty="0"/>
              <a:t>녹화 중계를 강행하는 패악을 저질러 </a:t>
            </a:r>
            <a:r>
              <a:rPr lang="ko-KR" altLang="en-US" dirty="0" err="1"/>
              <a:t>애니팬은</a:t>
            </a:r>
            <a:r>
              <a:rPr lang="ko-KR" altLang="en-US" dirty="0"/>
              <a:t> 물론이고 상당수 시청자들의 공분을 샀다</a:t>
            </a:r>
            <a:r>
              <a:rPr lang="en-US" altLang="ko-KR" dirty="0"/>
              <a:t>.</a:t>
            </a:r>
            <a:r>
              <a:rPr lang="en-US" altLang="ko-KR" baseline="30000" dirty="0"/>
              <a:t>[</a:t>
            </a:r>
            <a:r>
              <a:rPr lang="ko-KR" altLang="en-US" dirty="0"/>
              <a:t> 이러한 악습은 </a:t>
            </a:r>
            <a:r>
              <a:rPr lang="en-US" altLang="ko-KR" dirty="0"/>
              <a:t>1990</a:t>
            </a:r>
            <a:r>
              <a:rPr lang="ko-KR" altLang="en-US" dirty="0"/>
              <a:t>년대에 많이 </a:t>
            </a:r>
            <a:r>
              <a:rPr lang="ko-KR" altLang="en-US" dirty="0" err="1"/>
              <a:t>줄었어도</a:t>
            </a:r>
            <a:r>
              <a:rPr lang="ko-KR" altLang="en-US" dirty="0"/>
              <a:t> 완전히 없어지지는 않았다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581308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대한민국으로의 수출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1980</a:t>
            </a:r>
            <a:r>
              <a:rPr lang="ko-KR" altLang="en-US" dirty="0"/>
              <a:t>년대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1980</a:t>
            </a:r>
            <a:r>
              <a:rPr lang="ko-KR" altLang="en-US" dirty="0"/>
              <a:t>년 </a:t>
            </a:r>
            <a:r>
              <a:rPr lang="en-US" altLang="ko-KR" dirty="0"/>
              <a:t>9</a:t>
            </a:r>
            <a:r>
              <a:rPr lang="ko-KR" altLang="en-US" dirty="0"/>
              <a:t>월</a:t>
            </a:r>
            <a:r>
              <a:rPr lang="en-US" altLang="ko-KR" dirty="0"/>
              <a:t>, </a:t>
            </a:r>
            <a:r>
              <a:rPr lang="ko-KR" altLang="en-US" dirty="0">
                <a:hlinkClick r:id="rId2" tooltip="전두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전두환</a:t>
            </a:r>
            <a:r>
              <a:rPr lang="ko-KR" altLang="en-US" dirty="0"/>
              <a:t>의 집권과 동시에 새로운 정책이 시행됐으니</a:t>
            </a:r>
            <a:r>
              <a:rPr lang="en-US" altLang="ko-KR" dirty="0"/>
              <a:t>.. </a:t>
            </a:r>
            <a:r>
              <a:rPr lang="ko-KR" altLang="en-US" dirty="0"/>
              <a:t>바로 </a:t>
            </a:r>
            <a:r>
              <a:rPr lang="ko-KR" altLang="en-US" b="1" dirty="0">
                <a:hlinkClick r:id="rId3" tooltip="폭력성 만화영화 금지 정책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폭력성 만화영화 금지 정책</a:t>
            </a:r>
            <a:r>
              <a:rPr lang="ko-KR" altLang="en-US" dirty="0"/>
              <a:t>이었다</a:t>
            </a:r>
            <a:r>
              <a:rPr lang="en-US" altLang="ko-KR" dirty="0"/>
              <a:t>. </a:t>
            </a:r>
            <a:r>
              <a:rPr lang="ko-KR" altLang="en-US" dirty="0"/>
              <a:t>당시 </a:t>
            </a:r>
            <a:r>
              <a:rPr lang="ko-KR" altLang="en-US" dirty="0">
                <a:hlinkClick r:id="rId4" tooltip="이순자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이순자</a:t>
            </a:r>
            <a:r>
              <a:rPr lang="ko-KR" altLang="en-US" dirty="0"/>
              <a:t>가 </a:t>
            </a:r>
            <a:r>
              <a:rPr lang="ko-KR" altLang="en-US" dirty="0">
                <a:hlinkClick r:id="rId5" tooltip="전재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막내 아들</a:t>
            </a:r>
            <a:r>
              <a:rPr lang="ko-KR" altLang="en-US" dirty="0"/>
              <a:t>이 </a:t>
            </a:r>
            <a:r>
              <a:rPr lang="ko-KR" altLang="en-US" dirty="0" err="1">
                <a:hlinkClick r:id="rId6" tooltip="UFO로보 그렌다이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그랜다이저</a:t>
            </a:r>
            <a:r>
              <a:rPr lang="ko-KR" altLang="en-US" dirty="0" err="1"/>
              <a:t>를</a:t>
            </a:r>
            <a:r>
              <a:rPr lang="ko-KR" altLang="en-US" dirty="0"/>
              <a:t> 보는 모습을 보고 </a:t>
            </a:r>
            <a:r>
              <a:rPr lang="ko-KR" altLang="en-US" b="1" dirty="0">
                <a:hlinkClick r:id="rId7" tooltip="저 새는 해로운 새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아이들 정서에 안 좋다</a:t>
            </a:r>
            <a:r>
              <a:rPr lang="ko-KR" altLang="en-US" dirty="0"/>
              <a:t>고 말한 것 때문에 이 정책이 시행되었다는 설까지 있었다</a:t>
            </a:r>
            <a:r>
              <a:rPr lang="en-US" altLang="ko-KR" dirty="0"/>
              <a:t>. </a:t>
            </a:r>
            <a:r>
              <a:rPr lang="ko-KR" altLang="en-US" dirty="0"/>
              <a:t>이 바람에 당시 인기 </a:t>
            </a:r>
            <a:r>
              <a:rPr lang="ko-KR" altLang="en-US" dirty="0" err="1"/>
              <a:t>방영작이던</a:t>
            </a:r>
            <a:r>
              <a:rPr lang="ko-KR" altLang="en-US" dirty="0"/>
              <a:t> </a:t>
            </a:r>
            <a:r>
              <a:rPr lang="ko-KR" altLang="en-US" dirty="0" err="1"/>
              <a:t>그랜다이저</a:t>
            </a:r>
            <a:r>
              <a:rPr lang="en-US" altLang="ko-KR" dirty="0"/>
              <a:t>, </a:t>
            </a:r>
            <a:r>
              <a:rPr lang="ko-KR" altLang="en-US" dirty="0">
                <a:hlinkClick r:id="rId8" tooltip="과학닌자대 갓챠맨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독수리 </a:t>
            </a:r>
            <a:r>
              <a:rPr lang="en-US" altLang="ko-KR" dirty="0">
                <a:hlinkClick r:id="rId8" tooltip="과학닌자대 갓챠맨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</a:t>
            </a:r>
            <a:r>
              <a:rPr lang="ko-KR" altLang="en-US" dirty="0">
                <a:hlinkClick r:id="rId8" tooltip="과학닌자대 갓챠맨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형제</a:t>
            </a:r>
            <a:r>
              <a:rPr lang="en-US" altLang="ko-KR" dirty="0"/>
              <a:t>, </a:t>
            </a:r>
            <a:r>
              <a:rPr lang="ko-KR" altLang="en-US" dirty="0">
                <a:hlinkClick r:id="rId9" tooltip="SF 서유기 스타징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오로라 공주와 </a:t>
            </a:r>
            <a:r>
              <a:rPr lang="ko-KR" altLang="en-US" dirty="0" err="1">
                <a:hlinkClick r:id="rId9" tooltip="SF 서유기 스타징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손오공</a:t>
            </a:r>
            <a:r>
              <a:rPr lang="ko-KR" altLang="en-US" dirty="0" err="1"/>
              <a:t>등이</a:t>
            </a:r>
            <a:r>
              <a:rPr lang="ko-KR" altLang="en-US" dirty="0"/>
              <a:t> 가차 없이 </a:t>
            </a:r>
            <a:r>
              <a:rPr lang="ko-KR" altLang="en-US" dirty="0" err="1"/>
              <a:t>조기종영되었고</a:t>
            </a:r>
            <a:r>
              <a:rPr lang="en-US" altLang="ko-KR" dirty="0"/>
              <a:t>, </a:t>
            </a:r>
            <a:r>
              <a:rPr lang="ko-KR" altLang="en-US" dirty="0">
                <a:hlinkClick r:id="rId10" tooltip="우주해적 캡틴 하록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애꾸눈 선장</a:t>
            </a:r>
            <a:r>
              <a:rPr lang="ko-KR" altLang="en-US" dirty="0"/>
              <a:t>은 </a:t>
            </a:r>
            <a:r>
              <a:rPr lang="ko-KR" altLang="en-US" b="1" dirty="0"/>
              <a:t>방영 </a:t>
            </a:r>
            <a:r>
              <a:rPr lang="en-US" altLang="ko-KR" b="1" dirty="0"/>
              <a:t>3</a:t>
            </a:r>
            <a:r>
              <a:rPr lang="ko-KR" altLang="en-US" b="1" dirty="0" err="1"/>
              <a:t>회만에</a:t>
            </a:r>
            <a:r>
              <a:rPr lang="ko-KR" altLang="en-US" b="1" dirty="0"/>
              <a:t> 종영되었다</a:t>
            </a:r>
            <a:r>
              <a:rPr lang="en-US" altLang="ko-KR" dirty="0"/>
              <a:t>. TBC</a:t>
            </a:r>
            <a:r>
              <a:rPr lang="ko-KR" altLang="en-US" dirty="0"/>
              <a:t>의 </a:t>
            </a:r>
            <a:r>
              <a:rPr lang="ko-KR" altLang="en-US" dirty="0">
                <a:hlinkClick r:id="rId11" tooltip="기동전사 건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기동전사 건담</a:t>
            </a:r>
            <a:r>
              <a:rPr lang="ko-KR" altLang="en-US" dirty="0"/>
              <a:t> 수입 계획도 이 조치와 </a:t>
            </a:r>
            <a:r>
              <a:rPr lang="ko-KR" altLang="en-US" dirty="0">
                <a:hlinkClick r:id="rId12" tooltip="언론통폐합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언론통폐합</a:t>
            </a:r>
            <a:r>
              <a:rPr lang="ko-KR" altLang="en-US" dirty="0"/>
              <a:t>으로 무산되었다</a:t>
            </a: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04925899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대한민국으로의 수출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1980</a:t>
            </a:r>
            <a:r>
              <a:rPr lang="ko-KR" altLang="en-US" dirty="0"/>
              <a:t>년대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1980</a:t>
            </a:r>
            <a:r>
              <a:rPr lang="ko-KR" altLang="en-US" dirty="0"/>
              <a:t>년 </a:t>
            </a:r>
            <a:r>
              <a:rPr lang="en-US" altLang="ko-KR" dirty="0"/>
              <a:t>9</a:t>
            </a:r>
            <a:r>
              <a:rPr lang="ko-KR" altLang="en-US" dirty="0"/>
              <a:t>월</a:t>
            </a:r>
            <a:r>
              <a:rPr lang="en-US" altLang="ko-KR" dirty="0"/>
              <a:t>, </a:t>
            </a:r>
            <a:r>
              <a:rPr lang="ko-KR" altLang="en-US" dirty="0">
                <a:hlinkClick r:id="rId2" tooltip="전두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전두환</a:t>
            </a:r>
            <a:r>
              <a:rPr lang="ko-KR" altLang="en-US" dirty="0"/>
              <a:t>의 집권과 동시에 새로운 정책이 시행됐으니</a:t>
            </a:r>
            <a:r>
              <a:rPr lang="en-US" altLang="ko-KR" dirty="0"/>
              <a:t>.. </a:t>
            </a:r>
            <a:r>
              <a:rPr lang="ko-KR" altLang="en-US" dirty="0"/>
              <a:t>바로 </a:t>
            </a:r>
            <a:r>
              <a:rPr lang="ko-KR" altLang="en-US" b="1" dirty="0">
                <a:hlinkClick r:id="rId3" tooltip="폭력성 만화영화 금지 정책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폭력성 만화영화 금지 정책</a:t>
            </a:r>
            <a:r>
              <a:rPr lang="ko-KR" altLang="en-US" dirty="0"/>
              <a:t>이었다</a:t>
            </a:r>
            <a:r>
              <a:rPr lang="en-US" altLang="ko-KR" dirty="0"/>
              <a:t>. </a:t>
            </a:r>
            <a:r>
              <a:rPr lang="ko-KR" altLang="en-US" dirty="0"/>
              <a:t>당시 </a:t>
            </a:r>
            <a:r>
              <a:rPr lang="ko-KR" altLang="en-US" dirty="0">
                <a:hlinkClick r:id="rId4" tooltip="이순자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이순자</a:t>
            </a:r>
            <a:r>
              <a:rPr lang="ko-KR" altLang="en-US" dirty="0"/>
              <a:t>가 </a:t>
            </a:r>
            <a:r>
              <a:rPr lang="ko-KR" altLang="en-US" dirty="0">
                <a:hlinkClick r:id="rId5" tooltip="전재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막내 아들</a:t>
            </a:r>
            <a:r>
              <a:rPr lang="ko-KR" altLang="en-US" dirty="0"/>
              <a:t>이 </a:t>
            </a:r>
            <a:r>
              <a:rPr lang="ko-KR" altLang="en-US" dirty="0" err="1">
                <a:hlinkClick r:id="rId6" tooltip="UFO로보 그렌다이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그랜다이저</a:t>
            </a:r>
            <a:r>
              <a:rPr lang="ko-KR" altLang="en-US" dirty="0" err="1"/>
              <a:t>를</a:t>
            </a:r>
            <a:r>
              <a:rPr lang="ko-KR" altLang="en-US" dirty="0"/>
              <a:t> 보는 모습을 보고 </a:t>
            </a:r>
            <a:r>
              <a:rPr lang="ko-KR" altLang="en-US" b="1" dirty="0">
                <a:hlinkClick r:id="rId7" tooltip="저 새는 해로운 새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아이들 정서에 안 좋다</a:t>
            </a:r>
            <a:r>
              <a:rPr lang="ko-KR" altLang="en-US" dirty="0"/>
              <a:t>고 말한 것 때문에 이 정책이 시행되었다는 설까지 있었다</a:t>
            </a:r>
            <a:r>
              <a:rPr lang="en-US" altLang="ko-KR" dirty="0"/>
              <a:t>. </a:t>
            </a:r>
            <a:r>
              <a:rPr lang="ko-KR" altLang="en-US" dirty="0"/>
              <a:t>이 바람에 당시 인기 </a:t>
            </a:r>
            <a:r>
              <a:rPr lang="ko-KR" altLang="en-US" dirty="0" err="1"/>
              <a:t>방영작이던</a:t>
            </a:r>
            <a:r>
              <a:rPr lang="ko-KR" altLang="en-US" dirty="0"/>
              <a:t> </a:t>
            </a:r>
            <a:r>
              <a:rPr lang="ko-KR" altLang="en-US" dirty="0" err="1"/>
              <a:t>그랜다이저</a:t>
            </a:r>
            <a:r>
              <a:rPr lang="en-US" altLang="ko-KR" dirty="0"/>
              <a:t>, </a:t>
            </a:r>
            <a:r>
              <a:rPr lang="ko-KR" altLang="en-US" dirty="0">
                <a:hlinkClick r:id="rId8" tooltip="과학닌자대 갓챠맨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독수리 </a:t>
            </a:r>
            <a:r>
              <a:rPr lang="en-US" altLang="ko-KR" dirty="0">
                <a:hlinkClick r:id="rId8" tooltip="과학닌자대 갓챠맨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</a:t>
            </a:r>
            <a:r>
              <a:rPr lang="ko-KR" altLang="en-US" dirty="0">
                <a:hlinkClick r:id="rId8" tooltip="과학닌자대 갓챠맨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형제</a:t>
            </a:r>
            <a:r>
              <a:rPr lang="en-US" altLang="ko-KR" dirty="0"/>
              <a:t>, </a:t>
            </a:r>
            <a:r>
              <a:rPr lang="ko-KR" altLang="en-US" dirty="0">
                <a:hlinkClick r:id="rId9" tooltip="SF 서유기 스타징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오로라 공주와 </a:t>
            </a:r>
            <a:r>
              <a:rPr lang="ko-KR" altLang="en-US" dirty="0" err="1">
                <a:hlinkClick r:id="rId9" tooltip="SF 서유기 스타징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손오공</a:t>
            </a:r>
            <a:r>
              <a:rPr lang="ko-KR" altLang="en-US" dirty="0" err="1"/>
              <a:t>등이</a:t>
            </a:r>
            <a:r>
              <a:rPr lang="ko-KR" altLang="en-US" dirty="0"/>
              <a:t> 가차 없이 </a:t>
            </a:r>
            <a:r>
              <a:rPr lang="ko-KR" altLang="en-US" dirty="0" err="1"/>
              <a:t>조기종영되었고</a:t>
            </a:r>
            <a:r>
              <a:rPr lang="en-US" altLang="ko-KR" dirty="0"/>
              <a:t>, </a:t>
            </a:r>
            <a:r>
              <a:rPr lang="ko-KR" altLang="en-US" dirty="0">
                <a:hlinkClick r:id="rId10" tooltip="우주해적 캡틴 하록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애꾸눈 선장</a:t>
            </a:r>
            <a:r>
              <a:rPr lang="ko-KR" altLang="en-US" dirty="0"/>
              <a:t>은 </a:t>
            </a:r>
            <a:r>
              <a:rPr lang="ko-KR" altLang="en-US" b="1" dirty="0"/>
              <a:t>방영 </a:t>
            </a:r>
            <a:r>
              <a:rPr lang="en-US" altLang="ko-KR" b="1" dirty="0"/>
              <a:t>3</a:t>
            </a:r>
            <a:r>
              <a:rPr lang="ko-KR" altLang="en-US" b="1" dirty="0" err="1"/>
              <a:t>회만에</a:t>
            </a:r>
            <a:r>
              <a:rPr lang="ko-KR" altLang="en-US" b="1" dirty="0"/>
              <a:t> 종영되었다</a:t>
            </a:r>
            <a:r>
              <a:rPr lang="en-US" altLang="ko-KR" dirty="0"/>
              <a:t>. TBC</a:t>
            </a:r>
            <a:r>
              <a:rPr lang="ko-KR" altLang="en-US" dirty="0"/>
              <a:t>의 </a:t>
            </a:r>
            <a:r>
              <a:rPr lang="ko-KR" altLang="en-US" dirty="0">
                <a:hlinkClick r:id="rId11" tooltip="기동전사 건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기동전사 건담</a:t>
            </a:r>
            <a:r>
              <a:rPr lang="ko-KR" altLang="en-US" dirty="0"/>
              <a:t> 수입 계획도 이 조치와 </a:t>
            </a:r>
            <a:r>
              <a:rPr lang="ko-KR" altLang="en-US" dirty="0">
                <a:hlinkClick r:id="rId12" tooltip="언론통폐합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언론통폐합</a:t>
            </a:r>
            <a:r>
              <a:rPr lang="ko-KR" altLang="en-US" dirty="0"/>
              <a:t>으로 무산되었다</a:t>
            </a: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66981028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대한민국으로의 수출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007711"/>
            <a:ext cx="9603275" cy="3450613"/>
          </a:xfrm>
        </p:spPr>
        <p:txBody>
          <a:bodyPr>
            <a:normAutofit/>
          </a:bodyPr>
          <a:lstStyle/>
          <a:p>
            <a:r>
              <a:rPr lang="en-US" altLang="ko-KR" dirty="0"/>
              <a:t>1980</a:t>
            </a:r>
            <a:r>
              <a:rPr lang="ko-KR" altLang="en-US" dirty="0"/>
              <a:t>년대</a:t>
            </a: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2FB1D9E7-06CA-48C0-91CF-71A8BA2BC215}"/>
              </a:ext>
            </a:extLst>
          </p:cNvPr>
          <p:cNvSpPr/>
          <p:nvPr/>
        </p:nvSpPr>
        <p:spPr>
          <a:xfrm>
            <a:off x="1211178" y="2301856"/>
            <a:ext cx="98436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o-KR" altLang="en-US" dirty="0"/>
          </a:p>
          <a:p>
            <a:r>
              <a:rPr lang="ko-KR" altLang="en-US" dirty="0"/>
              <a:t>그럼에도 일본 애니메이션의 브라운관 점령은 여전했다</a:t>
            </a:r>
            <a:r>
              <a:rPr lang="en-US" altLang="ko-KR" dirty="0"/>
              <a:t>. 1981</a:t>
            </a:r>
            <a:r>
              <a:rPr lang="ko-KR" altLang="en-US" dirty="0"/>
              <a:t>년 은하철도 </a:t>
            </a:r>
            <a:r>
              <a:rPr lang="en-US" altLang="ko-KR" dirty="0"/>
              <a:t>999</a:t>
            </a:r>
            <a:r>
              <a:rPr lang="ko-KR" altLang="en-US" dirty="0"/>
              <a:t>가 </a:t>
            </a:r>
            <a:r>
              <a:rPr lang="en-US" altLang="ko-KR" dirty="0"/>
              <a:t>MBC</a:t>
            </a:r>
            <a:r>
              <a:rPr lang="ko-KR" altLang="en-US" dirty="0"/>
              <a:t>에서 일요일 아침에 방영되면서 선풍적인 인기를 끌면서 일요일 아침이 새로운 만화 시간대로 자리매김했다</a:t>
            </a:r>
            <a:r>
              <a:rPr lang="en-US" altLang="ko-KR" dirty="0"/>
              <a:t>. SF </a:t>
            </a:r>
            <a:r>
              <a:rPr lang="ko-KR" altLang="en-US" dirty="0"/>
              <a:t>애니 금지령의 여파로 </a:t>
            </a:r>
            <a:r>
              <a:rPr lang="en-US" altLang="ko-KR" dirty="0"/>
              <a:t>1980</a:t>
            </a:r>
            <a:r>
              <a:rPr lang="ko-KR" altLang="en-US" dirty="0"/>
              <a:t>년대 중반까지 거대로봇물이 자취를 감춘 대신 요술공주 </a:t>
            </a:r>
            <a:r>
              <a:rPr lang="ko-KR" altLang="en-US" dirty="0" err="1"/>
              <a:t>밍키</a:t>
            </a:r>
            <a:r>
              <a:rPr lang="en-US" altLang="ko-KR" dirty="0"/>
              <a:t>, </a:t>
            </a:r>
            <a:r>
              <a:rPr lang="ko-KR" altLang="en-US" dirty="0"/>
              <a:t>미래소년 코난</a:t>
            </a:r>
            <a:r>
              <a:rPr lang="en-US" altLang="ko-KR" dirty="0"/>
              <a:t>, </a:t>
            </a:r>
            <a:r>
              <a:rPr lang="ko-KR" altLang="en-US" dirty="0"/>
              <a:t>개구리 왕눈이</a:t>
            </a:r>
            <a:r>
              <a:rPr lang="en-US" altLang="ko-KR" dirty="0"/>
              <a:t>, </a:t>
            </a:r>
            <a:r>
              <a:rPr lang="ko-KR" altLang="en-US" dirty="0"/>
              <a:t>호호 아줌마</a:t>
            </a:r>
            <a:r>
              <a:rPr lang="en-US" altLang="ko-KR" dirty="0"/>
              <a:t>, </a:t>
            </a:r>
            <a:r>
              <a:rPr lang="ko-KR" altLang="en-US" dirty="0"/>
              <a:t>모래요정 </a:t>
            </a:r>
            <a:r>
              <a:rPr lang="ko-KR" altLang="en-US" dirty="0" err="1"/>
              <a:t>바람돌이</a:t>
            </a:r>
            <a:r>
              <a:rPr lang="en-US" altLang="ko-KR" dirty="0"/>
              <a:t>, </a:t>
            </a:r>
            <a:r>
              <a:rPr lang="ko-KR" altLang="en-US" dirty="0"/>
              <a:t>세계명작극장 시리즈</a:t>
            </a:r>
            <a:r>
              <a:rPr lang="en-US" altLang="ko-KR" dirty="0"/>
              <a:t> </a:t>
            </a:r>
            <a:r>
              <a:rPr lang="ko-KR" altLang="en-US" dirty="0"/>
              <a:t>등 명랑물들이 대거 수입되었다</a:t>
            </a:r>
            <a:r>
              <a:rPr lang="en-US" altLang="ko-KR" dirty="0"/>
              <a:t>. </a:t>
            </a:r>
            <a:r>
              <a:rPr lang="ko-KR" altLang="en-US" dirty="0"/>
              <a:t>은하철도 </a:t>
            </a:r>
            <a:r>
              <a:rPr lang="en-US" altLang="ko-KR" dirty="0"/>
              <a:t>999</a:t>
            </a:r>
            <a:r>
              <a:rPr lang="ko-KR" altLang="en-US" dirty="0"/>
              <a:t>는 </a:t>
            </a:r>
            <a:r>
              <a:rPr lang="en-US" altLang="ko-KR" dirty="0"/>
              <a:t>SF </a:t>
            </a:r>
            <a:r>
              <a:rPr lang="ko-KR" altLang="en-US" dirty="0"/>
              <a:t>아닌가 거대로봇물이 다시 수입된 것은 </a:t>
            </a:r>
            <a:r>
              <a:rPr lang="en-US" altLang="ko-KR" dirty="0"/>
              <a:t>1986</a:t>
            </a:r>
            <a:r>
              <a:rPr lang="ko-KR" altLang="en-US" dirty="0"/>
              <a:t>년 날아라 </a:t>
            </a:r>
            <a:r>
              <a:rPr lang="ko-KR" altLang="en-US" dirty="0" err="1"/>
              <a:t>스타에이스부터였고</a:t>
            </a:r>
            <a:r>
              <a:rPr lang="ko-KR" altLang="en-US" dirty="0"/>
              <a:t> </a:t>
            </a:r>
            <a:r>
              <a:rPr lang="en-US" altLang="ko-KR" dirty="0"/>
              <a:t>1987</a:t>
            </a:r>
            <a:r>
              <a:rPr lang="ko-KR" altLang="en-US" dirty="0"/>
              <a:t>년 일본에서 대차게 망</a:t>
            </a:r>
            <a:r>
              <a:rPr lang="en-US" altLang="ko-KR" dirty="0"/>
              <a:t>(...)</a:t>
            </a:r>
            <a:r>
              <a:rPr lang="ko-KR" altLang="en-US" dirty="0"/>
              <a:t>했던 </a:t>
            </a:r>
            <a:r>
              <a:rPr lang="ko-KR" altLang="en-US" dirty="0" err="1"/>
              <a:t>메칸더</a:t>
            </a:r>
            <a:r>
              <a:rPr lang="ko-KR" altLang="en-US" dirty="0"/>
              <a:t> </a:t>
            </a:r>
            <a:r>
              <a:rPr lang="en-US" altLang="ko-KR" dirty="0"/>
              <a:t>V</a:t>
            </a:r>
            <a:r>
              <a:rPr lang="ko-KR" altLang="en-US" dirty="0"/>
              <a:t>가 유일한 로봇 만화라는 버프로 한국에서 대히트를 기록했다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670784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대한민국으로의 수출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007711"/>
            <a:ext cx="9603275" cy="3450613"/>
          </a:xfrm>
        </p:spPr>
        <p:txBody>
          <a:bodyPr>
            <a:normAutofit/>
          </a:bodyPr>
          <a:lstStyle/>
          <a:p>
            <a:r>
              <a:rPr lang="en-US" altLang="ko-KR" dirty="0"/>
              <a:t>1990</a:t>
            </a:r>
            <a:r>
              <a:rPr lang="ko-KR" altLang="en-US" dirty="0"/>
              <a:t>년대</a:t>
            </a:r>
            <a:endParaRPr lang="en-US" altLang="ko-KR" dirty="0"/>
          </a:p>
          <a:p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1980</a:t>
            </a:r>
            <a:r>
              <a:rPr lang="ko-KR" altLang="en-US" dirty="0"/>
              <a:t>년대 후반 국산 </a:t>
            </a:r>
            <a:r>
              <a:rPr lang="en-US" altLang="ko-KR" dirty="0"/>
              <a:t>TV </a:t>
            </a:r>
            <a:r>
              <a:rPr lang="ko-KR" altLang="en-US" dirty="0"/>
              <a:t>애니메이션 제작이 시작되고 미국 애니메이션 수입이 활발해지면서 일본 애니메이션의 비중이 대폭 감소했다</a:t>
            </a:r>
            <a:r>
              <a:rPr lang="en-US" altLang="ko-KR" dirty="0"/>
              <a:t>. </a:t>
            </a:r>
            <a:r>
              <a:rPr lang="ko-KR" altLang="en-US" dirty="0"/>
              <a:t>사실 </a:t>
            </a:r>
            <a:r>
              <a:rPr lang="en-US" altLang="ko-KR" dirty="0"/>
              <a:t>1980</a:t>
            </a:r>
            <a:r>
              <a:rPr lang="ko-KR" altLang="en-US" dirty="0"/>
              <a:t>년대에 인기 있었던 일본 애니메이션은 상술한 작품들을 제외하면 선정성이나 폭력성 문제 때문에 당시로서는 수입 및 방영이 거의 불가능했다</a:t>
            </a:r>
            <a:r>
              <a:rPr lang="en-US" altLang="ko-KR" dirty="0"/>
              <a:t>.</a:t>
            </a:r>
            <a:r>
              <a:rPr lang="ko-KR" altLang="en-US" dirty="0"/>
              <a:t> 실제로 </a:t>
            </a:r>
            <a:r>
              <a:rPr lang="en-US" altLang="ko-KR" dirty="0"/>
              <a:t>1980</a:t>
            </a:r>
            <a:r>
              <a:rPr lang="ko-KR" altLang="en-US" dirty="0"/>
              <a:t>년대 말에서 </a:t>
            </a:r>
            <a:r>
              <a:rPr lang="en-US" altLang="ko-KR" dirty="0"/>
              <a:t>1990</a:t>
            </a:r>
            <a:r>
              <a:rPr lang="ko-KR" altLang="en-US" dirty="0"/>
              <a:t>년대 초 사이에는 일본 애니메이션 방영 비율이 낮은 편이었고 </a:t>
            </a:r>
            <a:r>
              <a:rPr lang="ko-KR" altLang="en-US" dirty="0">
                <a:hlinkClick r:id="rId2" tooltip="한국 애니메이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국산</a:t>
            </a:r>
            <a:r>
              <a:rPr lang="ko-KR" altLang="en-US" dirty="0"/>
              <a:t>과 </a:t>
            </a:r>
            <a:r>
              <a:rPr lang="ko-KR" altLang="en-US" dirty="0">
                <a:hlinkClick r:id="rId3" tooltip="미국 애니메이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미국 애니메이션</a:t>
            </a:r>
            <a:r>
              <a:rPr lang="ko-KR" altLang="en-US" dirty="0"/>
              <a:t>의 인기가 상대적으로 높았</a:t>
            </a: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71534267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대한민국으로의 수출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007711"/>
            <a:ext cx="9603275" cy="3450613"/>
          </a:xfrm>
        </p:spPr>
        <p:txBody>
          <a:bodyPr>
            <a:normAutofit lnSpcReduction="10000"/>
          </a:bodyPr>
          <a:lstStyle/>
          <a:p>
            <a:r>
              <a:rPr lang="en-US" altLang="ko-KR" dirty="0"/>
              <a:t>1990</a:t>
            </a:r>
            <a:r>
              <a:rPr lang="ko-KR" altLang="en-US" dirty="0"/>
              <a:t>년대</a:t>
            </a:r>
            <a:endParaRPr lang="en-US" altLang="ko-KR" dirty="0"/>
          </a:p>
          <a:p>
            <a:endParaRPr lang="en-US" altLang="ko-KR" dirty="0"/>
          </a:p>
          <a:p>
            <a:br>
              <a:rPr lang="ko-KR" altLang="en-US" dirty="0"/>
            </a:br>
            <a:r>
              <a:rPr lang="ko-KR" altLang="en-US" dirty="0"/>
              <a:t>일본 애니메이션이 다시 활발하게 수입된 건 </a:t>
            </a:r>
            <a:r>
              <a:rPr lang="en-US" altLang="ko-KR" dirty="0">
                <a:hlinkClick r:id="rId2" tooltip="SB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SBS</a:t>
            </a:r>
            <a:r>
              <a:rPr lang="ko-KR" altLang="en-US" dirty="0"/>
              <a:t>가 </a:t>
            </a:r>
            <a:r>
              <a:rPr lang="ko-KR" altLang="en-US" dirty="0" err="1"/>
              <a:t>개국하면서부터였다</a:t>
            </a:r>
            <a:r>
              <a:rPr lang="en-US" altLang="ko-KR" dirty="0"/>
              <a:t>. </a:t>
            </a:r>
            <a:r>
              <a:rPr lang="ko-KR" altLang="en-US" dirty="0"/>
              <a:t>개국 초기 </a:t>
            </a:r>
            <a:r>
              <a:rPr lang="en-US" altLang="ko-KR" dirty="0"/>
              <a:t>SBS</a:t>
            </a:r>
            <a:r>
              <a:rPr lang="ko-KR" altLang="en-US" dirty="0"/>
              <a:t>는 </a:t>
            </a:r>
            <a:r>
              <a:rPr lang="ko-KR" altLang="en-US" b="1" dirty="0"/>
              <a:t>만화왕국</a:t>
            </a:r>
            <a:r>
              <a:rPr lang="ko-KR" altLang="en-US" dirty="0"/>
              <a:t>이라는 슬로건을 내걸고 일본에서 </a:t>
            </a:r>
            <a:r>
              <a:rPr lang="ko-KR" altLang="en-US" dirty="0" err="1"/>
              <a:t>방영된지</a:t>
            </a:r>
            <a:r>
              <a:rPr lang="ko-KR" altLang="en-US" dirty="0"/>
              <a:t> 얼마 안 된 애니메이션을 대거 수입했는데</a:t>
            </a:r>
            <a:r>
              <a:rPr lang="en-US" altLang="ko-KR" dirty="0"/>
              <a:t>, </a:t>
            </a:r>
            <a:r>
              <a:rPr lang="ko-KR" altLang="en-US" dirty="0"/>
              <a:t>이때 방영됐던 작품이 </a:t>
            </a:r>
            <a:r>
              <a:rPr lang="ko-KR" altLang="en-US" b="1" dirty="0" err="1">
                <a:hlinkClick r:id="rId3" tooltip="피구왕 통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피구왕</a:t>
            </a:r>
            <a:r>
              <a:rPr lang="ko-KR" altLang="en-US" b="1" dirty="0">
                <a:hlinkClick r:id="rId3" tooltip="피구왕 통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통키</a:t>
            </a:r>
            <a:r>
              <a:rPr lang="en-US" altLang="ko-KR" dirty="0"/>
              <a:t>, </a:t>
            </a:r>
            <a:r>
              <a:rPr lang="ko-KR" altLang="en-US" b="1" dirty="0" err="1">
                <a:hlinkClick r:id="rId4" tooltip="축구왕 슛돌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축구왕</a:t>
            </a:r>
            <a:r>
              <a:rPr lang="ko-KR" altLang="en-US" b="1" dirty="0">
                <a:hlinkClick r:id="rId4" tooltip="축구왕 슛돌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b="1" dirty="0" err="1">
                <a:hlinkClick r:id="rId4" tooltip="축구왕 슛돌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슛돌이</a:t>
            </a:r>
            <a:r>
              <a:rPr lang="en-US" altLang="ko-KR" dirty="0"/>
              <a:t>, </a:t>
            </a:r>
            <a:r>
              <a:rPr lang="ko-KR" altLang="en-US" b="1" dirty="0" err="1">
                <a:hlinkClick r:id="rId5" tooltip="마동왕 그랑조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슈퍼그랑죠</a:t>
            </a:r>
            <a:r>
              <a:rPr lang="en-US" altLang="ko-KR" dirty="0"/>
              <a:t>, </a:t>
            </a:r>
            <a:r>
              <a:rPr lang="ko-KR" altLang="en-US" b="1" dirty="0">
                <a:hlinkClick r:id="rId6" tooltip="달려라 부메랑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달려라 부메랑</a:t>
            </a:r>
            <a:r>
              <a:rPr lang="ko-KR" altLang="en-US" dirty="0"/>
              <a:t> 등이다</a:t>
            </a:r>
            <a:r>
              <a:rPr lang="en-US" altLang="ko-KR" dirty="0"/>
              <a:t>. </a:t>
            </a:r>
            <a:r>
              <a:rPr lang="ko-KR" altLang="en-US" dirty="0"/>
              <a:t>이 작품들은 </a:t>
            </a:r>
            <a:r>
              <a:rPr lang="en-US" altLang="ko-KR" dirty="0"/>
              <a:t>(</a:t>
            </a:r>
            <a:r>
              <a:rPr lang="ko-KR" altLang="en-US" dirty="0">
                <a:hlinkClick r:id="rId7" tooltip="수도권(대한민국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수도권</a:t>
            </a:r>
            <a:r>
              <a:rPr lang="ko-KR" altLang="en-US" dirty="0"/>
              <a:t> 한정이지만</a:t>
            </a:r>
            <a:r>
              <a:rPr lang="en-US" altLang="ko-KR" dirty="0"/>
              <a:t>) </a:t>
            </a:r>
            <a:r>
              <a:rPr lang="ko-KR" altLang="en-US" dirty="0"/>
              <a:t>당시 국민학생들의 절대적인 지지를 받았고 만화 시청률에서 밀리게 된 </a:t>
            </a:r>
            <a:r>
              <a:rPr lang="en-US" altLang="ko-KR" dirty="0"/>
              <a:t>KBS</a:t>
            </a:r>
            <a:r>
              <a:rPr lang="ko-KR" altLang="en-US" dirty="0"/>
              <a:t>와 </a:t>
            </a:r>
            <a:r>
              <a:rPr lang="en-US" altLang="ko-KR" dirty="0"/>
              <a:t>MBC</a:t>
            </a:r>
            <a:r>
              <a:rPr lang="ko-KR" altLang="en-US" dirty="0"/>
              <a:t>도 다시 일본 애니 수입에 나섰다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7990628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대한민국으로의 수출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007711"/>
            <a:ext cx="9603275" cy="3450613"/>
          </a:xfrm>
        </p:spPr>
        <p:txBody>
          <a:bodyPr>
            <a:normAutofit lnSpcReduction="10000"/>
          </a:bodyPr>
          <a:lstStyle/>
          <a:p>
            <a:r>
              <a:rPr lang="en-US" altLang="ko-KR" dirty="0"/>
              <a:t>2000</a:t>
            </a:r>
            <a:r>
              <a:rPr lang="ko-KR" altLang="en-US" dirty="0"/>
              <a:t>년대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>
                <a:hlinkClick r:id="rId2" tooltip="IMF 사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IMF </a:t>
            </a:r>
            <a:r>
              <a:rPr lang="ko-KR" altLang="en-US" dirty="0">
                <a:hlinkClick r:id="rId2" tooltip="IMF 사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사태</a:t>
            </a:r>
            <a:r>
              <a:rPr lang="ko-KR" altLang="en-US" dirty="0"/>
              <a:t>가 진정되고 </a:t>
            </a:r>
            <a:r>
              <a:rPr lang="ko-KR" altLang="en-US" dirty="0">
                <a:hlinkClick r:id="rId3" tooltip="케이블 방송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케이블</a:t>
            </a:r>
            <a:r>
              <a:rPr lang="ko-KR" altLang="en-US" dirty="0"/>
              <a:t>과 </a:t>
            </a:r>
            <a:r>
              <a:rPr lang="ko-KR" altLang="en-US" dirty="0">
                <a:hlinkClick r:id="rId4" tooltip="스카이라이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위성방송</a:t>
            </a:r>
            <a:r>
              <a:rPr lang="ko-KR" altLang="en-US" dirty="0"/>
              <a:t>의 보급이 늘어나면서 </a:t>
            </a:r>
            <a:r>
              <a:rPr lang="ko-KR" altLang="en-US" dirty="0" err="1">
                <a:hlinkClick r:id="rId5" tooltip="투니버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투니버스</a:t>
            </a:r>
            <a:r>
              <a:rPr lang="ko-KR" altLang="en-US" dirty="0" err="1"/>
              <a:t>와</a:t>
            </a:r>
            <a:r>
              <a:rPr lang="ko-KR" altLang="en-US" dirty="0"/>
              <a:t> </a:t>
            </a:r>
            <a:r>
              <a:rPr lang="ko-KR" altLang="en-US" dirty="0">
                <a:hlinkClick r:id="rId6" tooltip="애니원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애니원</a:t>
            </a:r>
            <a:r>
              <a:rPr lang="ko-KR" altLang="en-US" dirty="0"/>
              <a:t>을 위시한 애니메이션 전문채널로의 수입이 증가하게 되었다</a:t>
            </a:r>
            <a:r>
              <a:rPr lang="en-US" altLang="ko-KR" dirty="0"/>
              <a:t>. </a:t>
            </a:r>
            <a:r>
              <a:rPr lang="ko-KR" altLang="en-US" dirty="0"/>
              <a:t>한국의 </a:t>
            </a:r>
            <a:r>
              <a:rPr lang="en-US" altLang="ko-KR" dirty="0"/>
              <a:t>1990</a:t>
            </a:r>
            <a:r>
              <a:rPr lang="ko-KR" altLang="en-US" dirty="0"/>
              <a:t>년대생들이 추억하는 </a:t>
            </a:r>
            <a:r>
              <a:rPr lang="en-US" altLang="ko-KR" dirty="0"/>
              <a:t>'</a:t>
            </a:r>
            <a:r>
              <a:rPr lang="ko-KR" altLang="en-US" dirty="0" err="1"/>
              <a:t>투니버스</a:t>
            </a:r>
            <a:r>
              <a:rPr lang="ko-KR" altLang="en-US" dirty="0"/>
              <a:t> </a:t>
            </a:r>
            <a:r>
              <a:rPr lang="ko-KR" altLang="en-US" dirty="0" err="1"/>
              <a:t>리즈시절</a:t>
            </a:r>
            <a:r>
              <a:rPr lang="en-US" altLang="ko-KR" dirty="0"/>
              <a:t>'</a:t>
            </a:r>
            <a:r>
              <a:rPr lang="ko-KR" altLang="en-US" dirty="0"/>
              <a:t>이 바로 이 시기에 해당된다</a:t>
            </a:r>
            <a:r>
              <a:rPr lang="en-US" altLang="ko-KR" dirty="0"/>
              <a:t>. </a:t>
            </a:r>
            <a:r>
              <a:rPr lang="ko-KR" altLang="en-US" dirty="0">
                <a:hlinkClick r:id="rId7" tooltip="디지몬 시리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디지몬 시리즈</a:t>
            </a:r>
            <a:r>
              <a:rPr lang="en-US" altLang="ko-KR" dirty="0"/>
              <a:t>, </a:t>
            </a:r>
            <a:r>
              <a:rPr lang="ko-KR" altLang="en-US" dirty="0">
                <a:hlinkClick r:id="rId8" tooltip="신풍괴도 잔느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신의 괴도 </a:t>
            </a:r>
            <a:r>
              <a:rPr lang="ko-KR" altLang="en-US" dirty="0" err="1">
                <a:hlinkClick r:id="rId8" tooltip="신풍괴도 잔느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잔느</a:t>
            </a:r>
            <a:r>
              <a:rPr lang="en-US" altLang="ko-KR" dirty="0"/>
              <a:t>, </a:t>
            </a:r>
            <a:r>
              <a:rPr lang="ko-KR" altLang="en-US" dirty="0" err="1">
                <a:hlinkClick r:id="rId9" tooltip="아즈망가 대왕 THE ANIMA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아즈망가</a:t>
            </a:r>
            <a:r>
              <a:rPr lang="ko-KR" altLang="en-US" dirty="0">
                <a:hlinkClick r:id="rId9" tooltip="아즈망가 대왕 THE ANIMA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대왕 </a:t>
            </a:r>
            <a:r>
              <a:rPr lang="en-US" altLang="ko-KR" dirty="0">
                <a:hlinkClick r:id="rId9" tooltip="아즈망가 대왕 THE ANIMA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ANIMATION</a:t>
            </a:r>
            <a:r>
              <a:rPr lang="en-US" altLang="ko-KR" dirty="0"/>
              <a:t>, </a:t>
            </a:r>
            <a:r>
              <a:rPr lang="ko-KR" altLang="en-US" dirty="0" err="1">
                <a:hlinkClick r:id="rId10" tooltip="아따맘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아따맘마</a:t>
            </a:r>
            <a:r>
              <a:rPr lang="en-US" altLang="ko-KR" dirty="0"/>
              <a:t>, </a:t>
            </a:r>
            <a:r>
              <a:rPr lang="ko-KR" altLang="en-US" dirty="0" err="1">
                <a:hlinkClick r:id="rId11" tooltip="닌자보이 란타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닌자보이</a:t>
            </a:r>
            <a:r>
              <a:rPr lang="ko-KR" altLang="en-US" dirty="0">
                <a:hlinkClick r:id="rId11" tooltip="닌자보이 란타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11" tooltip="닌자보이 란타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란타로</a:t>
            </a:r>
            <a:r>
              <a:rPr lang="en-US" altLang="ko-KR" dirty="0"/>
              <a:t>, </a:t>
            </a:r>
            <a:r>
              <a:rPr lang="ko-KR" altLang="en-US" dirty="0" err="1">
                <a:hlinkClick r:id="rId12" tooltip="나루토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나루토</a:t>
            </a:r>
            <a:r>
              <a:rPr lang="en-US" altLang="ko-KR" dirty="0"/>
              <a:t>, </a:t>
            </a:r>
            <a:r>
              <a:rPr lang="ko-KR" altLang="en-US" dirty="0" err="1">
                <a:hlinkClick r:id="rId13" tooltip="블리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블리치</a:t>
            </a:r>
            <a:r>
              <a:rPr lang="en-US" altLang="ko-KR" dirty="0"/>
              <a:t>, </a:t>
            </a:r>
            <a:r>
              <a:rPr lang="ko-KR" altLang="en-US" dirty="0">
                <a:hlinkClick r:id="rId14" tooltip="짱구는 못말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짱구는 </a:t>
            </a:r>
            <a:r>
              <a:rPr lang="ko-KR" altLang="en-US" dirty="0" err="1">
                <a:hlinkClick r:id="rId14" tooltip="짱구는 못말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못말려</a:t>
            </a:r>
            <a:r>
              <a:rPr lang="en-US" altLang="ko-KR" dirty="0"/>
              <a:t>, </a:t>
            </a:r>
            <a:r>
              <a:rPr lang="ko-KR" altLang="en-US" dirty="0" err="1">
                <a:hlinkClick r:id="rId15" tooltip="도라에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도라에몽</a:t>
            </a:r>
            <a:r>
              <a:rPr lang="en-US" altLang="ko-KR" dirty="0"/>
              <a:t>, </a:t>
            </a:r>
            <a:r>
              <a:rPr lang="ko-KR" altLang="en-US" dirty="0">
                <a:hlinkClick r:id="rId16" tooltip="명탐정 코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명탐정 코난</a:t>
            </a:r>
            <a:r>
              <a:rPr lang="en-US" altLang="ko-KR" dirty="0"/>
              <a:t>, </a:t>
            </a:r>
            <a:r>
              <a:rPr lang="ko-KR" altLang="en-US" dirty="0">
                <a:hlinkClick r:id="rId17" tooltip="사랑은 콩다콩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사랑은 콩다콩</a:t>
            </a:r>
            <a:r>
              <a:rPr lang="en-US" altLang="ko-KR" dirty="0"/>
              <a:t>, </a:t>
            </a:r>
            <a:r>
              <a:rPr lang="ko-KR" altLang="en-US" dirty="0">
                <a:hlinkClick r:id="rId18" tooltip="달빛천사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달빛천사</a:t>
            </a:r>
            <a:r>
              <a:rPr lang="en-US" altLang="ko-KR" dirty="0"/>
              <a:t>, </a:t>
            </a:r>
            <a:r>
              <a:rPr lang="ko-KR" altLang="en-US" dirty="0">
                <a:hlinkClick r:id="rId19" tooltip="개구리 중사 케로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개구리 중사 케로로</a:t>
            </a:r>
            <a:r>
              <a:rPr lang="en-US" altLang="ko-KR" dirty="0"/>
              <a:t>, </a:t>
            </a:r>
            <a:r>
              <a:rPr lang="ko-KR" altLang="en-US" dirty="0" err="1">
                <a:hlinkClick r:id="rId20" tooltip="이누야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이누야샤</a:t>
            </a:r>
            <a:r>
              <a:rPr lang="ko-KR" altLang="en-US" dirty="0"/>
              <a:t> 등이 대표적 사례</a:t>
            </a:r>
            <a:r>
              <a:rPr lang="en-US" altLang="ko-KR" dirty="0"/>
              <a:t>.</a:t>
            </a:r>
            <a:br>
              <a:rPr lang="ko-KR" altLang="en-US" dirty="0"/>
            </a:br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85417511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대한민국으로의 수출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007711"/>
            <a:ext cx="9603275" cy="3450613"/>
          </a:xfrm>
        </p:spPr>
        <p:txBody>
          <a:bodyPr>
            <a:normAutofit lnSpcReduction="10000"/>
          </a:bodyPr>
          <a:lstStyle/>
          <a:p>
            <a:r>
              <a:rPr lang="en-US" altLang="ko-KR" dirty="0"/>
              <a:t>2010</a:t>
            </a:r>
            <a:r>
              <a:rPr lang="ko-KR" altLang="en-US" dirty="0"/>
              <a:t>년대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일본 애니메이션의 동시방영을 내세운 </a:t>
            </a:r>
            <a:r>
              <a:rPr lang="ko-KR" altLang="en-US" dirty="0">
                <a:hlinkClick r:id="rId2" tooltip="애니플러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애니플러스</a:t>
            </a:r>
            <a:r>
              <a:rPr lang="ko-KR" altLang="en-US" dirty="0"/>
              <a:t>의 성공으로</a:t>
            </a:r>
            <a:r>
              <a:rPr lang="en-US" altLang="ko-KR" dirty="0"/>
              <a:t>, </a:t>
            </a:r>
            <a:r>
              <a:rPr lang="ko-KR" altLang="en-US" dirty="0"/>
              <a:t>청소년향 이상의 일본 애니메이션은 </a:t>
            </a:r>
            <a:r>
              <a:rPr lang="ko-KR" altLang="en-US" dirty="0" err="1"/>
              <a:t>동시방영체제를</a:t>
            </a:r>
            <a:r>
              <a:rPr lang="ko-KR" altLang="en-US" dirty="0"/>
              <a:t> 중심으로 수입이 이루어지게 된다</a:t>
            </a:r>
            <a:r>
              <a:rPr lang="en-US" altLang="ko-KR" dirty="0"/>
              <a:t>. </a:t>
            </a:r>
            <a:r>
              <a:rPr lang="ko-KR" altLang="en-US" dirty="0"/>
              <a:t>기존 </a:t>
            </a:r>
            <a:r>
              <a:rPr lang="ko-KR" altLang="en-US" dirty="0" err="1">
                <a:hlinkClick r:id="rId3" tooltip="복돌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복돌이</a:t>
            </a:r>
            <a:r>
              <a:rPr lang="ko-KR" altLang="en-US" dirty="0" err="1"/>
              <a:t>들을</a:t>
            </a:r>
            <a:r>
              <a:rPr lang="ko-KR" altLang="en-US" dirty="0"/>
              <a:t> 양지로 끌어오는 긍정적 효과와 동시에</a:t>
            </a:r>
            <a:r>
              <a:rPr lang="en-US" altLang="ko-KR" dirty="0"/>
              <a:t>, 2000</a:t>
            </a:r>
            <a:r>
              <a:rPr lang="ko-KR" altLang="en-US" dirty="0"/>
              <a:t>년대까지의 </a:t>
            </a:r>
            <a:r>
              <a:rPr lang="en-US" altLang="ko-KR" dirty="0"/>
              <a:t>'</a:t>
            </a:r>
            <a:r>
              <a:rPr lang="ko-KR" altLang="en-US" dirty="0"/>
              <a:t>더빙 기본</a:t>
            </a:r>
            <a:r>
              <a:rPr lang="en-US" altLang="ko-KR" dirty="0"/>
              <a:t>, </a:t>
            </a:r>
            <a:r>
              <a:rPr lang="ko-KR" altLang="en-US" dirty="0"/>
              <a:t>일부만 자막</a:t>
            </a:r>
            <a:r>
              <a:rPr lang="en-US" altLang="ko-KR" dirty="0"/>
              <a:t>'</a:t>
            </a:r>
            <a:r>
              <a:rPr lang="ko-KR" altLang="en-US" dirty="0"/>
              <a:t>이라는 체계를 </a:t>
            </a:r>
            <a:r>
              <a:rPr lang="en-US" altLang="ko-KR" dirty="0"/>
              <a:t>'</a:t>
            </a:r>
            <a:r>
              <a:rPr lang="ko-KR" altLang="en-US" dirty="0"/>
              <a:t>자막 기본</a:t>
            </a:r>
            <a:r>
              <a:rPr lang="en-US" altLang="ko-KR" dirty="0"/>
              <a:t>, </a:t>
            </a:r>
            <a:r>
              <a:rPr lang="ko-KR" altLang="en-US" dirty="0"/>
              <a:t>일부만 더빙</a:t>
            </a:r>
            <a:r>
              <a:rPr lang="en-US" altLang="ko-KR" dirty="0"/>
              <a:t>'</a:t>
            </a:r>
            <a:r>
              <a:rPr lang="ko-KR" altLang="en-US" dirty="0"/>
              <a:t>이라는 체계로 바꾸는 효과도 동시에 낳았다</a:t>
            </a:r>
            <a:r>
              <a:rPr lang="en-US" altLang="ko-KR" dirty="0"/>
              <a:t>. </a:t>
            </a:r>
            <a:r>
              <a:rPr lang="ko-KR" altLang="en-US" dirty="0"/>
              <a:t>더빙 제작을 우선으로 하던 </a:t>
            </a:r>
            <a:r>
              <a:rPr lang="ko-KR" altLang="en-US" dirty="0" err="1">
                <a:hlinkClick r:id="rId4" tooltip="애니맥스 코리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애니맥스</a:t>
            </a:r>
            <a:r>
              <a:rPr lang="ko-KR" altLang="en-US" dirty="0"/>
              <a:t> 역시 이러한 흐름에 편승했고</a:t>
            </a:r>
            <a:r>
              <a:rPr lang="en-US" altLang="ko-KR" dirty="0"/>
              <a:t>, </a:t>
            </a:r>
            <a:r>
              <a:rPr lang="ko-KR" altLang="en-US" dirty="0">
                <a:hlinkClick r:id="rId5" tooltip="대원방송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대원방송</a:t>
            </a:r>
            <a:r>
              <a:rPr lang="ko-KR" altLang="en-US" dirty="0"/>
              <a:t>과 </a:t>
            </a:r>
            <a:r>
              <a:rPr lang="ko-KR" altLang="en-US" dirty="0" err="1">
                <a:hlinkClick r:id="rId6" tooltip="투니버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투니버스</a:t>
            </a:r>
            <a:r>
              <a:rPr lang="ko-KR" altLang="en-US" dirty="0" err="1"/>
              <a:t>마저</a:t>
            </a:r>
            <a:r>
              <a:rPr lang="ko-KR" altLang="en-US" dirty="0"/>
              <a:t> 이러한 </a:t>
            </a:r>
            <a:r>
              <a:rPr lang="ko-KR" altLang="en-US" dirty="0" err="1"/>
              <a:t>자막방영을</a:t>
            </a:r>
            <a:r>
              <a:rPr lang="ko-KR" altLang="en-US" dirty="0"/>
              <a:t> 하고 있다</a:t>
            </a:r>
            <a:r>
              <a:rPr lang="en-US" altLang="ko-KR" dirty="0"/>
              <a:t>.</a:t>
            </a:r>
            <a:br>
              <a:rPr lang="ko-KR" altLang="en-US" dirty="0"/>
            </a:br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354904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일본 애니메이션의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dirty="0"/>
              <a:t>1940~1945</a:t>
            </a:r>
            <a:r>
              <a:rPr lang="ko-KR" altLang="en-US" dirty="0"/>
              <a:t>년 </a:t>
            </a:r>
            <a:r>
              <a:rPr lang="en-US" altLang="ko-KR" dirty="0"/>
              <a:t>(</a:t>
            </a:r>
            <a:r>
              <a:rPr lang="ko-KR" altLang="en-US" dirty="0"/>
              <a:t>일본 최초의 장편 애니메이션의 탄생</a:t>
            </a:r>
            <a:r>
              <a:rPr lang="en-US" altLang="ko-KR" dirty="0"/>
              <a:t>)</a:t>
            </a:r>
          </a:p>
          <a:p>
            <a:endParaRPr lang="en-US" altLang="ko-KR" dirty="0"/>
          </a:p>
          <a:p>
            <a:r>
              <a:rPr lang="ko-KR" altLang="en-US" dirty="0"/>
              <a:t>제</a:t>
            </a:r>
            <a:r>
              <a:rPr lang="en-US" altLang="ko-KR" dirty="0"/>
              <a:t>2</a:t>
            </a:r>
            <a:r>
              <a:rPr lang="ko-KR" altLang="en-US" dirty="0"/>
              <a:t>차 세계대전</a:t>
            </a:r>
            <a:r>
              <a:rPr lang="en-US" altLang="ko-KR" dirty="0"/>
              <a:t>{</a:t>
            </a:r>
            <a:r>
              <a:rPr lang="ko-KR" altLang="en-US" dirty="0">
                <a:hlinkClick r:id="rId2" tooltip="태평양 전쟁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태평양 전쟁</a:t>
            </a:r>
            <a:r>
              <a:rPr lang="en-US" altLang="ko-KR" dirty="0"/>
              <a:t>) </a:t>
            </a:r>
            <a:r>
              <a:rPr lang="ko-KR" altLang="en-US" dirty="0"/>
              <a:t>중에는 일본 군부의 지원을 받아서 전쟁 </a:t>
            </a:r>
            <a:r>
              <a:rPr lang="ko-KR" altLang="en-US" dirty="0">
                <a:hlinkClick r:id="rId3" tooltip="프로파간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프로파간다</a:t>
            </a:r>
            <a:r>
              <a:rPr lang="ko-KR" altLang="en-US" dirty="0"/>
              <a:t> 영화가 제작되는데</a:t>
            </a:r>
            <a:r>
              <a:rPr lang="en-US" altLang="ko-KR" dirty="0"/>
              <a:t>, </a:t>
            </a:r>
            <a:r>
              <a:rPr lang="ko-KR" altLang="en-US" dirty="0" err="1"/>
              <a:t>마사오카</a:t>
            </a:r>
            <a:r>
              <a:rPr lang="ko-KR" altLang="en-US" dirty="0"/>
              <a:t> </a:t>
            </a:r>
            <a:r>
              <a:rPr lang="ko-KR" altLang="en-US" dirty="0" err="1"/>
              <a:t>겐조의</a:t>
            </a:r>
            <a:r>
              <a:rPr lang="ko-KR" altLang="en-US" dirty="0"/>
              <a:t> 제자 </a:t>
            </a:r>
            <a:r>
              <a:rPr lang="ko-KR" altLang="en-US" dirty="0" err="1"/>
              <a:t>세오</a:t>
            </a:r>
            <a:r>
              <a:rPr lang="ko-KR" altLang="en-US" dirty="0"/>
              <a:t> </a:t>
            </a:r>
            <a:r>
              <a:rPr lang="ko-KR" altLang="en-US" dirty="0" err="1"/>
              <a:t>미츠요</a:t>
            </a:r>
            <a:r>
              <a:rPr lang="en-US" altLang="ko-KR" dirty="0"/>
              <a:t>(</a:t>
            </a:r>
            <a:r>
              <a:rPr lang="ko-KR" altLang="en-US" dirty="0"/>
              <a:t>瀬尾光世</a:t>
            </a:r>
            <a:r>
              <a:rPr lang="en-US" altLang="ko-KR" dirty="0"/>
              <a:t>, 1911~2010)</a:t>
            </a:r>
            <a:r>
              <a:rPr lang="en-US" altLang="ko-KR" baseline="300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[5]</a:t>
            </a:r>
            <a:r>
              <a:rPr lang="ko-KR" altLang="en-US" dirty="0"/>
              <a:t>가 만든 일본 최초 국산</a:t>
            </a:r>
            <a:r>
              <a:rPr lang="en-US" altLang="ko-KR" baseline="300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[6]</a:t>
            </a:r>
            <a:r>
              <a:rPr lang="ko-KR" altLang="en-US" dirty="0"/>
              <a:t> 애니메이션 </a:t>
            </a:r>
            <a:r>
              <a:rPr lang="en-US" altLang="ko-KR" dirty="0"/>
              <a:t>《</a:t>
            </a:r>
            <a:r>
              <a:rPr lang="ko-KR" altLang="en-US" dirty="0" err="1">
                <a:hlinkClick r:id="rId6" tooltip="https://ja.wikipedia.org/wiki/%E6%A1%83%E5%A4%AA%E9%83%8E%E3%81%AE%E6%B5%B7%E9%B7%B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모모타로의</a:t>
            </a:r>
            <a:r>
              <a:rPr lang="ko-KR" altLang="en-US" dirty="0">
                <a:hlinkClick r:id="rId6" tooltip="https://ja.wikipedia.org/wiki/%E6%A1%83%E5%A4%AA%E9%83%8E%E3%81%AE%E6%B5%B7%E9%B7%B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6" tooltip="https://ja.wikipedia.org/wiki/%E6%A1%83%E5%A4%AA%E9%83%8E%E3%81%AE%E6%B5%B7%E9%B7%B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바다독수리</a:t>
            </a:r>
            <a:r>
              <a:rPr lang="en-US" altLang="ko-KR" dirty="0"/>
              <a:t>》(1943</a:t>
            </a:r>
            <a:r>
              <a:rPr lang="ko-KR" altLang="en-US" dirty="0"/>
              <a:t>년 </a:t>
            </a:r>
            <a:r>
              <a:rPr lang="en-US" altLang="ko-KR" dirty="0"/>
              <a:t>3</a:t>
            </a:r>
            <a:r>
              <a:rPr lang="ko-KR" altLang="en-US" dirty="0"/>
              <a:t>월 </a:t>
            </a:r>
            <a:r>
              <a:rPr lang="en-US" altLang="ko-KR" dirty="0"/>
              <a:t>25</a:t>
            </a:r>
            <a:r>
              <a:rPr lang="ko-KR" altLang="en-US" dirty="0"/>
              <a:t>일 개봉</a:t>
            </a:r>
            <a:r>
              <a:rPr lang="en-US" altLang="ko-KR" dirty="0"/>
              <a:t>, 37</a:t>
            </a:r>
            <a:r>
              <a:rPr lang="ko-KR" altLang="en-US" dirty="0"/>
              <a:t>분</a:t>
            </a:r>
            <a:r>
              <a:rPr lang="en-US" altLang="ko-KR" dirty="0"/>
              <a:t>)</a:t>
            </a:r>
            <a:r>
              <a:rPr lang="ko-KR" altLang="en-US" dirty="0">
                <a:hlinkClick r:id="rId7" tooltip="https://www.youtube.com/watch?v=8b64STKxpN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유튜브 </a:t>
            </a:r>
            <a:r>
              <a:rPr lang="ko-KR" altLang="en-US" dirty="0" err="1">
                <a:hlinkClick r:id="rId7" tooltip="https://www.youtube.com/watch?v=8b64STKxpN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영상</a:t>
            </a:r>
            <a:r>
              <a:rPr lang="ko-KR" altLang="en-US" dirty="0" err="1"/>
              <a:t>와</a:t>
            </a:r>
            <a:r>
              <a:rPr lang="ko-KR" altLang="en-US" dirty="0"/>
              <a:t> 자매편인</a:t>
            </a:r>
            <a:r>
              <a:rPr lang="en-US" altLang="ko-KR" dirty="0"/>
              <a:t>《</a:t>
            </a:r>
            <a:r>
              <a:rPr lang="ko-KR" altLang="en-US" dirty="0" err="1">
                <a:hlinkClick r:id="rId8" tooltip="모모타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모모타로</a:t>
            </a:r>
            <a:r>
              <a:rPr lang="ko-KR" altLang="en-US" dirty="0"/>
              <a:t> </a:t>
            </a:r>
            <a:r>
              <a:rPr lang="ko-KR" altLang="en-US" dirty="0">
                <a:hlinkClick r:id="rId9" tooltip="바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바다</a:t>
            </a:r>
            <a:r>
              <a:rPr lang="ko-KR" altLang="en-US" dirty="0"/>
              <a:t>의 신병</a:t>
            </a:r>
            <a:r>
              <a:rPr lang="en-US" altLang="ko-KR" dirty="0"/>
              <a:t>》(</a:t>
            </a:r>
            <a:r>
              <a:rPr lang="en-US" altLang="ko-KR" dirty="0">
                <a:hlinkClick r:id="rId10" tooltip="1945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1945</a:t>
            </a:r>
            <a:r>
              <a:rPr lang="ko-KR" altLang="en-US" dirty="0">
                <a:hlinkClick r:id="rId10" tooltip="1945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년</a:t>
            </a:r>
            <a:r>
              <a:rPr lang="ko-KR" altLang="en-US" dirty="0"/>
              <a:t> </a:t>
            </a:r>
            <a:r>
              <a:rPr lang="en-US" altLang="ko-KR" dirty="0">
                <a:hlinkClick r:id="rId11" tooltip="4월 12일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</a:t>
            </a:r>
            <a:r>
              <a:rPr lang="ko-KR" altLang="en-US" dirty="0">
                <a:hlinkClick r:id="rId11" tooltip="4월 12일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월 </a:t>
            </a:r>
            <a:r>
              <a:rPr lang="en-US" altLang="ko-KR" dirty="0">
                <a:hlinkClick r:id="rId11" tooltip="4월 12일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12</a:t>
            </a:r>
            <a:r>
              <a:rPr lang="ko-KR" altLang="en-US" dirty="0">
                <a:hlinkClick r:id="rId11" tooltip="4월 12일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일</a:t>
            </a:r>
            <a:r>
              <a:rPr lang="ko-KR" altLang="en-US" dirty="0"/>
              <a:t> 개봉</a:t>
            </a:r>
            <a:r>
              <a:rPr lang="en-US" altLang="ko-KR" dirty="0"/>
              <a:t>)</a:t>
            </a:r>
            <a:r>
              <a:rPr lang="ko-KR" altLang="en-US" dirty="0"/>
              <a:t>이다</a:t>
            </a:r>
            <a:r>
              <a:rPr lang="en-US" altLang="ko-KR" dirty="0"/>
              <a:t>.</a:t>
            </a:r>
            <a:r>
              <a:rPr lang="en-US" altLang="ko-KR" baseline="30000" dirty="0"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[7]</a:t>
            </a:r>
            <a:r>
              <a:rPr lang="ko-KR" altLang="en-US" dirty="0"/>
              <a:t> </a:t>
            </a:r>
            <a:r>
              <a:rPr lang="ko-KR" altLang="en-US" dirty="0" err="1"/>
              <a:t>오후지</a:t>
            </a:r>
            <a:r>
              <a:rPr lang="ko-KR" altLang="en-US" dirty="0"/>
              <a:t> 노부로도 </a:t>
            </a:r>
            <a:r>
              <a:rPr lang="en-US" altLang="ko-KR" dirty="0"/>
              <a:t>&lt;</a:t>
            </a:r>
            <a:r>
              <a:rPr lang="ko-KR" altLang="en-US" dirty="0"/>
              <a:t>말레이 만 해전</a:t>
            </a:r>
            <a:r>
              <a:rPr lang="en-US" altLang="ko-KR" dirty="0"/>
              <a:t>&gt;(1943)</a:t>
            </a:r>
            <a:r>
              <a:rPr lang="ko-KR" altLang="en-US" dirty="0"/>
              <a:t>을</a:t>
            </a:r>
            <a:r>
              <a:rPr lang="en-US" altLang="ko-KR" dirty="0"/>
              <a:t>, </a:t>
            </a:r>
            <a:r>
              <a:rPr lang="ko-KR" altLang="en-US" dirty="0" err="1"/>
              <a:t>야마모토</a:t>
            </a:r>
            <a:r>
              <a:rPr lang="ko-KR" altLang="en-US" dirty="0"/>
              <a:t> 사나에도 </a:t>
            </a:r>
            <a:r>
              <a:rPr lang="en-US" altLang="ko-KR" dirty="0"/>
              <a:t>&lt;</a:t>
            </a:r>
            <a:r>
              <a:rPr lang="ko-KR" altLang="en-US" dirty="0"/>
              <a:t>스파이 격멸</a:t>
            </a:r>
            <a:r>
              <a:rPr lang="en-US" altLang="ko-KR" dirty="0"/>
              <a:t>&gt;(1942)</a:t>
            </a:r>
            <a:r>
              <a:rPr lang="ko-KR" altLang="en-US" dirty="0"/>
              <a:t>이란 전쟁 찬양 애니를 만들었다</a:t>
            </a:r>
            <a:r>
              <a:rPr lang="en-US" altLang="ko-KR" dirty="0"/>
              <a:t>.</a:t>
            </a:r>
            <a:r>
              <a:rPr lang="en-US" altLang="ko-KR" baseline="30000" dirty="0"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[8]</a:t>
            </a:r>
            <a:r>
              <a:rPr lang="ko-KR" altLang="en-US" dirty="0"/>
              <a:t> 당시 필름 확보가 어려워 </a:t>
            </a:r>
            <a:r>
              <a:rPr lang="ko-KR" altLang="en-US" dirty="0" err="1"/>
              <a:t>전쟁찬양</a:t>
            </a:r>
            <a:r>
              <a:rPr lang="ko-KR" altLang="en-US" dirty="0"/>
              <a:t> 작품 외에는 배급이 안 됐고</a:t>
            </a:r>
            <a:r>
              <a:rPr lang="en-US" altLang="ko-KR" dirty="0"/>
              <a:t>, </a:t>
            </a:r>
            <a:r>
              <a:rPr lang="ko-KR" altLang="en-US" dirty="0"/>
              <a:t>애니업계만이 아니라 전쟁 소집에서 제외된 작가들도 전쟁 찬양에 나서야 했다</a:t>
            </a:r>
            <a:r>
              <a:rPr lang="en-US" altLang="ko-KR" dirty="0"/>
              <a:t>. </a:t>
            </a:r>
            <a:r>
              <a:rPr lang="ko-KR" altLang="en-US" dirty="0"/>
              <a:t>대표적으로 </a:t>
            </a:r>
            <a:r>
              <a:rPr lang="en-US" altLang="ko-KR" dirty="0"/>
              <a:t>&lt;</a:t>
            </a:r>
            <a:r>
              <a:rPr lang="ko-KR" altLang="en-US" dirty="0" err="1"/>
              <a:t>후구쨩의</a:t>
            </a:r>
            <a:r>
              <a:rPr lang="ko-KR" altLang="en-US" dirty="0"/>
              <a:t> 기습</a:t>
            </a:r>
            <a:r>
              <a:rPr lang="en-US" altLang="ko-KR" dirty="0"/>
              <a:t>&gt; </a:t>
            </a:r>
            <a:r>
              <a:rPr lang="ko-KR" altLang="en-US" dirty="0"/>
              <a:t>등이 있다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4607518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느낀 점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007711"/>
            <a:ext cx="9603275" cy="3450613"/>
          </a:xfrm>
        </p:spPr>
        <p:txBody>
          <a:bodyPr>
            <a:normAutofit/>
          </a:bodyPr>
          <a:lstStyle/>
          <a:p>
            <a:r>
              <a:rPr lang="en-US" altLang="ko-KR" dirty="0"/>
              <a:t>Ppt</a:t>
            </a:r>
            <a:r>
              <a:rPr lang="ko-KR" altLang="en-US" dirty="0"/>
              <a:t>를 제작하며 평소 관심이 많았던 일본 애니메이션에 대해 공부할 수 있어서 좋았다</a:t>
            </a:r>
            <a:r>
              <a:rPr lang="en-US" altLang="ko-KR"/>
              <a:t>. 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58120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일본 애니메이션의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ko-KR" dirty="0"/>
              <a:t>1945~1963</a:t>
            </a:r>
            <a:r>
              <a:rPr lang="ko-KR" altLang="en-US" dirty="0"/>
              <a:t>년</a:t>
            </a:r>
            <a:r>
              <a:rPr lang="en-US" altLang="ko-KR" dirty="0"/>
              <a:t> (</a:t>
            </a:r>
            <a:r>
              <a:rPr lang="ko-KR" altLang="en-US" dirty="0" err="1"/>
              <a:t>토에이</a:t>
            </a:r>
            <a:r>
              <a:rPr lang="ko-KR" altLang="en-US" dirty="0"/>
              <a:t> 동화의 시대</a:t>
            </a:r>
            <a:r>
              <a:rPr lang="en-US" altLang="ko-KR" dirty="0"/>
              <a:t>)</a:t>
            </a:r>
          </a:p>
          <a:p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전쟁이 끝나자 애니메이션 창작계에도 변화가 생겼다</a:t>
            </a:r>
            <a:r>
              <a:rPr lang="en-US" altLang="ko-KR" dirty="0"/>
              <a:t>. </a:t>
            </a:r>
            <a:r>
              <a:rPr lang="ko-KR" altLang="en-US" dirty="0"/>
              <a:t>사람들이 애니메이션에 눈독을 들인 것이다</a:t>
            </a:r>
            <a:r>
              <a:rPr lang="en-US" altLang="ko-KR" dirty="0"/>
              <a:t>. 1946</a:t>
            </a:r>
            <a:r>
              <a:rPr lang="ko-KR" altLang="en-US" dirty="0"/>
              <a:t>년 연합군최고사령부</a:t>
            </a:r>
            <a:r>
              <a:rPr lang="en-US" altLang="ko-KR" dirty="0"/>
              <a:t>(GHQ)</a:t>
            </a:r>
            <a:r>
              <a:rPr lang="ko-KR" altLang="en-US" dirty="0"/>
              <a:t>는 </a:t>
            </a:r>
            <a:r>
              <a:rPr lang="ko-KR" altLang="en-US" dirty="0" err="1"/>
              <a:t>야마모토</a:t>
            </a:r>
            <a:r>
              <a:rPr lang="ko-KR" altLang="en-US" dirty="0"/>
              <a:t> 사나에</a:t>
            </a:r>
            <a:r>
              <a:rPr lang="en-US" altLang="ko-KR" dirty="0"/>
              <a:t>, </a:t>
            </a:r>
            <a:r>
              <a:rPr lang="ko-KR" altLang="en-US" dirty="0" err="1"/>
              <a:t>무라타</a:t>
            </a:r>
            <a:r>
              <a:rPr lang="ko-KR" altLang="en-US" dirty="0"/>
              <a:t> </a:t>
            </a:r>
            <a:r>
              <a:rPr lang="ko-KR" altLang="en-US" dirty="0" err="1"/>
              <a:t>야스지</a:t>
            </a:r>
            <a:r>
              <a:rPr lang="en-US" altLang="ko-KR" dirty="0"/>
              <a:t>, </a:t>
            </a:r>
            <a:r>
              <a:rPr lang="ko-KR" altLang="en-US" dirty="0" err="1"/>
              <a:t>마사오카</a:t>
            </a:r>
            <a:r>
              <a:rPr lang="ko-KR" altLang="en-US" dirty="0"/>
              <a:t> </a:t>
            </a:r>
            <a:r>
              <a:rPr lang="ko-KR" altLang="en-US" dirty="0" err="1"/>
              <a:t>겐조</a:t>
            </a:r>
            <a:r>
              <a:rPr lang="ko-KR" altLang="en-US" dirty="0"/>
              <a:t> 등 일본 국내 애니메이션 제작자 </a:t>
            </a:r>
            <a:r>
              <a:rPr lang="en-US" altLang="ko-KR" dirty="0"/>
              <a:t>1</a:t>
            </a:r>
            <a:r>
              <a:rPr lang="ko-KR" altLang="en-US" dirty="0" err="1"/>
              <a:t>백여</a:t>
            </a:r>
            <a:r>
              <a:rPr lang="ko-KR" altLang="en-US" dirty="0"/>
              <a:t> 명을 모아 </a:t>
            </a:r>
            <a:r>
              <a:rPr lang="en-US" altLang="ko-KR" dirty="0"/>
              <a:t>'</a:t>
            </a:r>
            <a:r>
              <a:rPr lang="ko-KR" altLang="en-US" dirty="0" err="1"/>
              <a:t>신닛폰동화사</a:t>
            </a:r>
            <a:r>
              <a:rPr lang="en-US" altLang="ko-KR" dirty="0"/>
              <a:t>'</a:t>
            </a:r>
            <a:r>
              <a:rPr lang="ko-KR" altLang="en-US" dirty="0"/>
              <a:t>를 설립했다</a:t>
            </a:r>
            <a:r>
              <a:rPr lang="en-US" altLang="ko-KR" dirty="0"/>
              <a:t>. </a:t>
            </a:r>
            <a:r>
              <a:rPr lang="ko-KR" altLang="en-US" dirty="0" err="1"/>
              <a:t>마사오카</a:t>
            </a:r>
            <a:r>
              <a:rPr lang="ko-KR" altLang="en-US" dirty="0"/>
              <a:t> </a:t>
            </a:r>
            <a:r>
              <a:rPr lang="ko-KR" altLang="en-US" dirty="0" err="1"/>
              <a:t>겐조는</a:t>
            </a:r>
            <a:r>
              <a:rPr lang="ko-KR" altLang="en-US" dirty="0"/>
              <a:t> </a:t>
            </a:r>
            <a:r>
              <a:rPr lang="en-US" altLang="ko-KR" dirty="0"/>
              <a:t>&lt;</a:t>
            </a:r>
            <a:r>
              <a:rPr lang="ko-KR" altLang="en-US" dirty="0"/>
              <a:t>벚꽃</a:t>
            </a:r>
            <a:r>
              <a:rPr lang="en-US" altLang="ko-KR" dirty="0"/>
              <a:t>(1946)&gt;, &lt;</a:t>
            </a:r>
            <a:r>
              <a:rPr lang="ko-KR" altLang="en-US" dirty="0"/>
              <a:t>버려진 고양이 </a:t>
            </a:r>
            <a:r>
              <a:rPr lang="ko-KR" altLang="en-US" dirty="0" err="1"/>
              <a:t>도라쨩</a:t>
            </a:r>
            <a:r>
              <a:rPr lang="en-US" altLang="ko-KR" dirty="0"/>
              <a:t>(1947)&gt; </a:t>
            </a:r>
            <a:r>
              <a:rPr lang="ko-KR" altLang="en-US" dirty="0"/>
              <a:t>등 서정적 작품을 만들었으나 상업적 가치가 없다는 이유로 공개되지 않았다</a:t>
            </a:r>
            <a:r>
              <a:rPr lang="en-US" altLang="ko-KR" dirty="0"/>
              <a:t>. </a:t>
            </a:r>
            <a:r>
              <a:rPr lang="ko-KR" altLang="en-US" dirty="0"/>
              <a:t>결국 이듬해 제대로 된 활동을 하지 못한 채 해산되고 주력 멤버들이 </a:t>
            </a:r>
            <a:r>
              <a:rPr lang="en-US" altLang="ko-KR" dirty="0"/>
              <a:t>'</a:t>
            </a:r>
            <a:r>
              <a:rPr lang="ko-KR" altLang="en-US" dirty="0"/>
              <a:t>일본만화영화사</a:t>
            </a:r>
            <a:r>
              <a:rPr lang="en-US" altLang="ko-KR" dirty="0"/>
              <a:t>'</a:t>
            </a:r>
            <a:r>
              <a:rPr lang="ko-KR" altLang="en-US" dirty="0"/>
              <a:t>를 세웠다</a:t>
            </a:r>
            <a:r>
              <a:rPr lang="en-US" altLang="ko-KR" dirty="0"/>
              <a:t>. </a:t>
            </a:r>
            <a:r>
              <a:rPr lang="ko-KR" altLang="en-US" dirty="0"/>
              <a:t>이후 </a:t>
            </a:r>
            <a:r>
              <a:rPr lang="ko-KR" altLang="en-US" dirty="0" err="1"/>
              <a:t>야마모토와</a:t>
            </a:r>
            <a:r>
              <a:rPr lang="ko-KR" altLang="en-US" dirty="0"/>
              <a:t> </a:t>
            </a:r>
            <a:r>
              <a:rPr lang="ko-KR" altLang="en-US" dirty="0" err="1"/>
              <a:t>마사오카가</a:t>
            </a:r>
            <a:r>
              <a:rPr lang="ko-KR" altLang="en-US" dirty="0"/>
              <a:t> 퇴사하고</a:t>
            </a:r>
            <a:r>
              <a:rPr lang="en-US" altLang="ko-KR" dirty="0"/>
              <a:t>, </a:t>
            </a:r>
            <a:r>
              <a:rPr lang="ko-KR" altLang="en-US" dirty="0"/>
              <a:t>유일하게 남은 </a:t>
            </a:r>
            <a:r>
              <a:rPr lang="ko-KR" altLang="en-US" dirty="0" err="1"/>
              <a:t>무라타가</a:t>
            </a:r>
            <a:r>
              <a:rPr lang="ko-KR" altLang="en-US" dirty="0"/>
              <a:t> </a:t>
            </a:r>
            <a:r>
              <a:rPr lang="ko-KR" altLang="en-US" dirty="0" err="1"/>
              <a:t>쇼치쿠를</a:t>
            </a:r>
            <a:r>
              <a:rPr lang="ko-KR" altLang="en-US" dirty="0"/>
              <a:t> 떠난 </a:t>
            </a:r>
            <a:r>
              <a:rPr lang="ko-KR" altLang="en-US" dirty="0" err="1"/>
              <a:t>세오를</a:t>
            </a:r>
            <a:r>
              <a:rPr lang="ko-KR" altLang="en-US" dirty="0"/>
              <a:t> 불러서 </a:t>
            </a:r>
            <a:r>
              <a:rPr lang="en-US" altLang="ko-KR" dirty="0"/>
              <a:t>&lt;</a:t>
            </a:r>
            <a:r>
              <a:rPr lang="ko-KR" altLang="en-US" dirty="0"/>
              <a:t>임금님의 꼬리</a:t>
            </a:r>
            <a:r>
              <a:rPr lang="en-US" altLang="ko-KR" dirty="0"/>
              <a:t>(1949)&gt;</a:t>
            </a:r>
            <a:r>
              <a:rPr lang="ko-KR" altLang="en-US" dirty="0"/>
              <a:t>를 만들게 했으나 배급사 토호가 내용에 </a:t>
            </a:r>
            <a:r>
              <a:rPr lang="ko-KR" altLang="en-US" dirty="0" err="1"/>
              <a:t>딴지를</a:t>
            </a:r>
            <a:r>
              <a:rPr lang="ko-KR" altLang="en-US" dirty="0"/>
              <a:t> 걸어 </a:t>
            </a:r>
            <a:r>
              <a:rPr lang="ko-KR" altLang="en-US" dirty="0" err="1"/>
              <a:t>미공개되었다</a:t>
            </a:r>
            <a:r>
              <a:rPr lang="en-US" altLang="ko-KR" dirty="0"/>
              <a:t>. </a:t>
            </a:r>
            <a:r>
              <a:rPr lang="ko-KR" altLang="en-US" dirty="0"/>
              <a:t>이후 일본만화영화사는 파산했고</a:t>
            </a:r>
            <a:r>
              <a:rPr lang="en-US" altLang="ko-KR" dirty="0"/>
              <a:t>, </a:t>
            </a:r>
            <a:r>
              <a:rPr lang="ko-KR" altLang="en-US" dirty="0" err="1"/>
              <a:t>세오</a:t>
            </a:r>
            <a:r>
              <a:rPr lang="ko-KR" altLang="en-US" dirty="0"/>
              <a:t> </a:t>
            </a:r>
            <a:r>
              <a:rPr lang="ko-KR" altLang="en-US" dirty="0" err="1"/>
              <a:t>미츠요는</a:t>
            </a:r>
            <a:r>
              <a:rPr lang="ko-KR" altLang="en-US" dirty="0"/>
              <a:t> </a:t>
            </a:r>
            <a:r>
              <a:rPr lang="en-US" altLang="ko-KR" dirty="0"/>
              <a:t>'</a:t>
            </a:r>
            <a:r>
              <a:rPr lang="ko-KR" altLang="en-US" dirty="0" err="1"/>
              <a:t>세오</a:t>
            </a:r>
            <a:r>
              <a:rPr lang="ko-KR" altLang="en-US" dirty="0"/>
              <a:t> 다로</a:t>
            </a:r>
            <a:r>
              <a:rPr lang="en-US" altLang="ko-KR" dirty="0"/>
              <a:t>'</a:t>
            </a:r>
            <a:r>
              <a:rPr lang="ko-KR" altLang="en-US" dirty="0"/>
              <a:t>로서 만화가가 되고 </a:t>
            </a:r>
            <a:r>
              <a:rPr lang="ko-KR" altLang="en-US" dirty="0" err="1"/>
              <a:t>무라타도</a:t>
            </a:r>
            <a:r>
              <a:rPr lang="ko-KR" altLang="en-US" dirty="0"/>
              <a:t> 병으로 애니 업계를 떠났다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2726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일본 애니메이션의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ko-KR" dirty="0"/>
              <a:t>1945~1963</a:t>
            </a:r>
            <a:r>
              <a:rPr lang="ko-KR" altLang="en-US" dirty="0"/>
              <a:t>년</a:t>
            </a:r>
            <a:endParaRPr lang="en-US" altLang="ko-KR" dirty="0"/>
          </a:p>
          <a:p>
            <a:endParaRPr lang="en-US" altLang="ko-KR" dirty="0"/>
          </a:p>
          <a:p>
            <a:pPr marL="0" indent="0">
              <a:buNone/>
            </a:pPr>
            <a:br>
              <a:rPr lang="ko-KR" altLang="en-US" dirty="0"/>
            </a:br>
            <a:r>
              <a:rPr lang="ko-KR" altLang="en-US" dirty="0" err="1"/>
              <a:t>극장용</a:t>
            </a:r>
            <a:r>
              <a:rPr lang="ko-KR" altLang="en-US" dirty="0"/>
              <a:t> 애니메이션 영화는 엘리트 요원이 참가했다</a:t>
            </a:r>
            <a:r>
              <a:rPr lang="en-US" altLang="ko-KR" dirty="0"/>
              <a:t>. </a:t>
            </a:r>
            <a:r>
              <a:rPr lang="ko-KR" altLang="en-US" dirty="0"/>
              <a:t>그러나 </a:t>
            </a:r>
            <a:r>
              <a:rPr lang="ko-KR" altLang="en-US" dirty="0">
                <a:hlinkClick r:id="rId2" tooltip="애니메이션 영화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애니메이션 영화</a:t>
            </a:r>
            <a:r>
              <a:rPr lang="ko-KR" altLang="en-US" dirty="0"/>
              <a:t>는 </a:t>
            </a:r>
            <a:r>
              <a:rPr lang="en-US" altLang="ko-KR" dirty="0"/>
              <a:t>2</a:t>
            </a:r>
            <a:r>
              <a:rPr lang="ko-KR" altLang="en-US" dirty="0"/>
              <a:t>차 시장 상품인 가정용 </a:t>
            </a:r>
            <a:r>
              <a:rPr lang="ko-KR" altLang="en-US" dirty="0" err="1">
                <a:hlinkClick r:id="rId3" tooltip="비디오테이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비디오테이프</a:t>
            </a:r>
            <a:r>
              <a:rPr lang="ko-KR" altLang="en-US" dirty="0" err="1"/>
              <a:t>라든가</a:t>
            </a:r>
            <a:r>
              <a:rPr lang="ko-KR" altLang="en-US" dirty="0"/>
              <a:t> </a:t>
            </a:r>
            <a:r>
              <a:rPr lang="en-US" altLang="ko-KR" dirty="0">
                <a:hlinkClick r:id="rId4" tooltip="DVD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DVD</a:t>
            </a:r>
            <a:r>
              <a:rPr lang="ko-KR" altLang="en-US" dirty="0"/>
              <a:t>가 존재하지 않던 시절이고</a:t>
            </a:r>
            <a:r>
              <a:rPr lang="en-US" altLang="ko-KR" dirty="0"/>
              <a:t>, </a:t>
            </a:r>
            <a:r>
              <a:rPr lang="ko-KR" altLang="en-US" dirty="0"/>
              <a:t>관련 캐릭터 상품도 개발되지 못한 상황에서 극장 흥행에만 의존하던 </a:t>
            </a:r>
            <a:r>
              <a:rPr lang="ko-KR" altLang="en-US" dirty="0" err="1"/>
              <a:t>시절인데도</a:t>
            </a:r>
            <a:r>
              <a:rPr lang="en-US" altLang="ko-KR" dirty="0"/>
              <a:t>, </a:t>
            </a:r>
            <a:r>
              <a:rPr lang="ko-KR" altLang="en-US" dirty="0"/>
              <a:t>지금처럼 </a:t>
            </a:r>
            <a:r>
              <a:rPr lang="ko-KR" altLang="en-US" dirty="0" err="1">
                <a:hlinkClick r:id="rId5" tooltip="멀티플렉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멀티플렉스</a:t>
            </a:r>
            <a:r>
              <a:rPr lang="ko-KR" altLang="en-US" dirty="0" err="1"/>
              <a:t>가</a:t>
            </a:r>
            <a:r>
              <a:rPr lang="ko-KR" altLang="en-US" dirty="0"/>
              <a:t> 있어서 상영 스크린이 많은 것도 아니고</a:t>
            </a:r>
            <a:r>
              <a:rPr lang="en-US" altLang="ko-KR" dirty="0"/>
              <a:t>, </a:t>
            </a:r>
            <a:r>
              <a:rPr lang="ko-KR" altLang="en-US" dirty="0"/>
              <a:t>도쿄나 오사카 등 대도시에서 먼저 개봉하고 이윽고 지방의 소도시를 옮겨가면서 프린트한 개수가 한정된 필름을 돌려가며 틀어주는 상영 방식이었다</a:t>
            </a:r>
            <a:r>
              <a:rPr lang="en-US" altLang="ko-KR" dirty="0"/>
              <a:t>. </a:t>
            </a:r>
            <a:r>
              <a:rPr lang="en-US" altLang="ko-KR" baseline="30000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[12]</a:t>
            </a:r>
            <a:r>
              <a:rPr lang="ko-KR" altLang="en-US" dirty="0"/>
              <a:t> 관객이 아예 없는 것은 아니었는데도 일반적인 실사 영화에 비해 제작비가 워낙 많이 들어가서 들어간 제작비를 회수를 못하는 상태였다</a:t>
            </a:r>
            <a:r>
              <a:rPr lang="en-US" altLang="ko-KR" dirty="0"/>
              <a:t>. </a:t>
            </a:r>
            <a:r>
              <a:rPr lang="ko-KR" altLang="en-US" dirty="0">
                <a:hlinkClick r:id="rId7" tooltip="디즈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디즈니</a:t>
            </a:r>
            <a:r>
              <a:rPr lang="ko-KR" altLang="en-US" dirty="0"/>
              <a:t>처럼 전세계적으로 배급을 할 수 있는 여건도 아니어서 국내 관객만으로는 한계가 있었다</a:t>
            </a:r>
            <a:r>
              <a:rPr lang="en-US" altLang="ko-KR" dirty="0"/>
              <a:t>. </a:t>
            </a:r>
            <a:r>
              <a:rPr lang="ko-KR" altLang="en-US" dirty="0" err="1"/>
              <a:t>극장용</a:t>
            </a:r>
            <a:r>
              <a:rPr lang="ko-KR" altLang="en-US" dirty="0"/>
              <a:t> 영화는 만들기만 하면 적자를 보는 상태였다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75646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일본 애니메이션 역사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u="sng" dirty="0">
                <a:hlinkClick r:id="rId2" tooltip="1960년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1963</a:t>
            </a:r>
            <a:r>
              <a:rPr lang="ko-KR" altLang="en-US" b="1" u="sng" dirty="0">
                <a:hlinkClick r:id="rId2" tooltip="1960년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년</a:t>
            </a:r>
            <a:r>
              <a:rPr lang="ko-KR" altLang="en-US" b="1" dirty="0"/>
              <a:t> </a:t>
            </a:r>
            <a:r>
              <a:rPr lang="en-US" altLang="ko-KR" b="1" dirty="0"/>
              <a:t>~ 1973</a:t>
            </a:r>
            <a:r>
              <a:rPr lang="ko-KR" altLang="en-US" b="1" dirty="0"/>
              <a:t>년 </a:t>
            </a:r>
            <a:r>
              <a:rPr lang="en-US" altLang="ko-KR" b="1" dirty="0"/>
              <a:t>(</a:t>
            </a:r>
            <a:r>
              <a:rPr lang="ko-KR" altLang="en-US" b="1" dirty="0"/>
              <a:t>주간 연속 </a:t>
            </a:r>
            <a:r>
              <a:rPr lang="en-US" altLang="ko-KR" b="1" dirty="0"/>
              <a:t>TVA </a:t>
            </a:r>
            <a:r>
              <a:rPr lang="ko-KR" altLang="en-US" b="1" dirty="0"/>
              <a:t>등장</a:t>
            </a:r>
            <a:r>
              <a:rPr lang="en-US" altLang="ko-KR" b="1" dirty="0"/>
              <a:t>)</a:t>
            </a:r>
          </a:p>
          <a:p>
            <a:endParaRPr lang="en-US" altLang="ko-KR" b="1" dirty="0"/>
          </a:p>
          <a:p>
            <a:pPr marL="0" indent="0">
              <a:buNone/>
            </a:pPr>
            <a:r>
              <a:rPr lang="ko-KR" altLang="en-US" b="1" dirty="0"/>
              <a:t>당시 최고 인기만화가 </a:t>
            </a:r>
            <a:r>
              <a:rPr lang="ko-KR" altLang="en-US" b="1" dirty="0" err="1">
                <a:hlinkClick r:id="rId3" tooltip="데즈카 오사무"/>
              </a:rPr>
              <a:t>데즈카</a:t>
            </a:r>
            <a:r>
              <a:rPr lang="ko-KR" altLang="en-US" b="1" dirty="0">
                <a:hlinkClick r:id="rId3" tooltip="데즈카 오사무"/>
              </a:rPr>
              <a:t> </a:t>
            </a:r>
            <a:r>
              <a:rPr lang="ko-KR" altLang="en-US" b="1" dirty="0" err="1">
                <a:hlinkClick r:id="rId3" tooltip="데즈카 오사무"/>
              </a:rPr>
              <a:t>오사무</a:t>
            </a:r>
            <a:r>
              <a:rPr lang="ko-KR" altLang="en-US" b="1" dirty="0" err="1"/>
              <a:t>는</a:t>
            </a:r>
            <a:r>
              <a:rPr lang="ko-KR" altLang="en-US" dirty="0"/>
              <a:t> </a:t>
            </a:r>
            <a:r>
              <a:rPr lang="en-US" altLang="ko-KR" dirty="0"/>
              <a:t>1961</a:t>
            </a:r>
            <a:r>
              <a:rPr lang="ko-KR" altLang="en-US" dirty="0"/>
              <a:t>년 </a:t>
            </a:r>
            <a:r>
              <a:rPr lang="en-US" altLang="ko-KR" dirty="0"/>
              <a:t>6</a:t>
            </a:r>
            <a:r>
              <a:rPr lang="ko-KR" altLang="en-US" dirty="0"/>
              <a:t>월 도쿄 </a:t>
            </a:r>
            <a:r>
              <a:rPr lang="ko-KR" altLang="en-US" dirty="0" err="1">
                <a:hlinkClick r:id="rId4" tooltip="네리마구"/>
              </a:rPr>
              <a:t>네리마구</a:t>
            </a:r>
            <a:r>
              <a:rPr lang="ko-KR" altLang="en-US" dirty="0"/>
              <a:t> </a:t>
            </a:r>
            <a:r>
              <a:rPr lang="ko-KR" altLang="en-US" dirty="0" err="1"/>
              <a:t>후지미다이</a:t>
            </a:r>
            <a:r>
              <a:rPr lang="ko-KR" altLang="en-US" dirty="0"/>
              <a:t> 사저에 </a:t>
            </a:r>
            <a:r>
              <a:rPr lang="ko-KR" altLang="en-US" dirty="0" err="1"/>
              <a:t>사카모토</a:t>
            </a:r>
            <a:r>
              <a:rPr lang="ko-KR" altLang="en-US" dirty="0"/>
              <a:t> </a:t>
            </a:r>
            <a:r>
              <a:rPr lang="ko-KR" altLang="en-US" dirty="0" err="1"/>
              <a:t>유사쿠</a:t>
            </a:r>
            <a:r>
              <a:rPr lang="en-US" altLang="ko-KR" dirty="0"/>
              <a:t>, </a:t>
            </a:r>
            <a:r>
              <a:rPr lang="ko-KR" altLang="en-US" dirty="0" err="1"/>
              <a:t>야마모토</a:t>
            </a:r>
            <a:r>
              <a:rPr lang="ko-KR" altLang="en-US" dirty="0"/>
              <a:t> </a:t>
            </a:r>
            <a:r>
              <a:rPr lang="ko-KR" altLang="en-US" dirty="0" err="1"/>
              <a:t>에이이치</a:t>
            </a:r>
            <a:r>
              <a:rPr lang="ko-KR" altLang="en-US" dirty="0"/>
              <a:t> 등과 함께 </a:t>
            </a:r>
            <a:r>
              <a:rPr lang="en-US" altLang="ko-KR" dirty="0"/>
              <a:t>'</a:t>
            </a:r>
            <a:r>
              <a:rPr lang="ko-KR" altLang="en-US" dirty="0" err="1"/>
              <a:t>데즈카</a:t>
            </a:r>
            <a:r>
              <a:rPr lang="ko-KR" altLang="en-US" dirty="0"/>
              <a:t> </a:t>
            </a:r>
            <a:r>
              <a:rPr lang="ko-KR" altLang="en-US" dirty="0" err="1"/>
              <a:t>오사무</a:t>
            </a:r>
            <a:r>
              <a:rPr lang="ko-KR" altLang="en-US" dirty="0"/>
              <a:t> 프로덕션 </a:t>
            </a:r>
            <a:r>
              <a:rPr lang="ko-KR" altLang="en-US" dirty="0" err="1"/>
              <a:t>동화부</a:t>
            </a:r>
            <a:r>
              <a:rPr lang="en-US" altLang="ko-KR" dirty="0"/>
              <a:t>'</a:t>
            </a:r>
            <a:r>
              <a:rPr lang="ko-KR" altLang="en-US" dirty="0"/>
              <a:t>를 만들고 이듬해 </a:t>
            </a:r>
            <a:r>
              <a:rPr lang="en-US" altLang="ko-KR" dirty="0"/>
              <a:t>'</a:t>
            </a:r>
            <a:r>
              <a:rPr lang="ko-KR" altLang="en-US" dirty="0">
                <a:hlinkClick r:id="rId5" tooltip="무시 프로덕션"/>
              </a:rPr>
              <a:t>무시 프로덕션</a:t>
            </a:r>
            <a:r>
              <a:rPr lang="en-US" altLang="ko-KR" dirty="0"/>
              <a:t>'</a:t>
            </a:r>
            <a:r>
              <a:rPr lang="ko-KR" altLang="en-US" dirty="0"/>
              <a:t>으로 이름을 바꿨다</a:t>
            </a:r>
            <a:r>
              <a:rPr lang="en-US" altLang="ko-KR" dirty="0"/>
              <a:t>. </a:t>
            </a:r>
            <a:r>
              <a:rPr lang="ko-KR" altLang="en-US" dirty="0"/>
              <a:t>그리고 자신의 인기만화를 원작으로 한 일본 최초의 </a:t>
            </a:r>
            <a:r>
              <a:rPr lang="en-US" altLang="ko-KR" dirty="0"/>
              <a:t>20</a:t>
            </a:r>
            <a:r>
              <a:rPr lang="ko-KR" altLang="en-US" dirty="0" err="1"/>
              <a:t>분짜리</a:t>
            </a:r>
            <a:r>
              <a:rPr lang="ko-KR" altLang="en-US" dirty="0"/>
              <a:t> 매주 주간 연속 </a:t>
            </a:r>
            <a:r>
              <a:rPr lang="en-US" altLang="ko-KR" dirty="0">
                <a:hlinkClick r:id="rId6" tooltip="TVA"/>
              </a:rPr>
              <a:t>TVA</a:t>
            </a:r>
            <a:r>
              <a:rPr lang="ko-KR" altLang="en-US" dirty="0"/>
              <a:t> </a:t>
            </a:r>
            <a:r>
              <a:rPr lang="en-US" altLang="ko-KR" dirty="0"/>
              <a:t>《</a:t>
            </a:r>
            <a:r>
              <a:rPr lang="ko-KR" altLang="en-US" dirty="0">
                <a:hlinkClick r:id="rId7" tooltip="철완 아톰"/>
              </a:rPr>
              <a:t>철완 아톰</a:t>
            </a:r>
            <a:r>
              <a:rPr lang="en-US" altLang="ko-KR" dirty="0"/>
              <a:t>》</a:t>
            </a:r>
            <a:r>
              <a:rPr lang="ko-KR" altLang="en-US" dirty="0"/>
              <a:t>을 선보였다</a:t>
            </a:r>
            <a:r>
              <a:rPr lang="en-US" altLang="ko-KR" dirty="0"/>
              <a:t>. </a:t>
            </a:r>
            <a:r>
              <a:rPr lang="en-US" altLang="ko-KR" dirty="0">
                <a:hlinkClick r:id="rId8" tooltip="1963년"/>
              </a:rPr>
              <a:t>1963</a:t>
            </a:r>
            <a:r>
              <a:rPr lang="ko-KR" altLang="en-US" dirty="0">
                <a:hlinkClick r:id="rId8" tooltip="1963년"/>
              </a:rPr>
              <a:t>년</a:t>
            </a:r>
            <a:r>
              <a:rPr lang="ko-KR" altLang="en-US" dirty="0"/>
              <a:t> </a:t>
            </a:r>
            <a:r>
              <a:rPr lang="en-US" altLang="ko-KR" dirty="0"/>
              <a:t>1</a:t>
            </a:r>
            <a:r>
              <a:rPr lang="ko-KR" altLang="en-US" dirty="0"/>
              <a:t>월 </a:t>
            </a:r>
            <a:r>
              <a:rPr lang="en-US" altLang="ko-KR" dirty="0"/>
              <a:t>1</a:t>
            </a:r>
            <a:r>
              <a:rPr lang="ko-KR" altLang="en-US" dirty="0"/>
              <a:t>일부터 </a:t>
            </a:r>
            <a:r>
              <a:rPr lang="en-US" altLang="ko-KR" dirty="0">
                <a:hlinkClick r:id="rId9" tooltip="1966년"/>
              </a:rPr>
              <a:t>1966</a:t>
            </a:r>
            <a:r>
              <a:rPr lang="ko-KR" altLang="en-US" dirty="0">
                <a:hlinkClick r:id="rId9" tooltip="1966년"/>
              </a:rPr>
              <a:t>년</a:t>
            </a:r>
            <a:r>
              <a:rPr lang="ko-KR" altLang="en-US" dirty="0"/>
              <a:t>까지 </a:t>
            </a:r>
            <a:r>
              <a:rPr lang="ko-KR" altLang="en-US" dirty="0">
                <a:hlinkClick r:id="rId10" tooltip="후지 테레비"/>
              </a:rPr>
              <a:t>후지 </a:t>
            </a:r>
            <a:r>
              <a:rPr lang="ko-KR" altLang="en-US" dirty="0" err="1">
                <a:hlinkClick r:id="rId10" tooltip="후지 테레비"/>
              </a:rPr>
              <a:t>테레비</a:t>
            </a:r>
            <a:r>
              <a:rPr lang="ko-KR" altLang="en-US" dirty="0" err="1"/>
              <a:t>에서</a:t>
            </a:r>
            <a:r>
              <a:rPr lang="ko-KR" altLang="en-US" dirty="0"/>
              <a:t> 방영되어 최고 </a:t>
            </a:r>
            <a:r>
              <a:rPr lang="ko-KR" altLang="en-US" dirty="0">
                <a:hlinkClick r:id="rId11" tooltip="시청률"/>
              </a:rPr>
              <a:t>시청률</a:t>
            </a:r>
            <a:r>
              <a:rPr lang="ko-KR" altLang="en-US" dirty="0"/>
              <a:t> </a:t>
            </a:r>
            <a:r>
              <a:rPr lang="en-US" altLang="ko-KR" dirty="0"/>
              <a:t>40% </a:t>
            </a:r>
            <a:r>
              <a:rPr lang="ko-KR" altLang="en-US" dirty="0"/>
              <a:t>이상이 나오는 인기 프로가 되었다</a:t>
            </a:r>
            <a:r>
              <a:rPr lang="en-US" altLang="ko-KR" dirty="0"/>
              <a:t>.</a:t>
            </a:r>
            <a:endParaRPr lang="ko-KR" altLang="en-US" b="1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20730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681A9-EDD2-4327-A24B-60875B35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일본 애니메이션의 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DA993C-D2CA-4565-8522-2D4E5D73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ko-KR" b="1" u="sng" dirty="0">
                <a:hlinkClick r:id="rId2" tooltip="1960년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1963</a:t>
            </a:r>
            <a:r>
              <a:rPr lang="ko-KR" altLang="en-US" b="1" u="sng" dirty="0">
                <a:hlinkClick r:id="rId2" tooltip="1960년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년</a:t>
            </a:r>
            <a:r>
              <a:rPr lang="ko-KR" altLang="en-US" b="1" dirty="0"/>
              <a:t> </a:t>
            </a:r>
            <a:r>
              <a:rPr lang="en-US" altLang="ko-KR" b="1" dirty="0"/>
              <a:t>~ 1973</a:t>
            </a:r>
            <a:r>
              <a:rPr lang="ko-KR" altLang="en-US" b="1" dirty="0"/>
              <a:t>년 </a:t>
            </a:r>
            <a:r>
              <a:rPr lang="en-US" altLang="ko-KR" b="1" dirty="0"/>
              <a:t>(</a:t>
            </a:r>
            <a:r>
              <a:rPr lang="ko-KR" altLang="en-US" b="1" dirty="0"/>
              <a:t>주간 연속 </a:t>
            </a:r>
            <a:r>
              <a:rPr lang="en-US" altLang="ko-KR" b="1" dirty="0"/>
              <a:t>TVA </a:t>
            </a:r>
            <a:r>
              <a:rPr lang="ko-KR" altLang="en-US" b="1" dirty="0"/>
              <a:t>등장</a:t>
            </a:r>
            <a:r>
              <a:rPr lang="en-US" altLang="ko-KR" b="1" dirty="0"/>
              <a:t>)</a:t>
            </a:r>
          </a:p>
          <a:p>
            <a:pPr marL="0" indent="0">
              <a:buNone/>
            </a:pPr>
            <a:br>
              <a:rPr lang="ko-KR" altLang="en-US" dirty="0"/>
            </a:br>
            <a:r>
              <a:rPr lang="en-US" altLang="ko-KR" dirty="0"/>
              <a:t>1963</a:t>
            </a:r>
            <a:r>
              <a:rPr lang="ko-KR" altLang="en-US" dirty="0"/>
              <a:t>년에 </a:t>
            </a:r>
            <a:r>
              <a:rPr lang="ko-KR" altLang="en-US" dirty="0" err="1"/>
              <a:t>로봇물</a:t>
            </a:r>
            <a:r>
              <a:rPr lang="ko-KR" altLang="en-US" dirty="0"/>
              <a:t> 장르 </a:t>
            </a:r>
            <a:r>
              <a:rPr lang="en-US" altLang="ko-KR" dirty="0"/>
              <a:t>《</a:t>
            </a:r>
            <a:r>
              <a:rPr lang="ko-KR" altLang="en-US" dirty="0">
                <a:hlinkClick r:id="rId3" tooltip="철인 28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철인 </a:t>
            </a:r>
            <a:r>
              <a:rPr lang="en-US" altLang="ko-KR" dirty="0">
                <a:hlinkClick r:id="rId3" tooltip="철인 28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28</a:t>
            </a:r>
            <a:r>
              <a:rPr lang="ko-KR" altLang="en-US" dirty="0">
                <a:hlinkClick r:id="rId3" tooltip="철인 28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호</a:t>
            </a:r>
            <a:r>
              <a:rPr lang="en-US" altLang="ko-KR" dirty="0"/>
              <a:t>》, 《</a:t>
            </a:r>
            <a:r>
              <a:rPr lang="ko-KR" altLang="en-US" dirty="0" err="1">
                <a:hlinkClick r:id="rId4" tooltip="에이트맨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에이트맨</a:t>
            </a:r>
            <a:r>
              <a:rPr lang="en-US" altLang="ko-KR" dirty="0"/>
              <a:t>》, 65</a:t>
            </a:r>
            <a:r>
              <a:rPr lang="ko-KR" altLang="en-US" dirty="0"/>
              <a:t>년에는 </a:t>
            </a:r>
            <a:r>
              <a:rPr lang="en-US" altLang="ko-KR" dirty="0"/>
              <a:t>《</a:t>
            </a:r>
            <a:r>
              <a:rPr lang="ko-KR" altLang="en-US" dirty="0" err="1">
                <a:hlinkClick r:id="rId5" tooltip="오바케의 Q타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오바케의</a:t>
            </a:r>
            <a:r>
              <a:rPr lang="ko-KR" altLang="en-US" dirty="0">
                <a:hlinkClick r:id="rId5" tooltip="오바케의 Q타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altLang="ko-KR" dirty="0">
                <a:hlinkClick r:id="rId5" tooltip="오바케의 Q타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</a:t>
            </a:r>
            <a:r>
              <a:rPr lang="ko-KR" altLang="en-US" dirty="0">
                <a:hlinkClick r:id="rId5" tooltip="오바케의 Q타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타로</a:t>
            </a:r>
            <a:r>
              <a:rPr lang="en-US" altLang="ko-KR" dirty="0"/>
              <a:t>》(</a:t>
            </a:r>
            <a:r>
              <a:rPr lang="ko-KR" altLang="en-US" dirty="0"/>
              <a:t>첫 개그 애니메이션</a:t>
            </a:r>
            <a:r>
              <a:rPr lang="en-US" altLang="ko-KR" dirty="0"/>
              <a:t>), 66</a:t>
            </a:r>
            <a:r>
              <a:rPr lang="ko-KR" altLang="en-US" dirty="0"/>
              <a:t>년에는 </a:t>
            </a:r>
            <a:r>
              <a:rPr lang="en-US" altLang="ko-KR" dirty="0"/>
              <a:t>《</a:t>
            </a:r>
            <a:r>
              <a:rPr lang="ko-KR" altLang="en-US" dirty="0">
                <a:hlinkClick r:id="rId6" tooltip="요술공주 샐리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요술공주 </a:t>
            </a:r>
            <a:r>
              <a:rPr lang="ko-KR" altLang="en-US" dirty="0" err="1">
                <a:hlinkClick r:id="rId6" tooltip="요술공주 샐리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샐리</a:t>
            </a:r>
            <a:r>
              <a:rPr lang="en-US" altLang="ko-KR" dirty="0"/>
              <a:t>》(</a:t>
            </a:r>
            <a:r>
              <a:rPr lang="ko-KR" altLang="en-US" dirty="0"/>
              <a:t>첫 소녀 대상이자 첫 </a:t>
            </a:r>
            <a:r>
              <a:rPr lang="ko-KR" altLang="en-US" dirty="0">
                <a:hlinkClick r:id="rId7" tooltip="마법소녀물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마법소녀물</a:t>
            </a:r>
            <a:r>
              <a:rPr lang="en-US" altLang="ko-KR" dirty="0"/>
              <a:t>), </a:t>
            </a:r>
            <a:r>
              <a:rPr lang="ko-KR" altLang="en-US" dirty="0" err="1"/>
              <a:t>스포콘</a:t>
            </a:r>
            <a:r>
              <a:rPr lang="en-US" altLang="ko-KR" dirty="0"/>
              <a:t>(</a:t>
            </a:r>
            <a:r>
              <a:rPr lang="ko-KR" altLang="en-US" dirty="0"/>
              <a:t>스포츠 </a:t>
            </a:r>
            <a:r>
              <a:rPr lang="ko-KR" altLang="en-US" dirty="0" err="1">
                <a:hlinkClick r:id="rId8" tooltip="근성물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근성물</a:t>
            </a:r>
            <a:r>
              <a:rPr lang="en-US" altLang="ko-KR" dirty="0"/>
              <a:t>) </a:t>
            </a:r>
            <a:r>
              <a:rPr lang="ko-KR" altLang="en-US" dirty="0"/>
              <a:t>장르인 </a:t>
            </a:r>
            <a:r>
              <a:rPr lang="en-US" altLang="ko-KR" dirty="0"/>
              <a:t>《</a:t>
            </a:r>
            <a:r>
              <a:rPr lang="ko-KR" altLang="en-US" dirty="0">
                <a:hlinkClick r:id="rId9" tooltip="거인의 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거인의 별</a:t>
            </a:r>
            <a:r>
              <a:rPr lang="en-US" altLang="ko-KR" dirty="0"/>
              <a:t>》(68), 《</a:t>
            </a:r>
            <a:r>
              <a:rPr lang="ko-KR" altLang="en-US" dirty="0">
                <a:hlinkClick r:id="rId10" tooltip="어택 넘버 원(アタックNo.1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어택 넘버 원</a:t>
            </a:r>
            <a:r>
              <a:rPr lang="en-US" altLang="ko-KR" dirty="0">
                <a:hlinkClick r:id="rId10" tooltip="어택 넘버 원(アタックNo.1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</a:t>
            </a:r>
            <a:r>
              <a:rPr lang="ko-KR" altLang="en-US" dirty="0" err="1">
                <a:hlinkClick r:id="rId10" tooltip="어택 넘버 원(アタックNo.1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アタック</a:t>
            </a:r>
            <a:r>
              <a:rPr lang="en-US" altLang="ko-KR" dirty="0">
                <a:hlinkClick r:id="rId10" tooltip="어택 넘버 원(アタックNo.1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No.1)</a:t>
            </a:r>
            <a:r>
              <a:rPr lang="en-US" altLang="ko-KR" dirty="0"/>
              <a:t>》(69),《</a:t>
            </a:r>
            <a:r>
              <a:rPr lang="ko-KR" altLang="en-US" dirty="0">
                <a:hlinkClick r:id="rId11" tooltip="내일의 죠/애니메이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내일의 죠</a:t>
            </a:r>
            <a:r>
              <a:rPr lang="en-US" altLang="ko-KR" dirty="0"/>
              <a:t>》(71), 《</a:t>
            </a:r>
            <a:r>
              <a:rPr lang="ko-KR" altLang="en-US" dirty="0">
                <a:hlinkClick r:id="rId12" tooltip="에이스를 노려라!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에이스를 노려라</a:t>
            </a:r>
            <a:r>
              <a:rPr lang="en-US" altLang="ko-KR" dirty="0">
                <a:hlinkClick r:id="rId12" tooltip="에이스를 노려라!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!</a:t>
            </a:r>
            <a:r>
              <a:rPr lang="en-US" altLang="ko-KR" dirty="0"/>
              <a:t>》(73), </a:t>
            </a:r>
            <a:r>
              <a:rPr lang="ko-KR" altLang="en-US" dirty="0">
                <a:hlinkClick r:id="rId13" tooltip="요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요괴</a:t>
            </a:r>
            <a:r>
              <a:rPr lang="ko-KR" altLang="en-US" dirty="0"/>
              <a:t> </a:t>
            </a:r>
            <a:r>
              <a:rPr lang="ko-KR" altLang="en-US" dirty="0" err="1"/>
              <a:t>호러</a:t>
            </a:r>
            <a:r>
              <a:rPr lang="ko-KR" altLang="en-US" dirty="0"/>
              <a:t> 장르인 </a:t>
            </a:r>
            <a:r>
              <a:rPr lang="en-US" altLang="ko-KR" dirty="0"/>
              <a:t>《</a:t>
            </a:r>
            <a:r>
              <a:rPr lang="ko-KR" altLang="en-US" dirty="0" err="1">
                <a:hlinkClick r:id="rId14" tooltip="게게게의 키타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게게게의</a:t>
            </a:r>
            <a:r>
              <a:rPr lang="ko-KR" altLang="en-US" dirty="0">
                <a:hlinkClick r:id="rId14" tooltip="게게게의 키타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14" tooltip="게게게의 키타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키타로</a:t>
            </a:r>
            <a:r>
              <a:rPr lang="en-US" altLang="ko-KR" dirty="0"/>
              <a:t>》(68), 《</a:t>
            </a:r>
            <a:r>
              <a:rPr lang="ko-KR" altLang="en-US" dirty="0">
                <a:hlinkClick r:id="rId15" tooltip="요괴인간 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요괴인간 벰</a:t>
            </a:r>
            <a:r>
              <a:rPr lang="en-US" altLang="ko-KR" dirty="0"/>
              <a:t>》(68), </a:t>
            </a:r>
            <a:r>
              <a:rPr lang="ko-KR" altLang="en-US" dirty="0">
                <a:hlinkClick r:id="rId16" tooltip="닌자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닌자</a:t>
            </a:r>
            <a:r>
              <a:rPr lang="ko-KR" altLang="en-US" dirty="0"/>
              <a:t> 무협 장르인 </a:t>
            </a:r>
            <a:r>
              <a:rPr lang="ko-KR" altLang="en-US" dirty="0" err="1">
                <a:hlinkClick r:id="rId17" tooltip="시라토 산페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시라토</a:t>
            </a:r>
            <a:r>
              <a:rPr lang="ko-KR" altLang="en-US" dirty="0">
                <a:hlinkClick r:id="rId17" tooltip="시라토 산페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17" tooltip="시라토 산페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산페이</a:t>
            </a:r>
            <a:r>
              <a:rPr lang="ko-KR" altLang="en-US" dirty="0"/>
              <a:t> 원작 </a:t>
            </a:r>
            <a:r>
              <a:rPr lang="en-US" altLang="ko-KR" dirty="0"/>
              <a:t>《</a:t>
            </a:r>
            <a:r>
              <a:rPr lang="ko-KR" altLang="en-US" dirty="0" err="1">
                <a:hlinkClick r:id="rId18" tooltip="사스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사스케</a:t>
            </a:r>
            <a:r>
              <a:rPr lang="en-US" altLang="ko-KR" dirty="0"/>
              <a:t>》(68), 《</a:t>
            </a:r>
            <a:r>
              <a:rPr lang="ko-KR" altLang="en-US" dirty="0" err="1">
                <a:hlinkClick r:id="rId19" tooltip="닌풍 카무이 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닌풍</a:t>
            </a:r>
            <a:r>
              <a:rPr lang="ko-KR" altLang="en-US" dirty="0">
                <a:hlinkClick r:id="rId19" tooltip="닌풍 카무이 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19" tooltip="닌풍 카무이 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카무이</a:t>
            </a:r>
            <a:r>
              <a:rPr lang="ko-KR" altLang="en-US" dirty="0">
                <a:hlinkClick r:id="rId19" tooltip="닌풍 카무이 전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전</a:t>
            </a:r>
            <a:r>
              <a:rPr lang="en-US" altLang="ko-KR" dirty="0"/>
              <a:t>》(69), </a:t>
            </a:r>
            <a:r>
              <a:rPr lang="ko-KR" altLang="en-US" dirty="0"/>
              <a:t>하이틴</a:t>
            </a:r>
            <a:r>
              <a:rPr lang="en-US" altLang="ko-KR" dirty="0"/>
              <a:t>·</a:t>
            </a:r>
            <a:r>
              <a:rPr lang="ko-KR" altLang="en-US" dirty="0"/>
              <a:t>성인 대상의 </a:t>
            </a:r>
            <a:r>
              <a:rPr lang="en-US" altLang="ko-KR" dirty="0"/>
              <a:t>《</a:t>
            </a:r>
            <a:r>
              <a:rPr lang="ko-KR" altLang="en-US" dirty="0"/>
              <a:t>선인부락</a:t>
            </a:r>
            <a:r>
              <a:rPr lang="en-US" altLang="ko-KR" dirty="0"/>
              <a:t>(</a:t>
            </a:r>
            <a:r>
              <a:rPr lang="ko-KR" altLang="en-US" dirty="0"/>
              <a:t>仙人部落</a:t>
            </a:r>
            <a:r>
              <a:rPr lang="en-US" altLang="ko-KR" dirty="0"/>
              <a:t>)》(63),《</a:t>
            </a:r>
            <a:r>
              <a:rPr lang="ko-KR" altLang="en-US" dirty="0" err="1">
                <a:hlinkClick r:id="rId20" tooltip="루팡 3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루팡</a:t>
            </a:r>
            <a:r>
              <a:rPr lang="ko-KR" altLang="en-US" dirty="0">
                <a:hlinkClick r:id="rId20" tooltip="루팡 3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altLang="ko-KR" dirty="0">
                <a:hlinkClick r:id="rId20" tooltip="루팡 3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</a:t>
            </a:r>
            <a:r>
              <a:rPr lang="ko-KR" altLang="en-US" dirty="0">
                <a:hlinkClick r:id="rId20" tooltip="루팡 3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세</a:t>
            </a:r>
            <a:r>
              <a:rPr lang="en-US" altLang="ko-KR" dirty="0"/>
              <a:t>》(71), </a:t>
            </a:r>
            <a:r>
              <a:rPr lang="ko-KR" altLang="en-US" dirty="0">
                <a:hlinkClick r:id="rId21" tooltip="시대극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시대극</a:t>
            </a:r>
            <a:r>
              <a:rPr lang="ko-KR" altLang="en-US" dirty="0"/>
              <a:t> 형사물로 </a:t>
            </a:r>
            <a:r>
              <a:rPr lang="ko-KR" altLang="en-US" dirty="0" err="1">
                <a:hlinkClick r:id="rId22" tooltip="이시노모리 쇼타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이시노모리</a:t>
            </a:r>
            <a:r>
              <a:rPr lang="ko-KR" altLang="en-US" dirty="0">
                <a:hlinkClick r:id="rId22" tooltip="이시노모리 쇼타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ko-KR" altLang="en-US" dirty="0" err="1">
                <a:hlinkClick r:id="rId22" tooltip="이시노모리 쇼타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쇼타로</a:t>
            </a:r>
            <a:r>
              <a:rPr lang="ko-KR" altLang="en-US" dirty="0"/>
              <a:t> 원작의 </a:t>
            </a:r>
            <a:r>
              <a:rPr lang="en-US" altLang="ko-KR" dirty="0"/>
              <a:t>《</a:t>
            </a:r>
            <a:r>
              <a:rPr lang="ko-KR" altLang="en-US" dirty="0"/>
              <a:t>사부와 이치의 </a:t>
            </a:r>
            <a:r>
              <a:rPr lang="ko-KR" altLang="en-US" dirty="0" err="1"/>
              <a:t>체포조</a:t>
            </a:r>
            <a:r>
              <a:rPr lang="en-US" altLang="ko-KR" dirty="0"/>
              <a:t>(</a:t>
            </a:r>
            <a:r>
              <a:rPr lang="ko-KR" altLang="en-US" dirty="0"/>
              <a:t>佐武と市捕物控</a:t>
            </a:r>
            <a:r>
              <a:rPr lang="en-US" altLang="ko-KR" dirty="0"/>
              <a:t>)</a:t>
            </a:r>
            <a:r>
              <a:rPr lang="en-US" altLang="ko-KR" dirty="0">
                <a:hlinkClick r:id="rId23" tooltip="https://www.youtube.com/watch?v=JmLe0HJs9i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OP&amp;ED</a:t>
            </a:r>
            <a:r>
              <a:rPr lang="en-US" altLang="ko-KR" dirty="0"/>
              <a:t>》(68), </a:t>
            </a:r>
            <a:r>
              <a:rPr lang="ko-KR" altLang="en-US" dirty="0" err="1"/>
              <a:t>가족</a:t>
            </a:r>
            <a:r>
              <a:rPr lang="ko-KR" altLang="en-US" dirty="0" err="1">
                <a:hlinkClick r:id="rId24" tooltip="일상물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일상물</a:t>
            </a:r>
            <a:r>
              <a:rPr lang="ko-KR" altLang="en-US" dirty="0" err="1"/>
              <a:t>인</a:t>
            </a:r>
            <a:r>
              <a:rPr lang="ko-KR" altLang="en-US" dirty="0"/>
              <a:t> </a:t>
            </a:r>
            <a:r>
              <a:rPr lang="en-US" altLang="ko-KR" dirty="0"/>
              <a:t>《</a:t>
            </a:r>
            <a:r>
              <a:rPr lang="ko-KR" altLang="en-US" dirty="0" err="1">
                <a:hlinkClick r:id="rId25" tooltip="사자에상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사자에상</a:t>
            </a:r>
            <a:r>
              <a:rPr lang="en-US" altLang="ko-KR" dirty="0"/>
              <a:t>》 (69) </a:t>
            </a:r>
            <a:r>
              <a:rPr lang="ko-KR" altLang="en-US" dirty="0"/>
              <a:t>등 다양한 장르의 작품이 만들어졌다</a:t>
            </a:r>
            <a:r>
              <a:rPr lang="en-US" altLang="ko-KR" dirty="0"/>
              <a:t>. &lt;</a:t>
            </a:r>
            <a:r>
              <a:rPr lang="ko-KR" altLang="en-US" dirty="0"/>
              <a:t>내일의 죠</a:t>
            </a:r>
            <a:r>
              <a:rPr lang="en-US" altLang="ko-KR" dirty="0"/>
              <a:t>&gt;</a:t>
            </a:r>
            <a:r>
              <a:rPr lang="ko-KR" altLang="en-US" dirty="0"/>
              <a:t>와 </a:t>
            </a:r>
            <a:r>
              <a:rPr lang="en-US" altLang="ko-KR" dirty="0"/>
              <a:t>&lt;</a:t>
            </a:r>
            <a:r>
              <a:rPr lang="ko-KR" altLang="en-US" dirty="0" err="1"/>
              <a:t>닌풍</a:t>
            </a:r>
            <a:r>
              <a:rPr lang="ko-KR" altLang="en-US" dirty="0"/>
              <a:t> </a:t>
            </a:r>
            <a:r>
              <a:rPr lang="ko-KR" altLang="en-US" dirty="0" err="1"/>
              <a:t>카무이</a:t>
            </a:r>
            <a:r>
              <a:rPr lang="ko-KR" altLang="en-US" dirty="0"/>
              <a:t> 전</a:t>
            </a:r>
            <a:r>
              <a:rPr lang="en-US" altLang="ko-KR" dirty="0"/>
              <a:t>&gt;</a:t>
            </a:r>
            <a:r>
              <a:rPr lang="ko-KR" altLang="en-US" dirty="0"/>
              <a:t>은 </a:t>
            </a:r>
            <a:r>
              <a:rPr lang="en-US" altLang="ko-KR" dirty="0"/>
              <a:t>1968</a:t>
            </a:r>
            <a:r>
              <a:rPr lang="ko-KR" altLang="en-US" dirty="0"/>
              <a:t>년 </a:t>
            </a:r>
            <a:r>
              <a:rPr lang="ko-KR" altLang="en-US" dirty="0" err="1"/>
              <a:t>야스다</a:t>
            </a:r>
            <a:r>
              <a:rPr lang="ko-KR" altLang="en-US" dirty="0"/>
              <a:t> 강당 사건 등 당시 과격한 학생운동이 성행하던 시대상황과 맞물려 </a:t>
            </a:r>
            <a:r>
              <a:rPr lang="en-US" altLang="ko-KR" dirty="0"/>
              <a:t>'</a:t>
            </a:r>
            <a:r>
              <a:rPr lang="ko-KR" altLang="en-US" dirty="0"/>
              <a:t>아웃사이더 열풍</a:t>
            </a:r>
            <a:r>
              <a:rPr lang="en-US" altLang="ko-KR" dirty="0"/>
              <a:t>'</a:t>
            </a:r>
            <a:r>
              <a:rPr lang="ko-KR" altLang="en-US" dirty="0"/>
              <a:t>을 불러일으켰다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63413048"/>
      </p:ext>
    </p:extLst>
  </p:cSld>
  <p:clrMapOvr>
    <a:masterClrMapping/>
  </p:clrMapOvr>
</p:sld>
</file>

<file path=ppt/theme/theme1.xml><?xml version="1.0" encoding="utf-8"?>
<a:theme xmlns:a="http://schemas.openxmlformats.org/drawingml/2006/main" name="갤러리">
  <a:themeElements>
    <a:clrScheme name="갤러리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갤러리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갤러리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99</TotalTime>
  <Words>4370</Words>
  <Application>Microsoft Office PowerPoint</Application>
  <PresentationFormat>와이드스크린</PresentationFormat>
  <Paragraphs>237</Paragraphs>
  <Slides>50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50</vt:i4>
      </vt:variant>
    </vt:vector>
  </HeadingPairs>
  <TitlesOfParts>
    <vt:vector size="54" baseType="lpstr">
      <vt:lpstr>맑은 고딕</vt:lpstr>
      <vt:lpstr>Arial</vt:lpstr>
      <vt:lpstr>Gill Sans MT</vt:lpstr>
      <vt:lpstr>갤러리</vt:lpstr>
      <vt:lpstr>일본의 애니메이션</vt:lpstr>
      <vt:lpstr>목차</vt:lpstr>
      <vt:lpstr>일본 애니메이션의 역사</vt:lpstr>
      <vt:lpstr>일본 애니메이션의 역사</vt:lpstr>
      <vt:lpstr>일본 애니메이션의 역사</vt:lpstr>
      <vt:lpstr>일본 애니메이션의 역사</vt:lpstr>
      <vt:lpstr>일본 애니메이션의 역사</vt:lpstr>
      <vt:lpstr>일본 애니메이션 역사 </vt:lpstr>
      <vt:lpstr>일본 애니메이션의 역사</vt:lpstr>
      <vt:lpstr>일본 애니메이션 역사</vt:lpstr>
      <vt:lpstr>애니메이션의 역사 </vt:lpstr>
      <vt:lpstr>애니메이션의 역사</vt:lpstr>
      <vt:lpstr>애니메이션의 역사</vt:lpstr>
      <vt:lpstr>애니메이션의 역사</vt:lpstr>
      <vt:lpstr>애니메이션의 역사</vt:lpstr>
      <vt:lpstr>애니메이션의 역사</vt:lpstr>
      <vt:lpstr>애니메이션의 역사</vt:lpstr>
      <vt:lpstr>애니메이션의 역사</vt:lpstr>
      <vt:lpstr>애니메이션의 역사</vt:lpstr>
      <vt:lpstr>애니메이션의 역사</vt:lpstr>
      <vt:lpstr>애니메이션의 장르</vt:lpstr>
      <vt:lpstr>애니메이션의 장르</vt:lpstr>
      <vt:lpstr>애니메이션의 장르</vt:lpstr>
      <vt:lpstr>애니메이션의 장르</vt:lpstr>
      <vt:lpstr>애니메이션의 유명 감독</vt:lpstr>
      <vt:lpstr>애니메이션의 유명 감독</vt:lpstr>
      <vt:lpstr>애니메이션의 유명 감독</vt:lpstr>
      <vt:lpstr>애니메이션의 유명 감독</vt:lpstr>
      <vt:lpstr>애니메이션의 유명 감독</vt:lpstr>
      <vt:lpstr>애니메이션의 유명 감독</vt:lpstr>
      <vt:lpstr>애니메이션의 유명 감독</vt:lpstr>
      <vt:lpstr>애니메이션의 유명 감독</vt:lpstr>
      <vt:lpstr>애니메이션의 유명 감독</vt:lpstr>
      <vt:lpstr>애니메이션의 유명 감독</vt:lpstr>
      <vt:lpstr>애니메이션의 유명 감독</vt:lpstr>
      <vt:lpstr>애니메이션의 유명 감독</vt:lpstr>
      <vt:lpstr>애니메이션의 유명 감독</vt:lpstr>
      <vt:lpstr>애니메이션의 유명 감독</vt:lpstr>
      <vt:lpstr>애니메이션의 유명 감독</vt:lpstr>
      <vt:lpstr>애니메이션의 유명 감독</vt:lpstr>
      <vt:lpstr>대한민국으로의 수출</vt:lpstr>
      <vt:lpstr>대한민국으로의 수출</vt:lpstr>
      <vt:lpstr>대한민국으로의 수출</vt:lpstr>
      <vt:lpstr>대한민국으로의 수출</vt:lpstr>
      <vt:lpstr>대한민국으로의 수출</vt:lpstr>
      <vt:lpstr>대한민국으로의 수출</vt:lpstr>
      <vt:lpstr>대한민국으로의 수출</vt:lpstr>
      <vt:lpstr>대한민국으로의 수출</vt:lpstr>
      <vt:lpstr>대한민국으로의 수출</vt:lpstr>
      <vt:lpstr>느낀 점.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문화</dc:title>
  <dc:creator>박영돈</dc:creator>
  <cp:lastModifiedBy>박영돈</cp:lastModifiedBy>
  <cp:revision>12</cp:revision>
  <dcterms:created xsi:type="dcterms:W3CDTF">2024-05-24T05:46:32Z</dcterms:created>
  <dcterms:modified xsi:type="dcterms:W3CDTF">2024-05-31T09:31:34Z</dcterms:modified>
</cp:coreProperties>
</file>