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73" r:id="rId7"/>
    <p:sldId id="260" r:id="rId8"/>
    <p:sldId id="261" r:id="rId9"/>
    <p:sldId id="274" r:id="rId10"/>
    <p:sldId id="264" r:id="rId11"/>
    <p:sldId id="266" r:id="rId12"/>
    <p:sldId id="267" r:id="rId13"/>
    <p:sldId id="269" r:id="rId14"/>
    <p:sldId id="270" r:id="rId15"/>
    <p:sldId id="275" r:id="rId16"/>
    <p:sldId id="276" r:id="rId17"/>
    <p:sldId id="278" r:id="rId18"/>
    <p:sldId id="271" r:id="rId19"/>
    <p:sldId id="277" r:id="rId20"/>
    <p:sldId id="272" r:id="rId21"/>
    <p:sldId id="265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6" autoAdjust="0"/>
    <p:restoredTop sz="86425" autoAdjust="0"/>
  </p:normalViewPr>
  <p:slideViewPr>
    <p:cSldViewPr>
      <p:cViewPr>
        <p:scale>
          <a:sx n="50" d="100"/>
          <a:sy n="50" d="100"/>
        </p:scale>
        <p:origin x="-2336" y="-4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8CD1-AFB6-43D7-BB99-58EEDC679CC5}" type="datetimeFigureOut">
              <a:rPr lang="en-US" smtClean="0"/>
              <a:t>2024-05-30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CD31-1E6D-46C0-ABD0-BF194EB01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8CD1-AFB6-43D7-BB99-58EEDC679CC5}" type="datetimeFigureOut">
              <a:rPr lang="en-US" smtClean="0"/>
              <a:t>2024-05-30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CD31-1E6D-46C0-ABD0-BF194EB01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8CD1-AFB6-43D7-BB99-58EEDC679CC5}" type="datetimeFigureOut">
              <a:rPr lang="en-US" smtClean="0"/>
              <a:t>2024-05-30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CD31-1E6D-46C0-ABD0-BF194EB01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1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8CD1-AFB6-43D7-BB99-58EEDC679CC5}" type="datetimeFigureOut">
              <a:rPr lang="en-US" smtClean="0"/>
              <a:t>2024-05-30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CD31-1E6D-46C0-ABD0-BF194EB01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8CD1-AFB6-43D7-BB99-58EEDC679CC5}" type="datetimeFigureOut">
              <a:rPr lang="en-US" smtClean="0"/>
              <a:t>2024-05-30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CD31-1E6D-46C0-ABD0-BF194EB01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8CD1-AFB6-43D7-BB99-58EEDC679CC5}" type="datetimeFigureOut">
              <a:rPr lang="en-US" smtClean="0"/>
              <a:t>2024-05-30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CD31-1E6D-46C0-ABD0-BF194EB01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2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8CD1-AFB6-43D7-BB99-58EEDC679CC5}" type="datetimeFigureOut">
              <a:rPr lang="en-US" smtClean="0"/>
              <a:t>2024-05-30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CD31-1E6D-46C0-ABD0-BF194EB01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9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8CD1-AFB6-43D7-BB99-58EEDC679CC5}" type="datetimeFigureOut">
              <a:rPr lang="en-US" smtClean="0"/>
              <a:t>2024-05-30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CD31-1E6D-46C0-ABD0-BF194EB01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2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8CD1-AFB6-43D7-BB99-58EEDC679CC5}" type="datetimeFigureOut">
              <a:rPr lang="en-US" smtClean="0"/>
              <a:t>2024-05-30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CD31-1E6D-46C0-ABD0-BF194EB01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8CD1-AFB6-43D7-BB99-58EEDC679CC5}" type="datetimeFigureOut">
              <a:rPr lang="en-US" smtClean="0"/>
              <a:t>2024-05-30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CD31-1E6D-46C0-ABD0-BF194EB01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2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8CD1-AFB6-43D7-BB99-58EEDC679CC5}" type="datetimeFigureOut">
              <a:rPr lang="en-US" smtClean="0"/>
              <a:t>2024-05-30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CD31-1E6D-46C0-ABD0-BF194EB01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5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8CD1-AFB6-43D7-BB99-58EEDC679CC5}" type="datetimeFigureOut">
              <a:rPr lang="en-US" smtClean="0"/>
              <a:t>2024-05-30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4CD31-1E6D-46C0-ABD0-BF194EB01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9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6.25%20%EC%A0%84%EC%9F%81" TargetMode="External"/><Relationship Id="rId2" Type="http://schemas.openxmlformats.org/officeDocument/2006/relationships/hyperlink" Target="https://namu.wiki/w/%EB%8C%80%ED%95%9C%EB%AF%BC%EA%B5%AD%20%EA%B5%AD%EA%B5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mu.wiki/w/%EB%8C%80%ED%95%9C%EB%AF%BC%EA%B5%AD" TargetMode="External"/><Relationship Id="rId4" Type="http://schemas.openxmlformats.org/officeDocument/2006/relationships/hyperlink" Target="https://namu.wiki/w/%EB%B2%A0%ED%8A%B8%EB%82%A8%20%EC%A0%84%EC%9F%81/%ED%95%9C%EA%B5%AD%EA%B5%B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namu.wiki/w/%EC%A3%BC%EC%9D%8C%EB%B6%80%ED%98%B8" TargetMode="External"/><Relationship Id="rId3" Type="http://schemas.openxmlformats.org/officeDocument/2006/relationships/hyperlink" Target="https://namu.wiki/w/%E8%B6%8A" TargetMode="External"/><Relationship Id="rId7" Type="http://schemas.openxmlformats.org/officeDocument/2006/relationships/hyperlink" Target="https://namu.wiki/w/%EA%B0%80%EB%82%98(%EB%AC%B8%EC%9E%90)" TargetMode="External"/><Relationship Id="rId2" Type="http://schemas.openxmlformats.org/officeDocument/2006/relationships/hyperlink" Target="https://namu.wiki/w/%EC%9B%94%EB%82%A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u.wiki/w/%ED%95%9C%EC%9E%90" TargetMode="External"/><Relationship Id="rId5" Type="http://schemas.openxmlformats.org/officeDocument/2006/relationships/hyperlink" Target="https://namu.wiki/w/%ED%95%9C%EC%9E%90%20%EB%AC%B8%ED%99%94%EA%B6%8C" TargetMode="External"/><Relationship Id="rId4" Type="http://schemas.openxmlformats.org/officeDocument/2006/relationships/hyperlink" Target="https://namu.wiki/w/%E5%8D%9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B%AF%B8%EA%B5%AD" TargetMode="External"/><Relationship Id="rId2" Type="http://schemas.openxmlformats.org/officeDocument/2006/relationships/hyperlink" Target="https://namu.wiki/w/%EC%A0%9C1%EC%B0%A8%20%EC%9D%B8%EB%8F%84%EC%B0%A8%EC%9D%B4%EB%82%98%20%EC%A0%84%EC%9F%8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mu.wiki/w/%EB%B2%A0%ED%8A%B8%EB%82%A8%20%EC%A0%84%EC%9F%81#fn-32" TargetMode="External"/><Relationship Id="rId4" Type="http://schemas.openxmlformats.org/officeDocument/2006/relationships/hyperlink" Target="https://namu.wiki/w/%EC%A0%9C1%EC%84%B8%EA%B3%8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C%A4%91%EA%B5%AD" TargetMode="External"/><Relationship Id="rId2" Type="http://schemas.openxmlformats.org/officeDocument/2006/relationships/hyperlink" Target="https://namu.wiki/w/%EB%AF%B8%ED%95%A9%EC%A4%91%EA%B5%AD%20%EA%B3%B5%EA%B5%B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namu.wiki/w/%EA%B5%AC%EC%A0%95%20%EA%B3%B5%EC%84%B8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A%B7%B8%EB%A0%88%EB%82%98%EB%8B%A4%20%EC%B9%A8%EA%B3%B5" TargetMode="External"/><Relationship Id="rId2" Type="http://schemas.openxmlformats.org/officeDocument/2006/relationships/hyperlink" Target="http://travel.tourism.vn:808/main/publish/view.jsp?menuID=002001002018&amp;type=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u.wiki/w/%EB%B2%A0%ED%8A%B8%EB%82%A8%20%EC%A0%84%EC%9F%81#fn-10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696200" cy="1447799"/>
          </a:xfrm>
          <a:noFill/>
        </p:spPr>
        <p:txBody>
          <a:bodyPr>
            <a:normAutofit/>
          </a:bodyPr>
          <a:lstStyle/>
          <a:p>
            <a:r>
              <a:rPr lang="ko-KR" altLang="en-US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베트남 전쟁 </a:t>
            </a:r>
            <a:r>
              <a:rPr lang="en-US" altLang="ko-KR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en-US" altLang="ko-KR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ko-KR" altLang="en-US" sz="2000" dirty="0" smtClean="0"/>
              <a:t>응웬티엔쾅 </a:t>
            </a:r>
            <a:r>
              <a:rPr lang="en-US" altLang="ko-KR" sz="2000" dirty="0"/>
              <a:t>22043824</a:t>
            </a:r>
            <a:r>
              <a:rPr lang="vi-VN" sz="2000" dirty="0"/>
              <a:t/>
            </a:r>
            <a:br>
              <a:rPr lang="vi-VN" sz="2000" dirty="0"/>
            </a:br>
            <a:endParaRPr lang="en-US" sz="20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5105400"/>
          </a:xfrm>
        </p:spPr>
        <p:txBody>
          <a:bodyPr/>
          <a:lstStyle/>
          <a:p>
            <a:endParaRPr lang="vi-VN" dirty="0"/>
          </a:p>
          <a:p>
            <a:r>
              <a:rPr lang="ko-KR" altLang="en-US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                          </a:t>
            </a:r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92212"/>
          </a:xfrm>
        </p:spPr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sz="1600" dirty="0" smtClean="0"/>
              <a:t>                                               미국이 </a:t>
            </a:r>
            <a:r>
              <a:rPr lang="ko-KR" altLang="en-US" sz="1600" dirty="0"/>
              <a:t>기증한 프랑스 </a:t>
            </a:r>
            <a:r>
              <a:rPr lang="en-US" altLang="ko-KR" sz="1600" dirty="0"/>
              <a:t>M24 Chaffee </a:t>
            </a:r>
            <a:r>
              <a:rPr lang="ko-KR" altLang="en-US" sz="1600" dirty="0" smtClean="0"/>
              <a:t>탱크</a:t>
            </a:r>
            <a:r>
              <a:rPr lang="en-US" altLang="ko-KR" dirty="0" smtClean="0"/>
              <a:t> </a:t>
            </a:r>
          </a:p>
          <a:p>
            <a:pPr marL="0" indent="0">
              <a:buNone/>
            </a:pPr>
            <a:r>
              <a:rPr lang="en-US" altLang="ko-KR" dirty="0" smtClean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8</a:t>
            </a:r>
            <a:r>
              <a:rPr lang="ko-KR" altLang="en-US" dirty="0"/>
              <a:t>일</a:t>
            </a:r>
            <a:r>
              <a:rPr lang="en-US" altLang="ko-KR" dirty="0"/>
              <a:t>: </a:t>
            </a:r>
            <a:r>
              <a:rPr lang="ko-KR" altLang="en-US" dirty="0"/>
              <a:t>해리 트루먼 대통령이 프랑스에 대한 </a:t>
            </a:r>
            <a:r>
              <a:rPr lang="en-US" altLang="ko-KR" dirty="0"/>
              <a:t>1,500</a:t>
            </a:r>
            <a:r>
              <a:rPr lang="ko-KR" altLang="en-US" dirty="0"/>
              <a:t>만 달러의 군사 지원을 승인하면서 미국이 베트남에 군사 개입을 시작했습니다</a:t>
            </a:r>
            <a:r>
              <a:rPr lang="en-US" altLang="ko-KR" dirty="0"/>
              <a:t>. </a:t>
            </a:r>
            <a:r>
              <a:rPr lang="ko-KR" altLang="en-US" dirty="0"/>
              <a:t>미국 군사 고문들은 탱크</a:t>
            </a:r>
            <a:r>
              <a:rPr lang="en-US" altLang="ko-KR" dirty="0"/>
              <a:t>, </a:t>
            </a:r>
            <a:r>
              <a:rPr lang="ko-KR" altLang="en-US" dirty="0"/>
              <a:t>항공기</a:t>
            </a:r>
            <a:r>
              <a:rPr lang="en-US" altLang="ko-KR" dirty="0"/>
              <a:t>, </a:t>
            </a:r>
            <a:r>
              <a:rPr lang="ko-KR" altLang="en-US" dirty="0"/>
              <a:t>포병 및 기타 물품이 베트남으로 유입되는 과정을 추적할 것입니다</a:t>
            </a:r>
            <a:r>
              <a:rPr lang="en-US" altLang="ko-KR" dirty="0"/>
              <a:t>. </a:t>
            </a:r>
            <a:r>
              <a:rPr lang="ko-KR" altLang="en-US" dirty="0"/>
              <a:t>향후 </a:t>
            </a:r>
            <a:r>
              <a:rPr lang="en-US" altLang="ko-KR" dirty="0"/>
              <a:t>4</a:t>
            </a:r>
            <a:r>
              <a:rPr lang="ko-KR" altLang="en-US" dirty="0"/>
              <a:t>년 동안 미국은 프랑스 전쟁에 </a:t>
            </a:r>
            <a:r>
              <a:rPr lang="en-US" altLang="ko-KR" dirty="0"/>
              <a:t>30</a:t>
            </a:r>
            <a:r>
              <a:rPr lang="ko-KR" altLang="en-US" dirty="0"/>
              <a:t>억 달러를 지출하고 </a:t>
            </a:r>
            <a:r>
              <a:rPr lang="en-US" altLang="ko-KR" dirty="0"/>
              <a:t>1954</a:t>
            </a:r>
            <a:r>
              <a:rPr lang="ko-KR" altLang="en-US" dirty="0"/>
              <a:t>년에는 프랑스군이 사용하는 전쟁 물품의 </a:t>
            </a:r>
            <a:r>
              <a:rPr lang="en-US" altLang="ko-KR" dirty="0"/>
              <a:t>80%</a:t>
            </a:r>
            <a:r>
              <a:rPr lang="ko-KR" altLang="en-US" dirty="0"/>
              <a:t>를 제공하게 됩니다</a:t>
            </a:r>
            <a:r>
              <a:rPr lang="en-US" altLang="ko-KR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3703"/>
            <a:ext cx="4419600" cy="227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38100"/>
            <a:ext cx="9067800" cy="6629400"/>
          </a:xfrm>
        </p:spPr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1953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20</a:t>
            </a:r>
            <a:r>
              <a:rPr lang="ko-KR" altLang="en-US" dirty="0"/>
              <a:t>일</a:t>
            </a:r>
            <a:r>
              <a:rPr lang="en-US" altLang="ko-KR" dirty="0"/>
              <a:t>: </a:t>
            </a:r>
            <a:r>
              <a:rPr lang="ko-KR" altLang="en-US" dirty="0"/>
              <a:t>프랑스군이 디엔비엔푸에 기지 건설을 시작했다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1954</a:t>
            </a:r>
            <a:r>
              <a:rPr lang="ko-KR" altLang="en-US" dirty="0"/>
              <a:t>월</a:t>
            </a:r>
            <a:r>
              <a:rPr lang="en-US" altLang="ko-KR" dirty="0" smtClean="0"/>
              <a:t>3</a:t>
            </a:r>
            <a:r>
              <a:rPr lang="ko-KR" altLang="en-US" dirty="0"/>
              <a:t>월 </a:t>
            </a:r>
            <a:r>
              <a:rPr lang="en-US" altLang="ko-KR" dirty="0"/>
              <a:t>13</a:t>
            </a:r>
            <a:r>
              <a:rPr lang="ko-KR" altLang="en-US" dirty="0"/>
              <a:t>일</a:t>
            </a:r>
            <a:r>
              <a:rPr lang="en-US" altLang="ko-KR" dirty="0"/>
              <a:t>: </a:t>
            </a:r>
            <a:r>
              <a:rPr lang="ko-KR" altLang="en-US" dirty="0"/>
              <a:t>디엔비엔푸 전투가 시작된다</a:t>
            </a:r>
            <a:r>
              <a:rPr lang="en-US" altLang="ko-KR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2043848"/>
            <a:ext cx="3652919" cy="2431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43847"/>
            <a:ext cx="3962400" cy="24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858000"/>
          </a:xfrm>
        </p:spPr>
        <p:txBody>
          <a:bodyPr>
            <a:normAutofit fontScale="92500" lnSpcReduction="10000"/>
          </a:bodyPr>
          <a:lstStyle/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/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            </a:t>
            </a:r>
            <a:r>
              <a:rPr lang="en-US" altLang="ko-KR" sz="1300" dirty="0" smtClean="0"/>
              <a:t>  </a:t>
            </a:r>
            <a:r>
              <a:rPr lang="ko-KR" altLang="en-US" sz="1300" dirty="0"/>
              <a:t>베트남 인민군이 디엔비엔푸 거점군 방어센터 옥상에 승전기를 게양하고 있다</a:t>
            </a:r>
            <a:endParaRPr lang="en-US" altLang="ko-KR" sz="1300" dirty="0" smtClean="0"/>
          </a:p>
          <a:p>
            <a:endParaRPr lang="en-US" altLang="ko-KR" dirty="0"/>
          </a:p>
          <a:p>
            <a:r>
              <a:rPr lang="en-US" altLang="ko-KR" dirty="0" smtClean="0"/>
              <a:t>1954</a:t>
            </a:r>
            <a:r>
              <a:rPr lang="ko-KR" altLang="en-US" dirty="0" smtClean="0"/>
              <a:t>월</a:t>
            </a:r>
            <a:r>
              <a:rPr lang="en-US" altLang="ko-KR" dirty="0" smtClean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7</a:t>
            </a:r>
            <a:r>
              <a:rPr lang="ko-KR" altLang="en-US" dirty="0"/>
              <a:t>일</a:t>
            </a:r>
            <a:r>
              <a:rPr lang="en-US" altLang="ko-KR" dirty="0"/>
              <a:t>: </a:t>
            </a:r>
            <a:r>
              <a:rPr lang="en-US" altLang="ko-KR" dirty="0" smtClean="0"/>
              <a:t>56</a:t>
            </a:r>
            <a:r>
              <a:rPr lang="ko-KR" altLang="en-US" dirty="0"/>
              <a:t>일 밤낮으로 용감하고</a:t>
            </a:r>
            <a:r>
              <a:rPr lang="en-US" altLang="ko-KR" dirty="0"/>
              <a:t>, </a:t>
            </a:r>
            <a:r>
              <a:rPr lang="ko-KR" altLang="en-US" dirty="0"/>
              <a:t>기민하고</a:t>
            </a:r>
            <a:r>
              <a:rPr lang="en-US" altLang="ko-KR" dirty="0"/>
              <a:t>, </a:t>
            </a:r>
            <a:r>
              <a:rPr lang="ko-KR" altLang="en-US" dirty="0"/>
              <a:t>창조적인 전투 끝에</a:t>
            </a:r>
            <a:r>
              <a:rPr lang="en-US" altLang="ko-KR" dirty="0"/>
              <a:t>, </a:t>
            </a:r>
            <a:r>
              <a:rPr lang="ko-KR" altLang="en-US" dirty="0"/>
              <a:t>우리 민족은 디엔비엔푸 기지 집단 전체를 분쇄하고</a:t>
            </a:r>
            <a:r>
              <a:rPr lang="en-US" altLang="ko-KR" dirty="0"/>
              <a:t>, 16,200</a:t>
            </a:r>
            <a:r>
              <a:rPr lang="ko-KR" altLang="en-US" dirty="0"/>
              <a:t>명의 적군을 생포하고</a:t>
            </a:r>
            <a:r>
              <a:rPr lang="en-US" altLang="ko-KR" dirty="0"/>
              <a:t>, 62</a:t>
            </a:r>
            <a:r>
              <a:rPr lang="ko-KR" altLang="en-US" dirty="0"/>
              <a:t>대의 비행기를 격추하고</a:t>
            </a:r>
            <a:r>
              <a:rPr lang="en-US" altLang="ko-KR" dirty="0"/>
              <a:t>, 64</a:t>
            </a:r>
            <a:r>
              <a:rPr lang="ko-KR" altLang="en-US" dirty="0"/>
              <a:t>대의 자동차와 탄약</a:t>
            </a:r>
            <a:r>
              <a:rPr lang="en-US" altLang="ko-KR" dirty="0"/>
              <a:t>, </a:t>
            </a:r>
            <a:r>
              <a:rPr lang="ko-KR" altLang="en-US" dirty="0"/>
              <a:t>군용품 등을 회수했다</a:t>
            </a:r>
            <a:r>
              <a:rPr lang="en-US" altLang="ko-KR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7391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디엔비엔푸의 승리는 식민주의와 제국주의의 먹구름을 걷어내고 세계를 뒤흔드는 천둥소리가 되었으며</a:t>
            </a:r>
            <a:r>
              <a:rPr lang="en-US" altLang="ko-KR" dirty="0"/>
              <a:t>, </a:t>
            </a:r>
            <a:r>
              <a:rPr lang="ko-KR" altLang="en-US" dirty="0"/>
              <a:t>억압받는 인민들에게 독립을 위해 일어서도록 큰 격려를 주었습니다</a:t>
            </a:r>
            <a:r>
              <a:rPr lang="en-US" altLang="ko-KR" dirty="0"/>
              <a:t>. </a:t>
            </a:r>
            <a:r>
              <a:rPr lang="ko-KR" altLang="en-US" dirty="0"/>
              <a:t>베트남</a:t>
            </a:r>
            <a:r>
              <a:rPr lang="en-US" altLang="ko-KR" dirty="0"/>
              <a:t>-</a:t>
            </a:r>
            <a:r>
              <a:rPr lang="ko-KR" altLang="en-US" dirty="0"/>
              <a:t>호치민</a:t>
            </a:r>
            <a:r>
              <a:rPr lang="en-US" altLang="ko-KR" dirty="0"/>
              <a:t>-</a:t>
            </a:r>
            <a:r>
              <a:rPr lang="ko-KR" altLang="en-US" dirty="0"/>
              <a:t>디엔비엔푸라는 세 단어는 진보적 인류의 자유에 대한 자부심과 염원이 되고</a:t>
            </a:r>
            <a:r>
              <a:rPr lang="en-US" altLang="ko-KR" dirty="0"/>
              <a:t>, </a:t>
            </a:r>
            <a:r>
              <a:rPr lang="ko-KR" altLang="en-US" dirty="0"/>
              <a:t>비교할 수 없는 용기의 상징이자 민족해방운동의 빛나는 별이 되어 식민주의의 붕괴를 알리는 상징이 </a:t>
            </a:r>
            <a:r>
              <a:rPr lang="ko-KR" altLang="en-US" dirty="0" smtClean="0"/>
              <a:t>되었다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디엔비엔푸의 승리는 약하다고 여겨지던 국가의 젊은 군대의 승리였으나</a:t>
            </a:r>
            <a:r>
              <a:rPr lang="en-US" altLang="ko-KR" dirty="0"/>
              <a:t>, </a:t>
            </a:r>
            <a:r>
              <a:rPr lang="ko-KR" altLang="en-US" dirty="0"/>
              <a:t>그 수와 무기로 식민주의의 거인을 무너뜨린 승리였기 때문에 더욱 위대해졌다</a:t>
            </a:r>
            <a:r>
              <a:rPr lang="en-US" altLang="ko-KR" dirty="0"/>
              <a:t>. 56</a:t>
            </a:r>
            <a:r>
              <a:rPr lang="ko-KR" altLang="en-US" dirty="0"/>
              <a:t>일 낮과 밤 동안 우리 군대는 </a:t>
            </a:r>
            <a:r>
              <a:rPr lang="en-US" altLang="ko-KR" dirty="0"/>
              <a:t>16,000</a:t>
            </a:r>
            <a:r>
              <a:rPr lang="ko-KR" altLang="en-US" dirty="0"/>
              <a:t>명 이상의 적군을 전멸시켰고</a:t>
            </a:r>
            <a:r>
              <a:rPr lang="en-US" altLang="ko-KR" dirty="0"/>
              <a:t>, </a:t>
            </a:r>
            <a:r>
              <a:rPr lang="ko-KR" altLang="en-US" dirty="0"/>
              <a:t>서방이 </a:t>
            </a:r>
            <a:r>
              <a:rPr lang="en-US" altLang="ko-KR" dirty="0"/>
              <a:t>"</a:t>
            </a:r>
            <a:r>
              <a:rPr lang="ko-KR" altLang="en-US" dirty="0"/>
              <a:t>난공불락의 요새</a:t>
            </a:r>
            <a:r>
              <a:rPr lang="en-US" altLang="ko-KR" dirty="0"/>
              <a:t>"</a:t>
            </a:r>
            <a:r>
              <a:rPr lang="ko-KR" altLang="en-US" dirty="0"/>
              <a:t>로 간주했던 일단의 요새를 무너뜨렸습니다</a:t>
            </a:r>
            <a:r>
              <a:rPr lang="en-US" altLang="ko-KR" dirty="0"/>
              <a:t>. </a:t>
            </a:r>
            <a:r>
              <a:rPr lang="ko-KR" altLang="en-US" dirty="0"/>
              <a:t>서구제국의 이토록 대규모 원정대가 식민지 국가에서 궤멸된 것은 역사상 처음 있는 일이기도 하다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</a:t>
            </a:r>
            <a:r>
              <a:rPr lang="en-US" altLang="ko-KR" sz="5300" dirty="0"/>
              <a:t>2</a:t>
            </a:r>
            <a:r>
              <a:rPr lang="ko-KR" altLang="en-US" dirty="0"/>
              <a:t>차인도차이나 전쟁</a:t>
            </a:r>
            <a:r>
              <a:rPr lang="en-US" altLang="ko-KR" sz="5300" dirty="0"/>
              <a:t>(1955-1975)</a:t>
            </a:r>
            <a:br>
              <a:rPr lang="en-US" altLang="ko-KR" sz="53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개요</a:t>
            </a:r>
            <a:endParaRPr lang="ko-KR" altLang="en-US" b="1" dirty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1955</a:t>
            </a:r>
            <a:r>
              <a:rPr lang="ko-KR" altLang="en-US" dirty="0"/>
              <a:t>년</a:t>
            </a:r>
            <a:r>
              <a:rPr lang="en-US" altLang="ko-KR" dirty="0"/>
              <a:t>~1975</a:t>
            </a:r>
            <a:r>
              <a:rPr lang="ko-KR" altLang="en-US" dirty="0"/>
              <a:t>년까지 베트남 민주공화국</a:t>
            </a:r>
            <a:r>
              <a:rPr lang="en-US" altLang="ko-KR" dirty="0"/>
              <a:t>(</a:t>
            </a:r>
            <a:r>
              <a:rPr lang="ko-KR" altLang="en-US" dirty="0"/>
              <a:t>북베트남</a:t>
            </a:r>
            <a:r>
              <a:rPr lang="en-US" altLang="ko-KR" dirty="0"/>
              <a:t>)</a:t>
            </a:r>
            <a:r>
              <a:rPr lang="ko-KR" altLang="en-US" dirty="0"/>
              <a:t>과 베트남 공화국</a:t>
            </a:r>
            <a:r>
              <a:rPr lang="en-US" altLang="ko-KR" dirty="0"/>
              <a:t>(</a:t>
            </a:r>
            <a:r>
              <a:rPr lang="ko-KR" altLang="en-US" dirty="0"/>
              <a:t>남베트남</a:t>
            </a:r>
            <a:r>
              <a:rPr lang="en-US" altLang="ko-KR" dirty="0"/>
              <a:t>)</a:t>
            </a:r>
            <a:r>
              <a:rPr lang="ko-KR" altLang="en-US" dirty="0"/>
              <a:t>과의 사이에서 일어난 전쟁이다</a:t>
            </a:r>
            <a:r>
              <a:rPr lang="en-US" altLang="ko-KR" dirty="0"/>
              <a:t>. 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인도차이나 전쟁으로 불리기도 한다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20</a:t>
            </a:r>
            <a:r>
              <a:rPr lang="ko-KR" altLang="en-US" dirty="0"/>
              <a:t>년 가까이 지속된 이 전쟁은 남베트남뿐만 아니라 북베트남까지 확대되었으며 라오스 내전과 캄보디아 내전에 직접적인 영향을 미쳤다</a:t>
            </a:r>
            <a:r>
              <a:rPr lang="en-US" altLang="ko-KR" dirty="0"/>
              <a:t>. </a:t>
            </a:r>
            <a:r>
              <a:rPr lang="ko-KR" altLang="en-US" dirty="0"/>
              <a:t>이 전쟁은 </a:t>
            </a:r>
            <a:r>
              <a:rPr lang="en-US" altLang="ko-KR" dirty="0"/>
              <a:t>1975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30</a:t>
            </a:r>
            <a:r>
              <a:rPr lang="ko-KR" altLang="en-US" dirty="0"/>
              <a:t>일 남베트남의 양반민 대통령이 남베트남의 임시 혁명 정부와 남베트남의 남베트남 해방군에 대한 무조건적인 항복을 선언하면서 끝났다</a:t>
            </a:r>
            <a:r>
              <a:rPr lang="en-US" altLang="ko-KR" dirty="0"/>
              <a:t>. </a:t>
            </a:r>
            <a:r>
              <a:rPr lang="ko-KR" altLang="en-US" dirty="0"/>
              <a:t>그 전에는 </a:t>
            </a:r>
            <a:r>
              <a:rPr lang="en-US" altLang="ko-KR" dirty="0"/>
              <a:t>1973</a:t>
            </a:r>
            <a:r>
              <a:rPr lang="ko-KR" altLang="en-US" dirty="0"/>
              <a:t>년 이후 존재했던 대부분의 미국 시민</a:t>
            </a:r>
            <a:r>
              <a:rPr lang="en-US" altLang="ko-KR" dirty="0"/>
              <a:t>, </a:t>
            </a:r>
            <a:r>
              <a:rPr lang="ko-KR" altLang="en-US" dirty="0"/>
              <a:t>외교관</a:t>
            </a:r>
            <a:r>
              <a:rPr lang="en-US" altLang="ko-KR" dirty="0"/>
              <a:t>, </a:t>
            </a:r>
            <a:r>
              <a:rPr lang="ko-KR" altLang="en-US" dirty="0"/>
              <a:t>군사 및 동맹국들도 이 사건으로 인해 대피했다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hlinkClick r:id="rId2" tooltip="대한민국 국군"/>
              </a:rPr>
              <a:t>대한민국 </a:t>
            </a:r>
            <a:r>
              <a:rPr lang="ko-KR" altLang="en-US" dirty="0">
                <a:hlinkClick r:id="rId2" tooltip="대한민국 국군"/>
              </a:rPr>
              <a:t>국군</a:t>
            </a:r>
            <a:r>
              <a:rPr lang="ko-KR" altLang="en-US" dirty="0"/>
              <a:t>이 파병된 전쟁이기도 하다</a:t>
            </a:r>
            <a:r>
              <a:rPr lang="en-US" altLang="ko-KR" dirty="0"/>
              <a:t>. </a:t>
            </a:r>
            <a:r>
              <a:rPr lang="en-US" altLang="ko-KR" dirty="0">
                <a:hlinkClick r:id="rId3" tooltip="6.25 전쟁"/>
              </a:rPr>
              <a:t>6.25 </a:t>
            </a:r>
            <a:r>
              <a:rPr lang="ko-KR" altLang="en-US" dirty="0">
                <a:hlinkClick r:id="rId3" tooltip="6.25 전쟁"/>
              </a:rPr>
              <a:t>전쟁</a:t>
            </a:r>
            <a:r>
              <a:rPr lang="ko-KR" altLang="en-US" dirty="0"/>
              <a:t>에 이어 대한민국이 경험한 대규모 전쟁이다</a:t>
            </a:r>
            <a:r>
              <a:rPr lang="en-US" altLang="ko-KR" dirty="0"/>
              <a:t>. </a:t>
            </a:r>
            <a:r>
              <a:rPr lang="ko-KR" altLang="en-US" dirty="0"/>
              <a:t>이에 관한 자세한 내용은 </a:t>
            </a:r>
            <a:r>
              <a:rPr lang="ko-KR" altLang="en-US" dirty="0">
                <a:hlinkClick r:id="rId4" tooltip="베트남 전쟁/한국군"/>
              </a:rPr>
              <a:t>베트남 전쟁</a:t>
            </a:r>
            <a:r>
              <a:rPr lang="en-US" altLang="ko-KR" dirty="0">
                <a:hlinkClick r:id="rId4" tooltip="베트남 전쟁/한국군"/>
              </a:rPr>
              <a:t>/</a:t>
            </a:r>
            <a:r>
              <a:rPr lang="ko-KR" altLang="en-US" dirty="0">
                <a:hlinkClick r:id="rId4" tooltip="베트남 전쟁/한국군"/>
              </a:rPr>
              <a:t>한국군</a:t>
            </a:r>
            <a:r>
              <a:rPr lang="ko-KR" altLang="en-US" dirty="0"/>
              <a:t>을 참고할 것</a:t>
            </a:r>
            <a:r>
              <a:rPr lang="en-US" altLang="ko-KR" dirty="0"/>
              <a:t>. </a:t>
            </a:r>
            <a:r>
              <a:rPr lang="ko-KR" altLang="en-US" dirty="0"/>
              <a:t>당시 </a:t>
            </a:r>
            <a:r>
              <a:rPr lang="ko-KR" altLang="en-US" dirty="0">
                <a:hlinkClick r:id="rId5" tooltip="대한민국"/>
              </a:rPr>
              <a:t>대한민국</a:t>
            </a:r>
            <a:r>
              <a:rPr lang="ko-KR" altLang="en-US" dirty="0"/>
              <a:t>에서 썼던 명칭은 </a:t>
            </a:r>
            <a:r>
              <a:rPr lang="ko-KR" altLang="en-US" b="1" dirty="0"/>
              <a:t>월남전</a:t>
            </a:r>
            <a:r>
              <a:rPr lang="en-US" altLang="ko-KR" dirty="0"/>
              <a:t>(</a:t>
            </a:r>
            <a:r>
              <a:rPr lang="ko-KR" altLang="en-US" dirty="0"/>
              <a:t>越南戰</a:t>
            </a:r>
            <a:r>
              <a:rPr lang="en-US" altLang="ko-KR" dirty="0"/>
              <a:t>)</a:t>
            </a:r>
            <a:r>
              <a:rPr lang="ko-KR" altLang="en-US" dirty="0"/>
              <a:t>이며 지금도 </a:t>
            </a:r>
            <a:r>
              <a:rPr lang="ko-KR" altLang="en-US" dirty="0">
                <a:hlinkClick r:id="rId2" tooltip="대한민국 국군"/>
              </a:rPr>
              <a:t>대한민국 국군</a:t>
            </a:r>
            <a:r>
              <a:rPr lang="ko-KR" altLang="en-US" dirty="0"/>
              <a:t>에서 만든 자료에서 월남전이라고 표기하는 경우가 많다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/>
            </a:r>
            <a:br>
              <a:rPr lang="ko-KR" alt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534400" cy="5745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o-KR" altLang="en-US" b="1" dirty="0"/>
              <a:t> </a:t>
            </a:r>
            <a:r>
              <a:rPr lang="ko-KR" altLang="en-US" b="1" dirty="0" smtClean="0"/>
              <a:t>                                  </a:t>
            </a:r>
            <a:r>
              <a:rPr lang="ko-KR" altLang="en-US" sz="52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명칭</a:t>
            </a:r>
            <a:endParaRPr lang="ko-KR" altLang="en-US" sz="52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en-US" altLang="ko-KR"/>
              <a:t> </a:t>
            </a:r>
            <a:r>
              <a:rPr lang="en-US" altLang="ko-KR" smtClean="0"/>
              <a:t>. </a:t>
            </a:r>
            <a:r>
              <a:rPr lang="ko-KR" altLang="en-US" smtClean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자 입장에서는 전쟁 장소를</a:t>
            </a:r>
            <a:r>
              <a:rPr lang="en-US" altLang="ko-KR" dirty="0"/>
              <a:t>, </a:t>
            </a:r>
            <a:r>
              <a:rPr lang="ko-KR" altLang="en-US" dirty="0"/>
              <a:t>당사국에서는 전쟁의 내용을 강조한다</a:t>
            </a:r>
            <a:r>
              <a:rPr lang="en-US" altLang="ko-KR" dirty="0"/>
              <a:t>. </a:t>
            </a:r>
            <a:r>
              <a:rPr lang="ko-KR" altLang="en-US" dirty="0"/>
              <a:t>영어권에서는 </a:t>
            </a:r>
            <a:r>
              <a:rPr lang="en-US" altLang="ko-KR" dirty="0"/>
              <a:t>Vietnam war</a:t>
            </a:r>
            <a:r>
              <a:rPr lang="ko-KR" altLang="en-US" dirty="0"/>
              <a:t>라고 부르고</a:t>
            </a:r>
            <a:r>
              <a:rPr lang="en-US" altLang="ko-KR" dirty="0"/>
              <a:t>, </a:t>
            </a:r>
            <a:r>
              <a:rPr lang="ko-KR" altLang="en-US" dirty="0"/>
              <a:t>한국에서는 월남전쟁</a:t>
            </a:r>
            <a:r>
              <a:rPr lang="en-US" altLang="ko-KR" dirty="0"/>
              <a:t>(</a:t>
            </a:r>
            <a:r>
              <a:rPr lang="ko-KR" altLang="en-US" dirty="0"/>
              <a:t>越南戰爭</a:t>
            </a:r>
            <a:r>
              <a:rPr lang="en-US" altLang="ko-KR" dirty="0"/>
              <a:t>) </a:t>
            </a:r>
            <a:r>
              <a:rPr lang="ko-KR" altLang="en-US" dirty="0"/>
              <a:t>또는 월남전</a:t>
            </a:r>
            <a:r>
              <a:rPr lang="en-US" altLang="ko-KR" dirty="0"/>
              <a:t>(</a:t>
            </a:r>
            <a:r>
              <a:rPr lang="ko-KR" altLang="en-US" dirty="0"/>
              <a:t>越南戰</a:t>
            </a:r>
            <a:r>
              <a:rPr lang="en-US" altLang="ko-KR" dirty="0"/>
              <a:t>)</a:t>
            </a:r>
            <a:r>
              <a:rPr lang="ko-KR" altLang="en-US" dirty="0"/>
              <a:t>이라고 많이 부르다가 현재는 베트남이라는 국명이 보편적으로 쓰임에 따라 베트남 전쟁이라는 이름이 붙었다</a:t>
            </a:r>
            <a:r>
              <a:rPr lang="en-US" altLang="ko-KR" dirty="0"/>
              <a:t>. </a:t>
            </a:r>
            <a:r>
              <a:rPr lang="ko-KR" altLang="en-US" dirty="0"/>
              <a:t>베트남에서는 </a:t>
            </a:r>
            <a:r>
              <a:rPr lang="en-US" altLang="ko-KR" dirty="0" err="1"/>
              <a:t>Kháng</a:t>
            </a:r>
            <a:r>
              <a:rPr lang="en-US" altLang="ko-KR" dirty="0"/>
              <a:t> </a:t>
            </a:r>
            <a:r>
              <a:rPr lang="en-US" altLang="ko-KR" dirty="0" err="1"/>
              <a:t>chiến</a:t>
            </a:r>
            <a:r>
              <a:rPr lang="en-US" altLang="ko-KR" dirty="0"/>
              <a:t> </a:t>
            </a:r>
            <a:r>
              <a:rPr lang="en-US" altLang="ko-KR" dirty="0" err="1"/>
              <a:t>chống</a:t>
            </a:r>
            <a:r>
              <a:rPr lang="en-US" altLang="ko-KR" dirty="0"/>
              <a:t> </a:t>
            </a:r>
            <a:r>
              <a:rPr lang="en-US" altLang="ko-KR" dirty="0" err="1"/>
              <a:t>Mỹ</a:t>
            </a:r>
            <a:r>
              <a:rPr lang="en-US" altLang="ko-KR" dirty="0"/>
              <a:t>(</a:t>
            </a:r>
            <a:r>
              <a:rPr lang="ko-KR" altLang="en-US" dirty="0"/>
              <a:t>항미전쟁</a:t>
            </a:r>
            <a:r>
              <a:rPr lang="en-US" altLang="ko-KR" dirty="0"/>
              <a:t>)</a:t>
            </a:r>
            <a:r>
              <a:rPr lang="ko-KR" altLang="en-US" dirty="0"/>
              <a:t>이나 </a:t>
            </a:r>
            <a:r>
              <a:rPr lang="en-US" altLang="ko-KR" dirty="0" err="1"/>
              <a:t>Chiến</a:t>
            </a:r>
            <a:r>
              <a:rPr lang="en-US" altLang="ko-KR" dirty="0"/>
              <a:t> </a:t>
            </a:r>
            <a:r>
              <a:rPr lang="en-US" altLang="ko-KR" dirty="0" err="1"/>
              <a:t>tranh</a:t>
            </a:r>
            <a:r>
              <a:rPr lang="en-US" altLang="ko-KR" dirty="0"/>
              <a:t> </a:t>
            </a:r>
            <a:r>
              <a:rPr lang="en-US" altLang="ko-KR" dirty="0" err="1"/>
              <a:t>Việt</a:t>
            </a:r>
            <a:r>
              <a:rPr lang="en-US" altLang="ko-KR" dirty="0"/>
              <a:t> Nam(</a:t>
            </a:r>
            <a:r>
              <a:rPr lang="ko-KR" altLang="en-US" dirty="0"/>
              <a:t>베트남 전쟁</a:t>
            </a:r>
            <a:r>
              <a:rPr lang="en-US" altLang="ko-KR" dirty="0"/>
              <a:t>)</a:t>
            </a:r>
            <a:r>
              <a:rPr lang="ko-KR" altLang="en-US" dirty="0"/>
              <a:t>이라고 한다</a:t>
            </a:r>
            <a:r>
              <a:rPr lang="en-US" altLang="ko-KR" dirty="0"/>
              <a:t>. 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인도차이나 전쟁</a:t>
            </a:r>
            <a:r>
              <a:rPr lang="en-US" altLang="ko-KR" dirty="0"/>
              <a:t>(</a:t>
            </a:r>
            <a:r>
              <a:rPr lang="en-US" altLang="ko-KR" dirty="0" err="1"/>
              <a:t>Chiến</a:t>
            </a:r>
            <a:r>
              <a:rPr lang="en-US" altLang="ko-KR" dirty="0"/>
              <a:t> </a:t>
            </a:r>
            <a:r>
              <a:rPr lang="en-US" altLang="ko-KR" dirty="0" err="1"/>
              <a:t>tranh</a:t>
            </a:r>
            <a:r>
              <a:rPr lang="en-US" altLang="ko-KR" dirty="0"/>
              <a:t> </a:t>
            </a:r>
            <a:r>
              <a:rPr lang="en-US" altLang="ko-KR" dirty="0" err="1"/>
              <a:t>Đông</a:t>
            </a:r>
            <a:r>
              <a:rPr lang="en-US" altLang="ko-KR" dirty="0"/>
              <a:t> </a:t>
            </a:r>
            <a:r>
              <a:rPr lang="en-US" altLang="ko-KR" dirty="0" err="1"/>
              <a:t>Dương</a:t>
            </a:r>
            <a:r>
              <a:rPr lang="en-US" altLang="ko-KR" dirty="0"/>
              <a:t> </a:t>
            </a:r>
            <a:r>
              <a:rPr lang="en-US" altLang="ko-KR" dirty="0" err="1"/>
              <a:t>lần</a:t>
            </a:r>
            <a:r>
              <a:rPr lang="en-US" altLang="ko-KR" dirty="0"/>
              <a:t> </a:t>
            </a:r>
            <a:r>
              <a:rPr lang="en-US" altLang="ko-KR" dirty="0" err="1"/>
              <a:t>thứ</a:t>
            </a:r>
            <a:r>
              <a:rPr lang="en-US" altLang="ko-KR" dirty="0"/>
              <a:t> </a:t>
            </a:r>
            <a:r>
              <a:rPr lang="en-US" altLang="ko-KR" dirty="0" err="1"/>
              <a:t>hai</a:t>
            </a:r>
            <a:r>
              <a:rPr lang="en-US" altLang="ko-KR" dirty="0"/>
              <a:t>)</a:t>
            </a:r>
            <a:r>
              <a:rPr lang="ko-KR" altLang="en-US" dirty="0"/>
              <a:t>이라고도 한다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5410200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참고로 월남전</a:t>
            </a:r>
            <a:r>
              <a:rPr lang="en-US" altLang="ko-KR" dirty="0"/>
              <a:t>(</a:t>
            </a:r>
            <a:r>
              <a:rPr lang="ko-KR" altLang="en-US" dirty="0"/>
              <a:t>쟁</a:t>
            </a:r>
            <a:r>
              <a:rPr lang="en-US" altLang="ko-KR" dirty="0"/>
              <a:t>)</a:t>
            </a:r>
            <a:r>
              <a:rPr lang="ko-KR" altLang="en-US" dirty="0"/>
              <a:t>이라는 이름 속의 </a:t>
            </a:r>
            <a:r>
              <a:rPr lang="en-US" altLang="ko-KR" dirty="0"/>
              <a:t>'</a:t>
            </a:r>
            <a:r>
              <a:rPr lang="ko-KR" altLang="en-US" dirty="0">
                <a:hlinkClick r:id="rId2" tooltip="월남"/>
              </a:rPr>
              <a:t>월남</a:t>
            </a:r>
            <a:r>
              <a:rPr lang="en-US" altLang="ko-KR" dirty="0"/>
              <a:t>'</a:t>
            </a:r>
            <a:r>
              <a:rPr lang="ko-KR" altLang="en-US" dirty="0"/>
              <a:t>은 베트남의 국명인 </a:t>
            </a:r>
            <a:r>
              <a:rPr lang="en-US" altLang="ko-KR" dirty="0"/>
              <a:t>'</a:t>
            </a:r>
            <a:r>
              <a:rPr lang="ko-KR" altLang="en-US" dirty="0">
                <a:hlinkClick r:id="rId3" tooltip="越"/>
              </a:rPr>
              <a:t>越</a:t>
            </a:r>
            <a:r>
              <a:rPr lang="ko-KR" altLang="en-US" dirty="0">
                <a:hlinkClick r:id="rId4" tooltip="南"/>
              </a:rPr>
              <a:t>南</a:t>
            </a:r>
            <a:r>
              <a:rPr lang="en-US" altLang="ko-KR" dirty="0"/>
              <a:t>'</a:t>
            </a:r>
            <a:r>
              <a:rPr lang="ko-KR" altLang="en-US" dirty="0"/>
              <a:t>을 우리식 한자 독음으로 읽은 것이다</a:t>
            </a:r>
            <a:r>
              <a:rPr lang="en-US" altLang="ko-KR" dirty="0"/>
              <a:t>. </a:t>
            </a:r>
            <a:r>
              <a:rPr lang="ko-KR" altLang="en-US" dirty="0"/>
              <a:t>국어사전에는 </a:t>
            </a:r>
            <a:r>
              <a:rPr lang="en-US" altLang="ko-KR" dirty="0"/>
              <a:t>'</a:t>
            </a:r>
            <a:r>
              <a:rPr lang="ko-KR" altLang="en-US" dirty="0"/>
              <a:t>베트남</a:t>
            </a:r>
            <a:r>
              <a:rPr lang="en-US" altLang="ko-KR" dirty="0"/>
              <a:t>'</a:t>
            </a:r>
            <a:r>
              <a:rPr lang="ko-KR" altLang="en-US" dirty="0"/>
              <a:t>의 음역어라고 나오는데</a:t>
            </a:r>
            <a:r>
              <a:rPr lang="en-US" altLang="ko-KR" dirty="0"/>
              <a:t>, </a:t>
            </a:r>
            <a:r>
              <a:rPr lang="ko-KR" altLang="en-US" dirty="0"/>
              <a:t>이는 명백한 오류로 베트남의 국명은 원래 처음부터 월남이었다</a:t>
            </a:r>
            <a:r>
              <a:rPr lang="en-US" altLang="ko-KR" dirty="0"/>
              <a:t>. </a:t>
            </a:r>
            <a:r>
              <a:rPr lang="ko-KR" altLang="en-US" dirty="0"/>
              <a:t>베트남도 </a:t>
            </a:r>
            <a:r>
              <a:rPr lang="ko-KR" altLang="en-US" dirty="0">
                <a:hlinkClick r:id="rId5" tooltip="한자 문화권"/>
              </a:rPr>
              <a:t>한자 문화권</a:t>
            </a:r>
            <a:r>
              <a:rPr lang="ko-KR" altLang="en-US" dirty="0"/>
              <a:t>이기 때문에 국호가 </a:t>
            </a:r>
            <a:r>
              <a:rPr lang="ko-KR" altLang="en-US" dirty="0">
                <a:hlinkClick r:id="rId6" tooltip="한자"/>
              </a:rPr>
              <a:t>한자</a:t>
            </a:r>
            <a:r>
              <a:rPr lang="ko-KR" altLang="en-US" dirty="0"/>
              <a:t>라서 가능한 것이며</a:t>
            </a:r>
            <a:r>
              <a:rPr lang="en-US" altLang="ko-KR" dirty="0"/>
              <a:t>, </a:t>
            </a:r>
            <a:r>
              <a:rPr lang="ko-KR" altLang="en-US" dirty="0"/>
              <a:t>우리나라</a:t>
            </a:r>
            <a:r>
              <a:rPr lang="en-US" altLang="ko-KR" dirty="0"/>
              <a:t>(</a:t>
            </a:r>
            <a:r>
              <a:rPr lang="ko-KR" altLang="en-US" dirty="0"/>
              <a:t>韓國</a:t>
            </a:r>
            <a:r>
              <a:rPr lang="en-US" altLang="ko-KR" dirty="0"/>
              <a:t>, </a:t>
            </a:r>
            <a:r>
              <a:rPr lang="ko-KR" altLang="en-US" dirty="0"/>
              <a:t>한국</a:t>
            </a:r>
            <a:r>
              <a:rPr lang="en-US" altLang="ko-KR" dirty="0"/>
              <a:t>)</a:t>
            </a:r>
            <a:r>
              <a:rPr lang="ko-KR" altLang="en-US" dirty="0"/>
              <a:t>를 부를 때 일본에서 </a:t>
            </a:r>
            <a:r>
              <a:rPr lang="ko-KR" altLang="en-US" dirty="0">
                <a:hlinkClick r:id="rId7" tooltip="가나(문자)"/>
              </a:rPr>
              <a:t>かんこく</a:t>
            </a:r>
            <a:r>
              <a:rPr lang="en-US" altLang="ko-KR" dirty="0"/>
              <a:t>(</a:t>
            </a:r>
            <a:r>
              <a:rPr lang="en-US" altLang="ko-KR" dirty="0" err="1"/>
              <a:t>kankoku</a:t>
            </a:r>
            <a:r>
              <a:rPr lang="en-US" altLang="ko-KR" dirty="0"/>
              <a:t>), </a:t>
            </a:r>
            <a:r>
              <a:rPr lang="ko-KR" altLang="en-US" dirty="0"/>
              <a:t>중화권에서 </a:t>
            </a:r>
            <a:r>
              <a:rPr lang="ko-KR" altLang="en-US" dirty="0">
                <a:hlinkClick r:id="rId8" tooltip="주음부호"/>
              </a:rPr>
              <a:t>ㄏㄢˊㄍㄨㄛˊ</a:t>
            </a:r>
            <a:r>
              <a:rPr lang="en-US" altLang="ko-KR" dirty="0"/>
              <a:t>(</a:t>
            </a:r>
            <a:r>
              <a:rPr lang="en-US" altLang="ko-KR" dirty="0" err="1"/>
              <a:t>Hánguó</a:t>
            </a:r>
            <a:r>
              <a:rPr lang="en-US" altLang="ko-KR" dirty="0"/>
              <a:t>) </a:t>
            </a:r>
            <a:r>
              <a:rPr lang="ko-KR" altLang="en-US" dirty="0"/>
              <a:t>라는 자국 한자 독음으로 부르는 것과 같은 맥락이다</a:t>
            </a:r>
            <a:r>
              <a:rPr lang="en-US" altLang="ko-KR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목자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제</a:t>
            </a:r>
            <a:r>
              <a:rPr lang="en-US" altLang="ko-KR" sz="4000" dirty="0" smtClean="0"/>
              <a:t>1</a:t>
            </a:r>
            <a:r>
              <a:rPr lang="ko-KR" altLang="en-US" dirty="0" smtClean="0"/>
              <a:t>차인도차이나 전쟁</a:t>
            </a:r>
            <a:r>
              <a:rPr lang="en-US" altLang="ko-KR" dirty="0" smtClean="0"/>
              <a:t>(1946-1954)</a:t>
            </a:r>
          </a:p>
          <a:p>
            <a:pPr marL="0" indent="0">
              <a:buNone/>
            </a:pPr>
            <a:endParaRPr lang="vi-VN" altLang="ko-KR" dirty="0" smtClean="0"/>
          </a:p>
          <a:p>
            <a:pPr marL="0" indent="0">
              <a:buNone/>
            </a:pPr>
            <a:r>
              <a:rPr lang="ko-KR" altLang="en-US" dirty="0" smtClean="0"/>
              <a:t>제</a:t>
            </a:r>
            <a:r>
              <a:rPr lang="en-US" altLang="ko-KR" sz="4000" dirty="0" smtClean="0"/>
              <a:t>2</a:t>
            </a:r>
            <a:r>
              <a:rPr lang="ko-KR" altLang="en-US" dirty="0" smtClean="0"/>
              <a:t>차인도차이나 전쟁</a:t>
            </a:r>
            <a:r>
              <a:rPr lang="en-US" altLang="ko-KR" dirty="0" smtClean="0"/>
              <a:t>(1955-1975)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68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 </a:t>
            </a:r>
            <a:r>
              <a:rPr lang="ko-KR" altLang="en-US" b="1" dirty="0" smtClean="0"/>
              <a:t>                                    </a:t>
            </a:r>
            <a:endParaRPr lang="ko-KR" altLang="en-US" b="1" dirty="0"/>
          </a:p>
          <a:p>
            <a:pPr marL="0" indent="0">
              <a:buNone/>
            </a:pPr>
            <a:r>
              <a:rPr lang="ko-KR" altLang="en-US" dirty="0">
                <a:hlinkClick r:id="rId2" tooltip="제1차 인도차이나 전쟁"/>
              </a:rPr>
              <a:t>제</a:t>
            </a:r>
            <a:r>
              <a:rPr lang="en-US" altLang="ko-KR" dirty="0">
                <a:hlinkClick r:id="rId2" tooltip="제1차 인도차이나 전쟁"/>
              </a:rPr>
              <a:t>1</a:t>
            </a:r>
            <a:r>
              <a:rPr lang="ko-KR" altLang="en-US" dirty="0">
                <a:hlinkClick r:id="rId2" tooltip="제1차 인도차이나 전쟁"/>
              </a:rPr>
              <a:t>차 인도차이나 전쟁</a:t>
            </a:r>
            <a:r>
              <a:rPr lang="en-US" altLang="ko-KR" dirty="0"/>
              <a:t>(1946~1954)</a:t>
            </a:r>
            <a:r>
              <a:rPr lang="ko-KR" altLang="en-US" dirty="0"/>
              <a:t>이 끝난 이후 이번엔 </a:t>
            </a:r>
            <a:r>
              <a:rPr lang="ko-KR" altLang="en-US" dirty="0">
                <a:hlinkClick r:id="rId3" tooltip="미국"/>
              </a:rPr>
              <a:t>미국</a:t>
            </a:r>
            <a:r>
              <a:rPr lang="ko-KR" altLang="en-US" dirty="0"/>
              <a:t>이 베트남 공화국</a:t>
            </a:r>
            <a:r>
              <a:rPr lang="en-US" altLang="ko-KR" dirty="0"/>
              <a:t>(</a:t>
            </a:r>
            <a:r>
              <a:rPr lang="ko-KR" altLang="en-US" dirty="0"/>
              <a:t>남베트남</a:t>
            </a:r>
            <a:r>
              <a:rPr lang="en-US" altLang="ko-KR" dirty="0"/>
              <a:t>)</a:t>
            </a:r>
            <a:r>
              <a:rPr lang="ko-KR" altLang="en-US" dirty="0"/>
              <a:t>에 간섭했다</a:t>
            </a:r>
            <a:r>
              <a:rPr lang="en-US" altLang="ko-KR" dirty="0"/>
              <a:t>. </a:t>
            </a:r>
            <a:r>
              <a:rPr lang="ko-KR" altLang="en-US" dirty="0"/>
              <a:t>미국은 인도차이나 지역의 복잡한 배경에 대해서는 잘 몰랐으나</a:t>
            </a:r>
            <a:r>
              <a:rPr lang="en-US" altLang="ko-KR" dirty="0"/>
              <a:t>, </a:t>
            </a:r>
            <a:r>
              <a:rPr lang="ko-KR" altLang="en-US" dirty="0"/>
              <a:t>남베트남을 적화되게 방치하면 인도차이나 반도에서 같은 편인 </a:t>
            </a:r>
            <a:r>
              <a:rPr lang="ko-KR" altLang="en-US" dirty="0">
                <a:hlinkClick r:id="rId4" tooltip="제1세계"/>
              </a:rPr>
              <a:t>자유 진영 국가들</a:t>
            </a:r>
            <a:r>
              <a:rPr lang="ko-KR" altLang="en-US" dirty="0"/>
              <a:t>이 연쇄적으로 적화될 것이라고 우려하여</a:t>
            </a:r>
            <a:r>
              <a:rPr lang="en-US" altLang="ko-KR" baseline="30000" dirty="0">
                <a:hlinkClick r:id="rId5"/>
              </a:rPr>
              <a:t>[32]</a:t>
            </a:r>
            <a:r>
              <a:rPr lang="ko-KR" altLang="en-US" dirty="0"/>
              <a:t> 우방국인 남베트남을 보호하는 데 적극적으로 나서게 된다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609600"/>
            <a:ext cx="151836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5200" b="1" dirty="0">
                <a:solidFill>
                  <a:prstClr val="black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배경</a:t>
            </a:r>
            <a:endParaRPr lang="ko-KR" altLang="en-US" sz="5200" b="1" dirty="0">
              <a:solidFill>
                <a:prstClr val="black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36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ko-KR" altLang="en-US" dirty="0"/>
              <a:t>미국의 계획</a:t>
            </a:r>
            <a:endParaRPr lang="en-US" alt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510540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800" b="1" dirty="0"/>
              <a:t>교전 초기</a:t>
            </a:r>
          </a:p>
          <a:p>
            <a:pPr algn="just"/>
            <a:r>
              <a:rPr lang="ko-KR" altLang="en-US" sz="2800" dirty="0"/>
              <a:t>미국의 </a:t>
            </a:r>
            <a:r>
              <a:rPr lang="en-US" altLang="ko-KR" sz="2800" dirty="0"/>
              <a:t>"</a:t>
            </a:r>
            <a:r>
              <a:rPr lang="ko-KR" altLang="en-US" sz="2800" dirty="0"/>
              <a:t>특수전쟁</a:t>
            </a:r>
            <a:r>
              <a:rPr lang="en-US" altLang="ko-KR" sz="2800" dirty="0"/>
              <a:t>" </a:t>
            </a:r>
            <a:r>
              <a:rPr lang="ko-KR" altLang="en-US" sz="2800" dirty="0"/>
              <a:t>전략</a:t>
            </a:r>
            <a:r>
              <a:rPr lang="en-US" altLang="ko-KR" sz="2800" dirty="0"/>
              <a:t>(1961-1965</a:t>
            </a:r>
            <a:r>
              <a:rPr lang="en-US" altLang="ko-KR" sz="2800" dirty="0" smtClean="0"/>
              <a:t>)</a:t>
            </a:r>
            <a:endParaRPr lang="vi-VN" altLang="ko-KR" sz="2800" dirty="0" smtClean="0"/>
          </a:p>
          <a:p>
            <a:pPr algn="just"/>
            <a:r>
              <a:rPr lang="en-US" altLang="ko-KR" sz="2800" dirty="0"/>
              <a:t>1961</a:t>
            </a:r>
            <a:r>
              <a:rPr lang="ko-KR" altLang="en-US" sz="2800" dirty="0"/>
              <a:t>년 중반</a:t>
            </a:r>
            <a:r>
              <a:rPr lang="en-US" altLang="ko-KR" sz="2800" dirty="0"/>
              <a:t>, </a:t>
            </a:r>
            <a:r>
              <a:rPr lang="ko-KR" altLang="en-US" sz="2800" dirty="0"/>
              <a:t>미국과 디엠은 </a:t>
            </a:r>
            <a:r>
              <a:rPr lang="en-US" altLang="ko-KR" sz="2800" dirty="0"/>
              <a:t>'</a:t>
            </a:r>
            <a:r>
              <a:rPr lang="ko-KR" altLang="en-US" sz="2800" dirty="0"/>
              <a:t>특별한 전쟁</a:t>
            </a:r>
            <a:r>
              <a:rPr lang="en-US" altLang="ko-KR" sz="2800" dirty="0"/>
              <a:t>'</a:t>
            </a:r>
            <a:r>
              <a:rPr lang="ko-KR" altLang="en-US" sz="2800" dirty="0"/>
              <a:t>을 벌였습니다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그것은 제국주의 침략의 잔혹한 전쟁 전술과 인간을 억압하는 잔혹한 방법을 결합한 </a:t>
            </a:r>
            <a:r>
              <a:rPr lang="en-US" altLang="ko-KR" sz="2800" dirty="0"/>
              <a:t>"</a:t>
            </a:r>
            <a:r>
              <a:rPr lang="ko-KR" altLang="en-US" sz="2800" dirty="0"/>
              <a:t>베트남인을 이용하여 베트남인과 싸우는</a:t>
            </a:r>
            <a:r>
              <a:rPr lang="en-US" altLang="ko-KR" sz="2800" dirty="0"/>
              <a:t>" </a:t>
            </a:r>
            <a:r>
              <a:rPr lang="ko-KR" altLang="en-US" sz="2800" dirty="0"/>
              <a:t>전쟁이었습니다</a:t>
            </a:r>
            <a:r>
              <a:rPr lang="en-US" altLang="ko-KR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29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5440363"/>
          </a:xfrm>
        </p:spPr>
        <p:txBody>
          <a:bodyPr/>
          <a:lstStyle/>
          <a:p>
            <a:r>
              <a:rPr lang="ko-KR" altLang="en-US" dirty="0"/>
              <a:t>미제국주의자들은 </a:t>
            </a:r>
            <a:r>
              <a:rPr lang="en-US" altLang="ko-KR" dirty="0"/>
              <a:t>《</a:t>
            </a:r>
            <a:r>
              <a:rPr lang="ko-KR" altLang="en-US" dirty="0"/>
              <a:t>특수전쟁</a:t>
            </a:r>
            <a:r>
              <a:rPr lang="en-US" altLang="ko-KR" dirty="0"/>
              <a:t>》</a:t>
            </a:r>
            <a:r>
              <a:rPr lang="ko-KR" altLang="en-US" dirty="0"/>
              <a:t>을 수행하기 위해 </a:t>
            </a:r>
            <a:r>
              <a:rPr lang="en-US" altLang="ko-KR" dirty="0"/>
              <a:t>3</a:t>
            </a:r>
            <a:r>
              <a:rPr lang="ko-KR" altLang="en-US" dirty="0"/>
              <a:t>가지 전략적 조치를 내세운 스탈린</a:t>
            </a:r>
            <a:r>
              <a:rPr lang="en-US" altLang="ko-KR" dirty="0"/>
              <a:t>-</a:t>
            </a:r>
            <a:r>
              <a:rPr lang="ko-KR" altLang="en-US" dirty="0"/>
              <a:t>테일로 계획을 제안했다</a:t>
            </a:r>
            <a:r>
              <a:rPr lang="en-US" altLang="ko-KR" dirty="0" smtClean="0"/>
              <a:t>.</a:t>
            </a:r>
            <a:endParaRPr lang="vi-VN" altLang="ko-KR" dirty="0" smtClean="0"/>
          </a:p>
          <a:p>
            <a:pPr marL="0" indent="0">
              <a:buNone/>
            </a:pPr>
            <a:r>
              <a:rPr lang="vi-VN" altLang="ko-KR" dirty="0" smtClean="0"/>
              <a:t>1</a:t>
            </a:r>
            <a:r>
              <a:rPr lang="ko-KR" altLang="en-US" dirty="0" smtClean="0"/>
              <a:t>괴뢰군건설을 </a:t>
            </a:r>
            <a:r>
              <a:rPr lang="ko-KR" altLang="en-US" dirty="0"/>
              <a:t>강화하고 미국고문이 지휘하는 강력한 괴뢰군력과 다수의 미군부대의 지원을 받으며 헬리콥터와 장갑차를 이용한 기동전술을 동원하여 신속히 공격해나가야 합니다</a:t>
            </a:r>
            <a:r>
              <a:rPr lang="en-US" altLang="ko-KR" dirty="0"/>
              <a:t>. </a:t>
            </a:r>
            <a:r>
              <a:rPr lang="ko-KR" altLang="en-US" dirty="0"/>
              <a:t>약한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049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vi-VN" altLang="ko-KR" dirty="0" smtClean="0"/>
          </a:p>
          <a:p>
            <a:pPr marL="0" indent="0">
              <a:buNone/>
            </a:pPr>
            <a:r>
              <a:rPr lang="vi-VN" altLang="ko-KR" dirty="0" smtClean="0"/>
              <a:t>2.</a:t>
            </a:r>
            <a:r>
              <a:rPr lang="ko-KR" altLang="en-US" dirty="0" smtClean="0"/>
              <a:t>도시를 </a:t>
            </a:r>
            <a:r>
              <a:rPr lang="ko-KR" altLang="en-US" dirty="0"/>
              <a:t>확고히 장악하고 괴뢰정부를 탄압하는 강력한 기구를 건설하여 대중의 정치투쟁운동을 저지하고 농촌의 혁명투쟁을 통제 및 진압하며 평원을 평정하고 작은 </a:t>
            </a:r>
            <a:r>
              <a:rPr lang="ko-KR" altLang="en-US" dirty="0" smtClean="0"/>
              <a:t>마을을 </a:t>
            </a:r>
            <a:r>
              <a:rPr lang="ko-KR" altLang="en-US" dirty="0"/>
              <a:t>전략을 수립한다</a:t>
            </a:r>
            <a:r>
              <a:rPr lang="en-US" altLang="ko-KR" dirty="0" smtClean="0"/>
              <a:t>.</a:t>
            </a:r>
            <a:r>
              <a:rPr lang="vi-VN" altLang="ko-KR" dirty="0" smtClean="0"/>
              <a:t>  </a:t>
            </a:r>
          </a:p>
          <a:p>
            <a:pPr marL="0" indent="0">
              <a:buNone/>
            </a:pPr>
            <a:endParaRPr lang="vi-VN" altLang="ko-KR" dirty="0" smtClean="0"/>
          </a:p>
          <a:p>
            <a:pPr marL="0" indent="0">
              <a:buNone/>
            </a:pPr>
            <a:endParaRPr lang="vi-VN" altLang="ko-KR" dirty="0" smtClean="0"/>
          </a:p>
          <a:p>
            <a:pPr marL="0" indent="0">
              <a:buNone/>
            </a:pPr>
            <a:r>
              <a:rPr lang="vi-VN" altLang="ko-KR" dirty="0" smtClean="0"/>
              <a:t>3.</a:t>
            </a:r>
            <a:r>
              <a:rPr lang="ko-KR" altLang="en-US" dirty="0" smtClean="0"/>
              <a:t>국경을 </a:t>
            </a:r>
            <a:r>
              <a:rPr lang="ko-KR" altLang="en-US" dirty="0"/>
              <a:t>봉쇄하고</a:t>
            </a:r>
            <a:r>
              <a:rPr lang="en-US" altLang="ko-KR" dirty="0"/>
              <a:t>, </a:t>
            </a:r>
            <a:r>
              <a:rPr lang="ko-KR" altLang="en-US" dirty="0"/>
              <a:t>해안을 통제하고</a:t>
            </a:r>
            <a:r>
              <a:rPr lang="en-US" altLang="ko-KR" dirty="0"/>
              <a:t>, </a:t>
            </a:r>
            <a:r>
              <a:rPr lang="ko-KR" altLang="en-US" dirty="0"/>
              <a:t>북측의 지원을 차단하고</a:t>
            </a:r>
            <a:r>
              <a:rPr lang="en-US" altLang="ko-KR" dirty="0"/>
              <a:t>, </a:t>
            </a:r>
            <a:r>
              <a:rPr lang="ko-KR" altLang="en-US" dirty="0"/>
              <a:t>남측 혁명을 고립시키려 했다</a:t>
            </a:r>
            <a:r>
              <a:rPr lang="en-US" altLang="ko-KR" dirty="0"/>
              <a:t>.</a:t>
            </a:r>
            <a:endParaRPr lang="vi-VN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9042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05600"/>
          </a:xfrm>
        </p:spPr>
        <p:txBody>
          <a:bodyPr>
            <a:normAutofit/>
          </a:bodyPr>
          <a:lstStyle/>
          <a:p>
            <a:r>
              <a:rPr lang="ko-KR" altLang="en-US" dirty="0"/>
              <a:t>스탈린</a:t>
            </a:r>
            <a:r>
              <a:rPr lang="en-US" altLang="ko-KR" dirty="0"/>
              <a:t>-</a:t>
            </a:r>
            <a:r>
              <a:rPr lang="ko-KR" altLang="en-US" dirty="0"/>
              <a:t>타이로 계획을 실행한지 </a:t>
            </a:r>
            <a:r>
              <a:rPr lang="en-US" altLang="ko-KR" dirty="0"/>
              <a:t>1</a:t>
            </a:r>
            <a:r>
              <a:rPr lang="ko-KR" altLang="en-US" dirty="0"/>
              <a:t>년 반이 지났음에도 괴뢰군과 괴뢰정부의 위험한 상황은 여전히 ​​구제되지 못했다</a:t>
            </a:r>
            <a:r>
              <a:rPr lang="en-US" altLang="ko-KR" dirty="0"/>
              <a:t>. </a:t>
            </a:r>
            <a:r>
              <a:rPr lang="ko-KR" altLang="en-US" dirty="0"/>
              <a:t>미국은 그 상황의 주요 원인이 응오딘디엠의 무능력과 무능력에 있다고 믿었다</a:t>
            </a:r>
            <a:r>
              <a:rPr lang="en-US" altLang="ko-KR" dirty="0"/>
              <a:t>. ​</a:t>
            </a:r>
            <a:r>
              <a:rPr lang="ko-KR" altLang="en-US" dirty="0"/>
              <a:t>헨치맨</a:t>
            </a:r>
            <a:r>
              <a:rPr lang="en-US" altLang="ko-KR" dirty="0" smtClean="0"/>
              <a:t>.</a:t>
            </a:r>
            <a:r>
              <a:rPr lang="vi-VN" altLang="ko-KR" dirty="0" smtClean="0"/>
              <a:t> </a:t>
            </a:r>
          </a:p>
          <a:p>
            <a:r>
              <a:rPr lang="en-US" altLang="ko-KR" dirty="0"/>
              <a:t>1963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</a:t>
            </a:r>
            <a:r>
              <a:rPr lang="en-US" altLang="ko-KR" dirty="0"/>
              <a:t>, </a:t>
            </a:r>
            <a:r>
              <a:rPr lang="ko-KR" altLang="en-US" dirty="0"/>
              <a:t>미제국주의자들은 쿠데타를 일으켜 </a:t>
            </a:r>
            <a:r>
              <a:rPr lang="en-US" altLang="ko-KR" dirty="0"/>
              <a:t>Ngo </a:t>
            </a:r>
            <a:r>
              <a:rPr lang="en-US" altLang="ko-KR" dirty="0" err="1"/>
              <a:t>Dinh</a:t>
            </a:r>
            <a:r>
              <a:rPr lang="en-US" altLang="ko-KR" dirty="0"/>
              <a:t> Diem</a:t>
            </a:r>
            <a:r>
              <a:rPr lang="ko-KR" altLang="en-US" dirty="0"/>
              <a:t>을 전복시키고 </a:t>
            </a:r>
            <a:r>
              <a:rPr lang="en-US" altLang="ko-KR" dirty="0"/>
              <a:t>Duong Van Minh</a:t>
            </a:r>
            <a:r>
              <a:rPr lang="ko-KR" altLang="en-US" dirty="0"/>
              <a:t>과 </a:t>
            </a:r>
            <a:r>
              <a:rPr lang="en-US" altLang="ko-KR" dirty="0"/>
              <a:t>Nguyen </a:t>
            </a:r>
            <a:r>
              <a:rPr lang="en-US" altLang="ko-KR" dirty="0" err="1"/>
              <a:t>Khanh</a:t>
            </a:r>
            <a:r>
              <a:rPr lang="ko-KR" altLang="en-US" dirty="0"/>
              <a:t>을 대신했습니다</a:t>
            </a:r>
            <a:r>
              <a:rPr lang="en-US" altLang="ko-KR" dirty="0"/>
              <a:t>. </a:t>
            </a:r>
            <a:r>
              <a:rPr lang="ko-KR" altLang="en-US" dirty="0"/>
              <a:t>그러나 새로운 부하들은 계속해서 서로 싸웠고 점점 더 강력해지는 남부 군대와 인민의 봉기를 견딜 수 없었습니다</a:t>
            </a:r>
            <a:r>
              <a:rPr lang="en-US" altLang="ko-KR" dirty="0" smtClean="0"/>
              <a:t>.</a:t>
            </a:r>
            <a:r>
              <a:rPr lang="vi-VN" altLang="ko-KR" dirty="0" smtClean="0"/>
              <a:t>  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05600"/>
          </a:xfrm>
        </p:spPr>
        <p:txBody>
          <a:bodyPr/>
          <a:lstStyle/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pPr algn="just"/>
            <a:r>
              <a:rPr lang="ko-KR" altLang="en-US" dirty="0" smtClean="0"/>
              <a:t>미제국주의자들은 </a:t>
            </a:r>
            <a:r>
              <a:rPr lang="ko-KR" altLang="en-US" dirty="0"/>
              <a:t>남조선에서 괴뢰군과 괴뢰정부가 붕괴될 위험과 </a:t>
            </a:r>
            <a:r>
              <a:rPr lang="en-US" altLang="ko-KR" dirty="0"/>
              <a:t>《</a:t>
            </a:r>
            <a:r>
              <a:rPr lang="ko-KR" altLang="en-US" dirty="0"/>
              <a:t>특수전쟁</a:t>
            </a:r>
            <a:r>
              <a:rPr lang="en-US" altLang="ko-KR" dirty="0"/>
              <a:t>》</a:t>
            </a:r>
            <a:r>
              <a:rPr lang="ko-KR" altLang="en-US" dirty="0"/>
              <a:t>이 완전히 실패할 위험을 똑똑히 보고 남조선에 직접 </a:t>
            </a:r>
            <a:r>
              <a:rPr lang="en-US" altLang="ko-KR" dirty="0"/>
              <a:t>《</a:t>
            </a:r>
            <a:r>
              <a:rPr lang="ko-KR" altLang="en-US" dirty="0"/>
              <a:t>국지전</a:t>
            </a:r>
            <a:r>
              <a:rPr lang="en-US" altLang="ko-KR" dirty="0"/>
              <a:t>》</a:t>
            </a:r>
            <a:r>
              <a:rPr lang="ko-KR" altLang="en-US" dirty="0"/>
              <a:t>을 벌이기 위해 미 전투병력을 파견하였습니다</a:t>
            </a:r>
            <a:r>
              <a:rPr lang="en-US" altLang="ko-KR" dirty="0"/>
              <a:t>. </a:t>
            </a:r>
            <a:r>
              <a:rPr lang="ko-KR" altLang="en-US" dirty="0"/>
              <a:t>시간은 상황을 구하기 위해 북한을 상대로 주로 공군을 이용한 방해 행위 전쟁을 시작했습니다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477000"/>
          </a:xfrm>
        </p:spPr>
        <p:txBody>
          <a:bodyPr>
            <a:normAutofit/>
          </a:bodyPr>
          <a:lstStyle/>
          <a:p>
            <a:r>
              <a:rPr lang="ko-KR" altLang="en-US" dirty="0"/>
              <a:t>미제국주의자들은 </a:t>
            </a:r>
            <a:r>
              <a:rPr lang="en-US" altLang="ko-KR" dirty="0"/>
              <a:t>《</a:t>
            </a:r>
            <a:r>
              <a:rPr lang="ko-KR" altLang="en-US" dirty="0"/>
              <a:t>특수전쟁</a:t>
            </a:r>
            <a:r>
              <a:rPr lang="en-US" altLang="ko-KR" dirty="0"/>
              <a:t>》</a:t>
            </a:r>
            <a:r>
              <a:rPr lang="ko-KR" altLang="en-US" dirty="0"/>
              <a:t>을 수행하기 위해 </a:t>
            </a:r>
            <a:r>
              <a:rPr lang="en-US" altLang="ko-KR" dirty="0"/>
              <a:t>3</a:t>
            </a:r>
            <a:r>
              <a:rPr lang="ko-KR" altLang="en-US" dirty="0"/>
              <a:t>가지 전략적 조치를 내세운 스탈린</a:t>
            </a:r>
            <a:r>
              <a:rPr lang="en-US" altLang="ko-KR" dirty="0"/>
              <a:t>-</a:t>
            </a:r>
            <a:r>
              <a:rPr lang="ko-KR" altLang="en-US" dirty="0"/>
              <a:t>테일로 계획을 제안했다</a:t>
            </a:r>
            <a:r>
              <a:rPr lang="en-US" altLang="ko-KR" dirty="0" smtClean="0"/>
              <a:t>.</a:t>
            </a:r>
            <a:r>
              <a:rPr lang="vi-VN" altLang="ko-KR" dirty="0" smtClean="0"/>
              <a:t>   </a:t>
            </a:r>
          </a:p>
          <a:p>
            <a:r>
              <a:rPr lang="en-US" altLang="ko-KR" dirty="0"/>
              <a:t>1. </a:t>
            </a:r>
            <a:r>
              <a:rPr lang="ko-KR" altLang="en-US" dirty="0"/>
              <a:t>괴뢰군건설을 강화하고 미고문이 지휘하는 강력한 괴뢰군력과 다수의 미군부대의 지원을 받으며 헬리콥터와 고속장갑차량을 이용한 기동전술을 적용하여 아직 규모가 작고 약한 혁명군을 신속히 진압한다</a:t>
            </a:r>
            <a:r>
              <a:rPr lang="en-US" altLang="ko-KR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382000" cy="6049963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2- </a:t>
            </a:r>
            <a:r>
              <a:rPr lang="ko-KR" altLang="en-US" dirty="0"/>
              <a:t>도시를 유지하고 괴뢰세력을 탄압할 강력한 기구를 건설하여 대중의 정치투쟁운동을 저지하며 농촌의 혁명투쟁을 통제 및 진압하고 평원을 평정하며 전략적인 촌락을 건설한다</a:t>
            </a:r>
            <a:r>
              <a:rPr lang="en-US" altLang="ko-KR" dirty="0" smtClean="0"/>
              <a:t>.</a:t>
            </a:r>
            <a:r>
              <a:rPr lang="vi-VN" altLang="ko-KR" dirty="0" smtClean="0"/>
              <a:t>  </a:t>
            </a:r>
          </a:p>
          <a:p>
            <a:r>
              <a:rPr lang="en-US" altLang="ko-KR" dirty="0"/>
              <a:t>3- </a:t>
            </a:r>
            <a:r>
              <a:rPr lang="ko-KR" altLang="en-US" dirty="0"/>
              <a:t>국경을 봉쇄하고 해안을 통제하며 북측의 지원을 차단하고 남측 혁명을 고립시키려 한다</a:t>
            </a:r>
            <a:r>
              <a:rPr lang="en-US" altLang="ko-KR" dirty="0"/>
              <a:t>.</a:t>
            </a:r>
            <a:r>
              <a:rPr lang="vi-VN" dirty="0" smtClean="0"/>
              <a:t>.</a:t>
            </a:r>
            <a:r>
              <a:rPr lang="vi-VN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382000" cy="6324600"/>
          </a:xfrm>
        </p:spPr>
        <p:txBody>
          <a:bodyPr>
            <a:normAutofit/>
          </a:bodyPr>
          <a:lstStyle/>
          <a:p>
            <a:r>
              <a:rPr lang="ko-KR" altLang="en-US" dirty="0"/>
              <a:t>미국은 괴뢰군 강화를 위해 군사원조를 </a:t>
            </a:r>
            <a:r>
              <a:rPr lang="en-US" altLang="ko-KR" dirty="0"/>
              <a:t>1961~1962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억</a:t>
            </a:r>
            <a:r>
              <a:rPr lang="en-US" altLang="ko-KR" dirty="0"/>
              <a:t>2170</a:t>
            </a:r>
            <a:r>
              <a:rPr lang="ko-KR" altLang="en-US" dirty="0"/>
              <a:t>만달러</a:t>
            </a:r>
            <a:r>
              <a:rPr lang="en-US" altLang="ko-KR" dirty="0"/>
              <a:t>(</a:t>
            </a:r>
            <a:r>
              <a:rPr lang="ko-KR" altLang="en-US" dirty="0"/>
              <a:t>무기 </a:t>
            </a:r>
            <a:r>
              <a:rPr lang="en-US" altLang="ko-KR" dirty="0"/>
              <a:t>8000</a:t>
            </a:r>
            <a:r>
              <a:rPr lang="ko-KR" altLang="en-US" dirty="0"/>
              <a:t>만달러 포함</a:t>
            </a:r>
            <a:r>
              <a:rPr lang="en-US" altLang="ko-KR" dirty="0"/>
              <a:t>)</a:t>
            </a:r>
            <a:r>
              <a:rPr lang="ko-KR" altLang="en-US" dirty="0"/>
              <a:t>에서 </a:t>
            </a:r>
            <a:r>
              <a:rPr lang="en-US" altLang="ko-KR" dirty="0"/>
              <a:t>1962~1963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억</a:t>
            </a:r>
            <a:r>
              <a:rPr lang="en-US" altLang="ko-KR" dirty="0"/>
              <a:t>7500</a:t>
            </a:r>
            <a:r>
              <a:rPr lang="ko-KR" altLang="en-US" dirty="0"/>
              <a:t>만달러</a:t>
            </a:r>
            <a:r>
              <a:rPr lang="en-US" altLang="ko-KR" dirty="0"/>
              <a:t>(</a:t>
            </a:r>
            <a:r>
              <a:rPr lang="ko-KR" altLang="en-US" dirty="0"/>
              <a:t>무기 </a:t>
            </a:r>
            <a:r>
              <a:rPr lang="en-US" altLang="ko-KR" dirty="0"/>
              <a:t>8000</a:t>
            </a:r>
            <a:r>
              <a:rPr lang="ko-KR" altLang="en-US" dirty="0"/>
              <a:t>만달러 포함</a:t>
            </a:r>
            <a:r>
              <a:rPr lang="en-US" altLang="ko-KR" dirty="0"/>
              <a:t>)</a:t>
            </a:r>
            <a:r>
              <a:rPr lang="ko-KR" altLang="en-US" dirty="0"/>
              <a:t>로 대폭 </a:t>
            </a:r>
            <a:r>
              <a:rPr lang="ko-KR" altLang="en-US" dirty="0" smtClean="0"/>
              <a:t>늘렸다</a:t>
            </a:r>
            <a:r>
              <a:rPr lang="en-US" altLang="ko-KR" dirty="0"/>
              <a:t>. </a:t>
            </a:r>
            <a:r>
              <a:rPr lang="ko-KR" altLang="en-US" dirty="0"/>
              <a:t>무기</a:t>
            </a:r>
            <a:r>
              <a:rPr lang="en-US" altLang="ko-KR" dirty="0" smtClean="0"/>
              <a:t>)</a:t>
            </a:r>
            <a:r>
              <a:rPr lang="vi-VN" altLang="ko-KR" dirty="0" smtClean="0"/>
              <a:t>  </a:t>
            </a:r>
          </a:p>
          <a:p>
            <a:r>
              <a:rPr lang="ko-KR" altLang="en-US" dirty="0"/>
              <a:t>미</a:t>
            </a:r>
            <a:r>
              <a:rPr lang="en-US" altLang="ko-KR" dirty="0"/>
              <a:t>-</a:t>
            </a:r>
            <a:r>
              <a:rPr lang="ko-KR" altLang="en-US" dirty="0"/>
              <a:t>꼭두각시에서는 평정</a:t>
            </a:r>
            <a:r>
              <a:rPr lang="en-US" altLang="ko-KR" dirty="0"/>
              <a:t>, </a:t>
            </a:r>
            <a:r>
              <a:rPr lang="ko-KR" altLang="en-US" dirty="0"/>
              <a:t>인구통합</a:t>
            </a:r>
            <a:r>
              <a:rPr lang="en-US" altLang="ko-KR" dirty="0"/>
              <a:t>, </a:t>
            </a:r>
            <a:r>
              <a:rPr lang="ko-KR" altLang="en-US" dirty="0"/>
              <a:t>전략적 촌락 구축을 기본 내용으로 하고</a:t>
            </a:r>
            <a:r>
              <a:rPr lang="en-US" altLang="ko-KR" dirty="0"/>
              <a:t>, '</a:t>
            </a:r>
            <a:r>
              <a:rPr lang="ko-KR" altLang="en-US" dirty="0"/>
              <a:t>특수전</a:t>
            </a:r>
            <a:r>
              <a:rPr lang="en-US" altLang="ko-KR" dirty="0"/>
              <a:t>' </a:t>
            </a:r>
            <a:r>
              <a:rPr lang="ko-KR" altLang="en-US" dirty="0"/>
              <a:t>전략의 </a:t>
            </a:r>
            <a:r>
              <a:rPr lang="en-US" altLang="ko-KR" dirty="0"/>
              <a:t>'</a:t>
            </a:r>
            <a:r>
              <a:rPr lang="ko-KR" altLang="en-US" dirty="0"/>
              <a:t>중추</a:t>
            </a:r>
            <a:r>
              <a:rPr lang="en-US" altLang="ko-KR" dirty="0"/>
              <a:t>'</a:t>
            </a:r>
            <a:r>
              <a:rPr lang="ko-KR" altLang="en-US" dirty="0"/>
              <a:t>로 총력전을 수행하는 주요 수단으로 작전을 수행하는 것을 주요 내용으로 본다</a:t>
            </a:r>
            <a:r>
              <a:rPr lang="en-US" altLang="ko-KR" dirty="0"/>
              <a:t>. </a:t>
            </a:r>
            <a:r>
              <a:rPr lang="ko-KR" altLang="en-US" dirty="0"/>
              <a:t>마을을 쓸고</a:t>
            </a:r>
            <a:r>
              <a:rPr lang="en-US" altLang="ko-KR" dirty="0"/>
              <a:t>, </a:t>
            </a:r>
            <a:r>
              <a:rPr lang="ko-KR" altLang="en-US" dirty="0"/>
              <a:t>습격하고</a:t>
            </a:r>
            <a:r>
              <a:rPr lang="en-US" altLang="ko-KR" dirty="0"/>
              <a:t>, </a:t>
            </a:r>
            <a:r>
              <a:rPr lang="ko-KR" altLang="en-US" dirty="0"/>
              <a:t>파괴하고</a:t>
            </a:r>
            <a:r>
              <a:rPr lang="en-US" altLang="ko-KR" dirty="0"/>
              <a:t>, </a:t>
            </a:r>
            <a:r>
              <a:rPr lang="ko-KR" altLang="en-US" dirty="0"/>
              <a:t>사람들을 모아 대중을 점령하고 통제합니다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-38036" y="214580"/>
            <a:ext cx="9105836" cy="6338620"/>
          </a:xfrm>
        </p:spPr>
        <p:txBody>
          <a:bodyPr/>
          <a:lstStyle/>
          <a:p>
            <a:endParaRPr lang="vi-VN" altLang="ko-KR" dirty="0" smtClean="0"/>
          </a:p>
          <a:p>
            <a:endParaRPr lang="vi-VN" altLang="ko-KR" dirty="0"/>
          </a:p>
          <a:p>
            <a:r>
              <a:rPr lang="en-US" altLang="ko-KR" dirty="0" smtClean="0"/>
              <a:t>1961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월</a:t>
            </a:r>
            <a:r>
              <a:rPr lang="en-US" altLang="ko-KR" dirty="0"/>
              <a:t>, </a:t>
            </a:r>
            <a:r>
              <a:rPr lang="ko-KR" altLang="en-US" dirty="0"/>
              <a:t>당 중앙위원회 정치국은 동코이 이후 남부의 상황을 평가하고 남부 혁명의 즉각적인 </a:t>
            </a:r>
            <a:r>
              <a:rPr lang="ko-KR" altLang="en-US" dirty="0" smtClean="0"/>
              <a:t>방향과 </a:t>
            </a:r>
            <a:r>
              <a:rPr lang="ko-KR" altLang="en-US" dirty="0"/>
              <a:t>임무를 설명하기 위해 회의를 열었습니다</a:t>
            </a:r>
            <a:r>
              <a:rPr lang="en-US" altLang="ko-KR" dirty="0" smtClean="0"/>
              <a:t>.</a:t>
            </a:r>
            <a:r>
              <a:rPr lang="vi-VN" altLang="ko-KR" dirty="0" smtClean="0"/>
              <a:t> </a:t>
            </a:r>
          </a:p>
          <a:p>
            <a:pPr marL="0" indent="0">
              <a:buNone/>
            </a:pPr>
            <a:endParaRPr lang="vi-VN" altLang="ko-KR" dirty="0"/>
          </a:p>
          <a:p>
            <a:pPr marL="0" indent="0">
              <a:buNone/>
            </a:pPr>
            <a:endParaRPr lang="vi-VN" altLang="ko-KR" dirty="0"/>
          </a:p>
          <a:p>
            <a:r>
              <a:rPr lang="en-US" altLang="ko-KR" dirty="0" smtClean="0"/>
              <a:t>1961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 </a:t>
            </a:r>
            <a:r>
              <a:rPr lang="en-US" altLang="ko-KR" dirty="0"/>
              <a:t>15</a:t>
            </a:r>
            <a:r>
              <a:rPr lang="ko-KR" altLang="en-US" dirty="0"/>
              <a:t>일 혁명군은 남베트남 해방군으로 통합되었다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-11379"/>
            <a:ext cx="9067800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1945</a:t>
            </a:r>
            <a:r>
              <a:rPr lang="ko-KR" altLang="en-US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년</a:t>
            </a:r>
            <a:endParaRPr lang="en-US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4" indent="0">
              <a:buNone/>
            </a:pPr>
            <a:r>
              <a:rPr lang="en-US" altLang="ko-KR" sz="2100" b="1" dirty="0" smtClean="0"/>
              <a:t>1945</a:t>
            </a:r>
            <a:r>
              <a:rPr lang="ko-KR" altLang="en-US" sz="2100" b="1" dirty="0"/>
              <a:t>년</a:t>
            </a:r>
            <a:r>
              <a:rPr lang="en-US" altLang="ko-KR" sz="2100" b="1" dirty="0"/>
              <a:t>: </a:t>
            </a:r>
            <a:r>
              <a:rPr lang="ko-KR" altLang="en-US" sz="2100" b="1" dirty="0"/>
              <a:t>기근으로 인해 </a:t>
            </a:r>
            <a:r>
              <a:rPr lang="en-US" altLang="ko-KR" sz="2100" b="1" dirty="0"/>
              <a:t>200</a:t>
            </a:r>
            <a:r>
              <a:rPr lang="ko-KR" altLang="en-US" sz="2100" b="1" dirty="0"/>
              <a:t>만 </a:t>
            </a:r>
            <a:r>
              <a:rPr lang="ko-KR" altLang="en-US" sz="2100" b="1" dirty="0" smtClean="0"/>
              <a:t>명이사망했습니다</a:t>
            </a:r>
            <a:r>
              <a:rPr lang="en-US" altLang="ko-KR" sz="2100" b="1" dirty="0"/>
              <a:t>(</a:t>
            </a:r>
            <a:r>
              <a:rPr lang="ko-KR" altLang="en-US" sz="2100" b="1" dirty="0"/>
              <a:t>인구 </a:t>
            </a:r>
            <a:r>
              <a:rPr lang="en-US" altLang="ko-KR" sz="2100" b="1" dirty="0"/>
              <a:t>2,300</a:t>
            </a:r>
            <a:r>
              <a:rPr lang="ko-KR" altLang="en-US" sz="2100" b="1" dirty="0"/>
              <a:t>만 명 중</a:t>
            </a:r>
            <a:r>
              <a:rPr lang="en-US" altLang="ko-KR" sz="2100" b="1" dirty="0"/>
              <a:t>).</a:t>
            </a:r>
          </a:p>
          <a:p>
            <a:pPr marL="0" lvl="4" indent="0">
              <a:buNone/>
            </a:pPr>
            <a:endParaRPr lang="en-US" altLang="ko-KR" sz="1800" dirty="0"/>
          </a:p>
          <a:p>
            <a:pPr marL="0" lvl="4" indent="0">
              <a:buNone/>
            </a:pPr>
            <a:endParaRPr lang="en-US" altLang="ko-KR" sz="1600" dirty="0"/>
          </a:p>
          <a:p>
            <a:pPr marL="0" lvl="4" indent="0">
              <a:buNone/>
            </a:pPr>
            <a:endParaRPr lang="en-US" altLang="ko-KR" sz="1600" dirty="0" smtClean="0"/>
          </a:p>
          <a:p>
            <a:pPr marL="0" lvl="4" indent="0">
              <a:buNone/>
            </a:pPr>
            <a:endParaRPr lang="en-US" altLang="ko-KR" sz="1600" dirty="0"/>
          </a:p>
          <a:p>
            <a:pPr marL="0" lvl="4" indent="0">
              <a:buNone/>
            </a:pPr>
            <a:endParaRPr lang="en-US" altLang="ko-KR" sz="1600" dirty="0" smtClean="0"/>
          </a:p>
          <a:p>
            <a:pPr marL="0" lvl="4" indent="0">
              <a:buNone/>
            </a:pPr>
            <a:endParaRPr lang="vi-VN" altLang="ko-KR" sz="1800" dirty="0" smtClean="0"/>
          </a:p>
          <a:p>
            <a:pPr marL="0" lvl="4" indent="0">
              <a:buNone/>
            </a:pPr>
            <a:endParaRPr lang="vi-VN" altLang="ko-KR" sz="1800" dirty="0"/>
          </a:p>
          <a:p>
            <a:pPr marL="0" lvl="4" indent="0">
              <a:buNone/>
            </a:pPr>
            <a:endParaRPr lang="vi-VN" altLang="ko-KR" sz="1800" dirty="0" smtClean="0"/>
          </a:p>
          <a:p>
            <a:pPr marL="0" lvl="4" indent="0">
              <a:buNone/>
            </a:pPr>
            <a:r>
              <a:rPr lang="en-US" altLang="ko-KR" sz="1800" b="1" dirty="0" smtClean="0"/>
              <a:t>3</a:t>
            </a:r>
            <a:r>
              <a:rPr lang="ko-KR" altLang="en-US" sz="1800" b="1" dirty="0"/>
              <a:t>월</a:t>
            </a:r>
            <a:r>
              <a:rPr lang="en-US" altLang="ko-KR" sz="1800" b="1" dirty="0"/>
              <a:t>9</a:t>
            </a:r>
            <a:r>
              <a:rPr lang="ko-KR" altLang="en-US" sz="1800" b="1" dirty="0"/>
              <a:t>일</a:t>
            </a:r>
            <a:r>
              <a:rPr lang="en-US" altLang="ko-KR" sz="1800" b="1" dirty="0"/>
              <a:t>: </a:t>
            </a:r>
            <a:r>
              <a:rPr lang="ko-KR" altLang="en-US" sz="1800" b="1" dirty="0"/>
              <a:t>일본이 인도차이나 전역에서</a:t>
            </a:r>
            <a:endParaRPr lang="vi-VN" altLang="ko-KR" sz="1800" b="1" dirty="0"/>
          </a:p>
          <a:p>
            <a:pPr marL="0" lvl="4" indent="0">
              <a:buNone/>
            </a:pPr>
            <a:r>
              <a:rPr lang="ko-KR" altLang="en-US" sz="1800" b="1" dirty="0"/>
              <a:t> 프랑스를 전복시키기 위해 총격을 가했습니다</a:t>
            </a:r>
            <a:endParaRPr lang="en-US" altLang="ko-KR" sz="1800" b="1" dirty="0"/>
          </a:p>
          <a:p>
            <a:pPr marL="0" lvl="4" indent="0">
              <a:buNone/>
            </a:pPr>
            <a:r>
              <a:rPr lang="en-US" altLang="ko-KR" sz="1800" b="1" dirty="0"/>
              <a:t> </a:t>
            </a:r>
            <a:r>
              <a:rPr lang="ko-KR" altLang="en-US" sz="1800" b="1" dirty="0"/>
              <a:t>프랑스 식민지 시대가 끝났다</a:t>
            </a:r>
            <a:r>
              <a:rPr lang="en-US" altLang="ko-KR" sz="1800" b="1" dirty="0" smtClean="0"/>
              <a:t>.</a:t>
            </a:r>
            <a:endParaRPr lang="en-US" altLang="ko-KR" sz="1800" b="1" dirty="0"/>
          </a:p>
          <a:p>
            <a:pPr marL="0" lvl="4" indent="0">
              <a:buNone/>
            </a:pPr>
            <a:endParaRPr lang="en-US" altLang="ko-KR" sz="1600" b="1" dirty="0" smtClean="0"/>
          </a:p>
          <a:p>
            <a:pPr marL="0" lvl="4" indent="0">
              <a:buNone/>
            </a:pPr>
            <a:endParaRPr lang="en-US" altLang="ko-KR" sz="1600" dirty="0" smtClean="0"/>
          </a:p>
          <a:p>
            <a:pPr marL="0" lvl="4" indent="0">
              <a:buNone/>
            </a:pPr>
            <a:endParaRPr lang="en-US" altLang="ko-KR" sz="1600" dirty="0"/>
          </a:p>
          <a:p>
            <a:pPr marL="0" lvl="4" indent="0">
              <a:buNone/>
            </a:pPr>
            <a:endParaRPr lang="en-US" altLang="ko-KR" sz="1600" dirty="0" smtClean="0"/>
          </a:p>
          <a:p>
            <a:pPr marL="0" lvl="4" indent="0">
              <a:buNone/>
            </a:pPr>
            <a:endParaRPr lang="en-US" altLang="ko-KR" sz="1600" dirty="0"/>
          </a:p>
          <a:p>
            <a:pPr marL="0" lvl="4" indent="0">
              <a:buNone/>
            </a:pPr>
            <a:r>
              <a:rPr lang="en-US" altLang="ko-KR" sz="1800" dirty="0" smtClean="0"/>
              <a:t>                 </a:t>
            </a:r>
            <a:endParaRPr lang="vi-VN" altLang="ko-KR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48200"/>
            <a:ext cx="2301055" cy="1474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49" y="1981200"/>
            <a:ext cx="2122701" cy="14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ko-KR" sz="1400" dirty="0" smtClean="0"/>
          </a:p>
          <a:p>
            <a:endParaRPr lang="vi-VN" altLang="ko-KR" sz="1400" dirty="0"/>
          </a:p>
          <a:p>
            <a:endParaRPr lang="vi-VN" altLang="ko-KR" sz="1400" dirty="0" smtClean="0"/>
          </a:p>
          <a:p>
            <a:endParaRPr lang="vi-VN" altLang="ko-KR" sz="1400" dirty="0"/>
          </a:p>
          <a:p>
            <a:endParaRPr lang="vi-VN" altLang="ko-KR" sz="1400" dirty="0" smtClean="0"/>
          </a:p>
          <a:p>
            <a:endParaRPr lang="vi-VN" altLang="ko-KR" sz="1400" dirty="0"/>
          </a:p>
          <a:p>
            <a:endParaRPr lang="vi-VN" altLang="ko-KR" sz="1400" dirty="0" smtClean="0"/>
          </a:p>
          <a:p>
            <a:endParaRPr lang="vi-VN" altLang="ko-KR" sz="1400" dirty="0"/>
          </a:p>
          <a:p>
            <a:endParaRPr lang="vi-VN" altLang="ko-KR" sz="1400" dirty="0" smtClean="0"/>
          </a:p>
          <a:p>
            <a:endParaRPr lang="vi-VN" altLang="ko-KR" sz="1400" dirty="0"/>
          </a:p>
          <a:p>
            <a:endParaRPr lang="vi-VN" altLang="ko-KR" sz="1400" dirty="0" smtClean="0"/>
          </a:p>
          <a:p>
            <a:endParaRPr lang="vi-VN" altLang="ko-KR" sz="1400" dirty="0"/>
          </a:p>
          <a:p>
            <a:endParaRPr lang="vi-VN" altLang="ko-KR" sz="1400" dirty="0" smtClean="0"/>
          </a:p>
          <a:p>
            <a:endParaRPr lang="vi-VN" altLang="ko-KR" sz="1400" dirty="0"/>
          </a:p>
          <a:p>
            <a:pPr marL="0" indent="0">
              <a:buNone/>
            </a:pPr>
            <a:r>
              <a:rPr lang="vi-VN" altLang="ko-KR" sz="1400" dirty="0"/>
              <a:t> </a:t>
            </a:r>
            <a:r>
              <a:rPr lang="vi-VN" altLang="ko-KR" sz="1400" dirty="0" smtClean="0"/>
              <a:t>           </a:t>
            </a:r>
            <a:r>
              <a:rPr lang="ko-KR" altLang="en-US" sz="1400" dirty="0" smtClean="0"/>
              <a:t>남베트남 </a:t>
            </a:r>
            <a:r>
              <a:rPr lang="ko-KR" altLang="en-US" sz="1400" dirty="0"/>
              <a:t>민족해방전선 중앙위원회 상임위원회가 출범했다</a:t>
            </a:r>
            <a:r>
              <a:rPr lang="en-US" altLang="ko-KR" sz="1400" dirty="0"/>
              <a:t>. </a:t>
            </a:r>
            <a:r>
              <a:rPr lang="ko-KR" altLang="en-US" sz="1400" dirty="0"/>
              <a:t>첫 번째 대회</a:t>
            </a:r>
            <a:r>
              <a:rPr lang="en-US" altLang="ko-KR" sz="1400" dirty="0"/>
              <a:t>(1962</a:t>
            </a:r>
            <a:r>
              <a:rPr lang="ko-KR" altLang="en-US" sz="1400" dirty="0"/>
              <a:t>년 </a:t>
            </a:r>
            <a:r>
              <a:rPr lang="en-US" altLang="ko-KR" sz="1400" dirty="0"/>
              <a:t>2</a:t>
            </a:r>
            <a:r>
              <a:rPr lang="ko-KR" altLang="en-US" sz="1400" dirty="0"/>
              <a:t>월 </a:t>
            </a:r>
            <a:r>
              <a:rPr lang="en-US" altLang="ko-KR" sz="1400" dirty="0"/>
              <a:t>16</a:t>
            </a:r>
            <a:r>
              <a:rPr lang="ko-KR" altLang="en-US" sz="1400" dirty="0"/>
              <a:t>일</a:t>
            </a:r>
            <a:r>
              <a:rPr lang="en-US" altLang="ko-KR" sz="1400" dirty="0"/>
              <a:t>).</a:t>
            </a:r>
            <a:endParaRPr lang="ko-KR" altLang="en-US" sz="1400" dirty="0"/>
          </a:p>
          <a:p>
            <a:endParaRPr lang="vi-VN" dirty="0" smtClean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4279"/>
            <a:ext cx="8458200" cy="45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53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en-US" altLang="ko-KR" sz="53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ko-KR" altLang="en-US" sz="53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전개</a:t>
            </a:r>
            <a:r>
              <a:rPr lang="ko-KR" altLang="en-US" b="1" dirty="0"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ko-KR" altLang="en-US" b="1" dirty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endParaRPr lang="en-US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1965</a:t>
            </a:r>
            <a:r>
              <a:rPr lang="ko-KR" altLang="en-US" dirty="0"/>
              <a:t>년에 본격적으로 시작된 전쟁은 </a:t>
            </a:r>
            <a:r>
              <a:rPr lang="ko-KR" altLang="en-US" dirty="0">
                <a:hlinkClick r:id="rId2" tooltip="미합중국 공군"/>
              </a:rPr>
              <a:t>미 공군</a:t>
            </a:r>
            <a:r>
              <a:rPr lang="ko-KR" altLang="en-US" dirty="0"/>
              <a:t>의 </a:t>
            </a:r>
            <a:r>
              <a:rPr lang="en-US" altLang="ko-KR" dirty="0"/>
              <a:t>1966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</a:t>
            </a:r>
            <a:r>
              <a:rPr lang="en-US" altLang="ko-KR" dirty="0"/>
              <a:t>29</a:t>
            </a:r>
            <a:r>
              <a:rPr lang="ko-KR" altLang="en-US" dirty="0"/>
              <a:t>일의 하노이</a:t>
            </a:r>
            <a:r>
              <a:rPr lang="en-US" altLang="ko-KR" dirty="0"/>
              <a:t>, </a:t>
            </a:r>
            <a:r>
              <a:rPr lang="ko-KR" altLang="en-US" dirty="0"/>
              <a:t>하이퐁 유류고 폭격으로 크게 확산된다</a:t>
            </a:r>
            <a:r>
              <a:rPr lang="en-US" altLang="ko-KR" dirty="0"/>
              <a:t>. 7</a:t>
            </a:r>
            <a:r>
              <a:rPr lang="ko-KR" altLang="en-US" dirty="0"/>
              <a:t>월 </a:t>
            </a:r>
            <a:r>
              <a:rPr lang="en-US" altLang="ko-KR" dirty="0"/>
              <a:t>17</a:t>
            </a:r>
            <a:r>
              <a:rPr lang="ko-KR" altLang="en-US" dirty="0"/>
              <a:t>일에 북베트남은 전 국민과 군대에 비상 동원령을 선포했고</a:t>
            </a:r>
            <a:r>
              <a:rPr lang="en-US" altLang="ko-KR" dirty="0"/>
              <a:t>, </a:t>
            </a:r>
            <a:r>
              <a:rPr lang="ko-KR" altLang="en-US" dirty="0">
                <a:hlinkClick r:id="rId3" tooltip="중국"/>
              </a:rPr>
              <a:t>중국</a:t>
            </a:r>
            <a:r>
              <a:rPr lang="ko-KR" altLang="en-US" dirty="0"/>
              <a:t>은 각종 전쟁 물자와 무기</a:t>
            </a:r>
            <a:r>
              <a:rPr lang="en-US" altLang="ko-KR" dirty="0"/>
              <a:t>, </a:t>
            </a:r>
            <a:r>
              <a:rPr lang="ko-KR" altLang="en-US" dirty="0"/>
              <a:t>후방 기지를 제공하기 시작한다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/>
              <a:t>1967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일부터 </a:t>
            </a:r>
            <a:r>
              <a:rPr lang="en-US" altLang="ko-KR" dirty="0"/>
              <a:t>23</a:t>
            </a:r>
            <a:r>
              <a:rPr lang="ko-KR" altLang="en-US" dirty="0"/>
              <a:t>일까지 베트남의 중부 고원 지대인 꼰뚬성에 있는 닥토에서 미군과 북베트남군 그리고 베트콩 사이의 교전이 벌어졌다</a:t>
            </a:r>
            <a:r>
              <a:rPr lang="en-US" altLang="ko-KR" dirty="0"/>
              <a:t>. </a:t>
            </a:r>
            <a:r>
              <a:rPr lang="ko-KR" altLang="en-US" dirty="0"/>
              <a:t>당시 미군은 캄보디아 국경 지대에 있는 꼰뚬성의 닥토라는 곳에서 적의 병력</a:t>
            </a:r>
            <a:r>
              <a:rPr lang="en-US" altLang="ko-KR" dirty="0"/>
              <a:t>, </a:t>
            </a:r>
            <a:r>
              <a:rPr lang="ko-KR" altLang="en-US" dirty="0"/>
              <a:t>의도를 제대로 파악하지 못한채 화력과 기동력만을 믿고</a:t>
            </a:r>
            <a:r>
              <a:rPr lang="en-US" altLang="ko-KR" dirty="0"/>
              <a:t>, </a:t>
            </a:r>
            <a:r>
              <a:rPr lang="ko-KR" altLang="en-US" dirty="0"/>
              <a:t>익숙치 않은 지형에서 작전을 펼쳤고 북베트남군은 거의 연대가 궤멸되었다</a:t>
            </a:r>
            <a:r>
              <a:rPr lang="en-US" altLang="ko-KR" dirty="0"/>
              <a:t>. </a:t>
            </a:r>
            <a:r>
              <a:rPr lang="ko-KR" altLang="en-US" dirty="0"/>
              <a:t>미군은 우수한 화력을 동원하여 베트콩과 북베트남군 </a:t>
            </a:r>
            <a:r>
              <a:rPr lang="en-US" altLang="ko-KR" dirty="0"/>
              <a:t>1,600</a:t>
            </a:r>
            <a:r>
              <a:rPr lang="ko-KR" altLang="en-US" dirty="0"/>
              <a:t>명 이상을 사살했다</a:t>
            </a:r>
            <a:r>
              <a:rPr lang="en-US" altLang="ko-KR" dirty="0"/>
              <a:t>. 20</a:t>
            </a:r>
            <a:r>
              <a:rPr lang="ko-KR" altLang="en-US" dirty="0"/>
              <a:t>일 간의 전투에서 미군 또한 </a:t>
            </a:r>
            <a:r>
              <a:rPr lang="en-US" altLang="ko-KR" dirty="0"/>
              <a:t>350</a:t>
            </a:r>
            <a:r>
              <a:rPr lang="ko-KR" altLang="en-US" dirty="0"/>
              <a:t>명 이상 전사하고 헬기 </a:t>
            </a:r>
            <a:r>
              <a:rPr lang="en-US" altLang="ko-KR" dirty="0"/>
              <a:t>40</a:t>
            </a:r>
            <a:r>
              <a:rPr lang="ko-KR" altLang="en-US" dirty="0"/>
              <a:t>대를 잃었다</a:t>
            </a:r>
            <a:r>
              <a:rPr lang="en-US" altLang="ko-KR" dirty="0"/>
              <a:t>. </a:t>
            </a:r>
            <a:r>
              <a:rPr lang="ko-KR" altLang="en-US" b="1" dirty="0"/>
              <a:t>닥토 전투</a:t>
            </a:r>
            <a:r>
              <a:rPr lang="ko-KR" altLang="en-US" dirty="0"/>
              <a:t> 또한 이아드랑 전투에서처럼 미군이 우위를 점했지만 적잖은 사상자를 내고 끝이 났다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남베트남과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연합군의 패전 이유</a:t>
            </a:r>
            <a:r>
              <a:rPr lang="ko-KR" altLang="en-US" b="1" dirty="0"/>
              <a:t/>
            </a:r>
            <a:br>
              <a:rPr lang="ko-KR" alt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ko-KR" altLang="en-US" dirty="0" smtClean="0"/>
              <a:t>전 </a:t>
            </a:r>
            <a:r>
              <a:rPr lang="ko-KR" altLang="en-US" dirty="0"/>
              <a:t>인민이 미국과 싸웠고</a:t>
            </a:r>
            <a:r>
              <a:rPr lang="en-US" altLang="ko-KR" dirty="0"/>
              <a:t>, </a:t>
            </a:r>
            <a:r>
              <a:rPr lang="ko-KR" altLang="en-US" dirty="0"/>
              <a:t>온 </a:t>
            </a:r>
            <a:r>
              <a:rPr lang="ko-KR" altLang="en-US" dirty="0" smtClean="0"/>
              <a:t>나라가</a:t>
            </a:r>
            <a:r>
              <a:rPr lang="vi-VN" altLang="ko-KR" dirty="0" smtClean="0"/>
              <a:t> </a:t>
            </a:r>
            <a:r>
              <a:rPr lang="ko-KR" altLang="en-US" dirty="0" smtClean="0"/>
              <a:t>미국과 </a:t>
            </a:r>
            <a:r>
              <a:rPr lang="ko-KR" altLang="en-US" dirty="0"/>
              <a:t>싸웠으며</a:t>
            </a:r>
            <a:r>
              <a:rPr lang="en-US" altLang="ko-KR" dirty="0"/>
              <a:t>, </a:t>
            </a:r>
            <a:r>
              <a:rPr lang="ko-KR" altLang="en-US" dirty="0"/>
              <a:t>동시에 남조선 해방을 주요 목표로 삼아 두 가지 혁명 전략을 수행했습니다</a:t>
            </a:r>
            <a:r>
              <a:rPr lang="en-US" altLang="ko-KR" dirty="0" smtClean="0"/>
              <a:t>.</a:t>
            </a:r>
            <a:r>
              <a:rPr lang="vi-VN" altLang="ko-KR" dirty="0" smtClean="0"/>
              <a:t>    </a:t>
            </a:r>
          </a:p>
          <a:p>
            <a:pPr marL="0" indent="0" algn="just">
              <a:buNone/>
            </a:pPr>
            <a:r>
              <a:rPr lang="vi-VN" altLang="ko-KR" dirty="0" smtClean="0"/>
              <a:t>2.</a:t>
            </a:r>
            <a:r>
              <a:rPr lang="en-US" altLang="ko-KR" dirty="0" smtClean="0"/>
              <a:t> </a:t>
            </a:r>
            <a:r>
              <a:rPr lang="ko-KR" altLang="en-US" dirty="0"/>
              <a:t>전민적이고 포괄적인 인민전쟁은 전쟁의 시너지 효과를 </a:t>
            </a:r>
            <a:r>
              <a:rPr lang="ko-KR" altLang="en-US" dirty="0" smtClean="0"/>
              <a:t>창출한다</a:t>
            </a:r>
            <a:r>
              <a:rPr lang="vi-VN" altLang="ko-KR" dirty="0" smtClean="0"/>
              <a:t>  </a:t>
            </a:r>
          </a:p>
          <a:p>
            <a:pPr marL="0" indent="0" algn="just">
              <a:buNone/>
            </a:pPr>
            <a:r>
              <a:rPr lang="vi-VN" altLang="ko-KR" dirty="0"/>
              <a:t>3</a:t>
            </a:r>
            <a:r>
              <a:rPr lang="en-US" altLang="ko-KR" dirty="0" smtClean="0"/>
              <a:t>, </a:t>
            </a:r>
            <a:r>
              <a:rPr lang="ko-KR" altLang="en-US" dirty="0"/>
              <a:t>적절한 전쟁 방법을 선택하십시오</a:t>
            </a:r>
            <a:r>
              <a:rPr lang="en-US" altLang="ko-KR" dirty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북베트남의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 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  <a:hlinkClick r:id="rId2" tooltip="구정 공세"/>
              </a:rPr>
              <a:t>구정 공세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1968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북베트남군과 베트콩이 설 연휴 동안의 관습적 휴전 기간에 미리 잠입한 병력을 통해 남베트남 주요 대도시에 동시 다발적인 선제 공격을 감행한 사건이다</a:t>
            </a:r>
            <a:r>
              <a:rPr lang="en-US" altLang="ko-KR" dirty="0"/>
              <a:t>. </a:t>
            </a:r>
            <a:r>
              <a:rPr lang="ko-KR" altLang="en-US" dirty="0"/>
              <a:t>베트남어로는 </a:t>
            </a:r>
            <a:r>
              <a:rPr lang="en-US" altLang="ko-KR" dirty="0" smtClean="0"/>
              <a:t>‘</a:t>
            </a:r>
            <a:r>
              <a:rPr lang="en-US" altLang="ko-KR" dirty="0" err="1" smtClean="0"/>
              <a:t>Sự</a:t>
            </a:r>
            <a:r>
              <a:rPr lang="en-US" altLang="ko-KR" dirty="0" smtClean="0"/>
              <a:t> </a:t>
            </a:r>
            <a:r>
              <a:rPr lang="en-US" altLang="ko-KR" dirty="0" err="1"/>
              <a:t>kiện</a:t>
            </a:r>
            <a:r>
              <a:rPr lang="en-US" altLang="ko-KR" dirty="0"/>
              <a:t> </a:t>
            </a:r>
            <a:r>
              <a:rPr lang="en-US" altLang="ko-KR" dirty="0" err="1"/>
              <a:t>Tết</a:t>
            </a:r>
            <a:r>
              <a:rPr lang="en-US" altLang="ko-KR" dirty="0"/>
              <a:t> </a:t>
            </a:r>
            <a:r>
              <a:rPr lang="en-US" altLang="ko-KR" dirty="0" err="1"/>
              <a:t>Mậu</a:t>
            </a:r>
            <a:r>
              <a:rPr lang="en-US" altLang="ko-KR" dirty="0"/>
              <a:t> </a:t>
            </a:r>
            <a:r>
              <a:rPr lang="en-US" altLang="ko-KR" dirty="0" err="1"/>
              <a:t>Thân</a:t>
            </a:r>
            <a:r>
              <a:rPr lang="en-US" altLang="ko-KR" dirty="0" smtClean="0"/>
              <a:t>,’ </a:t>
            </a:r>
            <a:r>
              <a:rPr lang="ko-KR" altLang="en-US" dirty="0"/>
              <a:t>영어로 </a:t>
            </a:r>
            <a:r>
              <a:rPr lang="en-US" altLang="ko-KR" dirty="0"/>
              <a:t>Tet Offensive</a:t>
            </a:r>
            <a:r>
              <a:rPr lang="ko-KR" altLang="en-US" dirty="0"/>
              <a:t>이기 때문에 테트 공세로도 알려져 있다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/>
          </a:p>
          <a:p>
            <a:pPr marL="0" indent="0">
              <a:buNone/>
            </a:pPr>
            <a:r>
              <a:rPr lang="vi-VN" altLang="ko-KR" dirty="0" smtClean="0"/>
              <a:t>  </a:t>
            </a:r>
          </a:p>
          <a:p>
            <a:pPr marL="0" indent="0">
              <a:buNone/>
            </a:pPr>
            <a:r>
              <a:rPr lang="ko-KR" altLang="en-US" dirty="0"/>
              <a:t/>
            </a:r>
            <a:br>
              <a:rPr lang="ko-KR" altLang="en-US" dirty="0"/>
            </a:br>
            <a:r>
              <a:rPr lang="vi-VN" altLang="ko-KR" dirty="0" smtClean="0"/>
              <a:t>   </a:t>
            </a:r>
            <a:r>
              <a:rPr lang="ko-KR" altLang="en-US" sz="1900" dirty="0" smtClean="0"/>
              <a:t>이</a:t>
            </a:r>
            <a:r>
              <a:rPr lang="vi-VN" altLang="ko-KR" sz="1900" dirty="0" smtClean="0"/>
              <a:t> </a:t>
            </a:r>
            <a:r>
              <a:rPr lang="ko-KR" altLang="en-US" sz="1900" b="1" dirty="0" smtClean="0"/>
              <a:t>구정 </a:t>
            </a:r>
            <a:r>
              <a:rPr lang="ko-KR" altLang="en-US" sz="1900" b="1" dirty="0"/>
              <a:t>대공세</a:t>
            </a:r>
            <a:r>
              <a:rPr lang="ko-KR" altLang="en-US" sz="1900" dirty="0"/>
              <a:t>는 베트남 전쟁의 운명을 가른 사건이었다</a:t>
            </a:r>
            <a:r>
              <a:rPr lang="en-US" altLang="ko-KR" sz="1900" dirty="0"/>
              <a:t>. </a:t>
            </a:r>
            <a:endParaRPr lang="vi-VN" altLang="ko-KR" sz="1900" dirty="0"/>
          </a:p>
          <a:p>
            <a:pPr marL="0" indent="0">
              <a:buNone/>
            </a:pPr>
            <a:r>
              <a:rPr lang="ko-KR" altLang="en-US" sz="1900" dirty="0"/>
              <a:t>베트콩들은 남베트남의 주요 기관들을 공격했으나 끝내 실패했고</a:t>
            </a:r>
            <a:r>
              <a:rPr lang="en-US" altLang="ko-KR" sz="1900" dirty="0"/>
              <a:t>, </a:t>
            </a:r>
            <a:r>
              <a:rPr lang="ko-KR" altLang="en-US" sz="1900" dirty="0"/>
              <a:t>도리어 처참하게 대패를 당했다</a:t>
            </a:r>
            <a:r>
              <a:rPr lang="en-US" altLang="ko-KR" sz="1900" dirty="0"/>
              <a:t>. </a:t>
            </a:r>
            <a:r>
              <a:rPr lang="ko-KR" altLang="en-US" sz="1900" dirty="0"/>
              <a:t>그러나 주베트남 미국 대사관 </a:t>
            </a:r>
            <a:r>
              <a:rPr lang="en-US" altLang="ko-KR" sz="1900" dirty="0"/>
              <a:t>1</a:t>
            </a:r>
            <a:r>
              <a:rPr lang="ko-KR" altLang="en-US" sz="1900" dirty="0"/>
              <a:t>층이 베트콩에게 공격당하고 점령당하는 모습이 </a:t>
            </a:r>
            <a:r>
              <a:rPr lang="en-US" altLang="ko-KR" sz="1900" dirty="0"/>
              <a:t>TV</a:t>
            </a:r>
            <a:r>
              <a:rPr lang="ko-KR" altLang="en-US" sz="1900" dirty="0"/>
              <a:t>를 통해 미국에도 생중계가 되었다</a:t>
            </a:r>
            <a:r>
              <a:rPr lang="en-US" altLang="ko-KR" sz="1900" dirty="0"/>
              <a:t>. </a:t>
            </a:r>
            <a:r>
              <a:rPr lang="ko-KR" altLang="en-US" sz="1900" dirty="0"/>
              <a:t>그래서 미 지상군이 베트남에 상륙한 시점부터 </a:t>
            </a:r>
            <a:r>
              <a:rPr lang="en-US" altLang="ko-KR" sz="1900" dirty="0"/>
              <a:t>'</a:t>
            </a:r>
            <a:r>
              <a:rPr lang="ko-KR" altLang="en-US" sz="1900" dirty="0"/>
              <a:t>압도적으로 이기고 있다</a:t>
            </a:r>
            <a:r>
              <a:rPr lang="en-US" altLang="ko-KR" sz="1900" dirty="0"/>
              <a:t>.'</a:t>
            </a:r>
            <a:r>
              <a:rPr lang="ko-KR" altLang="en-US" sz="1900" dirty="0"/>
              <a:t>라는 언론의 보도가 거짓말이었다는 사실이 밝혀지면서 미국인들에게 심한 정신적 충격을 주었다</a:t>
            </a:r>
            <a:r>
              <a:rPr lang="en-US" altLang="ko-KR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PC\Desktop\cho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415553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4dc5cc76-8dcb-4b2a-9cfa-11b77307b5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722584"/>
            <a:ext cx="4068762" cy="232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3</a:t>
            </a:r>
            <a:r>
              <a:rPr lang="ko-KR" altLang="en-US" dirty="0"/>
              <a:t>월 </a:t>
            </a:r>
            <a:r>
              <a:rPr lang="en-US" altLang="ko-KR" dirty="0"/>
              <a:t>31</a:t>
            </a:r>
            <a:r>
              <a:rPr lang="ko-KR" altLang="en-US" dirty="0"/>
              <a:t>일</a:t>
            </a:r>
            <a:r>
              <a:rPr lang="en-US" altLang="ko-KR" dirty="0"/>
              <a:t>: </a:t>
            </a:r>
            <a:r>
              <a:rPr lang="ko-KR" altLang="en-US" dirty="0"/>
              <a:t>존슨 대통령이 북베트남 폭격의 종식을 선언하고 전쟁 종식을 위한 협상에 나섰습니다</a:t>
            </a:r>
            <a:r>
              <a:rPr lang="en-US" altLang="ko-KR" dirty="0" smtClean="0"/>
              <a:t>.</a:t>
            </a:r>
            <a:endParaRPr lang="vi-VN" altLang="ko-KR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vi-VN" altLang="ko-KR" dirty="0" smtClean="0"/>
          </a:p>
          <a:p>
            <a:pPr marL="0" indent="0">
              <a:buNone/>
            </a:pPr>
            <a:r>
              <a:rPr lang="vi-VN" altLang="ko-KR" sz="1300" dirty="0" smtClean="0"/>
              <a:t>                               </a:t>
            </a:r>
            <a:endParaRPr lang="en-US" altLang="ko-KR" sz="1300" dirty="0" smtClean="0"/>
          </a:p>
          <a:p>
            <a:pPr marL="0" indent="0">
              <a:buNone/>
            </a:pPr>
            <a:endParaRPr lang="en-US" altLang="ko-KR" sz="1300" dirty="0"/>
          </a:p>
          <a:p>
            <a:pPr marL="0" indent="0">
              <a:buNone/>
            </a:pPr>
            <a:r>
              <a:rPr lang="en-US" altLang="ko-KR" sz="1300" dirty="0" smtClean="0"/>
              <a:t>                                                     </a:t>
            </a:r>
            <a:r>
              <a:rPr lang="ko-KR" altLang="en-US" sz="1300" dirty="0" smtClean="0"/>
              <a:t>남베트남 </a:t>
            </a:r>
            <a:r>
              <a:rPr lang="ko-KR" altLang="en-US" sz="1300" dirty="0"/>
              <a:t>민족해방전선의 공습 당시 미국 대사관 밖 장면</a:t>
            </a:r>
            <a:r>
              <a:rPr lang="en-US" altLang="ko-KR" dirty="0"/>
              <a:t>.</a:t>
            </a:r>
            <a:endParaRPr lang="vi-V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2362200"/>
            <a:ext cx="5181601" cy="230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1973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27</a:t>
            </a:r>
            <a:r>
              <a:rPr lang="ko-KR" altLang="en-US" dirty="0"/>
              <a:t>일</a:t>
            </a:r>
            <a:r>
              <a:rPr lang="en-US" altLang="ko-KR" dirty="0"/>
              <a:t>: </a:t>
            </a:r>
            <a:r>
              <a:rPr lang="ko-KR" altLang="en-US" dirty="0"/>
              <a:t>파리협정이 체결되었다</a:t>
            </a:r>
            <a:r>
              <a:rPr lang="en-US" altLang="ko-KR" dirty="0"/>
              <a:t>. 3</a:t>
            </a:r>
            <a:r>
              <a:rPr lang="ko-KR" altLang="en-US" dirty="0"/>
              <a:t>월 말 미군은 베트남에서 원정군을 철수했지만 </a:t>
            </a:r>
            <a:r>
              <a:rPr lang="ko-KR" altLang="en-US" dirty="0" smtClean="0"/>
              <a:t>여전히 </a:t>
            </a:r>
            <a:r>
              <a:rPr lang="ko-KR" altLang="en-US" dirty="0"/>
              <a:t>남부에 군사고문단을 유지했다</a:t>
            </a:r>
            <a:r>
              <a:rPr lang="en-US" altLang="ko-KR" dirty="0" smtClean="0"/>
              <a:t>.</a:t>
            </a:r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pPr marL="0" indent="0">
              <a:buNone/>
            </a:pPr>
            <a:r>
              <a:rPr lang="vi-VN" altLang="ko-KR" dirty="0" smtClean="0"/>
              <a:t>                  </a:t>
            </a:r>
            <a:r>
              <a:rPr lang="ko-KR" altLang="en-US" sz="1500" dirty="0"/>
              <a:t>영어로 된 </a:t>
            </a:r>
            <a:r>
              <a:rPr lang="en-US" altLang="ko-KR" sz="1500" dirty="0"/>
              <a:t>"</a:t>
            </a:r>
            <a:r>
              <a:rPr lang="ko-KR" altLang="en-US" sz="1500" dirty="0"/>
              <a:t>파리 협정</a:t>
            </a:r>
            <a:r>
              <a:rPr lang="en-US" altLang="ko-KR" sz="1500" dirty="0"/>
              <a:t>" </a:t>
            </a:r>
            <a:r>
              <a:rPr lang="ko-KR" altLang="en-US" sz="1500" dirty="0"/>
              <a:t>사본의 첫 페이지 사진</a:t>
            </a:r>
            <a:r>
              <a:rPr lang="vi-VN" altLang="ko-KR" sz="1500" dirty="0" smtClean="0"/>
              <a:t>   </a:t>
            </a:r>
            <a:r>
              <a:rPr lang="vi-VN" altLang="ko-KR" dirty="0" smtClean="0"/>
              <a:t>           </a:t>
            </a:r>
            <a:endParaRPr lang="vi-VN" altLang="ko-KR" dirty="0"/>
          </a:p>
          <a:p>
            <a:endParaRPr lang="vi-VN" altLang="ko-KR" dirty="0" smtClean="0"/>
          </a:p>
          <a:p>
            <a:endParaRPr lang="vi-VN" altLang="ko-KR" dirty="0" smtClean="0"/>
          </a:p>
        </p:txBody>
      </p:sp>
      <p:pic>
        <p:nvPicPr>
          <p:cNvPr id="3074" name="Picture 2" descr="C:\Users\PC\Desktop\450px-Vietnam_Peace_Treaty_1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85" y="2971800"/>
            <a:ext cx="22860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</p:txBody>
      </p:sp>
      <p:pic>
        <p:nvPicPr>
          <p:cNvPr id="4098" name="Picture 2" descr="C:\Users\PC\Desktop\Vietnam_peace_agreement_sig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0" y="1676400"/>
            <a:ext cx="42237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C\Desktop\384px-DD-ST-99-04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7338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2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r>
              <a:rPr lang="ko-KR" altLang="en-US" dirty="0"/>
              <a:t>월</a:t>
            </a:r>
            <a:r>
              <a:rPr lang="en-US" altLang="ko-KR" dirty="0"/>
              <a:t>: </a:t>
            </a:r>
            <a:r>
              <a:rPr lang="ko-KR" altLang="en-US" dirty="0"/>
              <a:t>미국 의회는 베트남 공화국에 대한 군사 지원으로 </a:t>
            </a:r>
            <a:r>
              <a:rPr lang="en-US" altLang="ko-KR" dirty="0"/>
              <a:t>7</a:t>
            </a:r>
            <a:r>
              <a:rPr lang="ko-KR" altLang="en-US" dirty="0"/>
              <a:t>억 달러 지출을 승인했습니다</a:t>
            </a:r>
            <a:r>
              <a:rPr lang="en-US" altLang="ko-KR" dirty="0"/>
              <a:t>. </a:t>
            </a:r>
            <a:r>
              <a:rPr lang="ko-KR" altLang="en-US" dirty="0"/>
              <a:t>자금 부족으로 이어지고 </a:t>
            </a:r>
            <a:r>
              <a:rPr lang="en-US" altLang="ko-KR" dirty="0"/>
              <a:t>ARVN</a:t>
            </a:r>
            <a:r>
              <a:rPr lang="ko-KR" altLang="en-US" dirty="0"/>
              <a:t>의 운영 능력과 사기가 저하됩니다</a:t>
            </a:r>
            <a:r>
              <a:rPr lang="en-US" altLang="ko-KR" dirty="0" smtClean="0"/>
              <a:t>.</a:t>
            </a:r>
            <a:r>
              <a:rPr lang="ko-KR" altLang="en-US" dirty="0"/>
              <a:t> </a:t>
            </a:r>
            <a:r>
              <a:rPr lang="en-US" altLang="ko-KR" dirty="0"/>
              <a:t>9</a:t>
            </a:r>
            <a:r>
              <a:rPr lang="ko-KR" altLang="en-US" dirty="0"/>
              <a:t>월</a:t>
            </a:r>
            <a:r>
              <a:rPr lang="en-US" altLang="ko-KR" dirty="0"/>
              <a:t>: </a:t>
            </a:r>
            <a:r>
              <a:rPr lang="ko-KR" altLang="en-US" dirty="0"/>
              <a:t>미국 의회는 베트남 공화국에 대한 군사 지원으로 </a:t>
            </a:r>
            <a:r>
              <a:rPr lang="en-US" altLang="ko-KR" dirty="0"/>
              <a:t>7</a:t>
            </a:r>
            <a:r>
              <a:rPr lang="ko-KR" altLang="en-US" dirty="0"/>
              <a:t>억 달러 지출을 승인했습니다</a:t>
            </a:r>
            <a:r>
              <a:rPr lang="en-US" altLang="ko-KR" dirty="0"/>
              <a:t>. </a:t>
            </a:r>
            <a:r>
              <a:rPr lang="ko-KR" altLang="en-US" dirty="0"/>
              <a:t>자금 부족으로 이어지고 </a:t>
            </a:r>
            <a:r>
              <a:rPr lang="en-US" altLang="ko-KR" dirty="0"/>
              <a:t>ARVN</a:t>
            </a:r>
            <a:r>
              <a:rPr lang="ko-KR" altLang="en-US" dirty="0"/>
              <a:t>의 운영 능력과 사기가 저하됩니다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1800" dirty="0" smtClean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 smtClean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 smtClean="0"/>
              <a:t>3</a:t>
            </a:r>
            <a:r>
              <a:rPr lang="ko-KR" altLang="en-US" sz="1800" dirty="0"/>
              <a:t>월 </a:t>
            </a:r>
            <a:r>
              <a:rPr lang="en-US" altLang="ko-KR" sz="1800" dirty="0"/>
              <a:t>12</a:t>
            </a:r>
            <a:r>
              <a:rPr lang="ko-KR" altLang="en-US" sz="1800" dirty="0"/>
              <a:t>일</a:t>
            </a:r>
            <a:r>
              <a:rPr lang="en-US" altLang="ko-KR" sz="1800" dirty="0"/>
              <a:t>: </a:t>
            </a:r>
            <a:r>
              <a:rPr lang="ko-KR" altLang="en-US" sz="1800" dirty="0"/>
              <a:t>베트남 공산당 중앙위원회 상무위원회는 반일 운동을 개시하기 위해 </a:t>
            </a:r>
            <a:r>
              <a:rPr lang="en-US" altLang="ko-KR" sz="1800" dirty="0"/>
              <a:t>"</a:t>
            </a:r>
            <a:r>
              <a:rPr lang="ko-KR" altLang="en-US" sz="1800" dirty="0"/>
              <a:t>일본과 프랑스가 서로</a:t>
            </a:r>
            <a:r>
              <a:rPr lang="en-US" altLang="ko-KR" sz="1800" dirty="0"/>
              <a:t>, </a:t>
            </a:r>
            <a:r>
              <a:rPr lang="ko-KR" altLang="en-US" sz="1800" dirty="0"/>
              <a:t>우리의 행동을 총격하라</a:t>
            </a:r>
            <a:r>
              <a:rPr lang="en-US" altLang="ko-KR" sz="1800" dirty="0"/>
              <a:t>"</a:t>
            </a:r>
            <a:r>
              <a:rPr lang="ko-KR" altLang="en-US" sz="1800" dirty="0"/>
              <a:t>는 지시를 내렸다</a:t>
            </a:r>
            <a:r>
              <a:rPr lang="en-US" altLang="ko-KR" sz="1800" dirty="0" smtClean="0"/>
              <a:t>.</a:t>
            </a:r>
            <a:r>
              <a:rPr lang="vi-VN" altLang="ko-KR" sz="1800" dirty="0" smtClean="0"/>
              <a:t>    </a:t>
            </a:r>
            <a:endParaRPr lang="en-US" altLang="ko-KR" sz="1800" dirty="0" smtClean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5</a:t>
            </a:r>
            <a:r>
              <a:rPr lang="ko-KR" altLang="en-US" sz="1800" dirty="0"/>
              <a:t>월 </a:t>
            </a:r>
            <a:r>
              <a:rPr lang="en-US" altLang="ko-KR" sz="1800" dirty="0"/>
              <a:t>8</a:t>
            </a:r>
            <a:r>
              <a:rPr lang="ko-KR" altLang="en-US" sz="1800" dirty="0"/>
              <a:t>일</a:t>
            </a:r>
            <a:r>
              <a:rPr lang="en-US" altLang="ko-KR" sz="1800" dirty="0"/>
              <a:t>: </a:t>
            </a:r>
            <a:r>
              <a:rPr lang="ko-KR" altLang="en-US" sz="1800" dirty="0"/>
              <a:t>제</a:t>
            </a:r>
            <a:r>
              <a:rPr lang="en-US" altLang="ko-KR" sz="1800" dirty="0"/>
              <a:t>2</a:t>
            </a:r>
            <a:r>
              <a:rPr lang="ko-KR" altLang="en-US" sz="1800" dirty="0"/>
              <a:t>차 세계대전 종료</a:t>
            </a:r>
            <a:r>
              <a:rPr lang="en-US" altLang="ko-KR" sz="1800" dirty="0"/>
              <a:t>. </a:t>
            </a:r>
            <a:r>
              <a:rPr lang="ko-KR" altLang="en-US" sz="1800" dirty="0"/>
              <a:t>합의에 따라 중국 국민당 군대가 북베트남에 진입하고</a:t>
            </a:r>
            <a:r>
              <a:rPr lang="en-US" altLang="ko-KR" sz="1800" dirty="0"/>
              <a:t>, </a:t>
            </a:r>
            <a:r>
              <a:rPr lang="ko-KR" altLang="en-US" sz="1800" dirty="0"/>
              <a:t>영국군이 일본군을 무장해제하기 위해 남베트남</a:t>
            </a:r>
            <a:r>
              <a:rPr lang="en-US" altLang="ko-KR" sz="1800" dirty="0"/>
              <a:t>(16</a:t>
            </a:r>
            <a:r>
              <a:rPr lang="ko-KR" altLang="en-US" sz="1800" dirty="0"/>
              <a:t>도선</a:t>
            </a:r>
            <a:r>
              <a:rPr lang="en-US" altLang="ko-KR" sz="1800" dirty="0"/>
              <a:t>)</a:t>
            </a:r>
            <a:r>
              <a:rPr lang="ko-KR" altLang="en-US" sz="1800" dirty="0"/>
              <a:t>에 진출하게 됩니다</a:t>
            </a:r>
            <a:r>
              <a:rPr lang="en-US" altLang="ko-KR" sz="1800" dirty="0"/>
              <a:t>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24765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181600"/>
          </a:xfrm>
        </p:spPr>
        <p:txBody>
          <a:bodyPr>
            <a:norm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6</a:t>
            </a:r>
            <a:r>
              <a:rPr lang="ko-KR" altLang="en-US" dirty="0"/>
              <a:t>일</a:t>
            </a:r>
            <a:r>
              <a:rPr lang="en-US" altLang="ko-KR" dirty="0"/>
              <a:t>: </a:t>
            </a:r>
            <a:r>
              <a:rPr lang="ko-KR" altLang="en-US" dirty="0"/>
              <a:t>해방군의 </a:t>
            </a:r>
            <a:r>
              <a:rPr lang="en-US" altLang="ko-KR" dirty="0"/>
              <a:t>14</a:t>
            </a:r>
            <a:r>
              <a:rPr lang="ko-KR" altLang="en-US" dirty="0"/>
              <a:t>번 도로 </a:t>
            </a:r>
            <a:r>
              <a:rPr lang="en-US" altLang="ko-KR" dirty="0"/>
              <a:t>- </a:t>
            </a:r>
            <a:r>
              <a:rPr lang="ko-KR" altLang="en-US" dirty="0"/>
              <a:t>푸옥롱</a:t>
            </a:r>
            <a:r>
              <a:rPr lang="en-US" altLang="ko-KR" dirty="0"/>
              <a:t>(</a:t>
            </a:r>
            <a:r>
              <a:rPr lang="en-US" altLang="ko-KR" dirty="0" err="1"/>
              <a:t>Phuoc</a:t>
            </a:r>
            <a:r>
              <a:rPr lang="en-US" altLang="ko-KR" dirty="0"/>
              <a:t> Long) </a:t>
            </a:r>
            <a:r>
              <a:rPr lang="ko-KR" altLang="en-US" dirty="0"/>
              <a:t>캠페인이 승리했습니다</a:t>
            </a:r>
            <a:r>
              <a:rPr lang="en-US" altLang="ko-KR" dirty="0"/>
              <a:t>. </a:t>
            </a:r>
            <a:r>
              <a:rPr lang="ko-KR" altLang="en-US" dirty="0"/>
              <a:t>중요한 승리는 베트남 공산당 정치국의 결단력을 강화했습니다</a:t>
            </a:r>
            <a:r>
              <a:rPr lang="en-US" altLang="ko-KR" dirty="0"/>
              <a:t>. </a:t>
            </a:r>
            <a:r>
              <a:rPr lang="ko-KR" altLang="en-US" dirty="0"/>
              <a:t>미국은 더 이상 남쪽으로 돌아갈 수 없으며 베트남 공화국 군대는 더 이상 대규모 해방 작전을 수행할 힘이 없습니다</a:t>
            </a:r>
            <a:r>
              <a:rPr lang="en-US" altLang="ko-KR" dirty="0"/>
              <a:t>.1</a:t>
            </a:r>
            <a:r>
              <a:rPr lang="ko-KR" altLang="en-US" dirty="0"/>
              <a:t>월 </a:t>
            </a:r>
            <a:r>
              <a:rPr lang="en-US" altLang="ko-KR" dirty="0"/>
              <a:t>8</a:t>
            </a:r>
            <a:r>
              <a:rPr lang="ko-KR" altLang="en-US" dirty="0"/>
              <a:t>일</a:t>
            </a:r>
            <a:r>
              <a:rPr lang="en-US" altLang="ko-KR" dirty="0"/>
              <a:t>: </a:t>
            </a:r>
            <a:r>
              <a:rPr lang="ko-KR" altLang="en-US" dirty="0"/>
              <a:t>베트남 공산당 정치국은 </a:t>
            </a:r>
            <a:r>
              <a:rPr lang="en-US" altLang="ko-KR" dirty="0"/>
              <a:t>2</a:t>
            </a:r>
            <a:r>
              <a:rPr lang="ko-KR" altLang="en-US" dirty="0"/>
              <a:t>년 안에 남부를 완전히 해방시키기 위한 전략 계획을 실행하기로 결정했다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3</a:t>
            </a:r>
            <a:r>
              <a:rPr lang="ko-KR" altLang="en-US" dirty="0"/>
              <a:t>월 </a:t>
            </a:r>
            <a:r>
              <a:rPr lang="en-US" altLang="ko-KR" dirty="0"/>
              <a:t>31</a:t>
            </a:r>
            <a:r>
              <a:rPr lang="ko-KR" altLang="en-US" dirty="0"/>
              <a:t>일</a:t>
            </a:r>
            <a:r>
              <a:rPr lang="en-US" altLang="ko-KR" dirty="0"/>
              <a:t>: </a:t>
            </a:r>
            <a:r>
              <a:rPr lang="ko-KR" altLang="en-US" dirty="0"/>
              <a:t>베트남 공산당 정치국은 </a:t>
            </a:r>
            <a:r>
              <a:rPr lang="en-US" altLang="ko-KR" dirty="0"/>
              <a:t>"</a:t>
            </a:r>
            <a:r>
              <a:rPr lang="ko-KR" altLang="en-US" dirty="0"/>
              <a:t>빠르고</a:t>
            </a:r>
            <a:r>
              <a:rPr lang="en-US" altLang="ko-KR" dirty="0"/>
              <a:t>, </a:t>
            </a:r>
            <a:r>
              <a:rPr lang="ko-KR" altLang="en-US" dirty="0"/>
              <a:t>대담하고</a:t>
            </a:r>
            <a:r>
              <a:rPr lang="en-US" altLang="ko-KR" dirty="0"/>
              <a:t>, </a:t>
            </a:r>
            <a:r>
              <a:rPr lang="ko-KR" altLang="en-US" dirty="0"/>
              <a:t>예상치 못한</a:t>
            </a:r>
            <a:r>
              <a:rPr lang="en-US" altLang="ko-KR" dirty="0"/>
              <a:t>, </a:t>
            </a:r>
            <a:r>
              <a:rPr lang="ko-KR" altLang="en-US" dirty="0"/>
              <a:t>확실한 승리</a:t>
            </a:r>
            <a:r>
              <a:rPr lang="en-US" altLang="ko-KR" dirty="0"/>
              <a:t>"</a:t>
            </a:r>
            <a:r>
              <a:rPr lang="ko-KR" altLang="en-US" dirty="0"/>
              <a:t>라는 슬로건을 내걸고 가능한 한 빨리 총공격을 개시하기로 결정했습니다</a:t>
            </a:r>
            <a:r>
              <a:rPr lang="en-US" altLang="ko-KR" dirty="0" smtClean="0"/>
              <a:t>.</a:t>
            </a:r>
            <a:endParaRPr lang="vi-VN" altLang="ko-KR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altLang="ko-KR" sz="1400" dirty="0" smtClean="0"/>
          </a:p>
          <a:p>
            <a:endParaRPr lang="vi-VN" altLang="ko-KR" sz="1400" dirty="0" smtClean="0"/>
          </a:p>
          <a:p>
            <a:endParaRPr lang="vi-VN" altLang="ko-KR" sz="1400" dirty="0"/>
          </a:p>
          <a:p>
            <a:r>
              <a:rPr lang="vi-VN" altLang="ko-KR" sz="1400" dirty="0" smtClean="0"/>
              <a:t>                                           </a:t>
            </a:r>
            <a:r>
              <a:rPr lang="en-US" altLang="ko-KR" sz="1400" dirty="0" smtClean="0"/>
              <a:t>1975</a:t>
            </a:r>
            <a:r>
              <a:rPr lang="ko-KR" altLang="en-US" sz="1400" dirty="0"/>
              <a:t>년 </a:t>
            </a:r>
            <a:r>
              <a:rPr lang="en-US" altLang="ko-KR" sz="1400" dirty="0"/>
              <a:t>3</a:t>
            </a:r>
            <a:r>
              <a:rPr lang="ko-KR" altLang="en-US" sz="1400" dirty="0"/>
              <a:t>월 </a:t>
            </a:r>
            <a:r>
              <a:rPr lang="en-US" altLang="ko-KR" sz="1400" dirty="0"/>
              <a:t>31</a:t>
            </a:r>
            <a:r>
              <a:rPr lang="ko-KR" altLang="en-US" sz="1400" dirty="0"/>
              <a:t>일 정치국 회의</a:t>
            </a:r>
            <a:r>
              <a:rPr lang="en-US" altLang="ko-KR" sz="1400" dirty="0"/>
              <a:t>: </a:t>
            </a:r>
            <a:r>
              <a:rPr lang="ko-KR" altLang="en-US" sz="1400" dirty="0"/>
              <a:t>결전</a:t>
            </a:r>
            <a:endParaRPr lang="vi-VN" sz="1400" dirty="0" smtClean="0"/>
          </a:p>
          <a:p>
            <a:endParaRPr lang="vi-VN" dirty="0"/>
          </a:p>
          <a:p>
            <a:endParaRPr lang="vi-V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PC\Desktop\t4cu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99" y="3429000"/>
            <a:ext cx="3380767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4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월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26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일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: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호치민 캠페인이 시작됩니다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원래 사이공</a:t>
            </a:r>
            <a:r>
              <a:rPr lang="en-US" altLang="ko-KR" dirty="0"/>
              <a:t>-</a:t>
            </a:r>
            <a:r>
              <a:rPr lang="ko-KR" altLang="en-US" dirty="0"/>
              <a:t>자딘 해방 캠페인</a:t>
            </a:r>
            <a:r>
              <a:rPr lang="en-US" altLang="ko-KR" dirty="0"/>
              <a:t>(Saigon-Gia </a:t>
            </a:r>
            <a:r>
              <a:rPr lang="en-US" altLang="ko-KR" dirty="0" err="1"/>
              <a:t>Dinh</a:t>
            </a:r>
            <a:r>
              <a:rPr lang="en-US" altLang="ko-KR" dirty="0"/>
              <a:t> Liberation Campaign)</a:t>
            </a:r>
            <a:r>
              <a:rPr lang="ko-KR" altLang="en-US" dirty="0"/>
              <a:t>으로 명명된 호치민 캠페인</a:t>
            </a:r>
            <a:r>
              <a:rPr lang="en-US" altLang="ko-KR" dirty="0"/>
              <a:t>(Ho Chi Minh Campaign)</a:t>
            </a:r>
            <a:r>
              <a:rPr lang="ko-KR" altLang="en-US" dirty="0"/>
              <a:t>은 </a:t>
            </a:r>
            <a:r>
              <a:rPr lang="en-US" altLang="ko-KR" dirty="0"/>
              <a:t>1975</a:t>
            </a:r>
            <a:r>
              <a:rPr lang="ko-KR" altLang="en-US" dirty="0"/>
              <a:t>년 봄 총공세와 봉기 및 베트남 전쟁 기간 동안 남베트남 해방군의 마지막 캠페인이었습니다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/>
          </a:bodyPr>
          <a:lstStyle/>
          <a:p>
            <a:r>
              <a:rPr lang="ko-KR" altLang="en-US" dirty="0"/>
              <a:t>이것은 또한 </a:t>
            </a:r>
            <a:r>
              <a:rPr lang="en-US" altLang="ko-KR" dirty="0"/>
              <a:t>1975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일부터 </a:t>
            </a:r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30</a:t>
            </a:r>
            <a:r>
              <a:rPr lang="ko-KR" altLang="en-US" dirty="0"/>
              <a:t>일까지 사이공에서 일어난 베트남 전쟁 중 가장 짧은 군사 작전이었고</a:t>
            </a:r>
            <a:r>
              <a:rPr lang="en-US" altLang="ko-KR" dirty="0"/>
              <a:t>, </a:t>
            </a:r>
            <a:r>
              <a:rPr lang="ko-KR" altLang="en-US" dirty="0"/>
              <a:t>이어서 남베트남 해방국과 공화국 임시 혁명 정부가 정권을 잡았습니다</a:t>
            </a:r>
            <a:r>
              <a:rPr lang="en-US" altLang="ko-KR" dirty="0"/>
              <a:t>. 5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일과 </a:t>
            </a:r>
            <a:r>
              <a:rPr lang="en-US" altLang="ko-KR" dirty="0"/>
              <a:t>2</a:t>
            </a:r>
            <a:r>
              <a:rPr lang="ko-KR" altLang="en-US" dirty="0"/>
              <a:t>일 메콩강 삼각주에서 남베트남</a:t>
            </a:r>
            <a:r>
              <a:rPr lang="en-US" altLang="ko-KR" dirty="0"/>
              <a:t>. </a:t>
            </a:r>
            <a:r>
              <a:rPr lang="ko-KR" altLang="en-US" dirty="0"/>
              <a:t>이 캠페인을 통해 </a:t>
            </a:r>
            <a:r>
              <a:rPr lang="en-US" altLang="ko-KR" dirty="0"/>
              <a:t>1975</a:t>
            </a:r>
            <a:r>
              <a:rPr lang="ko-KR" altLang="en-US" dirty="0"/>
              <a:t>년 베트남 남북 사이에 두 개의 영토 군대 집결지로 분단된 것이 완전히 종식되고 사회</a:t>
            </a:r>
            <a:r>
              <a:rPr lang="en-US" altLang="ko-KR" dirty="0"/>
              <a:t>, </a:t>
            </a:r>
            <a:r>
              <a:rPr lang="ko-KR" altLang="en-US" dirty="0"/>
              <a:t>정치 체제</a:t>
            </a:r>
            <a:r>
              <a:rPr lang="en-US" altLang="ko-KR" dirty="0"/>
              <a:t>, </a:t>
            </a:r>
            <a:r>
              <a:rPr lang="ko-KR" altLang="en-US" dirty="0"/>
              <a:t>인구 및 통일이 </a:t>
            </a:r>
            <a:r>
              <a:rPr lang="ko-KR" altLang="en-US" dirty="0" smtClean="0"/>
              <a:t>이루어졌습니다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696200" cy="4089400"/>
          </a:xfrm>
        </p:spPr>
      </p:pic>
      <p:sp>
        <p:nvSpPr>
          <p:cNvPr id="5" name="Rectangle 4"/>
          <p:cNvSpPr/>
          <p:nvPr/>
        </p:nvSpPr>
        <p:spPr>
          <a:xfrm>
            <a:off x="381000" y="4583162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남베트남 해방군의 탱크 </a:t>
            </a:r>
            <a:r>
              <a:rPr lang="en-US" altLang="ko-KR" dirty="0"/>
              <a:t>390(</a:t>
            </a:r>
            <a:r>
              <a:rPr lang="ko-KR" altLang="en-US" dirty="0"/>
              <a:t>가운데</a:t>
            </a:r>
            <a:r>
              <a:rPr lang="en-US" altLang="ko-KR" dirty="0"/>
              <a:t>) </a:t>
            </a:r>
            <a:r>
              <a:rPr lang="ko-KR" altLang="en-US" dirty="0"/>
              <a:t>사진 </a:t>
            </a:r>
            <a:r>
              <a:rPr lang="en-US" altLang="ko-KR" dirty="0"/>
              <a:t>- </a:t>
            </a:r>
            <a:r>
              <a:rPr lang="ko-KR" altLang="en-US" dirty="0"/>
              <a:t>프랑스 여성 언론인 </a:t>
            </a:r>
            <a:r>
              <a:rPr lang="en-US" altLang="ko-KR" dirty="0"/>
              <a:t>Françoise </a:t>
            </a:r>
            <a:r>
              <a:rPr lang="en-US" altLang="ko-KR" dirty="0" err="1"/>
              <a:t>Demulder</a:t>
            </a:r>
            <a:r>
              <a:rPr lang="ko-KR" altLang="en-US" dirty="0"/>
              <a:t>가 </a:t>
            </a:r>
            <a:r>
              <a:rPr lang="en-US" altLang="ko-KR" dirty="0"/>
              <a:t>1975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30</a:t>
            </a:r>
            <a:r>
              <a:rPr lang="ko-KR" altLang="en-US" dirty="0"/>
              <a:t>일 정오에 통일궁 문을 강타한 최초의 탱크입니다</a:t>
            </a:r>
            <a:r>
              <a:rPr lang="en-US" altLang="ko-KR" dirty="0"/>
              <a:t>. </a:t>
            </a:r>
            <a:r>
              <a:rPr lang="ko-KR" altLang="en-US" dirty="0"/>
              <a:t>화살표는 통일궁 옥상에 깃발을 꽂은 부이꽝탄</a:t>
            </a:r>
            <a:r>
              <a:rPr lang="en-US" altLang="ko-KR" dirty="0"/>
              <a:t>(Bui </a:t>
            </a:r>
            <a:r>
              <a:rPr lang="en-US" altLang="ko-KR" dirty="0" err="1"/>
              <a:t>Quang</a:t>
            </a:r>
            <a:r>
              <a:rPr lang="en-US" altLang="ko-KR" dirty="0"/>
              <a:t> Than) </a:t>
            </a:r>
            <a:r>
              <a:rPr lang="ko-KR" altLang="en-US" dirty="0"/>
              <a:t>중대장을 가리킨다</a:t>
            </a:r>
            <a:r>
              <a:rPr lang="en-US" altLang="ko-KR" dirty="0" smtClean="0"/>
              <a:t>.</a:t>
            </a:r>
            <a:endParaRPr lang="vi-VN" altLang="ko-K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30</a:t>
            </a:r>
            <a:r>
              <a:rPr lang="ko-KR" altLang="en-US" dirty="0"/>
              <a:t>일</a:t>
            </a:r>
            <a:r>
              <a:rPr lang="en-US" altLang="ko-KR" dirty="0"/>
              <a:t>: </a:t>
            </a:r>
            <a:r>
              <a:rPr lang="ko-KR" altLang="en-US" dirty="0"/>
              <a:t>즈엉반민</a:t>
            </a:r>
            <a:r>
              <a:rPr lang="en-US" altLang="ko-KR" dirty="0"/>
              <a:t>(Duong Van Minh) </a:t>
            </a:r>
            <a:r>
              <a:rPr lang="ko-KR" altLang="en-US" dirty="0"/>
              <a:t>대통령이 무조건 항복을 선언했다</a:t>
            </a:r>
            <a:r>
              <a:rPr lang="en-US" altLang="ko-KR" dirty="0"/>
              <a:t>. </a:t>
            </a:r>
            <a:r>
              <a:rPr lang="ko-KR" altLang="en-US" dirty="0"/>
              <a:t>남부 해방군이 사이공에 입성했다</a:t>
            </a:r>
            <a:r>
              <a:rPr lang="en-US" altLang="ko-KR" dirty="0"/>
              <a:t>. </a:t>
            </a:r>
            <a:r>
              <a:rPr lang="ko-KR" altLang="en-US" dirty="0"/>
              <a:t>남베트남공화국 군정이 베트남공화국을 점령하면서 </a:t>
            </a:r>
            <a:r>
              <a:rPr lang="en-US" altLang="ko-KR" dirty="0"/>
              <a:t>17</a:t>
            </a:r>
            <a:r>
              <a:rPr lang="ko-KR" altLang="en-US" dirty="0"/>
              <a:t>도선 군사경계선이 폐지됐다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r>
              <a:rPr lang="vi-VN" altLang="ko-KR" sz="2000" dirty="0" smtClean="0"/>
              <a:t>                                   </a:t>
            </a:r>
            <a:r>
              <a:rPr lang="ko-KR" altLang="en-US" sz="2000" dirty="0" smtClean="0"/>
              <a:t>조국해방위업의 </a:t>
            </a:r>
            <a:r>
              <a:rPr lang="ko-KR" altLang="en-US" sz="2000" dirty="0"/>
              <a:t>찬란한 </a:t>
            </a:r>
            <a:r>
              <a:rPr lang="ko-KR" altLang="en-US" sz="2000" dirty="0" smtClean="0"/>
              <a:t>정점</a:t>
            </a:r>
            <a:r>
              <a:rPr lang="vi-VN" altLang="ko-KR" sz="2000" dirty="0" smtClean="0"/>
              <a:t>                                           </a:t>
            </a:r>
            <a:endParaRPr lang="en-US" sz="2000" dirty="0"/>
          </a:p>
        </p:txBody>
      </p:sp>
      <p:pic>
        <p:nvPicPr>
          <p:cNvPr id="6146" name="Picture 2" descr="C:\Users\PC\Desktop\1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848600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/>
              <a:t>. </a:t>
            </a:r>
            <a:r>
              <a:rPr lang="ko-KR" altLang="en-US" dirty="0" smtClean="0"/>
              <a:t>베트남전은 </a:t>
            </a:r>
            <a:r>
              <a:rPr lang="ko-KR" altLang="en-US" dirty="0"/>
              <a:t>미 공군이 사용한 폭발물이 </a:t>
            </a:r>
            <a:r>
              <a:rPr lang="en-US" altLang="ko-KR" dirty="0"/>
              <a:t>7,662,000</a:t>
            </a:r>
            <a:r>
              <a:rPr lang="ko-KR" altLang="en-US" dirty="0"/>
              <a:t>톤으로 역사상 가장 많은 폭탄이 투하된 전쟁으로 기록되어 있으며</a:t>
            </a:r>
            <a:r>
              <a:rPr lang="en-US" altLang="ko-KR" dirty="0"/>
              <a:t>, </a:t>
            </a:r>
            <a:r>
              <a:rPr lang="ko-KR" altLang="en-US" dirty="0"/>
              <a:t>이는 제</a:t>
            </a:r>
            <a:r>
              <a:rPr lang="en-US" altLang="ko-KR" dirty="0"/>
              <a:t>2</a:t>
            </a:r>
            <a:r>
              <a:rPr lang="ko-KR" altLang="en-US" dirty="0"/>
              <a:t>차 세계대전 당시 모든 국가가 사용한 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. </a:t>
            </a:r>
            <a:r>
              <a:rPr lang="ko-KR" altLang="en-US" dirty="0" smtClean="0"/>
              <a:t>폭발물 </a:t>
            </a:r>
            <a:r>
              <a:rPr lang="en-US" altLang="ko-KR" dirty="0"/>
              <a:t>2,150,000</a:t>
            </a:r>
            <a:r>
              <a:rPr lang="ko-KR" altLang="en-US" dirty="0"/>
              <a:t>톤의 </a:t>
            </a:r>
            <a:r>
              <a:rPr lang="en-US" altLang="ko-KR" dirty="0"/>
              <a:t>3.7</a:t>
            </a:r>
            <a:r>
              <a:rPr lang="ko-KR" altLang="en-US" dirty="0"/>
              <a:t>배에 해당한다</a:t>
            </a:r>
            <a:r>
              <a:rPr lang="en-US" altLang="ko-KR" dirty="0"/>
              <a:t>. </a:t>
            </a:r>
            <a:r>
              <a:rPr lang="ko-KR" altLang="en-US" dirty="0"/>
              <a:t>또 다른 소식통에 따르면 베트남전 당시 미군이 사용한 폭발물 총량은 약 </a:t>
            </a:r>
            <a:r>
              <a:rPr lang="en-US" altLang="ko-KR" dirty="0"/>
              <a:t>1,535</a:t>
            </a:r>
            <a:r>
              <a:rPr lang="ko-KR" altLang="en-US" dirty="0"/>
              <a:t>만톤으로 이 중 항공기에서 투하된 폭발물은 </a:t>
            </a:r>
            <a:r>
              <a:rPr lang="en-US" altLang="ko-KR" dirty="0"/>
              <a:t>785</a:t>
            </a:r>
            <a:r>
              <a:rPr lang="ko-KR" altLang="en-US" dirty="0"/>
              <a:t>만톤</a:t>
            </a:r>
            <a:r>
              <a:rPr lang="en-US" altLang="ko-KR" dirty="0"/>
              <a:t>, </a:t>
            </a:r>
            <a:r>
              <a:rPr lang="ko-KR" altLang="en-US" dirty="0"/>
              <a:t>지상에서 사용된 폭발물은 </a:t>
            </a:r>
            <a:r>
              <a:rPr lang="en-US" altLang="ko-KR" dirty="0"/>
              <a:t>750</a:t>
            </a:r>
            <a:r>
              <a:rPr lang="ko-KR" altLang="en-US" dirty="0"/>
              <a:t>만톤으로 추정된다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베트남 전쟁의 교훈</a:t>
            </a:r>
            <a:br>
              <a:rPr lang="ko-KR" alt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altLang="ko-KR" dirty="0" smtClean="0"/>
              <a:t> </a:t>
            </a:r>
            <a:r>
              <a:rPr lang="ko-KR" altLang="en-US" dirty="0" smtClean="0"/>
              <a:t>베트남 </a:t>
            </a:r>
            <a:r>
              <a:rPr lang="ko-KR" altLang="en-US" dirty="0"/>
              <a:t>전쟁에서 얻을 수 있는 교훈은 여러 가지가 있습니다</a:t>
            </a:r>
            <a:r>
              <a:rPr lang="en-US" altLang="ko-KR" dirty="0"/>
              <a:t>. </a:t>
            </a:r>
            <a:r>
              <a:rPr lang="ko-KR" altLang="en-US" dirty="0"/>
              <a:t>다음은 주요 교훈 몇 가지입니다</a:t>
            </a:r>
            <a:r>
              <a:rPr lang="en-US" altLang="ko-KR" dirty="0" smtClean="0"/>
              <a:t>:</a:t>
            </a:r>
            <a:endParaRPr lang="vi-VN" altLang="ko-KR" dirty="0" smtClean="0"/>
          </a:p>
          <a:p>
            <a:r>
              <a:rPr lang="ko-KR" altLang="en-US" dirty="0"/>
              <a:t>군사력의 한계</a:t>
            </a:r>
            <a:r>
              <a:rPr lang="en-US" altLang="ko-KR" dirty="0"/>
              <a:t>,</a:t>
            </a:r>
            <a:r>
              <a:rPr lang="ko-KR" altLang="en-US" dirty="0"/>
              <a:t>현지 문화와 여론의 중요성</a:t>
            </a:r>
            <a:r>
              <a:rPr lang="en-US" altLang="ko-KR" dirty="0"/>
              <a:t>,</a:t>
            </a:r>
            <a:r>
              <a:rPr lang="ko-KR" altLang="en-US" dirty="0"/>
              <a:t>정치적 전략과 전술의 조화</a:t>
            </a:r>
            <a:r>
              <a:rPr lang="en-US" altLang="ko-KR" dirty="0"/>
              <a:t>,</a:t>
            </a:r>
            <a:r>
              <a:rPr lang="ko-KR" altLang="en-US" dirty="0"/>
              <a:t>미디어의 영향력</a:t>
            </a:r>
            <a:r>
              <a:rPr lang="en-US" altLang="ko-KR" dirty="0"/>
              <a:t>, </a:t>
            </a:r>
            <a:r>
              <a:rPr lang="ko-KR" altLang="en-US" dirty="0"/>
              <a:t>국내 정치와 전쟁의 연관성 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/>
              <a:t>베트남 관광청 홈페이지에선 베트남 전쟁에 대해 </a:t>
            </a:r>
            <a:r>
              <a:rPr lang="en-US" altLang="ko-KR" dirty="0"/>
              <a:t>'</a:t>
            </a:r>
            <a:r>
              <a:rPr lang="ko-KR" altLang="en-US" dirty="0">
                <a:hlinkClick r:id="rId2" tooltip="http://travel.tourism.vn:808/main/publish/view.jsp?menuID=002001002018&amp;type=P"/>
              </a:rPr>
              <a:t>남베트남의 자유화</a:t>
            </a:r>
            <a:r>
              <a:rPr lang="en-US" altLang="ko-KR" dirty="0"/>
              <a:t>'</a:t>
            </a:r>
            <a:r>
              <a:rPr lang="ko-KR" altLang="en-US" dirty="0"/>
              <a:t>라 한다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베트남 전쟁 끝나고 암흑기였던 그후 </a:t>
            </a:r>
            <a:r>
              <a:rPr lang="en-US" altLang="ko-KR" dirty="0"/>
              <a:t>1983</a:t>
            </a:r>
            <a:r>
              <a:rPr lang="ko-KR" altLang="en-US" dirty="0"/>
              <a:t>년 레이건 정부시절 </a:t>
            </a:r>
            <a:r>
              <a:rPr lang="ko-KR" altLang="en-US" dirty="0">
                <a:hlinkClick r:id="rId3" tooltip="그레나다 침공"/>
              </a:rPr>
              <a:t>그레나다 침공</a:t>
            </a:r>
            <a:r>
              <a:rPr lang="ko-KR" altLang="en-US" dirty="0"/>
              <a:t> 공산정권 상대로 승리하면서 오랜만에 완전한 승리를 거뒀다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약 </a:t>
            </a:r>
            <a:r>
              <a:rPr lang="en-US" altLang="ko-KR" dirty="0"/>
              <a:t>46</a:t>
            </a:r>
            <a:r>
              <a:rPr lang="ko-KR" altLang="en-US" dirty="0"/>
              <a:t>년 후 아프가니스탄 이슬람 공화국도 미군이 철수하면서 제</a:t>
            </a:r>
            <a:r>
              <a:rPr lang="en-US" altLang="ko-KR" dirty="0"/>
              <a:t>2</a:t>
            </a:r>
            <a:r>
              <a:rPr lang="ko-KR" altLang="en-US" dirty="0"/>
              <a:t>의 사이공이 될 가능성이 높아졌다</a:t>
            </a:r>
            <a:r>
              <a:rPr lang="en-US" altLang="ko-KR" dirty="0"/>
              <a:t>.</a:t>
            </a:r>
            <a:r>
              <a:rPr lang="en-US" altLang="ko-KR" baseline="30000" dirty="0">
                <a:hlinkClick r:id="rId4"/>
              </a:rPr>
              <a:t>[103]</a:t>
            </a:r>
            <a:r>
              <a:rPr lang="ko-KR" altLang="en-US" dirty="0"/>
              <a:t> 실제로 미군이 철수하자마자 대통령을 비롯한 아프간 정부 수뇌부는 탈출했고 우리나라도 현지 협력자들을 데리고 한국에 정착하도록 도와주는</a:t>
            </a:r>
            <a:r>
              <a:rPr lang="en-US" altLang="ko-KR" dirty="0"/>
              <a:t>, </a:t>
            </a:r>
            <a:r>
              <a:rPr lang="ko-KR" altLang="en-US" dirty="0"/>
              <a:t>매우 유사한 상황이 되었다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6096000"/>
          </a:xfrm>
        </p:spPr>
        <p:txBody>
          <a:bodyPr>
            <a:normAutofit fontScale="92500" lnSpcReduction="20000"/>
          </a:bodyPr>
          <a:lstStyle/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 smtClean="0"/>
          </a:p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/>
          </a:p>
          <a:p>
            <a:r>
              <a:rPr lang="en-US" altLang="ko-KR" dirty="0" smtClean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19</a:t>
            </a:r>
            <a:r>
              <a:rPr lang="ko-KR" altLang="en-US" dirty="0"/>
              <a:t>일</a:t>
            </a:r>
            <a:r>
              <a:rPr lang="en-US" altLang="ko-KR" dirty="0"/>
              <a:t>: </a:t>
            </a:r>
            <a:r>
              <a:rPr lang="ko-KR" altLang="en-US" dirty="0"/>
              <a:t>베트민이 하노이에서 </a:t>
            </a:r>
            <a:r>
              <a:rPr lang="en-US" altLang="ko-KR" dirty="0"/>
              <a:t>8</a:t>
            </a:r>
            <a:r>
              <a:rPr lang="ko-KR" altLang="en-US" dirty="0"/>
              <a:t>월 혁명을 성공적으로 조직하고 전국으로 확산되었습니다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54226"/>
            <a:ext cx="6096000" cy="33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   </a:t>
            </a:r>
            <a:endParaRPr lang="en-US" altLang="ko-KR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en-US" altLang="ko-K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en-US" altLang="ko-K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  </a:t>
            </a:r>
            <a:r>
              <a:rPr lang="ko-KR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감사합니다</a:t>
            </a:r>
            <a:r>
              <a:rPr lang="ko-KR" altLang="en-US" sz="80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endParaRPr lang="en-US" sz="80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41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/>
          </a:p>
          <a:p>
            <a:r>
              <a:rPr lang="en-US" altLang="ko-KR" dirty="0" smtClean="0"/>
              <a:t>1945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</a:t>
            </a:r>
            <a:r>
              <a:rPr lang="ko-KR" altLang="en-US" dirty="0"/>
              <a:t>일 수만 명의 수도 동포들 앞에서 바딘 광장에서 호치민 주석은 임시정부를 대신하여 독립선언서를 정중히 낭독하고 모든 베트남 국민과 세계에 선포했다</a:t>
            </a:r>
            <a:r>
              <a:rPr lang="en-US" altLang="ko-KR" dirty="0"/>
              <a:t>: </a:t>
            </a:r>
            <a:r>
              <a:rPr lang="ko-KR" altLang="en-US" dirty="0"/>
              <a:t>민주공화국이 탄생했다</a:t>
            </a:r>
            <a:r>
              <a:rPr lang="en-US" altLang="ko-KR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655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/>
          </a:p>
          <a:p>
            <a:r>
              <a:rPr lang="en-US" altLang="ko-KR" dirty="0" smtClean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23</a:t>
            </a:r>
            <a:r>
              <a:rPr lang="ko-KR" altLang="en-US" dirty="0"/>
              <a:t>일</a:t>
            </a:r>
            <a:r>
              <a:rPr lang="en-US" altLang="ko-KR" dirty="0"/>
              <a:t>: </a:t>
            </a:r>
            <a:r>
              <a:rPr lang="ko-KR" altLang="en-US" dirty="0"/>
              <a:t>프랑스군이 남쪽으로 돌아와 베트민 및 기타 원주민 세력과 무력 충돌을 벌이고 영국군의 도움을 받아 장악합니다</a:t>
            </a:r>
            <a:r>
              <a:rPr lang="en-US" altLang="ko-KR" dirty="0"/>
              <a:t>. </a:t>
            </a:r>
            <a:r>
              <a:rPr lang="ko-KR" altLang="en-US" dirty="0"/>
              <a:t>남부 저항 전쟁의 날</a:t>
            </a:r>
            <a:r>
              <a:rPr lang="en-US" altLang="ko-KR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01957"/>
            <a:ext cx="6324600" cy="32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1946</a:t>
            </a:r>
            <a:r>
              <a:rPr lang="ko-KR" altLang="en-US" dirty="0" smtClean="0"/>
              <a:t>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73763"/>
          </a:xfrm>
        </p:spPr>
        <p:txBody>
          <a:bodyPr>
            <a:normAutofit fontScale="40000" lnSpcReduction="20000"/>
          </a:bodyPr>
          <a:lstStyle/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dirty="0"/>
          </a:p>
          <a:p>
            <a:endParaRPr lang="vi-VN" altLang="ko-KR" dirty="0" smtClean="0"/>
          </a:p>
          <a:p>
            <a:endParaRPr lang="vi-VN" altLang="ko-KR" sz="7600" dirty="0" smtClean="0"/>
          </a:p>
          <a:p>
            <a:endParaRPr lang="vi-VN" altLang="ko-KR" sz="7600" dirty="0"/>
          </a:p>
          <a:p>
            <a:endParaRPr lang="vi-VN" altLang="ko-KR" sz="7600" dirty="0" smtClean="0"/>
          </a:p>
          <a:p>
            <a:r>
              <a:rPr lang="en-US" altLang="ko-KR" sz="7600" dirty="0" smtClean="0"/>
              <a:t>1946</a:t>
            </a:r>
            <a:r>
              <a:rPr lang="ko-KR" altLang="en-US" sz="7600" dirty="0" smtClean="0"/>
              <a:t>년</a:t>
            </a:r>
            <a:r>
              <a:rPr lang="en-US" altLang="ko-KR" sz="7600" dirty="0" smtClean="0"/>
              <a:t>12</a:t>
            </a:r>
            <a:r>
              <a:rPr lang="ko-KR" altLang="en-US" sz="7600" dirty="0"/>
              <a:t>월 </a:t>
            </a:r>
            <a:r>
              <a:rPr lang="en-US" altLang="ko-KR" sz="7600" dirty="0"/>
              <a:t>19</a:t>
            </a:r>
            <a:r>
              <a:rPr lang="ko-KR" altLang="en-US" sz="7600" dirty="0"/>
              <a:t>일</a:t>
            </a:r>
            <a:r>
              <a:rPr lang="en-US" altLang="ko-KR" sz="7600" dirty="0"/>
              <a:t>: </a:t>
            </a:r>
            <a:r>
              <a:rPr lang="ko-KR" altLang="en-US" sz="7600" dirty="0"/>
              <a:t>호 대통령이 전국적인 저항 전쟁을 시작했다</a:t>
            </a:r>
            <a:r>
              <a:rPr lang="en-US" altLang="ko-KR" sz="7600" dirty="0"/>
              <a:t>. </a:t>
            </a:r>
            <a:r>
              <a:rPr lang="ko-KR" altLang="en-US" sz="7600" dirty="0"/>
              <a:t>프랑스에 대한 저항이 시작되었습니다</a:t>
            </a:r>
            <a:r>
              <a:rPr lang="en-US" altLang="ko-KR" sz="7600" dirty="0" smtClean="0"/>
              <a:t>.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.</a:t>
            </a:r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5638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296400" cy="6705600"/>
          </a:xfrm>
        </p:spPr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vi-VN" altLang="ko-KR" dirty="0" smtClean="0"/>
          </a:p>
          <a:p>
            <a:pPr marL="0" indent="0">
              <a:buNone/>
            </a:pPr>
            <a:endParaRPr lang="vi-VN" altLang="ko-KR" dirty="0"/>
          </a:p>
          <a:p>
            <a:pPr marL="0" indent="0">
              <a:buNone/>
            </a:pPr>
            <a:endParaRPr lang="vi-VN" altLang="ko-KR" dirty="0" smtClean="0"/>
          </a:p>
          <a:p>
            <a:pPr marL="0" indent="0">
              <a:buNone/>
            </a:pPr>
            <a:endParaRPr lang="vi-VN" altLang="ko-KR" dirty="0"/>
          </a:p>
          <a:p>
            <a:pPr marL="0" indent="0">
              <a:buNone/>
            </a:pPr>
            <a:endParaRPr lang="vi-VN" altLang="ko-KR" dirty="0" smtClean="0"/>
          </a:p>
          <a:p>
            <a:pPr marL="0" indent="0">
              <a:buNone/>
            </a:pPr>
            <a:r>
              <a:rPr lang="en-US" altLang="ko-KR" dirty="0" smtClean="0"/>
              <a:t>1947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19</a:t>
            </a:r>
            <a:r>
              <a:rPr lang="ko-KR" altLang="en-US" dirty="0"/>
              <a:t>일 </a:t>
            </a:r>
            <a:r>
              <a:rPr lang="en-US" altLang="ko-KR" dirty="0"/>
              <a:t>- 2</a:t>
            </a:r>
            <a:r>
              <a:rPr lang="ko-KR" altLang="en-US" dirty="0"/>
              <a:t>월 </a:t>
            </a:r>
            <a:r>
              <a:rPr lang="en-US" altLang="ko-KR" dirty="0"/>
              <a:t>18</a:t>
            </a:r>
            <a:r>
              <a:rPr lang="ko-KR" altLang="en-US" dirty="0"/>
              <a:t>일</a:t>
            </a:r>
            <a:r>
              <a:rPr lang="en-US" altLang="ko-KR" dirty="0"/>
              <a:t>: </a:t>
            </a:r>
            <a:r>
              <a:rPr lang="ko-KR" altLang="en-US" dirty="0"/>
              <a:t>하노이 전투로 인도차이나 전쟁이 시작되었고</a:t>
            </a:r>
            <a:r>
              <a:rPr lang="en-US" altLang="ko-KR" dirty="0"/>
              <a:t>, </a:t>
            </a:r>
            <a:r>
              <a:rPr lang="ko-KR" altLang="en-US" dirty="0"/>
              <a:t>베트민은 하노이에서 프랑스군을 붙잡아 대규모 병력이 철수하고 장기적인 저항을 준비할 시간을 만들었습니다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001000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1653</Words>
  <Application>Microsoft Office PowerPoint</Application>
  <PresentationFormat>On-screen Show (4:3)</PresentationFormat>
  <Paragraphs>243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베트남 전쟁  응웬티엔쾅 22043824 </vt:lpstr>
      <vt:lpstr>목자</vt:lpstr>
      <vt:lpstr>1945년</vt:lpstr>
      <vt:lpstr>PowerPoint Presentation</vt:lpstr>
      <vt:lpstr>PowerPoint Presentation</vt:lpstr>
      <vt:lpstr>PowerPoint Presentation</vt:lpstr>
      <vt:lpstr>PowerPoint Presentation</vt:lpstr>
      <vt:lpstr>1946년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제2차인도차이나 전쟁(1955-1975) </vt:lpstr>
      <vt:lpstr>PowerPoint Presentation</vt:lpstr>
      <vt:lpstr>PowerPoint Presentation</vt:lpstr>
      <vt:lpstr> </vt:lpstr>
      <vt:lpstr>PowerPoint Presentation</vt:lpstr>
      <vt:lpstr>PowerPoint Presentation</vt:lpstr>
      <vt:lpstr>미국의 계획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전개 </vt:lpstr>
      <vt:lpstr>PowerPoint Presentation</vt:lpstr>
      <vt:lpstr> 남베트남과 연합군의 패전 이유 </vt:lpstr>
      <vt:lpstr> 북베트남의 구정 공세 </vt:lpstr>
      <vt:lpstr>PowerPoint Presentation</vt:lpstr>
      <vt:lpstr>PowerPoint Presentation</vt:lpstr>
      <vt:lpstr>1973년</vt:lpstr>
      <vt:lpstr>PowerPoint Presentation</vt:lpstr>
      <vt:lpstr>PowerPoint Presentation</vt:lpstr>
      <vt:lpstr>PowerPoint Presentation</vt:lpstr>
      <vt:lpstr>PowerPoint Presentation</vt:lpstr>
      <vt:lpstr>4월 26일: 호치민 캠페인이 시작됩니다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베트남 전쟁의 교훈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베트남 전쟁</dc:title>
  <dc:creator>PC</dc:creator>
  <cp:lastModifiedBy>PC</cp:lastModifiedBy>
  <cp:revision>51</cp:revision>
  <dcterms:created xsi:type="dcterms:W3CDTF">2024-05-22T14:38:54Z</dcterms:created>
  <dcterms:modified xsi:type="dcterms:W3CDTF">2024-05-30T15:48:49Z</dcterms:modified>
</cp:coreProperties>
</file>