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30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4" r:id="rId47"/>
    <p:sldId id="302" r:id="rId48"/>
    <p:sldId id="303" r:id="rId49"/>
    <p:sldId id="308" r:id="rId50"/>
    <p:sldId id="305" r:id="rId51"/>
    <p:sldId id="306" r:id="rId5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41" autoAdjust="0"/>
    <p:restoredTop sz="94625" autoAdjust="0"/>
  </p:normalViewPr>
  <p:slideViewPr>
    <p:cSldViewPr snapToGrid="0" snapToObjects="1">
      <p:cViewPr>
        <p:scale>
          <a:sx n="50" d="100"/>
          <a:sy n="50" d="100"/>
        </p:scale>
        <p:origin x="96" y="523"/>
      </p:cViewPr>
      <p:guideLst/>
    </p:cSldViewPr>
  </p:slideViewPr>
  <p:outlineViewPr>
    <p:cViewPr>
      <p:scale>
        <a:sx n="33" d="100"/>
        <a:sy n="33" d="100"/>
      </p:scale>
      <p:origin x="0" y="-68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9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5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1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7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3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2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1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1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4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34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79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5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59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2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37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5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47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50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28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8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76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75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051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05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63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57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62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21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37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2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fDTuNyup9Y" TargetMode="External"/><Relationship Id="rId4" Type="http://schemas.openxmlformats.org/officeDocument/2006/relationships/hyperlink" Target="https://youtu.be/KfDTuNyup9Y?si=EsLUFEtY0mqZrx-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110" y="1565563"/>
            <a:ext cx="7827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일본의 음식에 대하여 알아보자</a:t>
            </a:r>
            <a:endParaRPr lang="en-US" altLang="ko-KR" sz="8800" dirty="0" smtClean="0"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596" y="6734907"/>
            <a:ext cx="2050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22369456 </a:t>
            </a:r>
            <a:r>
              <a:rPr lang="ko-KR" alt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노유리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4" name="포인트가 4개인 별 3"/>
          <p:cNvSpPr/>
          <p:nvPr/>
        </p:nvSpPr>
        <p:spPr>
          <a:xfrm rot="856015">
            <a:off x="10604376" y="2694913"/>
            <a:ext cx="903104" cy="924017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029897"/>
            <a:ext cx="919674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와규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和牛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 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등 일본의 고급 고기 요리</a:t>
            </a:r>
            <a:endParaRPr 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3168610"/>
            <a:ext cx="2527459" cy="156198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5008245"/>
            <a:ext cx="25274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와규 스테이크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5608234"/>
            <a:ext cx="229255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섬세한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육질과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깊은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풍미가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특징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935" y="3168610"/>
            <a:ext cx="2527578" cy="15621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20935" y="5008364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와규 타타키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640261" y="5621331"/>
            <a:ext cx="329841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부드러운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생고기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의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ko-KR" alt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식감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일품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168610"/>
            <a:ext cx="2527578" cy="15621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5008364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와규 스키야키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560727" y="5608233"/>
            <a:ext cx="21494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부드러운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식감과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깊은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우마미 맛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2602" y="3168610"/>
            <a:ext cx="2527578" cy="15621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342602" y="5008364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고베 야키니쿠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361928" y="5621331"/>
            <a:ext cx="329841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특별한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마블링과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감칠맛이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일품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7128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21719" y="2013704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7545"/>
              </a:lnSpc>
            </a:pPr>
            <a:r>
              <a:rPr lang="en-US" sz="4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 특유의 </a:t>
            </a:r>
            <a:r>
              <a:rPr lang="en-US" sz="480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간식</a:t>
            </a:r>
            <a:r>
              <a:rPr lang="en-US" sz="4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8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문화</a:t>
            </a:r>
            <a:r>
              <a:rPr lang="en-US" altLang="ko-KR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4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お菓子</a:t>
            </a:r>
            <a:r>
              <a:rPr lang="en-US" altLang="ko-KR" sz="4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8" y="3790001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초콜릿과는 차별화된 일본의 다양한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과자와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스낵들</a:t>
            </a:r>
            <a:r>
              <a:rPr lang="ko-KR" alt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 많음</a:t>
            </a:r>
            <a:endParaRPr lang="en-US" altLang="ko-KR" sz="22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 </a:t>
            </a:r>
            <a:r>
              <a:rPr lang="ko-KR" alt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화과자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이외에도 서양에서 들여온 초콜릿</a:t>
            </a:r>
            <a:r>
              <a:rPr lang="en-US" altLang="ko-KR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등을 사용한</a:t>
            </a:r>
            <a:endParaRPr lang="en-US" altLang="ko-KR" sz="22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디저트가 사람들에게 사랑받고 있음</a:t>
            </a:r>
            <a:endParaRPr lang="en-US" altLang="ko-KR" sz="22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altLang="ko-KR" sz="22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</p:txBody>
      </p:sp>
      <p:sp>
        <p:nvSpPr>
          <p:cNvPr id="8" name="Text 4"/>
          <p:cNvSpPr/>
          <p:nvPr/>
        </p:nvSpPr>
        <p:spPr>
          <a:xfrm>
            <a:off x="911662" y="4989909"/>
            <a:ext cx="198358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152"/>
              </a:lnSpc>
              <a:buNone/>
            </a:pPr>
            <a:endParaRPr lang="en-US" sz="1152" dirty="0"/>
          </a:p>
        </p:txBody>
      </p:sp>
      <p:sp>
        <p:nvSpPr>
          <p:cNvPr id="9" name="포인트가 4개인 별 8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포인트가 4개인 별 1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포인트가 5개인 별 13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5개인 별 1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0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1"/>
          <p:cNvSpPr/>
          <p:nvPr/>
        </p:nvSpPr>
        <p:spPr>
          <a:xfrm>
            <a:off x="837010" y="1217097"/>
            <a:ext cx="9373348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차(茶) </a:t>
            </a: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문화와</a:t>
            </a:r>
            <a:endParaRPr lang="en-US" sz="4374" b="1" dirty="0" smtClean="0">
              <a:solidFill>
                <a:srgbClr val="1F1E1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ko-KR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종류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2"/>
          <p:cNvSpPr/>
          <p:nvPr/>
        </p:nvSpPr>
        <p:spPr>
          <a:xfrm>
            <a:off x="643081" y="3275923"/>
            <a:ext cx="479759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차 문화는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세계적으로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유명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함</a:t>
            </a:r>
            <a:endParaRPr lang="en-US" altLang="ko-KR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맑고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깊은 향을 가진 녹차부터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달콤한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말차상큼한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홍차까지 다양한 차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종류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3"/>
          <p:cNvSpPr/>
          <p:nvPr/>
        </p:nvSpPr>
        <p:spPr>
          <a:xfrm>
            <a:off x="639435" y="5243010"/>
            <a:ext cx="960433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전통적인 다도 의식은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정신적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수양과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사회적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교류의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장이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되었으며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여유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있는 차 마시기는 일본인들의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일상적인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즐거움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 되었음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 rotWithShape="1">
          <a:blip r:embed="rId4"/>
          <a:srcRect l="37161" r="15152"/>
          <a:stretch/>
        </p:blipFill>
        <p:spPr>
          <a:xfrm>
            <a:off x="8432192" y="-57956"/>
            <a:ext cx="6212910" cy="8345511"/>
          </a:xfrm>
          <a:prstGeom prst="rect">
            <a:avLst/>
          </a:prstGeom>
        </p:spPr>
      </p:pic>
      <p:sp>
        <p:nvSpPr>
          <p:cNvPr id="12" name="포인트가 4개인 별 1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포인트가 5개인 별 13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5개인 별 1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7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57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760220" y="1598508"/>
            <a:ext cx="826484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생선 요리의 일본적인 기술과 조리법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220" y="3310890"/>
            <a:ext cx="3703320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82391" y="45328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신선한 재료 선택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 4"/>
          <p:cNvSpPr/>
          <p:nvPr/>
        </p:nvSpPr>
        <p:spPr>
          <a:xfrm>
            <a:off x="1982391" y="5013246"/>
            <a:ext cx="30912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최상의 신선도와 품질 유지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540" y="3310890"/>
            <a:ext cx="3703320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1640" y="45328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정성스러운 칼질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551640" y="5013246"/>
            <a:ext cx="33594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균형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잡힌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모양과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결이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살아나는 자르기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6860" y="3310890"/>
            <a:ext cx="3703320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389031" y="45328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섬세한 식사 문화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 8"/>
          <p:cNvSpPr/>
          <p:nvPr/>
        </p:nvSpPr>
        <p:spPr>
          <a:xfrm>
            <a:off x="9389031" y="5013246"/>
            <a:ext cx="341995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왼손을 활용한 생선 먹기 등 전통 에티켓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포인트가 4개인 별 23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포인트가 4개인 별 24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포인트가 4개인 별 25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포인트가 4개인 별 26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포인트가 5개인 별 27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포인트가 5개인 별 28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포인트가 5개인 별 29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포인트가 5개인 별 30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521976"/>
            <a:ext cx="724281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과일과 채소를 활용한 일본 요리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683425" y="3014068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94335" y="303478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 색감과 질감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53117" y="3572225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신선한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과일과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채소를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활용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하여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풍성한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색감과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식감을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선사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함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349490" y="3014068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960400" y="303478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건강과 </a:t>
            </a:r>
            <a:r>
              <a:rPr lang="en-US" sz="28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미용에</a:t>
            </a: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좋</a:t>
            </a:r>
            <a:r>
              <a:rPr lang="ko-KR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음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919182" y="3572225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비타민과 미네랄이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풍부한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원재료로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만들어져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건강에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도움을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줌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683425" y="5212677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94335" y="5233393"/>
            <a:ext cx="285428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전통 기술로 맛을 낸 요리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53117" y="5770834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특유의 조리법으로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재료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본연의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풍미를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살리는 일본의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기술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349490" y="5212677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960400" y="5233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아름다운 플레이팅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919182" y="5770834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시각적으로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아름답고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정성스러운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요리의 전통적인 음식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단장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방식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구부러진 연결선 25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43264" y="1578448"/>
            <a:ext cx="598020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특이한 음식 트렌드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3611084"/>
            <a:ext cx="73659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뇌파 측정 치즈, 청귤 젤리 등 기술과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과학이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접목된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독특한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 음식 트렌드가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등장하고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3"/>
          <p:cNvSpPr/>
          <p:nvPr/>
        </p:nvSpPr>
        <p:spPr>
          <a:xfrm>
            <a:off x="833199" y="4895809"/>
            <a:ext cx="73659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이색적이고 재미있는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새로운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음식들로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일본은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음식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문화의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새로운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지평을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열고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포인트가 4개인 별 7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포인트가 4개인 별 10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5개인 별 14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5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596576"/>
            <a:ext cx="884120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벤또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弁当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 일본의 도시락 문화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158" y="3428875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18470" y="4260754"/>
            <a:ext cx="356313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정성스러운 도시락 준비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3"/>
          <p:cNvSpPr/>
          <p:nvPr/>
        </p:nvSpPr>
        <p:spPr>
          <a:xfrm>
            <a:off x="1422248" y="4847035"/>
            <a:ext cx="311307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가족과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친구를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위한</a:t>
            </a:r>
            <a:endParaRPr lang="en-US" sz="175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정성스러운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도시락 만들기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873" y="3428875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143503" y="4248397"/>
            <a:ext cx="32832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구획화된 도시락 구성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385049" y="4847035"/>
            <a:ext cx="27504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주식, 반찬,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디저트가</a:t>
            </a:r>
            <a:endParaRPr lang="en-US" sz="175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체계적으로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구분된 벤또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6" y="3428875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064023" y="4248397"/>
            <a:ext cx="365959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예술적인 도시락 꾸미기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147155" y="4847035"/>
            <a:ext cx="329433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재료를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아름답게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배치하여</a:t>
            </a:r>
            <a:endParaRPr lang="en-US" sz="175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식욕을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돋우는 창의적 조리법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2540" y="3428875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69700" y="4248397"/>
            <a:ext cx="32832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간편함과 건강함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206682" y="4847035"/>
            <a:ext cx="311307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손쉽게 준비하고 영양까지 섭취할 수 있는 벤또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구부러진 연결선 24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1221889" y="1524033"/>
            <a:ext cx="958684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이자카야와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주류 문화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706762"/>
            <a:ext cx="2527459" cy="1561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2"/>
          <p:cNvSpPr/>
          <p:nvPr/>
        </p:nvSpPr>
        <p:spPr>
          <a:xfrm>
            <a:off x="1449214" y="4758214"/>
            <a:ext cx="267782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이자카야, 일본식 술집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3"/>
          <p:cNvSpPr/>
          <p:nvPr/>
        </p:nvSpPr>
        <p:spPr>
          <a:xfrm>
            <a:off x="1599582" y="5311021"/>
            <a:ext cx="286071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편안한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분위기에서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요리와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함께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술을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즐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길 수 있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는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장소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935" y="2706762"/>
            <a:ext cx="2527578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4"/>
          <p:cNvSpPr/>
          <p:nvPr/>
        </p:nvSpPr>
        <p:spPr>
          <a:xfrm>
            <a:off x="4470560" y="4758333"/>
            <a:ext cx="26779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 일본 술 종류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460289" y="5311140"/>
            <a:ext cx="28608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사와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하이볼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츄하이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아츠캉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풍부한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 주류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706762"/>
            <a:ext cx="2527578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6"/>
          <p:cNvSpPr/>
          <p:nvPr/>
        </p:nvSpPr>
        <p:spPr>
          <a:xfrm>
            <a:off x="7504003" y="4758333"/>
            <a:ext cx="26779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2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다채로운</a:t>
            </a:r>
            <a:r>
              <a:rPr lang="en-US" sz="22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22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술안주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244260" y="5308518"/>
            <a:ext cx="28608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이자카야에서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즐기는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종류의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안주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602" y="2706762"/>
            <a:ext cx="2527578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 8"/>
          <p:cNvSpPr/>
          <p:nvPr/>
        </p:nvSpPr>
        <p:spPr>
          <a:xfrm>
            <a:off x="10105731" y="4758333"/>
            <a:ext cx="26779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사회적 교류의 장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181956" y="5308518"/>
            <a:ext cx="28608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직장 동료,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친구들과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함께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방문하여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관계를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돈독히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하는 곳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6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779517"/>
            <a:ext cx="739282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1305226" y="4822207"/>
            <a:ext cx="320978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아침 식사 '모닝 세트'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87223" y="5330978"/>
            <a:ext cx="27131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 빵, 달걀,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육류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구성된 종합적인 아침 식사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4507826" y="4822207"/>
            <a:ext cx="320978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신선한 </a:t>
            </a:r>
            <a:r>
              <a:rPr lang="en-US" altLang="ko-KR" sz="2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생선 구이</a:t>
            </a:r>
            <a:r>
              <a:rPr lang="en-US" altLang="ko-KR" sz="2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4507826" y="5330978"/>
            <a:ext cx="29612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꽁치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연어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전갱이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고등어 등을 그릴로 구워 먹는 일본의 전통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 6"/>
          <p:cNvSpPr/>
          <p:nvPr/>
        </p:nvSpPr>
        <p:spPr>
          <a:xfrm>
            <a:off x="7221014" y="4822207"/>
            <a:ext cx="320978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부드러운 </a:t>
            </a:r>
            <a:r>
              <a:rPr lang="en-US" altLang="ko-KR" sz="2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‘</a:t>
            </a:r>
            <a:r>
              <a:rPr lang="ko-KR" altLang="en-US" sz="24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다마고도후</a:t>
            </a:r>
            <a:r>
              <a:rPr lang="en-US" altLang="ko-KR" sz="2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‘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77857" y="5330978"/>
            <a:ext cx="27131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육수와 계란을 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섞은 물을 쪄서 먹는 일본 전통 </a:t>
            </a:r>
            <a:r>
              <a:rPr lang="ko-KR" altLang="en-US" sz="20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계란찜</a:t>
            </a:r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요리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433511" y="4822207"/>
            <a:ext cx="32097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향긋한 '다마고야키'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546742" y="5317427"/>
            <a:ext cx="32731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설탕을 넣어서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달콤하고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고소한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계란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말이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49" y="2683470"/>
            <a:ext cx="2252461" cy="1801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36" y="2803404"/>
            <a:ext cx="2131615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34" y="2988963"/>
            <a:ext cx="2527578" cy="1421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2" y="2930956"/>
            <a:ext cx="2350883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 1"/>
          <p:cNvSpPr/>
          <p:nvPr/>
        </p:nvSpPr>
        <p:spPr>
          <a:xfrm>
            <a:off x="1760220" y="1524033"/>
            <a:ext cx="1035436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특색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있는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아침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식사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메뉴</a:t>
            </a:r>
            <a:endParaRPr lang="en-US" altLang="ko-KR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4개인 별 20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포인트가 4개인 별 2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포인트가 5개인 별 22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포인트가 5개인 별 24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포인트가 5개인 별 2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09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88110" y="128583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국물 요리 문화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799221" y="2535572"/>
            <a:ext cx="44410" cy="4284821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7" name="Shape 3"/>
          <p:cNvSpPr/>
          <p:nvPr/>
        </p:nvSpPr>
        <p:spPr>
          <a:xfrm>
            <a:off x="2071338" y="293687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8" name="Shape 4"/>
          <p:cNvSpPr/>
          <p:nvPr/>
        </p:nvSpPr>
        <p:spPr>
          <a:xfrm>
            <a:off x="1571395" y="27091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755822" y="2750837"/>
            <a:ext cx="1310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영덕블루로드체" pitchFamily="2" charset="-127"/>
                <a:ea typeface="영덕블루로드체" pitchFamily="2" charset="-127"/>
                <a:cs typeface="Alexandria" pitchFamily="34" charset="-120"/>
              </a:rPr>
              <a:t>1</a:t>
            </a:r>
            <a:endParaRPr lang="en-US" sz="262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043424" y="27577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맑은 </a:t>
            </a:r>
            <a:r>
              <a:rPr lang="en-US" sz="2187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국물의</a:t>
            </a: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2187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미소</a:t>
            </a:r>
            <a:r>
              <a:rPr lang="ko-KR" altLang="en-US" sz="2187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시</a:t>
            </a:r>
            <a:r>
              <a:rPr lang="en-US" sz="2187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루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043424" y="323816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청량감 있는 맛으로 식사를 돋우는 일본의 대표적인 국물요리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2071338" y="443920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13" name="Shape 9"/>
          <p:cNvSpPr/>
          <p:nvPr/>
        </p:nvSpPr>
        <p:spPr>
          <a:xfrm>
            <a:off x="1571395" y="42114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721771" y="4253168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영덕블루로드체" pitchFamily="2" charset="-127"/>
                <a:ea typeface="영덕블루로드체" pitchFamily="2" charset="-127"/>
                <a:cs typeface="Alexandria" pitchFamily="34" charset="-120"/>
              </a:rPr>
              <a:t>2</a:t>
            </a:r>
            <a:endParaRPr lang="en-US" sz="262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3043424" y="42600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진한</a:t>
            </a: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2187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풍미의</a:t>
            </a: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ko-KR" altLang="en-US" sz="2187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크림 스튜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043424" y="4740491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 재료를 넣어 끓인 일본식 스튜로 포만감 있는 한끼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2071338" y="594153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18" name="Shape 14"/>
          <p:cNvSpPr/>
          <p:nvPr/>
        </p:nvSpPr>
        <p:spPr>
          <a:xfrm>
            <a:off x="1571395" y="571382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721651" y="5755498"/>
            <a:ext cx="19931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영덕블루로드체" pitchFamily="2" charset="-127"/>
                <a:ea typeface="영덕블루로드체" pitchFamily="2" charset="-127"/>
                <a:cs typeface="Alexandria" pitchFamily="34" charset="-120"/>
              </a:rPr>
              <a:t>3</a:t>
            </a:r>
            <a:endParaRPr lang="en-US" sz="262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3043424" y="57624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감칠맛 </a:t>
            </a:r>
            <a:r>
              <a:rPr lang="en-US" sz="2187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가득한</a:t>
            </a: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ko-KR" altLang="en-US" sz="2187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모츠나베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3043424" y="6242821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ko-KR" altLang="en-US" sz="17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쇠고기</a:t>
            </a:r>
            <a:r>
              <a:rPr lang="en-US" altLang="ko-KR" sz="17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돼지고기 곱창 또는 기타 </a:t>
            </a:r>
            <a:r>
              <a:rPr lang="ko-KR" altLang="en-US" sz="17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내장을 넣어서 만든 </a:t>
            </a:r>
            <a:r>
              <a:rPr lang="ko-KR" altLang="en-US" sz="17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나베</a:t>
            </a:r>
            <a:r>
              <a:rPr lang="ko-KR" altLang="en-US" sz="17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요리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포인트가 4개인 별 21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포인트가 4개인 별 24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포인트가 5개인 별 26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포인트가 5개인 별 28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2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033701"/>
            <a:ext cx="87757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전통적인 요리와 현대적인 변화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60220" y="2172414"/>
            <a:ext cx="1851660" cy="1280160"/>
          </a:xfrm>
          <a:prstGeom prst="roundRect">
            <a:avLst>
              <a:gd name="adj" fmla="val 7811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Text 4"/>
          <p:cNvSpPr/>
          <p:nvPr/>
        </p:nvSpPr>
        <p:spPr>
          <a:xfrm>
            <a:off x="1990011" y="2590324"/>
            <a:ext cx="109180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3834051" y="2394585"/>
            <a:ext cx="265985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전통 요리의 계승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3834051" y="2875002"/>
            <a:ext cx="26598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고유의 전통 식문화 계승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722965" y="3426887"/>
            <a:ext cx="9036129" cy="22205"/>
          </a:xfrm>
          <a:prstGeom prst="roundRect">
            <a:avLst>
              <a:gd name="adj" fmla="val 450302"/>
            </a:avLst>
          </a:prstGeom>
          <a:solidFill>
            <a:srgbClr val="BBC2DC"/>
          </a:solidFill>
          <a:ln/>
        </p:spPr>
      </p:sp>
      <p:sp>
        <p:nvSpPr>
          <p:cNvPr id="10" name="Shape 8"/>
          <p:cNvSpPr/>
          <p:nvPr/>
        </p:nvSpPr>
        <p:spPr>
          <a:xfrm>
            <a:off x="1760220" y="3563660"/>
            <a:ext cx="3703320" cy="1280160"/>
          </a:xfrm>
          <a:prstGeom prst="roundRect">
            <a:avLst>
              <a:gd name="adj" fmla="val 7811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Text 9"/>
          <p:cNvSpPr/>
          <p:nvPr/>
        </p:nvSpPr>
        <p:spPr>
          <a:xfrm>
            <a:off x="1990011" y="3981569"/>
            <a:ext cx="165854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685711" y="37858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현대적 재해석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685711" y="4266248"/>
            <a:ext cx="281249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 요리를 현대적으로 재해석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574625" y="4818132"/>
            <a:ext cx="7184469" cy="22205"/>
          </a:xfrm>
          <a:prstGeom prst="roundRect">
            <a:avLst>
              <a:gd name="adj" fmla="val 450302"/>
            </a:avLst>
          </a:prstGeom>
          <a:solidFill>
            <a:srgbClr val="BBC2DC"/>
          </a:solidFill>
          <a:ln/>
        </p:spPr>
      </p:sp>
      <p:sp>
        <p:nvSpPr>
          <p:cNvPr id="15" name="Shape 13"/>
          <p:cNvSpPr/>
          <p:nvPr/>
        </p:nvSpPr>
        <p:spPr>
          <a:xfrm>
            <a:off x="1760220" y="4954905"/>
            <a:ext cx="5554980" cy="1280160"/>
          </a:xfrm>
          <a:prstGeom prst="roundRect">
            <a:avLst>
              <a:gd name="adj" fmla="val 7811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6" name="Text 14"/>
          <p:cNvSpPr/>
          <p:nvPr/>
        </p:nvSpPr>
        <p:spPr>
          <a:xfrm>
            <a:off x="1990011" y="5372814"/>
            <a:ext cx="166092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187" dirty="0"/>
          </a:p>
        </p:txBody>
      </p:sp>
      <p:sp>
        <p:nvSpPr>
          <p:cNvPr id="17" name="Text 15"/>
          <p:cNvSpPr/>
          <p:nvPr/>
        </p:nvSpPr>
        <p:spPr>
          <a:xfrm>
            <a:off x="7537371" y="517707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신선한 재료 활용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537371" y="5657493"/>
            <a:ext cx="306871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지역 식재료를 활용한 혁신적 요리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760220" y="6484977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요리는 전통과 현대의 조화를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이루며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발전</a:t>
            </a:r>
            <a:r>
              <a:rPr lang="ko-KR" alt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함</a:t>
            </a:r>
            <a:endParaRPr lang="en-US" sz="175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전통적인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방식을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지키면서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새로운 재료와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조리법을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접목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독창적인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맛을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선보</a:t>
            </a:r>
            <a:r>
              <a:rPr lang="ko-KR" alt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임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이러한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노력을 통해 일본 요리는 세계적으로 사랑받는 음식 문화로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자리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잡았</a:t>
            </a:r>
            <a:r>
              <a:rPr lang="ko-KR" alt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.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4개인 별 20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포인트가 4개인 별 21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포인트가 5개인 별 23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포인트가 5개인 별 24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포인트가 5개인 별 25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포인트가 5개인 별 26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344533"/>
            <a:ext cx="65818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향신료와 양념 사용법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3099911"/>
            <a:ext cx="5443895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6" name="Text 3"/>
          <p:cNvSpPr/>
          <p:nvPr/>
        </p:nvSpPr>
        <p:spPr>
          <a:xfrm>
            <a:off x="1928226" y="33049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독특한 향신료 활용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2187720" y="3785406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와사비,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겐조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특유의 향신료로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깊은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조화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3099911"/>
            <a:ext cx="5443895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Text 6"/>
          <p:cNvSpPr/>
          <p:nvPr/>
        </p:nvSpPr>
        <p:spPr>
          <a:xfrm>
            <a:off x="7693147" y="33049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간장의 다양한 역할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853785" y="3785406"/>
            <a:ext cx="49843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조미, 양념,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마리네이드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용도의 일본 전통 간장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760220" y="4972883"/>
            <a:ext cx="5443895" cy="1613268"/>
          </a:xfrm>
          <a:prstGeom prst="roundRect">
            <a:avLst>
              <a:gd name="adj" fmla="val 771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2" name="Text 9"/>
          <p:cNvSpPr/>
          <p:nvPr/>
        </p:nvSpPr>
        <p:spPr>
          <a:xfrm>
            <a:off x="1928226" y="51779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미소 페이스트의 활용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187720" y="5658378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된장과 유사한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미소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페이스트로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짙은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우마미 맛 구현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972883"/>
            <a:ext cx="5443895" cy="1613268"/>
          </a:xfrm>
          <a:prstGeom prst="roundRect">
            <a:avLst>
              <a:gd name="adj" fmla="val 771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5" name="Text 12"/>
          <p:cNvSpPr/>
          <p:nvPr/>
        </p:nvSpPr>
        <p:spPr>
          <a:xfrm>
            <a:off x="7693147" y="51779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천연 감칠맛 첨가제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853785" y="5658378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가다랑어 포,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다시마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해산물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성분으로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풍미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를 높임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7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275694"/>
            <a:ext cx="720660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가정 요리와 가정식 문화</a:t>
            </a:r>
            <a:endParaRPr 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2412082"/>
            <a:ext cx="3481149" cy="215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3"/>
          <p:cNvSpPr/>
          <p:nvPr/>
        </p:nvSpPr>
        <p:spPr>
          <a:xfrm>
            <a:off x="1735506" y="5335470"/>
            <a:ext cx="27636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 가정 요리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5852958"/>
            <a:ext cx="353905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계절과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가족에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따라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가정식을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선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보임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2412082"/>
            <a:ext cx="3481149" cy="215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5"/>
          <p:cNvSpPr/>
          <p:nvPr/>
        </p:nvSpPr>
        <p:spPr>
          <a:xfrm>
            <a:off x="5549911" y="5335470"/>
            <a:ext cx="27636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정성스러운 조리법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377293" y="5871831"/>
            <a:ext cx="4020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신선한 식재료와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정갈한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플레이팅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가족을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위한 우아한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식사를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제공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2412082"/>
            <a:ext cx="3481149" cy="215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7"/>
          <p:cNvSpPr/>
          <p:nvPr/>
        </p:nvSpPr>
        <p:spPr>
          <a:xfrm>
            <a:off x="9364317" y="5335470"/>
            <a:ext cx="27636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식사 문화의 중요성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475527" y="5852958"/>
            <a:ext cx="416824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가족과 함께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하는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식사는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문화에서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소중한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임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포인트가 4개인 별 13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포인트가 4개인 별 14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5개인 별 17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포인트가 5개인 별 18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9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383274"/>
            <a:ext cx="775382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>
              <a:latin typeface="영덕블루로드체" pitchFamily="2" charset="-127"/>
              <a:ea typeface="영덕블루로드체" pitchFamily="2" charset="-127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3346262"/>
            <a:ext cx="731153" cy="73115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04364" y="4410798"/>
            <a:ext cx="27333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식재료의 유사성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92178" y="5002425"/>
            <a:ext cx="379604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양국 요리에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많이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사용되는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쌀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채소, 해산물 등의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식재료가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유사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3346262"/>
            <a:ext cx="731153" cy="73115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18769" y="4410798"/>
            <a:ext cx="27333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발효와 발효 식품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454801" y="4975236"/>
            <a:ext cx="375377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발효 기술을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활용한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장류와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젓갈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소스류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등이 양국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요리의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특징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3346262"/>
            <a:ext cx="731153" cy="73115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433175" y="4410798"/>
            <a:ext cx="27333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건강한 식단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306040" y="5002425"/>
            <a:ext cx="401911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신선한 재료를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중심으로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한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균형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잡힌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식단과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저지방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저염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음식을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선호한다는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특징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1"/>
          <p:cNvSpPr/>
          <p:nvPr/>
        </p:nvSpPr>
        <p:spPr>
          <a:xfrm>
            <a:off x="1864830" y="1344533"/>
            <a:ext cx="64772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한식과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요리의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비교와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유사점</a:t>
            </a:r>
            <a:endParaRPr lang="en-US" altLang="ko-KR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포인트가 4개인 별 14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5개인 별 18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구부러진 연결선 22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521976"/>
            <a:ext cx="724281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요리의 근본적인 특징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683425" y="3014068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94335" y="303478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식재료 본연의 맛을 살림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53117" y="3572225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일본인들은 </a:t>
            </a:r>
            <a:r>
              <a:rPr lang="ko-KR" altLang="en-US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식재료 본연의 맛을 살리는 것을 중요시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하기 때문에 재료의 신선도가 요리의 맛을 좌우함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349490" y="3014068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960400" y="303478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제철음식을 즐겨먹는 일본인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919182" y="3572225"/>
            <a:ext cx="536855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식재료 본연의 맛을 살리는 것을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중요시</a:t>
            </a:r>
            <a:endParaRPr lang="en-US" altLang="ko-KR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=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시기에 맞게 가장 맛있는 음식을 선호</a:t>
            </a: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  제철음식을 즐겨먹는 </a:t>
            </a:r>
            <a:r>
              <a:rPr lang="ko-KR" altLang="en-US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경향</a:t>
            </a:r>
            <a:endParaRPr lang="en-US" b="1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683425" y="5212677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94335" y="5233393"/>
            <a:ext cx="285428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시각적 즐거움도 중요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53117" y="5770834"/>
            <a:ext cx="50963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옛날부터 음식의 맛만큼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시각적인 아름다움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 중요하게 생각해 왔으므로 오늘날의 일본인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또한 중요하게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여김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349490" y="5212677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960400" y="52333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기본적인 조미료를 고집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919182" y="5770834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소금</a:t>
            </a: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된장</a:t>
            </a: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식초를 조미료로 자주 사용하며</a:t>
            </a:r>
            <a:endParaRPr lang="en-US" altLang="ko-KR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이외에도 간장</a:t>
            </a: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설탕</a:t>
            </a: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다시마</a:t>
            </a: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가다랑어포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등</a:t>
            </a:r>
            <a:endParaRPr lang="en-US" altLang="ko-KR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기본적인 </a:t>
            </a:r>
            <a:r>
              <a:rPr lang="ko-KR" altLang="en-US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조미료만을</a:t>
            </a:r>
            <a:r>
              <a:rPr lang="ko-KR" altLang="en-US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사용하여 </a:t>
            </a:r>
            <a:r>
              <a:rPr lang="ko-KR" altLang="en-US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endParaRPr lang="en-US" b="1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9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226" y="0"/>
            <a:ext cx="5901793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16259" y="1543883"/>
            <a:ext cx="55598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길거리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음식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문화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9313" y="3418296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일본에서는 길거리에서 다양한 먹거리를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쉽게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구매할 수 있음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노점상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포장마차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멋진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길거리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음식을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즐길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수 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>
              <a:lnSpc>
                <a:spcPts val="2799"/>
              </a:lnSpc>
            </a:pPr>
            <a:endParaRPr lang="en-US" altLang="ko-KR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야키소바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오코노미야키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타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코야키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음식이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인기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4450913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833199" y="5056227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1" name="포인트가 4개인 별 10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포인트가 4개인 별 13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5개인 별 15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포인트가 5개인 별 17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5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32146"/>
            <a:ext cx="826484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동남아시아의 영향을 받은 일본 음식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044428"/>
            <a:ext cx="4542115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7" name="Text 4"/>
          <p:cNvSpPr/>
          <p:nvPr/>
        </p:nvSpPr>
        <p:spPr>
          <a:xfrm>
            <a:off x="1062990" y="327421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타이 요리의 영향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2990" y="3754636"/>
            <a:ext cx="40825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태국의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쏨땀과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똠양꿍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에 영향을 주었</a:t>
            </a:r>
            <a:r>
              <a:rPr lang="ko-KR" alt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97485" y="3044428"/>
            <a:ext cx="4542115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Text 7"/>
          <p:cNvSpPr/>
          <p:nvPr/>
        </p:nvSpPr>
        <p:spPr>
          <a:xfrm>
            <a:off x="5827276" y="327421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베트남 요리의 활용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27276" y="3754636"/>
            <a:ext cx="40825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미슐랭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별을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받은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셰프들이</a:t>
            </a:r>
            <a:endParaRPr lang="en-US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월남쌈과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푸팟퐁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커리를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재해석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33199" y="4917400"/>
            <a:ext cx="9306401" cy="1295400"/>
          </a:xfrm>
          <a:prstGeom prst="roundRect">
            <a:avLst>
              <a:gd name="adj" fmla="val 771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3" name="Text 10"/>
          <p:cNvSpPr/>
          <p:nvPr/>
        </p:nvSpPr>
        <p:spPr>
          <a:xfrm>
            <a:off x="1062990" y="51471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동남아 향신료의 도입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62990" y="5627608"/>
            <a:ext cx="88468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라임, 레몬그라스, 코코넛 등 동남아시아 특유의 향신료가 일본 요리에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활용되고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5개인 별 19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5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351698"/>
            <a:ext cx="943677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6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저칼로리와 건강식에 중점을 둔 일본 요리</a:t>
            </a:r>
            <a:endParaRPr 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91434" y="2718746"/>
            <a:ext cx="1232558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요리는 풍부한 영양과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낮은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칼로리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특</a:t>
            </a:r>
            <a:r>
              <a:rPr lang="ko-KR" alt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징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91434" y="3249918"/>
            <a:ext cx="1232558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계절 식재료와 다양한 발효 식품을 활용해 건강에 좋은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요리를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선보임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760220" y="4466986"/>
            <a:ext cx="11109960" cy="2811145"/>
          </a:xfrm>
          <a:prstGeom prst="roundRect">
            <a:avLst>
              <a:gd name="adj" fmla="val 607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767840" y="4474607"/>
            <a:ext cx="11093529" cy="137080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837449" y="4887307"/>
            <a:ext cx="3604736" cy="7646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야채와 해산물 중심</a:t>
            </a:r>
            <a:endParaRPr 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538820" y="4714313"/>
            <a:ext cx="3600509" cy="7646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4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단백질은</a:t>
            </a: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주로</a:t>
            </a:r>
            <a:endParaRPr lang="en-US" sz="2400" b="1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ctr">
              <a:lnSpc>
                <a:spcPts val="2799"/>
              </a:lnSpc>
              <a:buNone/>
            </a:pPr>
            <a:r>
              <a:rPr lang="en-US" sz="24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생선과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콩 제품 사용</a:t>
            </a:r>
            <a:endParaRPr 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235993" y="4714313"/>
            <a:ext cx="3604736" cy="7646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기름, </a:t>
            </a:r>
            <a:r>
              <a:rPr lang="en-US" sz="24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버터</a:t>
            </a: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</a:p>
          <a:p>
            <a:pPr marL="0" indent="0" algn="ctr">
              <a:lnSpc>
                <a:spcPts val="2799"/>
              </a:lnSpc>
              <a:buNone/>
            </a:pPr>
            <a:r>
              <a:rPr lang="en-US" sz="24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지방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사용 최소화</a:t>
            </a:r>
            <a:endParaRPr 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767840" y="5644611"/>
            <a:ext cx="11102340" cy="163352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874520" y="6018680"/>
            <a:ext cx="3604736" cy="11358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밥, 국물 요리가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주를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이루며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ctr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빵이나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육류는 적게 섭취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575891" y="6018680"/>
            <a:ext cx="3600509" cy="11358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간장, 미림,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식초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</a:p>
          <a:p>
            <a:pPr marL="0" indent="0" algn="ctr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발효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조미료로 맛 조절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273064" y="5907467"/>
            <a:ext cx="3604736" cy="11358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신선한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재료와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ctr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간단한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조리법으로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ctr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균형잡힌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건강식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5개인 별 19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구부러진 연결선 23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371243"/>
            <a:ext cx="709279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전통적인 베이커리와 빵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285103" y="3268821"/>
            <a:ext cx="575911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일본에는 오랜 역사와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자랑하는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고급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베이커리들이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있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85103" y="4290743"/>
            <a:ext cx="575911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미술관 수준의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아름다운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디자인과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섬세한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제조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기술로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유명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함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85103" y="5349736"/>
            <a:ext cx="575911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단맛과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질감이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뛰어나며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지역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특산물을 활용한 독특한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자랑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함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118" y="2517456"/>
            <a:ext cx="6952198" cy="5209763"/>
          </a:xfrm>
          <a:prstGeom prst="rect">
            <a:avLst/>
          </a:prstGeom>
        </p:spPr>
      </p:pic>
      <p:sp>
        <p:nvSpPr>
          <p:cNvPr id="9" name="포인트가 4개인 별 8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포인트가 4개인 별 9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포인트가 4개인 별 1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포인트가 5개인 별 13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5개인 별 1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8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472445"/>
            <a:ext cx="811482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일본에서 유명한 요리사와 레스토랑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60220" y="3187541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358773" y="3158830"/>
            <a:ext cx="3947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노리타케</a:t>
            </a: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쇼</a:t>
            </a:r>
          </a:p>
          <a:p>
            <a:pPr marL="0" indent="0">
              <a:lnSpc>
                <a:spcPts val="2734"/>
              </a:lnSpc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Norifuji Noritake)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71130" y="3885148"/>
            <a:ext cx="483298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latin typeface="+mj-ea"/>
                <a:ea typeface="+mj-ea"/>
              </a:rPr>
              <a:t>일본 전통 요리의 </a:t>
            </a:r>
            <a:r>
              <a:rPr lang="en-US" dirty="0" err="1">
                <a:latin typeface="+mj-ea"/>
                <a:ea typeface="+mj-ea"/>
              </a:rPr>
              <a:t>혁신적인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재해석으로</a:t>
            </a:r>
            <a:endParaRPr lang="en-US" dirty="0">
              <a:latin typeface="+mj-ea"/>
              <a:ea typeface="+mj-ea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dirty="0" err="1">
                <a:latin typeface="+mj-ea"/>
                <a:ea typeface="+mj-ea"/>
              </a:rPr>
              <a:t>유명한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>
                <a:latin typeface="+mj-ea"/>
                <a:ea typeface="+mj-ea"/>
              </a:rPr>
              <a:t>셰프</a:t>
            </a:r>
          </a:p>
        </p:txBody>
      </p:sp>
      <p:sp>
        <p:nvSpPr>
          <p:cNvPr id="8" name="Shape 6"/>
          <p:cNvSpPr/>
          <p:nvPr/>
        </p:nvSpPr>
        <p:spPr>
          <a:xfrm>
            <a:off x="7426285" y="3187541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024838" y="3158830"/>
            <a:ext cx="362843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아키라</a:t>
            </a: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24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요코이</a:t>
            </a:r>
            <a:endParaRPr lang="en-US" sz="2400" b="1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Akira Yokooi)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037195" y="3885148"/>
            <a:ext cx="492504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 err="1">
                <a:latin typeface="+mj-ea"/>
                <a:ea typeface="+mj-ea"/>
              </a:rPr>
              <a:t>일본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미쉐린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>
                <a:latin typeface="+mj-ea"/>
                <a:ea typeface="+mj-ea"/>
              </a:rPr>
              <a:t>3스타 </a:t>
            </a:r>
            <a:r>
              <a:rPr lang="en-US" dirty="0" err="1">
                <a:latin typeface="+mj-ea"/>
                <a:ea typeface="+mj-ea"/>
              </a:rPr>
              <a:t>레스토랑</a:t>
            </a:r>
            <a:endParaRPr lang="en-US" dirty="0">
              <a:latin typeface="+mj-ea"/>
              <a:ea typeface="+mj-ea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dirty="0">
                <a:latin typeface="+mj-ea"/>
                <a:ea typeface="+mj-ea"/>
              </a:rPr>
              <a:t>'</a:t>
            </a:r>
            <a:r>
              <a:rPr lang="en-US" dirty="0" err="1">
                <a:latin typeface="+mj-ea"/>
                <a:ea typeface="+mj-ea"/>
              </a:rPr>
              <a:t>에피큐리안</a:t>
            </a:r>
            <a:r>
              <a:rPr lang="en-US" dirty="0" err="1">
                <a:latin typeface="+mj-ea"/>
                <a:ea typeface="+mj-ea"/>
              </a:rPr>
              <a:t>'의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err="1">
                <a:latin typeface="+mj-ea"/>
                <a:ea typeface="+mj-ea"/>
              </a:rPr>
              <a:t>총괄</a:t>
            </a: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>
                <a:latin typeface="+mj-ea"/>
                <a:ea typeface="+mj-ea"/>
              </a:rPr>
              <a:t>셰프</a:t>
            </a:r>
          </a:p>
        </p:txBody>
      </p:sp>
      <p:sp>
        <p:nvSpPr>
          <p:cNvPr id="11" name="Shape 9"/>
          <p:cNvSpPr/>
          <p:nvPr/>
        </p:nvSpPr>
        <p:spPr>
          <a:xfrm>
            <a:off x="1760220" y="497441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358773" y="4970417"/>
            <a:ext cx="483298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마사히로</a:t>
            </a: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24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야나기사와</a:t>
            </a:r>
            <a:endParaRPr lang="en-US" sz="2400" b="1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Masahiro Yanagisawa)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71130" y="5847448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일식의 새로운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지평을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연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혁신적인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 스타일의 셰프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97441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024838" y="497041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가모기야</a:t>
            </a:r>
            <a:endParaRPr lang="en-US" sz="2400" b="1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0" indent="0">
              <a:lnSpc>
                <a:spcPts val="2734"/>
              </a:lnSpc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Kamogiya)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037195" y="5809181"/>
            <a:ext cx="483298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도쿄에서 가장 유명한 야키토리 전문점 중 하나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구부러진 연결선 24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692837" y="1396886"/>
            <a:ext cx="99799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오미야게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4374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お</a:t>
            </a:r>
            <a:r>
              <a:rPr lang="ja-JP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土産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 지역별 유명한 과자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624733" y="3116670"/>
            <a:ext cx="67971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여행에서 친구나 가족을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위해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사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는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선물인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오미야게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대부분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각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지역의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유명한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과자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를 구매함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624733" y="4224933"/>
            <a:ext cx="67971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지역 특산물을 활용한 독특한 맛과 아름다운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포장이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특징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문화를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대표하는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기념품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24733" y="5333197"/>
            <a:ext cx="67971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삿포로의 렌가키스, 교토의 기로로,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고베의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코우헤이루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등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각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지역의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과자들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6" y="2935843"/>
            <a:ext cx="5283994" cy="3385423"/>
          </a:xfrm>
          <a:prstGeom prst="rect">
            <a:avLst/>
          </a:prstGeom>
        </p:spPr>
      </p:pic>
      <p:sp>
        <p:nvSpPr>
          <p:cNvPr id="9" name="포인트가 4개인 별 8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포인트가 4개인 별 9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포인트가 4개인 별 10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포인트가 4개인 별 1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포인트가 5개인 별 13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5개인 별 14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5개인 별 1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9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445643" y="1628385"/>
            <a:ext cx="8768253" cy="8012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라멘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ラーメン</a:t>
            </a:r>
            <a:r>
              <a:rPr lang="en-US" altLang="ja-JP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의 </a:t>
            </a: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 스타일과 맛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2542919"/>
            <a:ext cx="3481149" cy="248247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56864" y="5249628"/>
            <a:ext cx="2880846" cy="4006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ko-KR" altLang="en-US" sz="2187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톤</a:t>
            </a:r>
            <a:r>
              <a:rPr lang="en-US" sz="2187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코츠라멘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30680" y="5674101"/>
            <a:ext cx="3610689" cy="820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크림같이 부드러운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돼지뼈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육수와</a:t>
            </a:r>
            <a:endParaRPr lang="en-US" sz="175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두툼한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면발이 특징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2542919"/>
            <a:ext cx="3481149" cy="248247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71269" y="5249628"/>
            <a:ext cx="2880846" cy="4006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미소라멘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445085" y="5674101"/>
            <a:ext cx="3610689" cy="820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된장국물 베이스에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토핑이</a:t>
            </a:r>
            <a:endParaRPr lang="en-US" sz="175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어우러진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풍미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2542919"/>
            <a:ext cx="3481149" cy="248247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85675" y="5249628"/>
            <a:ext cx="2880846" cy="4006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쇼유라멘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59491" y="5728781"/>
            <a:ext cx="3610689" cy="410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간장 베이스의 맑고 깊은 맛의 라멘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포인트가 4개인 별 13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205122" y="948610"/>
            <a:ext cx="709279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ko-KR" altLang="en-US" sz="4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샤브샤브와</a:t>
            </a:r>
            <a:r>
              <a:rPr lang="ko-KR" altLang="en-US" sz="4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일본의 </a:t>
            </a:r>
            <a:r>
              <a:rPr lang="ko-KR" altLang="en-US" sz="4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쿠시카츠</a:t>
            </a:r>
            <a:r>
              <a:rPr lang="ko-KR" altLang="en-US" sz="4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요리</a:t>
            </a:r>
          </a:p>
        </p:txBody>
      </p:sp>
      <p:sp>
        <p:nvSpPr>
          <p:cNvPr id="5" name="Text 3"/>
          <p:cNvSpPr/>
          <p:nvPr/>
        </p:nvSpPr>
        <p:spPr>
          <a:xfrm>
            <a:off x="1632214" y="2591593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샤브샤브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35673" y="3377387"/>
            <a:ext cx="358107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얇게 썬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고기와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신선한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야채를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육수에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데쳐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먹는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대표적인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고기와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야채의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맛을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잘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살린</a:t>
            </a:r>
            <a:endParaRPr lang="en-US" altLang="ko-KR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>
              <a:lnSpc>
                <a:spcPts val="2799"/>
              </a:lnSpc>
            </a:pP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깔끔한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맛이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특징</a:t>
            </a:r>
            <a:endParaRPr lang="en-US" altLang="ko-KR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>
              <a:lnSpc>
                <a:spcPts val="2799"/>
              </a:lnSpc>
            </a:pPr>
            <a:endParaRPr lang="en-US" altLang="ko-KR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개인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냄비에서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직접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재료를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조리하며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상호작용하며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즐기는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재미있는</a:t>
            </a: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496292" y="4557951"/>
            <a:ext cx="263494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96292" y="5468660"/>
            <a:ext cx="263494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5290262" y="2591593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쿠시카츠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887440" y="3377387"/>
            <a:ext cx="34904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고기와 야채를 기름에 튀겨 먹는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스타일의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프라이드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바삭한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식감과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담백한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맛이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일품</a:t>
            </a:r>
            <a:endParaRPr lang="en-US" altLang="ko-KR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>
              <a:lnSpc>
                <a:spcPts val="2799"/>
              </a:lnSpc>
            </a:pPr>
            <a:endParaRPr lang="en-US" altLang="ko-KR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99"/>
              </a:lnSpc>
            </a:pP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소스로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맛을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낸 후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상온에서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먹는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것이</a:t>
            </a:r>
            <a:r>
              <a:rPr lang="en-US" altLang="ko-KR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특징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680823" y="4557951"/>
            <a:ext cx="237101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680822" y="5468660"/>
            <a:ext cx="26343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81203" y="1985588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19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공통점</a:t>
            </a:r>
            <a:endParaRPr lang="en-US" sz="1900" b="1" dirty="0" smtClean="0">
              <a:solidFill>
                <a:srgbClr val="1F1E1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0" indent="0">
              <a:lnSpc>
                <a:spcPts val="2734"/>
              </a:lnSpc>
              <a:buNone/>
            </a:pPr>
            <a:endParaRPr lang="en-US" sz="1900" b="1" dirty="0">
              <a:solidFill>
                <a:srgbClr val="1F1E1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457200" indent="-457200">
              <a:lnSpc>
                <a:spcPts val="2734"/>
              </a:lnSpc>
              <a:buAutoNum type="arabicPeriod"/>
            </a:pP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신선한 재료를 사용</a:t>
            </a:r>
            <a:endParaRPr lang="en-US" altLang="ko-KR" sz="1900" b="1" dirty="0" smtClean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457200" indent="-457200">
              <a:lnSpc>
                <a:spcPts val="2734"/>
              </a:lnSpc>
              <a:buAutoNum type="arabicPeriod"/>
            </a:pP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단순한 조리법만으로 재료 본연의 맛을 </a:t>
            </a:r>
            <a:r>
              <a:rPr lang="ko-KR" altLang="en-US" sz="1900" b="1" dirty="0" err="1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살려냄</a:t>
            </a:r>
            <a:endParaRPr lang="en-US" altLang="ko-KR" sz="1900" b="1" dirty="0" smtClean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457200" indent="-457200">
              <a:lnSpc>
                <a:spcPts val="2734"/>
              </a:lnSpc>
              <a:buAutoNum type="arabicPeriod"/>
            </a:pP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상호 작용하며 즐기는 대화 중심의 요리</a:t>
            </a:r>
            <a:endParaRPr lang="en-US" altLang="ko-KR" sz="19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endParaRPr lang="en-US" altLang="ko-KR" sz="1900" b="1" dirty="0" smtClean="0">
              <a:solidFill>
                <a:srgbClr val="1F1E1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r>
              <a:rPr lang="ko-KR" altLang="en-US" sz="19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차이점</a:t>
            </a:r>
            <a:endParaRPr lang="en-US" altLang="ko-KR" sz="1900" b="1" dirty="0" smtClean="0">
              <a:solidFill>
                <a:srgbClr val="1F1E1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endParaRPr lang="en-US" altLang="ko-KR" sz="1900" b="1" dirty="0">
              <a:solidFill>
                <a:srgbClr val="1F1E1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r>
              <a: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1. </a:t>
            </a:r>
            <a:r>
              <a:rPr lang="ko-KR" altLang="en-US" sz="1900" b="1" dirty="0" err="1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샤브샤브는</a:t>
            </a: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물로 데치고</a:t>
            </a:r>
            <a:endParaRPr lang="en-US" altLang="ko-KR" sz="1900" b="1" dirty="0" smtClean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r>
              <a:rPr lang="en-US" altLang="ko-KR" sz="19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     </a:t>
            </a:r>
            <a:r>
              <a:rPr lang="ko-KR" altLang="en-US" sz="1900" b="1" dirty="0" err="1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쿠시카츠는</a:t>
            </a: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기름에 튀김</a:t>
            </a:r>
            <a:endParaRPr lang="en-US" altLang="ko-KR" sz="19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endParaRPr lang="en-US" altLang="ko-KR" sz="19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r>
              <a: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2. </a:t>
            </a:r>
            <a:r>
              <a:rPr lang="ko-KR" altLang="en-US" sz="1900" b="1" dirty="0" err="1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샤브샤브는</a:t>
            </a: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간단한 육수</a:t>
            </a:r>
            <a:endParaRPr lang="en-US" altLang="ko-KR" sz="19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r>
              <a: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   </a:t>
            </a:r>
            <a:r>
              <a:rPr lang="ko-KR" altLang="en-US" sz="1900" b="1" dirty="0" err="1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쿠시카츠는</a:t>
            </a: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다양한 소스 사용</a:t>
            </a:r>
            <a:endParaRPr lang="en-US" altLang="ko-KR" sz="1900" b="1" dirty="0" smtClean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endParaRPr lang="en-US" altLang="ko-KR" sz="19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r>
              <a: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3. </a:t>
            </a:r>
            <a:r>
              <a:rPr lang="ko-KR" altLang="en-US" sz="1900" b="1" dirty="0" err="1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샤브샤브는</a:t>
            </a: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따뜻하게</a:t>
            </a:r>
            <a:r>
              <a: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,</a:t>
            </a:r>
          </a:p>
          <a:p>
            <a:pPr>
              <a:lnSpc>
                <a:spcPts val="2734"/>
              </a:lnSpc>
            </a:pPr>
            <a:r>
              <a:rPr lang="en-US" altLang="ko-KR" sz="19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  </a:t>
            </a:r>
            <a:r>
              <a:rPr lang="ko-KR" altLang="en-US" sz="1900" b="1" dirty="0" err="1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쿠시카츠는</a:t>
            </a:r>
            <a:r>
              <a:rPr lang="ko-KR" altLang="en-US" sz="1900" b="1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상온에서 즐기는 음식</a:t>
            </a:r>
            <a:endParaRPr lang="en-US" altLang="ko-KR" sz="1900" b="1" dirty="0" smtClean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522029" y="2722483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40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22" name="포인트가 4개인 별 21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포인트가 4개인 별 22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포인트가 5개인 별 24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1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6653" y="1767975"/>
            <a:ext cx="8153507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4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신선한 해산물 요리</a:t>
            </a:r>
            <a:endParaRPr lang="en-US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746652" y="4269473"/>
            <a:ext cx="81535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</a:t>
            </a:r>
            <a:r>
              <a:rPr lang="en-US" sz="28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요리의</a:t>
            </a:r>
            <a:r>
              <a:rPr lang="en-US" sz="28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8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핵심</a:t>
            </a:r>
            <a:endParaRPr lang="en-US" sz="28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8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신선하고</a:t>
            </a:r>
            <a:r>
              <a:rPr lang="en-US" sz="28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8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품질 높은 해산물을 </a:t>
            </a:r>
            <a:r>
              <a:rPr lang="en-US" sz="28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활용하는</a:t>
            </a:r>
            <a:r>
              <a:rPr lang="en-US" sz="28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8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것</a:t>
            </a:r>
          </a:p>
          <a:p>
            <a:pPr marL="0" indent="0">
              <a:lnSpc>
                <a:spcPts val="2799"/>
              </a:lnSpc>
              <a:buNone/>
            </a:pPr>
            <a:endParaRPr lang="en-US" sz="28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8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최상의</a:t>
            </a:r>
            <a:r>
              <a:rPr lang="en-US" sz="28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8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상태인</a:t>
            </a:r>
            <a:r>
              <a:rPr lang="en-US" sz="28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8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연어, 참치, 전복 </a:t>
            </a:r>
            <a:r>
              <a:rPr lang="en-US" sz="28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등이</a:t>
            </a:r>
            <a:r>
              <a:rPr lang="en-US" sz="28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8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사용되</a:t>
            </a:r>
            <a:r>
              <a:rPr lang="ko-KR" altLang="en-US" sz="28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어서</a:t>
            </a:r>
            <a:endParaRPr lang="en-US" altLang="ko-KR" sz="28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8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맛과</a:t>
            </a:r>
            <a:r>
              <a:rPr lang="en-US" sz="28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8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퍼포먼스가</a:t>
            </a:r>
            <a:r>
              <a:rPr lang="en-US" sz="28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8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뛰어</a:t>
            </a:r>
            <a:r>
              <a:rPr lang="ko-KR" altLang="en-US" sz="28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남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911662" y="5646777"/>
            <a:ext cx="198358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152"/>
              </a:lnSpc>
              <a:buNone/>
            </a:pPr>
            <a:endParaRPr lang="en-US" sz="1152" dirty="0"/>
          </a:p>
        </p:txBody>
      </p:sp>
      <p:sp>
        <p:nvSpPr>
          <p:cNvPr id="9" name="Text 6"/>
          <p:cNvSpPr/>
          <p:nvPr/>
        </p:nvSpPr>
        <p:spPr>
          <a:xfrm>
            <a:off x="1299686" y="5525572"/>
            <a:ext cx="10134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sp>
        <p:nvSpPr>
          <p:cNvPr id="10" name="포인트가 4개인 별 9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4개인 별 12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포인트가 5개인 별 14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포인트가 5개인 별 16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2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645384" y="1587461"/>
            <a:ext cx="60708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다양한 라이스 요리</a:t>
            </a:r>
            <a:endParaRPr lang="en-US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36655" y="3280239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밥 문화의 가치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91692" y="3824883"/>
            <a:ext cx="296526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일본인에게 밥은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삶의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중심,특별한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의미를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님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4557258" y="3255525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주요 라이스 요리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4465805" y="3872247"/>
            <a:ext cx="3041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규동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algn="l">
              <a:lnSpc>
                <a:spcPts val="2799"/>
              </a:lnSpc>
              <a:buSzPct val="100000"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육즙이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풍부한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소고기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덮밥</a:t>
            </a:r>
            <a:endParaRPr lang="en-US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endParaRPr lang="en-US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텐동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>
              <a:lnSpc>
                <a:spcPts val="2799"/>
              </a:lnSpc>
              <a:buSzPct val="100000"/>
            </a:pPr>
            <a:r>
              <a:rPr lang="en-US" altLang="ko-KR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새콤달콤한</a:t>
            </a: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텐푸라</a:t>
            </a:r>
            <a:r>
              <a:rPr lang="en-US" altLang="ko-KR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튀김</a:t>
            </a:r>
            <a:r>
              <a:rPr lang="en-US" altLang="ko-KR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덮밥</a:t>
            </a:r>
            <a:endParaRPr lang="en-US" altLang="ko-KR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342900" indent="-342900">
              <a:lnSpc>
                <a:spcPts val="2799"/>
              </a:lnSpc>
              <a:buSzPct val="100000"/>
              <a:buFont typeface="+mj-lt"/>
              <a:buAutoNum type="arabicPeriod" startAt="2"/>
            </a:pPr>
            <a:endParaRPr lang="en-US" altLang="ko-KR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2799"/>
              </a:lnSpc>
              <a:buSzPct val="100000"/>
            </a:pPr>
            <a:r>
              <a:rPr lang="en-US" altLang="ko-KR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3.   </a:t>
            </a:r>
            <a:r>
              <a:rPr lang="en-US" altLang="ko-KR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오니기리</a:t>
            </a:r>
            <a:endParaRPr lang="en-US" altLang="ko-KR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>
              <a:lnSpc>
                <a:spcPts val="2799"/>
              </a:lnSpc>
              <a:buSzPct val="100000"/>
            </a:pPr>
            <a:r>
              <a:rPr lang="en-US" altLang="ko-KR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altLang="ko-KR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재료를</a:t>
            </a:r>
            <a:r>
              <a:rPr lang="en-US" altLang="ko-KR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넣은</a:t>
            </a:r>
            <a:r>
              <a:rPr lang="en-US" altLang="ko-KR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altLang="ko-KR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주먹밥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5036225" y="4624507"/>
            <a:ext cx="201560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endParaRPr lang="en-US" sz="175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036225" y="5424130"/>
            <a:ext cx="201560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endParaRPr lang="en-US" sz="175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440785" y="3255526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계절별 라이스 요리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716262" y="3824883"/>
            <a:ext cx="29099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봄에는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잡채밥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여름에는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시원한 </a:t>
            </a:r>
            <a:r>
              <a:rPr lang="ko-KR" alt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오챠즈케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가을에는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낙엽밥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등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을 먹음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522029" y="3255526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 질감과 식감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522029" y="3824883"/>
            <a:ext cx="285735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의 밥은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찰기와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윤기가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매력적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임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포인트가 4개인 별 14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5개인 별 18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1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624295" y="1544479"/>
            <a:ext cx="775382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 도시락에 자주 들어가는 요리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760220" y="30303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오니기리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760220" y="3427929"/>
            <a:ext cx="528399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전통의 주먹밥으로 각종 재료를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넣어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든 삼각김밥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760220" y="41773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카라아게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760220" y="4574858"/>
            <a:ext cx="528399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바삭하고 담백한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닭튀김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1760220" y="532423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타마고야키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760220" y="5721787"/>
            <a:ext cx="528399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달콤하고 부드러운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계란말이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577" y="3058120"/>
            <a:ext cx="5627925" cy="3259326"/>
          </a:xfrm>
          <a:prstGeom prst="rect">
            <a:avLst/>
          </a:prstGeom>
        </p:spPr>
      </p:pic>
      <p:sp>
        <p:nvSpPr>
          <p:cNvPr id="12" name="포인트가 4개인 별 11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4개인 별 12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포인트가 4개인 별 13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포인트가 4개인 별 14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5개인 별 15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포인트가 5개인 별 16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포인트가 5개인 별 17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포인트가 5개인 별 18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구부러진 연결선 21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54768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장아찌 종류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846719" y="323756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371130" y="32212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야채 장아찌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71130" y="3763412"/>
            <a:ext cx="483298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무, 당근, 고추 등 다양한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만든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달콤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하고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짠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장아찌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512784" y="323756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037195" y="322121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해산물 장아찌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037195" y="3763412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새우, 오징어, 명태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발효시켜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만든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맛있는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해물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장아찌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846719" y="499972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371130" y="498336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과일 장아찌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71130" y="5525572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자두, 감, 배 등의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과일을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간장이나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식초에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절인 다양한 장아찌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512784" y="499972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037195" y="498336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버섯 장아찌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037195" y="5525572"/>
            <a:ext cx="48329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표고버섯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새송이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버섯을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조미료에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절여 만든 특별한 장아찌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구부러진 연결선 24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69441" y="1624991"/>
            <a:ext cx="7822286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나베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鍋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 </a:t>
            </a:r>
            <a:r>
              <a:rPr lang="en-US" sz="440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4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전통적인</a:t>
            </a:r>
            <a:endParaRPr lang="en-US" sz="4400" b="1" dirty="0">
              <a:solidFill>
                <a:srgbClr val="1F1E1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en-US" sz="44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냄비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요리</a:t>
            </a:r>
            <a:endParaRPr 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92178" y="3853182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대표적인 전통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냄비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여러가지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재료를 한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냄비에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넣고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천천히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끓여내는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따뜻하고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건강한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음식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492178" y="5438894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매운맛, 담백한 맛, 시원한 맛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맛을 내는 나베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요리는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겨울철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가정의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필수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메뉴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포인트가 4개인 별 7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포인트가 4개인 별 10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5개인 별 14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4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373743"/>
            <a:ext cx="60708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다양한 해산물 요리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4830604"/>
            <a:ext cx="25274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신선한 사시미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12850" y="5311021"/>
            <a:ext cx="297482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최상급 참치, 연어,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전복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으로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만든 일본식 생선회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935" y="2694404"/>
            <a:ext cx="2527578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5"/>
          <p:cNvSpPr/>
          <p:nvPr/>
        </p:nvSpPr>
        <p:spPr>
          <a:xfrm>
            <a:off x="4620935" y="4830723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 문어요리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145281" y="5311140"/>
            <a:ext cx="311722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바삭하고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쫄깃한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타코야키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와</a:t>
            </a:r>
            <a:endParaRPr lang="en-US" altLang="ko-KR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부드러운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문어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구이가 유명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2694404"/>
            <a:ext cx="2527578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7"/>
          <p:cNvSpPr/>
          <p:nvPr/>
        </p:nvSpPr>
        <p:spPr>
          <a:xfrm>
            <a:off x="7481768" y="4830723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해산물</a:t>
            </a: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리</a:t>
            </a:r>
            <a:r>
              <a:rPr lang="ko-KR" alt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조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토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262509" y="5311140"/>
            <a:ext cx="286083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조개와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해산물로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만든</a:t>
            </a:r>
            <a:endParaRPr lang="en-US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고소하고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부드러운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리</a:t>
            </a:r>
            <a:r>
              <a:rPr lang="ko-KR" alt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토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602" y="2694404"/>
            <a:ext cx="2527578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 9"/>
          <p:cNvSpPr/>
          <p:nvPr/>
        </p:nvSpPr>
        <p:spPr>
          <a:xfrm>
            <a:off x="10342602" y="4830723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구운 장어요리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28605" y="5308756"/>
            <a:ext cx="286956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달콤하고 </a:t>
            </a:r>
            <a:r>
              <a:rPr lang="en-US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부드러운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양념의</a:t>
            </a:r>
            <a:endParaRPr lang="en-US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</a:t>
            </a:r>
            <a:r>
              <a:rPr lang="en-US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장어구이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0" y="2701515"/>
            <a:ext cx="2330819" cy="155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포인트가 4개인 별 17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4개인 별 20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포인트가 5개인 별 21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포인트가 5개인 별 24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1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500728" y="1126391"/>
            <a:ext cx="1216709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가츠동</a:t>
            </a:r>
            <a:r>
              <a:rPr lang="en-US" altLang="ko-KR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カツ</a:t>
            </a:r>
            <a:r>
              <a:rPr lang="ja-JP" altLang="en-US" sz="4374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丼</a:t>
            </a:r>
            <a:r>
              <a:rPr lang="en-US" altLang="ja-JP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과 </a:t>
            </a: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같은 일본의 덮밥 요리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253586" y="2619376"/>
            <a:ext cx="34450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가츠</a:t>
            </a:r>
            <a:r>
              <a:rPr lang="en-US" sz="28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동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41229" y="3052807"/>
            <a:ext cx="540341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밥 위에 계란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반숙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장국으로 졸인 </a:t>
            </a:r>
            <a:r>
              <a:rPr lang="ko-KR" altLang="en-US" sz="2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돈가스</a:t>
            </a:r>
            <a:r>
              <a:rPr lang="en-US" altLang="ko-KR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양파를 얹어 먹는 </a:t>
            </a:r>
            <a:r>
              <a:rPr lang="ko-KR" altLang="en-US" sz="2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덮밥 요리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53586" y="4015027"/>
            <a:ext cx="34450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텐동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241229" y="4448458"/>
            <a:ext cx="540341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바삭하고 향긋한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텐푸라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튀김을</a:t>
            </a:r>
            <a:endParaRPr lang="en-US" sz="22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듬뿍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올린 덮밥 요리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 3"/>
          <p:cNvSpPr/>
          <p:nvPr/>
        </p:nvSpPr>
        <p:spPr>
          <a:xfrm>
            <a:off x="1253586" y="5485858"/>
            <a:ext cx="34450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규동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4"/>
          <p:cNvSpPr/>
          <p:nvPr/>
        </p:nvSpPr>
        <p:spPr>
          <a:xfrm>
            <a:off x="1241228" y="5919289"/>
            <a:ext cx="574060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부드럽게 조리된 소고기와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달콤한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양념이</a:t>
            </a:r>
            <a:endParaRPr lang="en-US" sz="22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어우러진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대표적인 일본 덮밥 요리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r="10921"/>
          <a:stretch/>
        </p:blipFill>
        <p:spPr>
          <a:xfrm>
            <a:off x="7418859" y="2398275"/>
            <a:ext cx="6321855" cy="4585575"/>
          </a:xfrm>
          <a:prstGeom prst="rect">
            <a:avLst/>
          </a:prstGeom>
        </p:spPr>
      </p:pic>
      <p:sp>
        <p:nvSpPr>
          <p:cNvPr id="15" name="포인트가 4개인 별 14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5개인 별 18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4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644253" y="1291650"/>
            <a:ext cx="55598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60220" y="2947155"/>
            <a:ext cx="5443895" cy="1625917"/>
          </a:xfrm>
          <a:prstGeom prst="roundRect">
            <a:avLst>
              <a:gd name="adj" fmla="val 771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6" name="Text 4"/>
          <p:cNvSpPr/>
          <p:nvPr/>
        </p:nvSpPr>
        <p:spPr>
          <a:xfrm>
            <a:off x="2014725" y="326032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카스테라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990011" y="3864309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달콤하고 부드러운 일본식 스펀지 케이크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947155"/>
            <a:ext cx="5443895" cy="1625917"/>
          </a:xfrm>
          <a:prstGeom prst="roundRect">
            <a:avLst>
              <a:gd name="adj" fmla="val 771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Text 7"/>
          <p:cNvSpPr/>
          <p:nvPr/>
        </p:nvSpPr>
        <p:spPr>
          <a:xfrm>
            <a:off x="7680790" y="32108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와라비모치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56076" y="3864309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녹차 맛이 나는 고소한 일본 </a:t>
            </a:r>
            <a:r>
              <a:rPr lang="en-US" sz="21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1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떡 간식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Shape 3"/>
          <p:cNvSpPr/>
          <p:nvPr/>
        </p:nvSpPr>
        <p:spPr>
          <a:xfrm>
            <a:off x="1760220" y="4933178"/>
            <a:ext cx="5443895" cy="1625917"/>
          </a:xfrm>
          <a:prstGeom prst="roundRect">
            <a:avLst>
              <a:gd name="adj" fmla="val 771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9" name="Shape 6"/>
          <p:cNvSpPr/>
          <p:nvPr/>
        </p:nvSpPr>
        <p:spPr>
          <a:xfrm>
            <a:off x="7426285" y="4933178"/>
            <a:ext cx="5443895" cy="1625917"/>
          </a:xfrm>
          <a:prstGeom prst="roundRect">
            <a:avLst>
              <a:gd name="adj" fmla="val 771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2" name="Text 10"/>
          <p:cNvSpPr/>
          <p:nvPr/>
        </p:nvSpPr>
        <p:spPr>
          <a:xfrm>
            <a:off x="2051796" y="524745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err="1" smtClean="0">
                <a:solidFill>
                  <a:srgbClr val="3B3535"/>
                </a:solidFill>
                <a:latin typeface="영덕블루로드체" pitchFamily="2" charset="-127"/>
                <a:ea typeface="영덕블루로드체" pitchFamily="2" charset="-127"/>
                <a:cs typeface="Alexandria" pitchFamily="34" charset="-120"/>
              </a:rPr>
              <a:t>모나카</a:t>
            </a:r>
            <a:endParaRPr lang="en-US" sz="2800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014725" y="5826728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1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달콤한 팥소가 들어간 구운 찹쌀 </a:t>
            </a:r>
            <a:r>
              <a:rPr lang="ko-KR" alt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화과자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717861" y="51980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카키노타네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80790" y="5826728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고소한 땅콩 맛이 나는 일본식 스낵 과자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 2"/>
          <p:cNvSpPr/>
          <p:nvPr/>
        </p:nvSpPr>
        <p:spPr>
          <a:xfrm>
            <a:off x="1500729" y="1126391"/>
            <a:ext cx="9809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ko-KR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맛있는</a:t>
            </a:r>
            <a:r>
              <a:rPr lang="en-US" altLang="ko-KR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ko-KR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간식</a:t>
            </a:r>
            <a:r>
              <a:rPr lang="en-US" altLang="ko-KR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종류</a:t>
            </a:r>
            <a:endParaRPr lang="en-US" altLang="ko-KR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4개인 별 20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포인트가 4개인 별 21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포인트가 4개인 별 22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포인트가 5개인 별 23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포인트가 5개인 별 24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포인트가 5개인 별 25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포인트가 5개인 별 26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0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37622"/>
            <a:ext cx="577769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다양한 화과자</a:t>
            </a:r>
            <a:endParaRPr lang="en-US" sz="4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312438"/>
            <a:ext cx="77774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전통 화과자는 웅장한 자연경관을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모티브로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한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정교한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미적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감각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4273153"/>
            <a:ext cx="77774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단맛과 쫄깃한 식감이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특징인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화과자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일본인의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우아한 미적 감각을 잘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보여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줌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833199" y="5233868"/>
            <a:ext cx="77774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화과자는 계절과 행사에 맞춰 다양한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모양과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색상으로</a:t>
            </a:r>
            <a:endParaRPr lang="en-US" sz="24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제작되어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문화적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맥락을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담고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있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포인트가 4개인 별 8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포인트가 4개인 별 1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포인트가 5개인 별 13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5개인 별 1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226469"/>
            <a:ext cx="745105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우동</a:t>
            </a:r>
            <a:r>
              <a:rPr lang="en-US" altLang="ja-JP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うどん</a:t>
            </a:r>
            <a:r>
              <a:rPr lang="en-US" altLang="ja-JP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의 </a:t>
            </a: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특징과 인기 메뉴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483293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015981" y="3369501"/>
            <a:ext cx="2777490" cy="4816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두툼한 면발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5030269" y="3846736"/>
            <a:ext cx="3931206" cy="4930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쫄깃하고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탄력있는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밀가루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면발이 특징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3483293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780267" y="3369501"/>
            <a:ext cx="2777490" cy="4816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 육수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794554" y="3872032"/>
            <a:ext cx="3931206" cy="9861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간장, 닭육수, 맑은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육수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 선택 가능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90799" y="5146596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015981" y="5032805"/>
            <a:ext cx="2777490" cy="4816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인기 메뉴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030269" y="5510039"/>
            <a:ext cx="8695492" cy="4930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카레우동, 키츠네우동,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붓카케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우동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가마아게우동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등이 대표적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5개인 별 18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75" y="3215511"/>
            <a:ext cx="693109" cy="69310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65128" y="4230577"/>
            <a:ext cx="25274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라멘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2264" y="4891504"/>
            <a:ext cx="379536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돼지뼈를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베이스로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한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진한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국물의 일본식 면요리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990" y="3215511"/>
            <a:ext cx="693109" cy="6931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25843" y="4230577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소바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949445" y="5536008"/>
            <a:ext cx="303723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담백하고 쫄깃한 식감의 일본 전통 메밀국수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915" y="3215511"/>
            <a:ext cx="693109" cy="69310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209768" y="4230577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우동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112094" y="4891504"/>
            <a:ext cx="314945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두툼한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면발과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담백한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국물의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 국수 요리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3338" y="3215511"/>
            <a:ext cx="693109" cy="693109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611191" y="4230577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카레라멘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390712" y="5536008"/>
            <a:ext cx="35117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진한 카레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국물에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면발이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들어간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 퓨전 면요리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 2"/>
          <p:cNvSpPr/>
          <p:nvPr/>
        </p:nvSpPr>
        <p:spPr>
          <a:xfrm>
            <a:off x="1500729" y="1126391"/>
            <a:ext cx="9809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altLang="ko-KR" sz="437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altLang="ko-KR" sz="437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</a:t>
            </a:r>
            <a:r>
              <a:rPr lang="en-US" altLang="ko-KR" sz="437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면류</a:t>
            </a:r>
            <a:r>
              <a:rPr lang="en-US" altLang="ko-KR" sz="437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요리</a:t>
            </a:r>
            <a:endParaRPr lang="en-US" altLang="ko-KR" sz="437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4개인 별 20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포인트가 5개인 별 21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포인트가 5개인 별 24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구부러진 연결선 26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 2"/>
          <p:cNvSpPr/>
          <p:nvPr/>
        </p:nvSpPr>
        <p:spPr>
          <a:xfrm>
            <a:off x="689380" y="1601403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</a:t>
            </a:r>
            <a:r>
              <a:rPr lang="en-US" sz="440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술자리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ko-KR" alt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안주와 예절</a:t>
            </a:r>
            <a:endParaRPr 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0738" y="3142034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시오카라</a:t>
            </a:r>
            <a:r>
              <a:rPr lang="en-US" altLang="ko-KR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히야얏코</a:t>
            </a:r>
            <a:r>
              <a:rPr lang="en-US" altLang="ko-KR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에이히레</a:t>
            </a:r>
            <a:r>
              <a:rPr lang="en-US" altLang="ko-KR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가라시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멘타이코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등</a:t>
            </a:r>
            <a:endParaRPr lang="en-US" altLang="ko-KR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사케와 맥주를 곁들여 즐길 수 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는</a:t>
            </a:r>
            <a:endParaRPr lang="en-US" altLang="ko-KR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일본만의 다양한 안주가 있음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24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 술자리 예절을 </a:t>
            </a:r>
            <a:r>
              <a:rPr lang="en-US" altLang="ko-KR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“</a:t>
            </a: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오샤쿠</a:t>
            </a:r>
            <a:r>
              <a:rPr lang="en-US" altLang="ko-KR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(</a:t>
            </a:r>
            <a:r>
              <a:rPr lang="ja-JP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お酌</a:t>
            </a:r>
            <a:r>
              <a:rPr lang="en-US" altLang="ja-JP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)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라고 함</a:t>
            </a:r>
            <a:endParaRPr lang="en-US" altLang="ko-KR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한국과 일본의 술자리 예절은 다른 점이 많다</a:t>
            </a:r>
            <a:endParaRPr lang="en-US" altLang="ko-KR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altLang="ko-KR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예 </a:t>
            </a: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) 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고개를 돌리고 술을 마시는 경우를 일본인들은 기분 </a:t>
            </a:r>
            <a:r>
              <a:rPr lang="ko-KR" altLang="en-US" sz="2000" dirty="0" err="1" smtClean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나빠해함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r="19407"/>
          <a:stretch/>
        </p:blipFill>
        <p:spPr>
          <a:xfrm>
            <a:off x="7924800" y="0"/>
            <a:ext cx="6713220" cy="8239407"/>
          </a:xfrm>
          <a:prstGeom prst="rect">
            <a:avLst/>
          </a:prstGeom>
        </p:spPr>
      </p:pic>
      <p:sp>
        <p:nvSpPr>
          <p:cNvPr id="12" name="포인트가 4개인 별 1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5개인 별 1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141265"/>
            <a:ext cx="67317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다양한</a:t>
            </a:r>
            <a:r>
              <a:rPr lang="en-US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냉동 음식 종류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2297735"/>
            <a:ext cx="3481149" cy="215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3"/>
          <p:cNvSpPr/>
          <p:nvPr/>
        </p:nvSpPr>
        <p:spPr>
          <a:xfrm>
            <a:off x="1760220" y="529505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돈카츠</a:t>
            </a:r>
            <a:r>
              <a:rPr 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トンカツ</a:t>
            </a:r>
            <a:r>
              <a:rPr 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866921" y="5783461"/>
            <a:ext cx="370770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튀김과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부드러운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돼지고기로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만든</a:t>
            </a:r>
            <a:endParaRPr lang="en-US" sz="20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대표적인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냉동 음식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2297735"/>
            <a:ext cx="3481149" cy="215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 5"/>
          <p:cNvSpPr/>
          <p:nvPr/>
        </p:nvSpPr>
        <p:spPr>
          <a:xfrm>
            <a:off x="5574625" y="529505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교자</a:t>
            </a:r>
            <a:r>
              <a:rPr 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餃子</a:t>
            </a:r>
            <a:r>
              <a:rPr 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94314" y="5764310"/>
            <a:ext cx="358793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얇은 피 속에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다진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고기와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야채를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넣은 일본식 만두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2297735"/>
            <a:ext cx="3481149" cy="215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7"/>
          <p:cNvSpPr/>
          <p:nvPr/>
        </p:nvSpPr>
        <p:spPr>
          <a:xfrm>
            <a:off x="9389031" y="529505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함바그</a:t>
            </a:r>
            <a:r>
              <a:rPr 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ハンバーグ</a:t>
            </a:r>
            <a:r>
              <a:rPr 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82247" y="5783461"/>
            <a:ext cx="358793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다진 고기로 만든 일본식 햄버거 패티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포인트가 4개인 별 13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포인트가 4개인 별 14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5개인 별 17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포인트가 5개인 별 18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4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56006"/>
            <a:ext cx="803648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가라아게와</a:t>
            </a:r>
            <a:r>
              <a:rPr lang="en-US" sz="40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0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같은</a:t>
            </a:r>
            <a:r>
              <a:rPr lang="ko-KR" altLang="en-US" sz="40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0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sz="40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0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튀긴 요리</a:t>
            </a:r>
            <a:endParaRPr lang="en-US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8" y="3478284"/>
            <a:ext cx="80364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 대표적인 튀김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요리인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가라아게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바삭한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식감과 풍부한 맛으로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유명하며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이외에도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종류의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튀김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요리가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존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재함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5100757"/>
            <a:ext cx="80364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치킨, 생선, 채소 등을 밀가루, 달걀,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튀김가루로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조리하여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황금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빛의 </a:t>
            </a: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튀김옷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과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바삭한 식감을 내는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것이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특징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포인트가 4개인 별 10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5개인 별 14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4개인 별 15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459596" y="150460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축제 요리 종류</a:t>
            </a:r>
            <a:endParaRPr lang="en-US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713984" y="3368340"/>
            <a:ext cx="63005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 많은 축제에서 찾아볼 수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있는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요리들이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있음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713984" y="4395455"/>
            <a:ext cx="63005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타코야키,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야키소바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 </a:t>
            </a: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이카야끼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등이</a:t>
            </a:r>
            <a:endParaRPr lang="en-US" sz="24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대표적인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축제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음식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713984" y="5422570"/>
            <a:ext cx="63005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화려한 모양과 독특한 조리법으로 눈과 입을 모두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즐겁게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해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주는 효과가 있음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 rotWithShape="1">
          <a:blip r:embed="rId3"/>
          <a:srcRect l="7924"/>
          <a:stretch/>
        </p:blipFill>
        <p:spPr>
          <a:xfrm>
            <a:off x="7478038" y="2347831"/>
            <a:ext cx="6350971" cy="4598249"/>
          </a:xfrm>
          <a:prstGeom prst="rect">
            <a:avLst/>
          </a:prstGeom>
        </p:spPr>
      </p:pic>
      <p:sp>
        <p:nvSpPr>
          <p:cNvPr id="10" name="포인트가 4개인 별 9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포인트가 4개인 별 1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포인트가 5개인 별 13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5개인 별 1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595600" y="151258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볶음 요리 종류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63" y="3131508"/>
            <a:ext cx="835570" cy="8355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43896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야키우동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4957763"/>
            <a:ext cx="348114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두꺼운 우동면을 볶아 만든 일본식 볶음 요리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268" y="3131508"/>
            <a:ext cx="835570" cy="83557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74625" y="43896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야키소바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41369" y="4957763"/>
            <a:ext cx="400284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볶음면과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야채를</a:t>
            </a:r>
            <a:endParaRPr lang="en-US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볶아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만든 일본식 볶음 요리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674" y="3131508"/>
            <a:ext cx="835570" cy="83557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389031" y="438966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규동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389031" y="4957763"/>
            <a:ext cx="371319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얇게 썬 소고기와 양파를 볶아 만든 일본식 덮밥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5개인 별 19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구부러진 연결선 23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398514"/>
            <a:ext cx="60708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760220" y="3121175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n-US" altLang="ko-KR" sz="2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시시야끼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8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Kushiyaki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ko-KR" sz="2800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328738" y="4564856"/>
            <a:ext cx="280249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닭고기를 다양한 방식으로 </a:t>
            </a:r>
            <a:r>
              <a:rPr lang="en-US" sz="21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조리한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</a:t>
            </a:r>
            <a:endParaRPr lang="en-US" sz="21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대표적인</a:t>
            </a:r>
            <a:r>
              <a:rPr lang="en-US" sz="21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꼬치 요리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4316968" y="3121175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타타키(Tataki)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4373090" y="4217669"/>
            <a:ext cx="280249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생고기 </a:t>
            </a:r>
            <a:r>
              <a:rPr lang="en-US" sz="21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위에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양념을</a:t>
            </a:r>
            <a:endParaRPr lang="en-US" sz="21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뿌린</a:t>
            </a:r>
            <a:r>
              <a:rPr lang="en-US" sz="21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후 </a:t>
            </a:r>
            <a:r>
              <a:rPr lang="en-US" sz="21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불에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살짝</a:t>
            </a:r>
            <a:endParaRPr lang="en-US" sz="21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구워내는</a:t>
            </a:r>
            <a:r>
              <a:rPr lang="en-US" sz="21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01426" y="3121175"/>
            <a:ext cx="237101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34"/>
              </a:lnSpc>
            </a:pPr>
            <a:r>
              <a:rPr lang="ko-KR" altLang="en-US" sz="28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야키토리</a:t>
            </a:r>
            <a:endParaRPr lang="en-US" altLang="ko-KR" sz="2800" b="1" dirty="0" smtClean="0">
              <a:solidFill>
                <a:srgbClr val="1F1E1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lexandria" pitchFamily="34" charset="-120"/>
            </a:endParaRPr>
          </a:p>
          <a:p>
            <a:pPr>
              <a:lnSpc>
                <a:spcPts val="2734"/>
              </a:lnSpc>
            </a:pPr>
            <a:r>
              <a:rPr lang="en-US" altLang="ko-KR" sz="28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en-US" altLang="ko-KR" sz="2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Yakitori)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2734"/>
              </a:lnSpc>
              <a:buNone/>
            </a:pP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050848" y="4564856"/>
            <a:ext cx="302049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야채, 해산물, 고기 등을 꼬치에 </a:t>
            </a:r>
            <a:r>
              <a:rPr lang="en-US" sz="21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꿰어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구운</a:t>
            </a:r>
            <a:endParaRPr lang="en-US" sz="21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</a:t>
            </a:r>
            <a:r>
              <a:rPr lang="en-US" sz="21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꼬치 요리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158174" y="3127962"/>
            <a:ext cx="23710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테리야끼(Teriyaki)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173858" y="4217670"/>
            <a:ext cx="323714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간장과 </a:t>
            </a:r>
            <a:r>
              <a:rPr lang="en-US" sz="21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설탕으로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만든</a:t>
            </a:r>
            <a:endParaRPr lang="en-US" sz="21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소스에</a:t>
            </a:r>
            <a:r>
              <a:rPr lang="en-US" sz="21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재료를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버무리고</a:t>
            </a:r>
            <a:endParaRPr lang="en-US" sz="21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1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구워내는</a:t>
            </a:r>
            <a:r>
              <a:rPr lang="en-US" sz="21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1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 조리법</a:t>
            </a:r>
            <a:endParaRPr lang="en-US" sz="2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포인트가 4개인 별 12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포인트가 4개인 별 13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포인트가 4개인 별 14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5개인 별 16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포인트가 5개인 별 17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포인트가 5개인 별 18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 2"/>
          <p:cNvSpPr/>
          <p:nvPr/>
        </p:nvSpPr>
        <p:spPr>
          <a:xfrm>
            <a:off x="1595600" y="151258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야끼토리와</a:t>
            </a:r>
            <a:r>
              <a:rPr lang="en-US" altLang="ko-KR" sz="4374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그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종류</a:t>
            </a:r>
            <a:endParaRPr lang="en-US" altLang="ko-KR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10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Shape 3"/>
          <p:cNvSpPr/>
          <p:nvPr/>
        </p:nvSpPr>
        <p:spPr>
          <a:xfrm>
            <a:off x="1760220" y="3372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944648" y="3364404"/>
            <a:ext cx="1310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영덕블루로드체" pitchFamily="2" charset="-127"/>
                <a:ea typeface="영덕블루로드체" pitchFamily="2" charset="-127"/>
                <a:cs typeface="Alexandria" pitchFamily="34" charset="-120"/>
              </a:rPr>
              <a:t>1</a:t>
            </a:r>
            <a:endParaRPr lang="en-US" sz="262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44591" y="3390067"/>
            <a:ext cx="29101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계란말이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2482334" y="3919180"/>
            <a:ext cx="47217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달콤하고 부드러운 일본식 계란말이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6285" y="3372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6661" y="3364404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영덕블루로드체" pitchFamily="2" charset="-127"/>
                <a:ea typeface="영덕블루로드체" pitchFamily="2" charset="-127"/>
                <a:cs typeface="Alexandria" pitchFamily="34" charset="-120"/>
              </a:rPr>
              <a:t>2</a:t>
            </a:r>
            <a:endParaRPr lang="en-US" sz="262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10656" y="3390067"/>
            <a:ext cx="3279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차왕무시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48399" y="3919180"/>
            <a:ext cx="47217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아주 부드럽고 맛있는 일본식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계란찜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760220" y="505651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910477" y="5048085"/>
            <a:ext cx="19931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영덕블루로드체" pitchFamily="2" charset="-127"/>
                <a:ea typeface="영덕블루로드체" pitchFamily="2" charset="-127"/>
                <a:cs typeface="Alexandria" pitchFamily="34" charset="-120"/>
              </a:rPr>
              <a:t>3</a:t>
            </a:r>
            <a:endParaRPr lang="en-US" sz="262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444591" y="50803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텐신항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482334" y="5577810"/>
            <a:ext cx="47217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밥 위에 덜 익힌 계란을 덮어서</a:t>
            </a:r>
            <a:endParaRPr lang="en-US" altLang="ko-KR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완성시키는 </a:t>
            </a:r>
            <a:r>
              <a:rPr lang="ko-KR" alt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중화풍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일본식 계란 덮밥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6285" y="505651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75709" y="5048085"/>
            <a:ext cx="2009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영덕블루로드체" pitchFamily="2" charset="-127"/>
                <a:ea typeface="영덕블루로드체" pitchFamily="2" charset="-127"/>
                <a:cs typeface="Alexandria" pitchFamily="34" charset="-120"/>
              </a:rPr>
              <a:t>4</a:t>
            </a:r>
            <a:endParaRPr lang="en-US" sz="262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10656" y="50803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ko-KR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수란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48399" y="5577810"/>
            <a:ext cx="47217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뜨거운 물에 데쳐</a:t>
            </a:r>
            <a:endParaRPr lang="en-US" altLang="ko-KR" sz="24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겉만 익은 정도의 계란 요리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 2"/>
          <p:cNvSpPr/>
          <p:nvPr/>
        </p:nvSpPr>
        <p:spPr>
          <a:xfrm>
            <a:off x="1408390" y="131799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25" name="포인트가 4개인 별 24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포인트가 4개인 별 25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포인트가 4개인 별 26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포인트가 4개인 별 27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포인트가 5개인 별 28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포인트가 5개인 별 29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포인트가 5개인 별 30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포인트가 5개인 별 31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 2"/>
          <p:cNvSpPr/>
          <p:nvPr/>
        </p:nvSpPr>
        <p:spPr>
          <a:xfrm>
            <a:off x="1595600" y="151258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ko-KR" alt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다양한 계란 요리</a:t>
            </a:r>
            <a:endParaRPr lang="en-US" altLang="ko-KR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5" name="구부러진 연결선 34"/>
          <p:cNvCxnSpPr/>
          <p:nvPr/>
        </p:nvCxnSpPr>
        <p:spPr>
          <a:xfrm rot="60000">
            <a:off x="7270615" y="16625"/>
            <a:ext cx="7426285" cy="3612660"/>
          </a:xfrm>
          <a:prstGeom prst="curved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8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735217"/>
            <a:ext cx="724281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>
              <a:latin typeface="영덕블루로드체" pitchFamily="2" charset="-127"/>
              <a:ea typeface="영덕블루로드체" pitchFamily="2" charset="-127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2873931"/>
            <a:ext cx="3481149" cy="215145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10115" y="5303044"/>
            <a:ext cx="319334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모찌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もち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62100" y="5783461"/>
            <a:ext cx="400235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찹쌀로 만든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부드럽고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담백한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전통 떡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2873931"/>
            <a:ext cx="3481149" cy="21514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24520" y="5303044"/>
            <a:ext cx="319334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다도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さどう</a:t>
            </a:r>
            <a:r>
              <a:rPr lang="en-US" altLang="ja-JP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/</a:t>
            </a:r>
            <a:r>
              <a:rPr lang="ja-JP" alt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ちゃどう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376505" y="5783461"/>
            <a:ext cx="400235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조용한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분위기에서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즐기는</a:t>
            </a:r>
            <a:endParaRPr lang="en-US" sz="22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 다도 문화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2873931"/>
            <a:ext cx="3481149" cy="215145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338926" y="5303044"/>
            <a:ext cx="319334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다실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ちゃしつ</a:t>
            </a:r>
            <a:r>
              <a:rPr lang="en-US" sz="24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0910" y="5783461"/>
            <a:ext cx="42547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정갈하고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아름다운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공간에서</a:t>
            </a:r>
            <a:endParaRPr lang="en-US" sz="22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차를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즐기는 일본의 특별한 장소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포인트가 4개인 별 13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포인트가 4개인 별 14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5개인 별 17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포인트가 5개인 별 18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2"/>
          <p:cNvSpPr/>
          <p:nvPr/>
        </p:nvSpPr>
        <p:spPr>
          <a:xfrm>
            <a:off x="1595600" y="1512581"/>
            <a:ext cx="63866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ko-KR" alt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모찌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ko-KR" alt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경단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)과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전통적인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ko-KR" alt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다도 시설</a:t>
            </a:r>
            <a:endParaRPr lang="en-US" altLang="ko-KR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35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fDTuNyup9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659" y="538723"/>
            <a:ext cx="9735670" cy="5476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6374" y="6293222"/>
            <a:ext cx="336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차 문화</a:t>
            </a: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798" y="7038259"/>
            <a:ext cx="833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영덕블루로드체" pitchFamily="2" charset="-127"/>
                <a:ea typeface="영덕블루로드체" pitchFamily="2" charset="-127"/>
                <a:hlinkClick r:id="rId4"/>
              </a:rPr>
              <a:t>https://youtu.be/KfDTuNyup9Y?si=EsLUFEtY0mqZrx-Z</a:t>
            </a:r>
            <a:endParaRPr lang="ko-KR" altLang="en-US" sz="2400" dirty="0">
              <a:latin typeface="영덕블루로드체" pitchFamily="2" charset="-127"/>
              <a:ea typeface="영덕블루로드체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8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474276" y="2024104"/>
            <a:ext cx="9522372" cy="1202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일본에서 가장 인기 </a:t>
            </a:r>
            <a:r>
              <a:rPr lang="en-US" sz="4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있는</a:t>
            </a:r>
            <a:r>
              <a:rPr 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회(</a:t>
            </a:r>
            <a:r>
              <a:rPr lang="ja-JP" alt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さしみ</a:t>
            </a:r>
            <a:r>
              <a:rPr 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종류</a:t>
            </a:r>
          </a:p>
        </p:txBody>
      </p:sp>
      <p:sp>
        <p:nvSpPr>
          <p:cNvPr id="5" name="Text 3"/>
          <p:cNvSpPr/>
          <p:nvPr/>
        </p:nvSpPr>
        <p:spPr>
          <a:xfrm>
            <a:off x="1474276" y="4039571"/>
            <a:ext cx="3053993" cy="6010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마구로(참치)</a:t>
            </a:r>
          </a:p>
        </p:txBody>
      </p:sp>
      <p:sp>
        <p:nvSpPr>
          <p:cNvPr id="6" name="Text 4"/>
          <p:cNvSpPr/>
          <p:nvPr/>
        </p:nvSpPr>
        <p:spPr>
          <a:xfrm>
            <a:off x="1376816" y="4638023"/>
            <a:ext cx="2825009" cy="1230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붉은</a:t>
            </a: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색깔과</a:t>
            </a:r>
            <a:endParaRPr lang="en-US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부드러운</a:t>
            </a:r>
            <a:r>
              <a:rPr 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질감이 매력적</a:t>
            </a:r>
          </a:p>
        </p:txBody>
      </p:sp>
      <p:sp>
        <p:nvSpPr>
          <p:cNvPr id="7" name="Text 5"/>
          <p:cNvSpPr/>
          <p:nvPr/>
        </p:nvSpPr>
        <p:spPr>
          <a:xfrm>
            <a:off x="4394879" y="4039571"/>
            <a:ext cx="3053993" cy="6010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타이(도미)</a:t>
            </a:r>
          </a:p>
        </p:txBody>
      </p:sp>
      <p:sp>
        <p:nvSpPr>
          <p:cNvPr id="8" name="Text 6"/>
          <p:cNvSpPr/>
          <p:nvPr/>
        </p:nvSpPr>
        <p:spPr>
          <a:xfrm>
            <a:off x="4297419" y="4988543"/>
            <a:ext cx="2825009" cy="1230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은백색 몸체에 붉은 지느러미가 인상적</a:t>
            </a:r>
          </a:p>
        </p:txBody>
      </p:sp>
      <p:sp>
        <p:nvSpPr>
          <p:cNvPr id="9" name="Text 7"/>
          <p:cNvSpPr/>
          <p:nvPr/>
        </p:nvSpPr>
        <p:spPr>
          <a:xfrm>
            <a:off x="7315482" y="4039571"/>
            <a:ext cx="3053993" cy="6010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히라메(광어)</a:t>
            </a:r>
          </a:p>
        </p:txBody>
      </p:sp>
      <p:sp>
        <p:nvSpPr>
          <p:cNvPr id="10" name="Text 8"/>
          <p:cNvSpPr/>
          <p:nvPr/>
        </p:nvSpPr>
        <p:spPr>
          <a:xfrm>
            <a:off x="7239655" y="4638023"/>
            <a:ext cx="2996429" cy="1230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부드러운 식감과 담백한 맛이 일품</a:t>
            </a:r>
          </a:p>
        </p:txBody>
      </p:sp>
      <p:sp>
        <p:nvSpPr>
          <p:cNvPr id="11" name="Text 9"/>
          <p:cNvSpPr/>
          <p:nvPr/>
        </p:nvSpPr>
        <p:spPr>
          <a:xfrm>
            <a:off x="10236085" y="4039571"/>
            <a:ext cx="3053993" cy="6010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오도로(방어)</a:t>
            </a:r>
          </a:p>
        </p:txBody>
      </p:sp>
      <p:sp>
        <p:nvSpPr>
          <p:cNvPr id="12" name="Text 10"/>
          <p:cNvSpPr/>
          <p:nvPr/>
        </p:nvSpPr>
        <p:spPr>
          <a:xfrm>
            <a:off x="10236085" y="4988543"/>
            <a:ext cx="3693275" cy="1230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기름져</a:t>
            </a: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풍미가</a:t>
            </a:r>
            <a:endParaRPr lang="en-US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강하고</a:t>
            </a:r>
            <a:r>
              <a:rPr 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부드러운 식감</a:t>
            </a:r>
          </a:p>
        </p:txBody>
      </p:sp>
      <p:sp>
        <p:nvSpPr>
          <p:cNvPr id="21" name="포인트가 4개인 별 20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포인트가 4개인 별 21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포인트가 4개인 별 22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포인트가 4개인 별 23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포인트가 5개인 별 24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포인트가 5개인 별 25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포인트가 5개인 별 26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포인트가 5개인 별 27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783556"/>
            <a:ext cx="62207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>
              <a:latin typeface="영덕블루로드체" pitchFamily="2" charset="-127"/>
              <a:ea typeface="영덕블루로드체" pitchFamily="2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760220" y="2922270"/>
            <a:ext cx="5443895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6" name="Text 4"/>
          <p:cNvSpPr/>
          <p:nvPr/>
        </p:nvSpPr>
        <p:spPr>
          <a:xfrm>
            <a:off x="1990011" y="315206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말차(Matcha)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02745" y="3645004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분말화된 녹차를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뜨거운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물에</a:t>
            </a:r>
            <a:endParaRPr lang="en-US" sz="22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섞어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마시는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차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922270"/>
            <a:ext cx="5443895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Text 7"/>
          <p:cNvSpPr/>
          <p:nvPr/>
        </p:nvSpPr>
        <p:spPr>
          <a:xfrm>
            <a:off x="7656076" y="315206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센차(Sencha)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768810" y="3645004"/>
            <a:ext cx="49843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증기로 살짝 찐 후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말린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녹차잎으로</a:t>
            </a:r>
            <a:endParaRPr lang="en-US" sz="22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만드는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고급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녹차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760220" y="4795242"/>
            <a:ext cx="5443895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2" name="Text 10"/>
          <p:cNvSpPr/>
          <p:nvPr/>
        </p:nvSpPr>
        <p:spPr>
          <a:xfrm>
            <a:off x="1990011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호지차(Hojicha)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02745" y="5517976"/>
            <a:ext cx="49843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볶음 처리로 독특한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향을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가진</a:t>
            </a:r>
            <a:endParaRPr lang="en-US" sz="22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볶음녹차의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전통 차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443895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5" name="Text 13"/>
          <p:cNvSpPr/>
          <p:nvPr/>
        </p:nvSpPr>
        <p:spPr>
          <a:xfrm>
            <a:off x="7656076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콘부차(Kombucha)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768810" y="5517976"/>
            <a:ext cx="49843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버섯 배양체를 </a:t>
            </a:r>
            <a:r>
              <a:rPr lang="en-US" sz="22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발효시켜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만든</a:t>
            </a:r>
            <a:endParaRPr lang="en-US" sz="2200" dirty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새콤달콤한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</a:t>
            </a:r>
            <a:r>
              <a:rPr lang="en-US" sz="22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2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건강차</a:t>
            </a:r>
            <a:endParaRPr lang="en-US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4개인 별 18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4개인 별 19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포인트가 5개인 별 20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포인트가 5개인 별 22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포인트가 5개인 별 23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 2"/>
          <p:cNvSpPr/>
          <p:nvPr/>
        </p:nvSpPr>
        <p:spPr>
          <a:xfrm>
            <a:off x="1595600" y="151258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각종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전통적인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</a:t>
            </a:r>
            <a:r>
              <a:rPr lang="en-US" altLang="ko-KR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차 </a:t>
            </a:r>
            <a:r>
              <a:rPr lang="en-US" altLang="ko-KR" sz="4374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종류</a:t>
            </a:r>
            <a:endParaRPr lang="en-US" altLang="ko-KR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5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165123" y="1146130"/>
            <a:ext cx="65818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식문화와 테이블 매너</a:t>
            </a:r>
            <a:endParaRPr lang="en-US" sz="437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01910" y="2486144"/>
            <a:ext cx="44410" cy="4284821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88744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26597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58511" y="2688883"/>
            <a:ext cx="1310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5863825" y="269434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정갈하고 간소한 식사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08327" y="316368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일본인들은 간단하고 깔끔한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식사를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선호함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74027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24460" y="4191214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5863825" y="419667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엄격한 테이블 매너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08327" y="4666011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음식을 먹을 때 조용히 하고 소리를 내지 않는 것이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매우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중요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74027" y="589210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BC2DC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66439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24340" y="5693544"/>
            <a:ext cx="19931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353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5863825" y="56990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계절감과 자연의 조화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08327" y="6168341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요리는 계절의 변화와 자연의 아름다움을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담아내려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노력</a:t>
            </a:r>
            <a:r>
              <a:rPr lang="ko-KR" alt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함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포인트가 4개인 별 22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포인트가 4개인 별 23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포인트가 5개인 별 25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포인트가 5개인 별 27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6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590437"/>
            <a:ext cx="66129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44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사케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4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酒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와 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술문화</a:t>
            </a:r>
            <a:endParaRPr 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201003" y="3280291"/>
            <a:ext cx="607470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 전통 술 사케는 쌀과 물, 양조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효모를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사용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해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만들어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짐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01003" y="4390906"/>
            <a:ext cx="607470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지역과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양조 방식에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따라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다른 </a:t>
            </a: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맛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01003" y="5101709"/>
            <a:ext cx="607470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일본의</a:t>
            </a:r>
            <a:r>
              <a:rPr 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계절별 사케 문화는 매우 </a:t>
            </a:r>
            <a:r>
              <a:rPr lang="en-US" sz="24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풍부하고</a:t>
            </a:r>
            <a:r>
              <a:rPr lang="en-US" sz="24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ko-KR" altLang="en-US" sz="24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독특함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6" y="2867978"/>
            <a:ext cx="5283994" cy="3521273"/>
          </a:xfrm>
          <a:prstGeom prst="rect">
            <a:avLst/>
          </a:prstGeom>
        </p:spPr>
      </p:pic>
      <p:sp>
        <p:nvSpPr>
          <p:cNvPr id="9" name="포인트가 4개인 별 8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포인트가 4개인 별 9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포인트가 4개인 별 10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포인트가 4개인 별 11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포인트가 5개인 별 13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5개인 별 14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포인트가 5개인 별 15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2"/>
          <p:cNvSpPr/>
          <p:nvPr/>
        </p:nvSpPr>
        <p:spPr>
          <a:xfrm>
            <a:off x="1473620" y="1702356"/>
            <a:ext cx="832034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44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텐동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4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天</a:t>
            </a:r>
            <a:r>
              <a:rPr lang="ja-JP" alt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丼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과 </a:t>
            </a:r>
            <a:r>
              <a:rPr lang="en-US" sz="440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튀김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4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요리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4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天</a:t>
            </a:r>
            <a:r>
              <a:rPr lang="ja-JP" alt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ぷら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의 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매력</a:t>
            </a:r>
            <a:endParaRPr 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3551158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61134" y="4328755"/>
            <a:ext cx="28765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텐동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30680" y="4809173"/>
            <a:ext cx="376069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새우와 다양한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야채를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바삭하게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튀겨낸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일본식 튀김 덮밥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25" y="3551158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75539" y="4328755"/>
            <a:ext cx="28765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카라아게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445085" y="4809173"/>
            <a:ext cx="376069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닭고기를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맛있게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튀겨낸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대표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튀김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요리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031" y="355115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89945" y="4328755"/>
            <a:ext cx="28765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ko-KR" altLang="en-US" sz="280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포테이토</a:t>
            </a:r>
            <a:r>
              <a:rPr lang="ko-KR" altLang="en-US" sz="280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팜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59491" y="4809173"/>
            <a:ext cx="376069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입안에서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부드럽게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녹는</a:t>
            </a:r>
            <a:endParaRPr lang="en-US" sz="200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감자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튀김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간식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포인트가 4개인 별 14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포인트가 4개인 별 15"/>
          <p:cNvSpPr/>
          <p:nvPr/>
        </p:nvSpPr>
        <p:spPr>
          <a:xfrm rot="742138">
            <a:off x="12875201" y="118152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포인트가 5개인 별 18"/>
          <p:cNvSpPr/>
          <p:nvPr/>
        </p:nvSpPr>
        <p:spPr>
          <a:xfrm rot="927464">
            <a:off x="12209205" y="1678117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포인트가 5개인 별 19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포인트가 5개인 별 20"/>
          <p:cNvSpPr/>
          <p:nvPr/>
        </p:nvSpPr>
        <p:spPr>
          <a:xfrm rot="20252044">
            <a:off x="11720315" y="6675914"/>
            <a:ext cx="507523" cy="499969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포인트가 5개인 별 21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60220" y="3904177"/>
            <a:ext cx="1054477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오꼬노미야끼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(</a:t>
            </a:r>
            <a:r>
              <a:rPr lang="ja-JP" altLang="en-US" sz="4400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お好み焼き</a:t>
            </a:r>
            <a:r>
              <a:rPr lang="en-US" sz="4400" b="1" dirty="0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)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의 지역별 특징</a:t>
            </a:r>
            <a:endParaRPr 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760220" y="5191958"/>
            <a:ext cx="3555206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7" name="Text 4"/>
          <p:cNvSpPr/>
          <p:nvPr/>
        </p:nvSpPr>
        <p:spPr>
          <a:xfrm>
            <a:off x="1972747" y="537346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히로시마 스타일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1990011" y="5833348"/>
            <a:ext cx="309562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면발과 야채를 중심으로 구성, 두꺼운 식감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37597" y="5191958"/>
            <a:ext cx="3555206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Text 7"/>
          <p:cNvSpPr/>
          <p:nvPr/>
        </p:nvSpPr>
        <p:spPr>
          <a:xfrm>
            <a:off x="5750123" y="537346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오사카 스타일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750123" y="5841444"/>
            <a:ext cx="327954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밀가루 반죽이 </a:t>
            </a:r>
            <a:r>
              <a:rPr lang="en-US" sz="200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기본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00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다양한</a:t>
            </a:r>
            <a:r>
              <a:rPr lang="en-US" sz="200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고기와 해산물 토핑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314974" y="5191958"/>
            <a:ext cx="3555206" cy="1650802"/>
          </a:xfrm>
          <a:prstGeom prst="roundRect">
            <a:avLst>
              <a:gd name="adj" fmla="val 605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3" name="Text 10"/>
          <p:cNvSpPr/>
          <p:nvPr/>
        </p:nvSpPr>
        <p:spPr>
          <a:xfrm>
            <a:off x="9527500" y="537346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후쿠오카 스타일</a:t>
            </a:r>
            <a:endParaRPr lang="en-US" sz="218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383142" y="5814536"/>
            <a:ext cx="341887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부드러운 반죽에 숙주나물과 함께 구워내는 맛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포인트가 4개인 별 16"/>
          <p:cNvSpPr/>
          <p:nvPr/>
        </p:nvSpPr>
        <p:spPr>
          <a:xfrm rot="20713265">
            <a:off x="13040580" y="668122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포인트가 4개인 별 17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포인트가 5개인 별 19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0982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일본의 </a:t>
            </a:r>
            <a:r>
              <a:rPr lang="en-US" sz="4400" b="1" dirty="0" err="1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디저트와</a:t>
            </a:r>
            <a:r>
              <a:rPr lang="en-US" sz="4400" b="1" dirty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 </a:t>
            </a:r>
            <a:r>
              <a:rPr lang="en-US" sz="4400" b="1" dirty="0" err="1" smtClean="0">
                <a:solidFill>
                  <a:srgbClr val="1F1E1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lexandria" pitchFamily="34" charset="-120"/>
              </a:rPr>
              <a:t>스낵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デザート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43745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일본은 세계적으로 유명한 디저트와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스낵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문화</a:t>
            </a:r>
            <a:r>
              <a:rPr lang="ko-KR" alt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를 가지고 있음</a:t>
            </a:r>
            <a:endParaRPr lang="en-US" sz="175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부드러운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식감의 모찌와 아름답게 장식된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와가시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촉촉한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카스</a:t>
            </a:r>
            <a:r>
              <a:rPr lang="ko-KR" alt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테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라,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바삭한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센베이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등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4753570"/>
            <a:ext cx="77316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이들 스위트와 간식은 계절의 변화와 맥락을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반영하며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,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175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175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고유의</a:t>
            </a:r>
            <a:r>
              <a:rPr lang="en-US" sz="175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미적</a:t>
            </a:r>
            <a:r>
              <a:rPr lang="en-US" sz="175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b="1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감각이</a:t>
            </a:r>
            <a:r>
              <a:rPr lang="en-US" sz="175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돋보</a:t>
            </a:r>
            <a:r>
              <a:rPr lang="ko-KR" altLang="en-US" sz="175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임</a:t>
            </a:r>
            <a:r>
              <a:rPr lang="en-US" sz="175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1750" b="1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미각과</a:t>
            </a:r>
            <a:r>
              <a:rPr lang="en-US" sz="1750" b="1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b="1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시각의 조화가 일품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인 일본 전통 </a:t>
            </a:r>
            <a:r>
              <a:rPr lang="en-US" sz="1750" dirty="0" err="1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디저트를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맛보며</a:t>
            </a:r>
            <a:endParaRPr lang="en-US" sz="1750" dirty="0" smtClean="0">
              <a:solidFill>
                <a:srgbClr val="3B3535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ora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 err="1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일본</a:t>
            </a:r>
            <a:r>
              <a:rPr 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 </a:t>
            </a:r>
            <a:r>
              <a:rPr lang="en-US" sz="1750" dirty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문화를 느낄 수 </a:t>
            </a:r>
            <a:r>
              <a:rPr lang="ko-KR" altLang="en-US" sz="1750" dirty="0" smtClean="0">
                <a:solidFill>
                  <a:srgbClr val="3B353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ora" pitchFamily="34" charset="-120"/>
              </a:rPr>
              <a:t>있음</a:t>
            </a:r>
            <a:endParaRPr lang="en-US" sz="17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포인트가 4개인 별 7"/>
          <p:cNvSpPr/>
          <p:nvPr/>
        </p:nvSpPr>
        <p:spPr>
          <a:xfrm rot="20713265">
            <a:off x="712882" y="1105057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포인트가 4개인 별 10"/>
          <p:cNvSpPr/>
          <p:nvPr/>
        </p:nvSpPr>
        <p:spPr>
          <a:xfrm rot="6321395">
            <a:off x="2556297" y="6906696"/>
            <a:ext cx="702350" cy="694373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포인트가 5개인 별 12"/>
          <p:cNvSpPr/>
          <p:nvPr/>
        </p:nvSpPr>
        <p:spPr>
          <a:xfrm rot="20393096">
            <a:off x="713029" y="6551770"/>
            <a:ext cx="690853" cy="636014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5개인 별 14"/>
          <p:cNvSpPr/>
          <p:nvPr/>
        </p:nvSpPr>
        <p:spPr>
          <a:xfrm rot="895317">
            <a:off x="2169101" y="689834"/>
            <a:ext cx="425885" cy="388307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2361</Words>
  <Application>Microsoft Office PowerPoint</Application>
  <PresentationFormat>사용자 지정</PresentationFormat>
  <Paragraphs>570</Paragraphs>
  <Slides>51</Slides>
  <Notes>49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9" baseType="lpstr">
      <vt:lpstr>Alexandria</vt:lpstr>
      <vt:lpstr>Sora</vt:lpstr>
      <vt:lpstr>맑은 고딕</vt:lpstr>
      <vt:lpstr>맑은 고딕 Semilight</vt:lpstr>
      <vt:lpstr>영덕블루로드체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Yuri</cp:lastModifiedBy>
  <cp:revision>56</cp:revision>
  <dcterms:created xsi:type="dcterms:W3CDTF">2024-05-18T12:28:09Z</dcterms:created>
  <dcterms:modified xsi:type="dcterms:W3CDTF">2024-05-31T10:48:55Z</dcterms:modified>
</cp:coreProperties>
</file>