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70" r:id="rId4"/>
  </p:sldMasterIdLst>
  <p:sldIdLst>
    <p:sldId id="298" r:id="rId5"/>
    <p:sldId id="300" r:id="rId6"/>
    <p:sldId id="299" r:id="rId7"/>
    <p:sldId id="282" r:id="rId8"/>
    <p:sldId id="301" r:id="rId9"/>
  </p:sldIdLst>
  <p:sldSz cx="18288000" cy="10287000"/>
  <p:notesSz cx="6858000" cy="9144000"/>
  <p:embeddedFontLst>
    <p:embeddedFont>
      <p:font typeface="Meiryo" panose="020B0604030504040204" pitchFamily="34" charset="-128"/>
      <p:regular r:id="rId10"/>
      <p:bold r:id="rId11"/>
      <p:italic r:id="rId12"/>
      <p:boldItalic r:id="rId13"/>
    </p:embeddedFont>
    <p:embeddedFont>
      <p:font typeface="맑은 고딕" panose="020B0503020000020004" pitchFamily="50" charset="-127"/>
      <p:regular r:id="rId14"/>
      <p:bold r:id="rId15"/>
    </p:embeddedFont>
    <p:embeddedFont>
      <p:font typeface="에스코어 드림 6 Bold" panose="020B0703030302020204" pitchFamily="34" charset="-127"/>
      <p:bold r:id="rId1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7" autoAdjust="0"/>
  </p:normalViewPr>
  <p:slideViewPr>
    <p:cSldViewPr>
      <p:cViewPr varScale="1">
        <p:scale>
          <a:sx n="74" d="100"/>
          <a:sy n="74" d="100"/>
        </p:scale>
        <p:origin x="5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4DB439-8CA5-D05D-5BC2-5E5F0A50D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D6CD4E6-B427-4517-1127-A4051233A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63995F-B78F-A628-94C8-8A2C719B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C682DD4-8AE8-4E43-7B03-48FF169C3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0B1748-04FE-92D2-2235-DC50F294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2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57B6DD-FCBC-2A97-0470-E529DA7D1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B2E8765-D50B-6D44-CEE5-0B204158A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13FAB6-80F1-4147-401E-49A4E8E8C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B982A75-9D15-71FB-9719-CE5C64B90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04358E-0C19-B814-E8AC-B95A5FB15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1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9BF28D3-FE1D-E127-0A98-88613A592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7B8484C-46B7-49EF-1042-490912779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6BAFD9-A9B0-7370-0EA8-55B1F9A8B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73E6DA-9535-029C-90EB-DD90F7874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4133DD7-632E-48C5-57F2-1856649B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BCD908-4599-9B44-AFF7-CFC0C890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5B4820-F747-F48D-237F-8E9A8CC09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D2632B3-D6BB-1CF7-0633-E78739949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AFBCE8-73DE-870C-43E3-90BF8A06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C20CAB-E9B4-7C47-568E-C8311D1AF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8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735070-3005-99F7-B081-6A4AAD99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20E58C7-6E65-1FB4-184A-4693E9E34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8DCDC8-C3FC-CA29-8EBB-EBE6C5A29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E47113-2B85-CE64-9657-DC42488E1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E95BD4-AD20-9D8A-6289-DBF3859F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7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6B0D51-DCDA-4E27-D06A-3B32D5118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A015D3-7E64-36D4-81C9-66DC3B5EA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30DDFF6-D1C1-322E-66AC-B569DA0B5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06A899-BB3F-7C9C-A7D2-B32F5BA3C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F27832C-17C6-0EA9-744C-10AB337DE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D322BC-A894-7CA4-FB8B-6706D9845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5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D5404C-EA22-655B-F68B-D3C671A04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B4DE237-F015-A3A0-7F73-661C4E5EE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2114B70-EF30-0B6C-2FD3-2C264BE5F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88FEED5-F26E-3F19-0920-57D4D2AA1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30D55E7-334C-0AC1-F005-614AA3AD9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F9D8618-F757-3DDA-06CF-02D9BA387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699F024-CC56-E899-6547-47F6F101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1BFFB7F-8A62-75EA-DA1B-7F673736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3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B795BE-0621-585E-7697-201CAAEA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D390D73-EF1A-30E6-2104-027D4F0F0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F0C6E35-784B-5470-59C2-C928E304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C44584B-1045-5E13-C362-03240F74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5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CEE146F-CB14-A789-E96A-1FFF51577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8D25249-6A7D-3F01-DACC-0B2B82EF1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D1815AF-E54E-1D70-1592-E0BBE217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7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22E22C-ECB0-A754-9AE5-B56FFAC7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9793C0-5CD5-5EA2-3199-42A58B18A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87D104C-4200-3577-DC81-ACCED4B42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8334DB4-CA66-B5FE-0160-86E40E35D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08F5478-CE2F-9A73-770B-F88E3E85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DDEDB5E-C0D2-E385-2A3E-2B3EE531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EF41C-816E-93F5-FC04-5565E507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6A9D219-716D-FC0A-3E41-C76923F91F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5D23D51-9261-C010-B9C3-2FCF1F5EB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E85B3B1-F02C-D3AE-A567-75B5BAFE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B699F0F-21DB-6502-796A-A9070C2F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4E2788-91EE-1514-66DE-DF685ABA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6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550395A-B8C4-E46C-5234-A8F7E1A8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9E8AFA8-D08F-625F-FA20-B5C441E58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61C038-0DC0-87C7-8185-83F40DBA6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38224A-5B94-BCD6-9A0C-A12909696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5C48E7-DF1A-96BE-ABFB-C0231FD26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6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1371600" rtl="0" eaLnBrk="1" latinLnBrk="1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1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850E4A-FA9D-EF3F-6310-FD6B5A5E25E2}"/>
              </a:ext>
            </a:extLst>
          </p:cNvPr>
          <p:cNvSpPr txBox="1"/>
          <p:nvPr/>
        </p:nvSpPr>
        <p:spPr>
          <a:xfrm>
            <a:off x="12172950" y="2344003"/>
            <a:ext cx="5084272" cy="3571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5. </a:t>
            </a:r>
            <a:r>
              <a:rPr lang="ko-KR" alt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마쓰리에서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 </a:t>
            </a:r>
            <a:r>
              <a:rPr lang="ko-KR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주로 하는 활동</a:t>
            </a:r>
            <a:endParaRPr lang="en-US" altLang="ko-KR" sz="5400" dirty="0">
              <a:solidFill>
                <a:schemeClr val="tx1">
                  <a:lumMod val="85000"/>
                  <a:lumOff val="15000"/>
                </a:schemeClr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pic>
        <p:nvPicPr>
          <p:cNvPr id="15362" name="Picture 2" descr="Pin by J on Choices™️ game backgrounds | Japanese festival, Anime scenery,  Aesthetic japan">
            <a:extLst>
              <a:ext uri="{FF2B5EF4-FFF2-40B4-BE49-F238E27FC236}">
                <a16:creationId xmlns:a16="http://schemas.microsoft.com/office/drawing/2014/main" id="{65928B95-8208-6FDD-48A1-A9286DFA4C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1" r="1" b="22511"/>
          <a:stretch/>
        </p:blipFill>
        <p:spPr bwMode="auto">
          <a:xfrm>
            <a:off x="20" y="1"/>
            <a:ext cx="11498369" cy="10286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09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17231730" y="0"/>
            <a:ext cx="0" cy="10287000"/>
          </a:xfrm>
          <a:prstGeom prst="line">
            <a:avLst/>
          </a:prstGeom>
          <a:ln w="19050" cap="flat">
            <a:solidFill>
              <a:srgbClr val="3938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1856C966-4E19-BA0F-3F7D-752988647DFD}"/>
              </a:ext>
            </a:extLst>
          </p:cNvPr>
          <p:cNvSpPr txBox="1"/>
          <p:nvPr/>
        </p:nvSpPr>
        <p:spPr>
          <a:xfrm>
            <a:off x="1056268" y="1257300"/>
            <a:ext cx="9917770" cy="4421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5400" dirty="0">
                <a:solidFill>
                  <a:srgbClr val="39383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5. </a:t>
            </a:r>
            <a:r>
              <a:rPr lang="ko-KR" altLang="en-US" sz="5400" dirty="0" err="1">
                <a:solidFill>
                  <a:srgbClr val="39383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마쓰리에서</a:t>
            </a:r>
            <a:r>
              <a:rPr lang="ko-KR" altLang="en-US" sz="5400" dirty="0">
                <a:solidFill>
                  <a:srgbClr val="39383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주로 하는 활동</a:t>
            </a:r>
            <a:endParaRPr lang="en-US" sz="5400" dirty="0">
              <a:solidFill>
                <a:srgbClr val="39383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F470E-8327-D126-4368-7256DB24C669}"/>
              </a:ext>
            </a:extLst>
          </p:cNvPr>
          <p:cNvSpPr txBox="1"/>
          <p:nvPr/>
        </p:nvSpPr>
        <p:spPr>
          <a:xfrm>
            <a:off x="1752599" y="2324100"/>
            <a:ext cx="342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오미코시</a:t>
            </a:r>
            <a:endParaRPr lang="ko-KR" altLang="en-US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F6F3F5FD-BEE0-9D15-B500-A28D7FD24145}"/>
              </a:ext>
            </a:extLst>
          </p:cNvPr>
          <p:cNvGrpSpPr/>
          <p:nvPr/>
        </p:nvGrpSpPr>
        <p:grpSpPr>
          <a:xfrm>
            <a:off x="1574855" y="2575710"/>
            <a:ext cx="143109" cy="143109"/>
            <a:chOff x="0" y="0"/>
            <a:chExt cx="812800" cy="812800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19F8496-B141-BE93-3BC8-2177796DACE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889B18E3-4BC6-97AC-0357-27066CE82AA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55E3DF6-357D-68CE-A7E9-1253944B7E59}"/>
              </a:ext>
            </a:extLst>
          </p:cNvPr>
          <p:cNvSpPr txBox="1"/>
          <p:nvPr/>
        </p:nvSpPr>
        <p:spPr>
          <a:xfrm>
            <a:off x="1752600" y="3692406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야타이</a:t>
            </a:r>
            <a:endParaRPr lang="ko-KR" altLang="en-US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22" name="Group 8">
            <a:extLst>
              <a:ext uri="{FF2B5EF4-FFF2-40B4-BE49-F238E27FC236}">
                <a16:creationId xmlns:a16="http://schemas.microsoft.com/office/drawing/2014/main" id="{C2B9E14F-C285-036C-5A2C-20A27267E3E5}"/>
              </a:ext>
            </a:extLst>
          </p:cNvPr>
          <p:cNvGrpSpPr/>
          <p:nvPr/>
        </p:nvGrpSpPr>
        <p:grpSpPr>
          <a:xfrm>
            <a:off x="1576200" y="3944016"/>
            <a:ext cx="143109" cy="143109"/>
            <a:chOff x="0" y="0"/>
            <a:chExt cx="812800" cy="812800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9F2228A-7148-DAF1-781B-902470266BD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EB160BC6-2C34-542E-1CB4-DC7E252C0AD6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FCAB54E-C883-73BD-13D1-478D6EE28FF2}"/>
              </a:ext>
            </a:extLst>
          </p:cNvPr>
          <p:cNvSpPr txBox="1"/>
          <p:nvPr/>
        </p:nvSpPr>
        <p:spPr>
          <a:xfrm>
            <a:off x="1752600" y="5055226"/>
            <a:ext cx="5092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킨쿄스쿠이</a:t>
            </a:r>
            <a:endParaRPr lang="ko-KR" altLang="en-US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FA1917D0-F628-8C5A-693A-BEB75A3E91C7}"/>
              </a:ext>
            </a:extLst>
          </p:cNvPr>
          <p:cNvGrpSpPr/>
          <p:nvPr/>
        </p:nvGrpSpPr>
        <p:grpSpPr>
          <a:xfrm>
            <a:off x="1576200" y="5306836"/>
            <a:ext cx="143109" cy="143109"/>
            <a:chOff x="0" y="0"/>
            <a:chExt cx="812800" cy="812800"/>
          </a:xfrm>
        </p:grpSpPr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2E98E9DD-6C17-338C-58E1-1F94439DDEF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44" name="TextBox 10">
              <a:extLst>
                <a:ext uri="{FF2B5EF4-FFF2-40B4-BE49-F238E27FC236}">
                  <a16:creationId xmlns:a16="http://schemas.microsoft.com/office/drawing/2014/main" id="{A9AE6DF4-76FC-D9E2-5B39-E895740F6984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B462A22-FE48-955C-23D6-05579FAFE2F6}"/>
              </a:ext>
            </a:extLst>
          </p:cNvPr>
          <p:cNvSpPr txBox="1"/>
          <p:nvPr/>
        </p:nvSpPr>
        <p:spPr>
          <a:xfrm>
            <a:off x="1764671" y="64190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요요쓰리</a:t>
            </a:r>
            <a:endParaRPr lang="ko-KR" altLang="en-US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46" name="Group 8">
            <a:extLst>
              <a:ext uri="{FF2B5EF4-FFF2-40B4-BE49-F238E27FC236}">
                <a16:creationId xmlns:a16="http://schemas.microsoft.com/office/drawing/2014/main" id="{FEA48F86-FC08-CF7E-B157-8BEA063C7C72}"/>
              </a:ext>
            </a:extLst>
          </p:cNvPr>
          <p:cNvGrpSpPr/>
          <p:nvPr/>
        </p:nvGrpSpPr>
        <p:grpSpPr>
          <a:xfrm>
            <a:off x="1588271" y="6670624"/>
            <a:ext cx="143109" cy="143109"/>
            <a:chOff x="0" y="0"/>
            <a:chExt cx="812800" cy="812800"/>
          </a:xfrm>
        </p:grpSpPr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6F9A6C19-C305-DA89-2860-91ABFCF70E8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48" name="TextBox 10">
              <a:extLst>
                <a:ext uri="{FF2B5EF4-FFF2-40B4-BE49-F238E27FC236}">
                  <a16:creationId xmlns:a16="http://schemas.microsoft.com/office/drawing/2014/main" id="{E43D6F57-19BB-3965-D569-7D8565E27E2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DB9AB26-9F52-6B90-6972-4E1551BA9C4E}"/>
              </a:ext>
            </a:extLst>
          </p:cNvPr>
          <p:cNvSpPr txBox="1"/>
          <p:nvPr/>
        </p:nvSpPr>
        <p:spPr>
          <a:xfrm>
            <a:off x="1764670" y="7793085"/>
            <a:ext cx="4864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하나비</a:t>
            </a:r>
            <a:endParaRPr lang="ko-KR" altLang="en-US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50" name="Group 8">
            <a:extLst>
              <a:ext uri="{FF2B5EF4-FFF2-40B4-BE49-F238E27FC236}">
                <a16:creationId xmlns:a16="http://schemas.microsoft.com/office/drawing/2014/main" id="{07BFD382-09B8-0581-72D8-D95B041602A3}"/>
              </a:ext>
            </a:extLst>
          </p:cNvPr>
          <p:cNvGrpSpPr/>
          <p:nvPr/>
        </p:nvGrpSpPr>
        <p:grpSpPr>
          <a:xfrm>
            <a:off x="1588271" y="8044695"/>
            <a:ext cx="143109" cy="143109"/>
            <a:chOff x="0" y="0"/>
            <a:chExt cx="812800" cy="812800"/>
          </a:xfrm>
        </p:grpSpPr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06A8BBBC-6F3F-EC83-1C31-920E0F837D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52" name="TextBox 10">
              <a:extLst>
                <a:ext uri="{FF2B5EF4-FFF2-40B4-BE49-F238E27FC236}">
                  <a16:creationId xmlns:a16="http://schemas.microsoft.com/office/drawing/2014/main" id="{B16C57BE-1F41-19FF-6479-C8E15E8C28CE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C99F9A5-9E71-3266-E5CD-C8478F94EC22}"/>
              </a:ext>
            </a:extLst>
          </p:cNvPr>
          <p:cNvSpPr txBox="1"/>
          <p:nvPr/>
        </p:nvSpPr>
        <p:spPr>
          <a:xfrm>
            <a:off x="7187700" y="2325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샤테키</a:t>
            </a:r>
            <a:endParaRPr lang="ko-KR" altLang="en-US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E361DD82-C655-F95E-1327-9743E0FDFD42}"/>
              </a:ext>
            </a:extLst>
          </p:cNvPr>
          <p:cNvGrpSpPr/>
          <p:nvPr/>
        </p:nvGrpSpPr>
        <p:grpSpPr>
          <a:xfrm>
            <a:off x="7011300" y="2577600"/>
            <a:ext cx="143109" cy="143109"/>
            <a:chOff x="0" y="0"/>
            <a:chExt cx="812800" cy="812800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DFB0D6D-5BE0-D061-38DA-CC3B1E14D59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D199DB71-7F8A-3410-2493-FB3BF9FE060E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</p:spTree>
    <p:extLst>
      <p:ext uri="{BB962C8B-B14F-4D97-AF65-F5344CB8AC3E}">
        <p14:creationId xmlns:p14="http://schemas.microsoft.com/office/powerpoint/2010/main" val="7790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41" grpId="0"/>
      <p:bldP spid="45" grpId="0"/>
      <p:bldP spid="4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B1E5F38F-09DA-58C9-6A5B-16BF6DF0ADAA}"/>
              </a:ext>
            </a:extLst>
          </p:cNvPr>
          <p:cNvSpPr txBox="1"/>
          <p:nvPr/>
        </p:nvSpPr>
        <p:spPr>
          <a:xfrm>
            <a:off x="1166486" y="266700"/>
            <a:ext cx="6970356" cy="2436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6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1. </a:t>
            </a:r>
            <a:r>
              <a:rPr lang="ko-KR" altLang="en-US" sz="6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오미코시</a:t>
            </a:r>
            <a:r>
              <a:rPr lang="en-US" altLang="ko-KR" sz="6000" b="1" dirty="0">
                <a:solidFill>
                  <a:srgbClr val="39383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(</a:t>
            </a:r>
            <a:r>
              <a:rPr lang="ja-JP" altLang="en-US" sz="60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お</a:t>
            </a:r>
            <a:r>
              <a:rPr lang="ko-KR" altLang="en-US" sz="60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神輿</a:t>
            </a:r>
            <a:r>
              <a:rPr lang="en-US" altLang="ko-KR" sz="60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</a:t>
            </a:r>
            <a:endParaRPr lang="en-US" sz="60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2401" y="2703480"/>
            <a:ext cx="8991599" cy="1674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8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일종의 가마로</a:t>
            </a:r>
            <a:r>
              <a:rPr lang="en-US" altLang="ko-KR" sz="28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28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일본에서는 안에는 신이 타고 있다고 생각한다</a:t>
            </a:r>
            <a:r>
              <a:rPr lang="en-US" altLang="ko-KR" sz="28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40A2871-17B4-794A-A4BC-894CA606C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6" r="20306"/>
          <a:stretch/>
        </p:blipFill>
        <p:spPr bwMode="auto">
          <a:xfrm>
            <a:off x="9144000" y="1"/>
            <a:ext cx="9154237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CC643C-A115-86C5-A604-F81024330D23}"/>
              </a:ext>
            </a:extLst>
          </p:cNvPr>
          <p:cNvSpPr txBox="1"/>
          <p:nvPr/>
        </p:nvSpPr>
        <p:spPr>
          <a:xfrm>
            <a:off x="152401" y="4104102"/>
            <a:ext cx="8596745" cy="2605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endParaRPr lang="en-US" altLang="ko-KR" sz="2800" b="0" i="0" dirty="0">
              <a:solidFill>
                <a:srgbClr val="222222"/>
              </a:solidFill>
              <a:effectLst/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8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일본의 신은 본래 신사 안에 거주하고 있다</a:t>
            </a:r>
            <a:r>
              <a:rPr lang="en-US" altLang="ko-KR" sz="28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</a:t>
            </a:r>
            <a:r>
              <a:rPr lang="ko-KR" altLang="en-US" sz="28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신을 밖으로 모시기 위한 도구가 바로 </a:t>
            </a:r>
            <a:r>
              <a:rPr lang="ko-KR" altLang="en-US" sz="2800" b="0" i="0" dirty="0" err="1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오미코시인</a:t>
            </a:r>
            <a:r>
              <a:rPr lang="ko-KR" altLang="en-US" sz="28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것</a:t>
            </a:r>
            <a:r>
              <a:rPr lang="en-US" altLang="ko-KR" sz="28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</a:t>
            </a:r>
            <a:r>
              <a:rPr lang="ko-KR" altLang="en-US" sz="28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그래서 </a:t>
            </a:r>
            <a:r>
              <a:rPr lang="ko-KR" altLang="en-US" sz="2800" b="0" i="0" dirty="0" err="1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오미코시의</a:t>
            </a:r>
            <a:r>
              <a:rPr lang="ko-KR" altLang="en-US" sz="28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모양은 신사 건물과 닮게 만든다</a:t>
            </a:r>
            <a:r>
              <a:rPr lang="en-US" altLang="ko-KR" sz="28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D327BC-4E70-6923-F00D-FC81E432ADC1}"/>
              </a:ext>
            </a:extLst>
          </p:cNvPr>
          <p:cNvSpPr txBox="1"/>
          <p:nvPr/>
        </p:nvSpPr>
        <p:spPr>
          <a:xfrm>
            <a:off x="152401" y="6709815"/>
            <a:ext cx="8582890" cy="1959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endParaRPr lang="en-US" altLang="ko-KR" sz="2800" b="0" i="0" dirty="0">
              <a:solidFill>
                <a:srgbClr val="222222"/>
              </a:solidFill>
              <a:effectLst/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800" b="0" i="0" dirty="0" err="1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오미코시의</a:t>
            </a:r>
            <a:r>
              <a:rPr lang="ko-KR" altLang="en-US" sz="28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2800" b="0" i="0" dirty="0" err="1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코시</a:t>
            </a:r>
            <a:r>
              <a:rPr lang="en-US" altLang="ko-KR" sz="28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(</a:t>
            </a:r>
            <a:r>
              <a:rPr lang="ko-KR" altLang="en-US" sz="28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輿</a:t>
            </a:r>
            <a:r>
              <a:rPr lang="en-US" altLang="ko-KR" sz="28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</a:t>
            </a:r>
            <a:r>
              <a:rPr lang="ko-KR" altLang="en-US" sz="28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가마</a:t>
            </a:r>
            <a:r>
              <a:rPr lang="en-US" altLang="ko-KR" sz="28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</a:t>
            </a:r>
            <a:r>
              <a:rPr lang="ko-KR" altLang="en-US" sz="28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란</a:t>
            </a:r>
            <a:r>
              <a:rPr lang="en-US" altLang="ko-KR" sz="28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2800" b="0" i="0" dirty="0">
                <a:solidFill>
                  <a:srgbClr val="222222"/>
                </a:solidFill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옛날 일본에서 사람들이 짊어지고 옮겼던 이동수단</a:t>
            </a:r>
            <a:endParaRPr lang="en-US" altLang="ko-KR" sz="2800" b="0" i="0" dirty="0">
              <a:solidFill>
                <a:srgbClr val="222222"/>
              </a:solidFill>
              <a:effectLst/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762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" y="0"/>
            <a:ext cx="18287543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050" name="Picture 2" descr="일본어학원] 일본 마쯔리(야타이편) 日本の祭り（屋台編） : 네이버 블로그">
            <a:extLst>
              <a:ext uri="{FF2B5EF4-FFF2-40B4-BE49-F238E27FC236}">
                <a16:creationId xmlns:a16="http://schemas.microsoft.com/office/drawing/2014/main" id="{7981E605-C782-7846-BF5B-72E9BAB7D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" r="1" b="4033"/>
          <a:stretch/>
        </p:blipFill>
        <p:spPr bwMode="auto">
          <a:xfrm>
            <a:off x="20" y="10"/>
            <a:ext cx="14920603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479073" y="0"/>
            <a:ext cx="7808927" cy="10287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2339" y="0"/>
            <a:ext cx="7565661" cy="10287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045519" y="0"/>
            <a:ext cx="3794585" cy="10287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43734DA4-78E5-4032-E62F-9636D2F6E7B7}"/>
              </a:ext>
            </a:extLst>
          </p:cNvPr>
          <p:cNvSpPr txBox="1"/>
          <p:nvPr/>
        </p:nvSpPr>
        <p:spPr>
          <a:xfrm>
            <a:off x="12868110" y="-618434"/>
            <a:ext cx="5450619" cy="23826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54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2. </a:t>
            </a:r>
            <a:r>
              <a:rPr lang="ko-KR" altLang="en-US" sz="54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야타이</a:t>
            </a:r>
            <a:r>
              <a:rPr lang="en-US" altLang="ko-KR" sz="54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(</a:t>
            </a:r>
            <a:r>
              <a:rPr lang="ko-KR" altLang="en-US" sz="54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屋台</a:t>
            </a:r>
            <a:r>
              <a:rPr lang="en-US" altLang="ko-KR" sz="54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75BF4D-3676-405D-5DEB-8E2C6386F895}"/>
              </a:ext>
            </a:extLst>
          </p:cNvPr>
          <p:cNvSpPr txBox="1"/>
          <p:nvPr/>
        </p:nvSpPr>
        <p:spPr>
          <a:xfrm>
            <a:off x="11353801" y="2382633"/>
            <a:ext cx="6964928" cy="1236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 latinLnBrk="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000" b="0" i="0" dirty="0"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일본식 포장마차</a:t>
            </a:r>
            <a:endParaRPr lang="en-US" altLang="ko-KR" sz="3000" b="0" i="0" dirty="0">
              <a:effectLst/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  <a:p>
            <a:pPr marL="571500" indent="-228600" latinLnBrk="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3000" b="0" i="0" dirty="0">
              <a:effectLst/>
              <a:highlight>
                <a:srgbClr val="FFFFFF"/>
              </a:highlight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  <a:p>
            <a:pPr marL="571500" indent="-228600" latinLnBrk="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3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33B267-5E45-EEB5-CADF-5529F5DCEBD8}"/>
              </a:ext>
            </a:extLst>
          </p:cNvPr>
          <p:cNvSpPr txBox="1"/>
          <p:nvPr/>
        </p:nvSpPr>
        <p:spPr>
          <a:xfrm>
            <a:off x="11353801" y="3619500"/>
            <a:ext cx="6964928" cy="2727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228600" latinLnBrk="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축제 기간에만 열리는 것이 아니라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평소에도 운영을 하나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마쓰리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기간에는 더욱 많이 볼 수 있다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2643F6-6BE5-F836-1738-6378C68D4E73}"/>
              </a:ext>
            </a:extLst>
          </p:cNvPr>
          <p:cNvSpPr txBox="1"/>
          <p:nvPr/>
        </p:nvSpPr>
        <p:spPr>
          <a:xfrm>
            <a:off x="11353801" y="6537542"/>
            <a:ext cx="7332224" cy="1804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228600" latinLnBrk="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000" b="0" i="0" dirty="0" err="1"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타코야키나</a:t>
            </a:r>
            <a:r>
              <a:rPr lang="en-US" altLang="ko-KR" sz="3000" b="0" i="0" dirty="0"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000" b="0" i="0" dirty="0" err="1"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오코노미야끼</a:t>
            </a:r>
            <a:r>
              <a:rPr lang="en-US" altLang="ko-KR" sz="3000" b="0" i="0" dirty="0"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000" b="0" i="0" dirty="0"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같은 것을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파는 것이 일반적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en-US" altLang="ko-KR" sz="3000" b="0" i="0" dirty="0">
              <a:effectLst/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246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542" y="-1"/>
            <a:ext cx="18288000" cy="1028699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809A98F2-4E60-10D7-C13D-7A185476A99E}"/>
              </a:ext>
            </a:extLst>
          </p:cNvPr>
          <p:cNvSpPr txBox="1"/>
          <p:nvPr/>
        </p:nvSpPr>
        <p:spPr>
          <a:xfrm>
            <a:off x="838200" y="647700"/>
            <a:ext cx="5393517" cy="199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44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3. </a:t>
            </a:r>
            <a:r>
              <a:rPr lang="ko-KR" altLang="en-US" sz="44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킨쿄스쿠이</a:t>
            </a:r>
            <a:endParaRPr lang="en-US" altLang="ko-KR" sz="44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44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(</a:t>
            </a:r>
            <a:r>
              <a:rPr lang="ko-KR" altLang="en-US" sz="4400" b="1" i="0" dirty="0"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金魚</a:t>
            </a:r>
            <a:r>
              <a:rPr lang="ja-JP" altLang="en-US" sz="4400" b="1" i="0" dirty="0"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すくい</a:t>
            </a:r>
            <a:r>
              <a:rPr lang="en-US" altLang="ja-JP" sz="4400" b="1" i="0" dirty="0">
                <a:effectLst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)</a:t>
            </a:r>
            <a:endParaRPr lang="en-US" sz="44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C75493-8965-371D-6771-028B95BA3167}"/>
              </a:ext>
            </a:extLst>
          </p:cNvPr>
          <p:cNvSpPr txBox="1"/>
          <p:nvPr/>
        </p:nvSpPr>
        <p:spPr>
          <a:xfrm>
            <a:off x="247622" y="3291655"/>
            <a:ext cx="7117482" cy="979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marR="0" lvl="0" indent="-228600" fontAlgn="auto" latinLnBrk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일본의 전통 놀이 중 하나이다</a:t>
            </a:r>
            <a:r>
              <a:rPr kumimoji="0" lang="en-US" altLang="ko-KR" sz="3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  <p:pic>
        <p:nvPicPr>
          <p:cNvPr id="3" name="Picture 2" descr="사람, 인간의 얼굴, 소녀, 수족관이(가) 표시된 사진&#10;&#10;자동 생성된 설명">
            <a:extLst>
              <a:ext uri="{FF2B5EF4-FFF2-40B4-BE49-F238E27FC236}">
                <a16:creationId xmlns:a16="http://schemas.microsoft.com/office/drawing/2014/main" id="{533EEF3C-B048-9AC2-9093-A6C5F5F01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8" r="16067" b="-1"/>
          <a:stretch/>
        </p:blipFill>
        <p:spPr bwMode="auto">
          <a:xfrm>
            <a:off x="7422282" y="1"/>
            <a:ext cx="10865718" cy="10286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78A623-C58D-E80F-3BDC-37712179029C}"/>
              </a:ext>
            </a:extLst>
          </p:cNvPr>
          <p:cNvSpPr txBox="1"/>
          <p:nvPr/>
        </p:nvSpPr>
        <p:spPr>
          <a:xfrm>
            <a:off x="254549" y="3299777"/>
            <a:ext cx="7254267" cy="5747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228600" fontAlgn="auto" latinLnBrk="0">
              <a:lnSpc>
                <a:spcPct val="2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3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  <a:p>
            <a:pPr marL="571500" marR="0" lvl="0" indent="-228600" fontAlgn="auto" latinLnBrk="0">
              <a:lnSpc>
                <a:spcPct val="2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인형뽑기처럼</a:t>
            </a:r>
            <a:r>
              <a:rPr kumimoji="0" lang="en-US" altLang="ko-KR" sz="3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kumimoji="0" lang="ko-KR" altLang="en-US" sz="3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어항 속 금붕어를 종이 뜰채로 건져내면</a:t>
            </a:r>
            <a:r>
              <a:rPr kumimoji="0" lang="en-US" altLang="ko-KR" sz="3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kumimoji="0" lang="ko-KR" altLang="en-US" sz="3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그 금붕어를 가져갈 수 있다는 간단한 규칙</a:t>
            </a:r>
            <a:r>
              <a:rPr kumimoji="0" lang="en-US" altLang="ko-KR" sz="3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</a:t>
            </a:r>
            <a:r>
              <a:rPr kumimoji="0" lang="ko-KR" altLang="en-US" sz="3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대신</a:t>
            </a:r>
            <a:r>
              <a:rPr kumimoji="0" lang="en-US" altLang="ko-KR" sz="3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kumimoji="0" lang="ko-KR" altLang="en-US" sz="3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그 뜰채가 종이인 관계로 찢어지기 매우 쉽다</a:t>
            </a:r>
            <a:r>
              <a:rPr kumimoji="0" lang="en-US" altLang="ko-KR" sz="3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065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47C64BA3F41BAD4DB6B774ECD226CD6B" ma:contentTypeVersion="0" ma:contentTypeDescription="새 문서를 만듭니다." ma:contentTypeScope="" ma:versionID="5f74e1f74ff51738fe1c3491aee5e22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2bcbe8f1bf48eb7a752cd4db7ad378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72954A-AE0D-4819-B7C3-322DD30D57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10F8BD-09FC-460A-9495-6430DED7F6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093EDBA-C82A-4286-BFE7-111E7E4805C3}">
  <ds:schemaRefs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</TotalTime>
  <Words>157</Words>
  <Application>Microsoft Office PowerPoint</Application>
  <PresentationFormat>사용자 지정</PresentationFormat>
  <Paragraphs>23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에스코어 드림 6 Bold</vt:lpstr>
      <vt:lpstr>Arial</vt:lpstr>
      <vt:lpstr>Meiryo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페일 블루 매거진 스타일의 인테리어 디자이너 포트폴리오 프레젠테이션</dc:title>
  <dc:creator>yeonwook Chu</dc:creator>
  <cp:lastModifiedBy>추연욱</cp:lastModifiedBy>
  <cp:revision>134</cp:revision>
  <dcterms:created xsi:type="dcterms:W3CDTF">2006-08-16T00:00:00Z</dcterms:created>
  <dcterms:modified xsi:type="dcterms:W3CDTF">2024-05-31T12:45:39Z</dcterms:modified>
  <dc:identifier>DAGGoGb9epg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0x01010047C64BA3F41BAD4DB6B774ECD226CD6B</vt:lpwstr>
  </property>
</Properties>
</file>