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304" r:id="rId7"/>
    <p:sldId id="260" r:id="rId8"/>
    <p:sldId id="261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2" r:id="rId29"/>
    <p:sldId id="284" r:id="rId30"/>
    <p:sldId id="285" r:id="rId31"/>
    <p:sldId id="286" r:id="rId32"/>
    <p:sldId id="302" r:id="rId33"/>
    <p:sldId id="303" r:id="rId34"/>
    <p:sldId id="288" r:id="rId35"/>
    <p:sldId id="305" r:id="rId36"/>
    <p:sldId id="306" r:id="rId37"/>
    <p:sldId id="307" r:id="rId38"/>
    <p:sldId id="309" r:id="rId39"/>
    <p:sldId id="290" r:id="rId40"/>
    <p:sldId id="289" r:id="rId41"/>
    <p:sldId id="291" r:id="rId42"/>
    <p:sldId id="292" r:id="rId43"/>
    <p:sldId id="293" r:id="rId44"/>
    <p:sldId id="295" r:id="rId45"/>
    <p:sldId id="296" r:id="rId46"/>
    <p:sldId id="297" r:id="rId47"/>
    <p:sldId id="300" r:id="rId48"/>
    <p:sldId id="298" r:id="rId49"/>
    <p:sldId id="299" r:id="rId50"/>
    <p:sldId id="287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34" autoAdjust="0"/>
    <p:restoredTop sz="94660"/>
  </p:normalViewPr>
  <p:slideViewPr>
    <p:cSldViewPr snapToGrid="0">
      <p:cViewPr>
        <p:scale>
          <a:sx n="50" d="100"/>
          <a:sy n="50" d="100"/>
        </p:scale>
        <p:origin x="70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6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1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33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7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56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14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19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0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5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1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20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3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1057378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38465" y="5277038"/>
            <a:ext cx="5918662" cy="1049395"/>
          </a:xfrm>
        </p:spPr>
        <p:txBody>
          <a:bodyPr>
            <a:normAutofit fontScale="90000"/>
          </a:bodyPr>
          <a:lstStyle/>
          <a:p>
            <a:r>
              <a:rPr lang="ko-KR" altLang="en-US" sz="6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모든 것</a:t>
            </a:r>
            <a:endParaRPr lang="ko-KR" altLang="en-US" sz="65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338465" y="6428356"/>
            <a:ext cx="5993603" cy="1341385"/>
          </a:xfrm>
        </p:spPr>
        <p:txBody>
          <a:bodyPr>
            <a:normAutofit/>
          </a:bodyPr>
          <a:lstStyle/>
          <a:p>
            <a:r>
              <a:rPr lang="ko-KR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체육학과 </a:t>
            </a:r>
            <a:r>
              <a:rPr lang="en-US" altLang="ko-KR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22427437 </a:t>
            </a:r>
            <a:r>
              <a:rPr lang="ko-KR" altLang="en-US" sz="2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이혁민</a:t>
            </a:r>
            <a:endParaRPr lang="ko-KR" altLang="en-US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4" y="321013"/>
            <a:ext cx="10043543" cy="4854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63632" y="136347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631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904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지형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전체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0096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평균수심</a:t>
            </a:r>
            <a:r>
              <a:rPr lang="ko-KR" altLang="en-US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2,000m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의 울릉분지 북동쪽 </a:t>
            </a:r>
            <a:r>
              <a:rPr lang="ko-KR" altLang="en-US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가장자리에 솟아오른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형태</a:t>
            </a:r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수면 위에는 동도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서도와</a:t>
            </a:r>
            <a:r>
              <a:rPr lang="en-US" altLang="ko-KR" sz="30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89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개의 바위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암초가 드러남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탕건봉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그 주변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조면안산암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 이루어짐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주상절리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경관이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보임</a:t>
            </a:r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숫돌바위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동쪽사면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중앙부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조면암맥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 이루어짐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수평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주상절리가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보임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63350" y="86152"/>
            <a:ext cx="44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10</a:t>
            </a:r>
            <a:endParaRPr lang="en-US" altLang="ko-KR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410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02819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지형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2820"/>
            <a:ext cx="12412133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최고봉이 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98.6m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로 정상에 비교적 평탄한 부분이 있고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완만한 경사를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이루고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아래에는 </a:t>
            </a:r>
            <a:r>
              <a:rPr lang="ko-KR" altLang="en-US" sz="31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천장굴</a:t>
            </a:r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이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존재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4300" y="86152"/>
            <a:ext cx="46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11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95502"/>
            <a:ext cx="1241213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최고봉이 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168.5m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이며 정상이 뾰족하고 가파른 하나의 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원뿔형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봉우리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1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해안 단애는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많은 동굴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존재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물골바위에서 떨어지는 물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은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해수담수화시설 </a:t>
            </a:r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설치전까지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 주민의 수원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활용됨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2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2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05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지형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주변 해저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25250" y="86152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12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9700"/>
            <a:ext cx="12192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782" y="409317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기후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63350" y="86152"/>
            <a:ext cx="44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13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18592"/>
            <a:ext cx="1257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j-ea"/>
                <a:ea typeface="+mj-ea"/>
              </a:rPr>
              <a:t>기온</a:t>
            </a:r>
            <a:r>
              <a:rPr lang="en-US" altLang="ko-KR" sz="3000" dirty="0" smtClean="0">
                <a:latin typeface="+mj-ea"/>
                <a:ea typeface="+mj-ea"/>
              </a:rPr>
              <a:t>: </a:t>
            </a:r>
            <a:r>
              <a:rPr lang="ko-KR" altLang="en-US" sz="3000" dirty="0" err="1" smtClean="0">
                <a:latin typeface="+mj-ea"/>
                <a:ea typeface="+mj-ea"/>
              </a:rPr>
              <a:t>연평균기온</a:t>
            </a:r>
            <a:r>
              <a:rPr lang="en-US" altLang="ko-KR" sz="3000" dirty="0" smtClean="0">
                <a:latin typeface="+mj-ea"/>
                <a:ea typeface="+mj-ea"/>
              </a:rPr>
              <a:t>: </a:t>
            </a:r>
            <a:r>
              <a:rPr lang="en-US" altLang="ko-KR" sz="3000" dirty="0" smtClean="0">
                <a:solidFill>
                  <a:srgbClr val="FF0000"/>
                </a:solidFill>
                <a:latin typeface="+mj-ea"/>
                <a:ea typeface="+mj-ea"/>
              </a:rPr>
              <a:t>14.0℃</a:t>
            </a:r>
          </a:p>
          <a:p>
            <a:endParaRPr lang="en-US" altLang="ko-KR" sz="3000" dirty="0" smtClean="0">
              <a:latin typeface="+mj-ea"/>
              <a:ea typeface="+mj-ea"/>
            </a:endParaRPr>
          </a:p>
          <a:p>
            <a:r>
              <a:rPr lang="ko-KR" altLang="en-US" sz="3000" dirty="0" smtClean="0">
                <a:latin typeface="+mj-ea"/>
                <a:ea typeface="+mj-ea"/>
              </a:rPr>
              <a:t>        </a:t>
            </a:r>
            <a:r>
              <a:rPr lang="ko-KR" altLang="en-US" sz="3000" dirty="0" err="1" smtClean="0">
                <a:latin typeface="+mj-ea"/>
                <a:ea typeface="+mj-ea"/>
              </a:rPr>
              <a:t>월평균기온</a:t>
            </a:r>
            <a:r>
              <a:rPr lang="en-US" altLang="ko-KR" sz="3000" dirty="0" smtClean="0">
                <a:latin typeface="+mj-ea"/>
                <a:ea typeface="+mj-ea"/>
              </a:rPr>
              <a:t>: 8</a:t>
            </a:r>
            <a:r>
              <a:rPr lang="ko-KR" altLang="en-US" sz="3000" dirty="0" smtClean="0">
                <a:latin typeface="+mj-ea"/>
                <a:ea typeface="+mj-ea"/>
              </a:rPr>
              <a:t>월이 가장 높음</a:t>
            </a:r>
            <a:r>
              <a:rPr lang="en-US" altLang="ko-KR" sz="3000" dirty="0" smtClean="0">
                <a:latin typeface="+mj-ea"/>
                <a:ea typeface="+mj-ea"/>
              </a:rPr>
              <a:t>.(</a:t>
            </a:r>
            <a:r>
              <a:rPr lang="en-US" altLang="ko-KR" sz="3000" dirty="0" smtClean="0">
                <a:solidFill>
                  <a:srgbClr val="FF0000"/>
                </a:solidFill>
                <a:latin typeface="+mj-ea"/>
                <a:ea typeface="+mj-ea"/>
              </a:rPr>
              <a:t>25.1℃</a:t>
            </a:r>
            <a:r>
              <a:rPr lang="en-US" altLang="ko-KR" sz="3000" dirty="0" smtClean="0">
                <a:latin typeface="+mj-ea"/>
                <a:ea typeface="+mj-ea"/>
              </a:rPr>
              <a:t>) 1</a:t>
            </a:r>
            <a:r>
              <a:rPr lang="ko-KR" altLang="en-US" sz="3000" dirty="0" smtClean="0">
                <a:latin typeface="+mj-ea"/>
                <a:ea typeface="+mj-ea"/>
              </a:rPr>
              <a:t>월</a:t>
            </a:r>
            <a:r>
              <a:rPr lang="en-US" altLang="ko-KR" sz="3000" dirty="0" smtClean="0">
                <a:latin typeface="+mj-ea"/>
                <a:ea typeface="+mj-ea"/>
              </a:rPr>
              <a:t>,2</a:t>
            </a:r>
            <a:r>
              <a:rPr lang="ko-KR" altLang="en-US" sz="3000" dirty="0" smtClean="0">
                <a:latin typeface="+mj-ea"/>
                <a:ea typeface="+mj-ea"/>
              </a:rPr>
              <a:t>월이 가장 낮음</a:t>
            </a:r>
            <a:r>
              <a:rPr lang="en-US" altLang="ko-KR" sz="3000" dirty="0" smtClean="0">
                <a:latin typeface="+mj-ea"/>
                <a:ea typeface="+mj-ea"/>
              </a:rPr>
              <a:t>.(</a:t>
            </a:r>
            <a:r>
              <a:rPr lang="en-US" altLang="ko-KR" sz="3000" dirty="0" smtClean="0">
                <a:solidFill>
                  <a:srgbClr val="FF0000"/>
                </a:solidFill>
                <a:latin typeface="+mj-ea"/>
                <a:ea typeface="+mj-ea"/>
              </a:rPr>
              <a:t>4.2℃</a:t>
            </a:r>
            <a:r>
              <a:rPr lang="en-US" altLang="ko-KR" sz="3000" dirty="0" smtClean="0">
                <a:latin typeface="+mj-ea"/>
                <a:ea typeface="+mj-ea"/>
              </a:rPr>
              <a:t>)</a:t>
            </a:r>
            <a:endParaRPr lang="ko-KR" altLang="en-US" sz="3000" dirty="0">
              <a:latin typeface="+mj-ea"/>
              <a:ea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9381" l="8333" r="89815">
                        <a14:foregroundMark x1="28704" y1="23009" x2="9259" y2="57522"/>
                        <a14:foregroundMark x1="8333" y1="54867" x2="27778" y2="82301"/>
                        <a14:foregroundMark x1="28704" y1="84071" x2="64815" y2="75221"/>
                        <a14:foregroundMark x1="62963" y1="76106" x2="80556" y2="61062"/>
                        <a14:foregroundMark x1="73148" y1="64602" x2="70370" y2="29204"/>
                        <a14:foregroundMark x1="62037" y1="66372" x2="67593" y2="17699"/>
                        <a14:foregroundMark x1="46296" y1="71681" x2="40741" y2="19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32" y="-139715"/>
            <a:ext cx="2990922" cy="3129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82" y="4243365"/>
            <a:ext cx="1257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n-ea"/>
              </a:rPr>
              <a:t>수온</a:t>
            </a:r>
            <a:r>
              <a:rPr lang="en-US" altLang="ko-KR" sz="3000" dirty="0" smtClean="0">
                <a:latin typeface="+mn-ea"/>
              </a:rPr>
              <a:t>: </a:t>
            </a:r>
            <a:r>
              <a:rPr lang="ko-KR" altLang="en-US" sz="3000" dirty="0" err="1" smtClean="0">
                <a:latin typeface="+mn-ea"/>
              </a:rPr>
              <a:t>연평균수온</a:t>
            </a:r>
            <a:r>
              <a:rPr lang="en-US" altLang="ko-KR" sz="3000" dirty="0" smtClean="0">
                <a:latin typeface="+mn-ea"/>
              </a:rPr>
              <a:t>: 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17.5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℃</a:t>
            </a:r>
            <a:endParaRPr lang="en-US" altLang="ko-KR" sz="3000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sz="3000" dirty="0">
              <a:latin typeface="+mn-ea"/>
            </a:endParaRPr>
          </a:p>
          <a:p>
            <a:r>
              <a:rPr lang="en-US" altLang="ko-KR" sz="3000" dirty="0" smtClean="0">
                <a:latin typeface="+mn-ea"/>
              </a:rPr>
              <a:t>       </a:t>
            </a:r>
            <a:r>
              <a:rPr lang="ko-KR" altLang="en-US" sz="3000" dirty="0" err="1" smtClean="0">
                <a:latin typeface="+mn-ea"/>
              </a:rPr>
              <a:t>월평균수온</a:t>
            </a:r>
            <a:r>
              <a:rPr lang="en-US" altLang="ko-KR" sz="3000" dirty="0" smtClean="0">
                <a:latin typeface="+mn-ea"/>
              </a:rPr>
              <a:t>: 8</a:t>
            </a:r>
            <a:r>
              <a:rPr lang="ko-KR" altLang="en-US" sz="3000" dirty="0" smtClean="0">
                <a:latin typeface="+mn-ea"/>
              </a:rPr>
              <a:t>월이 가장 높음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26.3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℃</a:t>
            </a:r>
            <a:r>
              <a:rPr lang="en-US" altLang="ko-KR" sz="3000" dirty="0" smtClean="0">
                <a:latin typeface="+mn-ea"/>
              </a:rPr>
              <a:t>), 3</a:t>
            </a:r>
            <a:r>
              <a:rPr lang="ko-KR" altLang="en-US" sz="3000" dirty="0" smtClean="0">
                <a:latin typeface="+mn-ea"/>
              </a:rPr>
              <a:t>월이 가장 낮음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9.9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℃</a:t>
            </a:r>
            <a:r>
              <a:rPr lang="en-US" altLang="ko-KR" sz="3000" dirty="0" smtClean="0">
                <a:latin typeface="+mn-ea"/>
              </a:rPr>
              <a:t>)</a:t>
            </a:r>
            <a:endParaRPr lang="ko-KR" altLang="en-US" sz="3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24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782" y="7324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기상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14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56375"/>
            <a:ext cx="1257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j-ea"/>
                <a:ea typeface="+mj-ea"/>
              </a:rPr>
              <a:t>바람</a:t>
            </a:r>
            <a:r>
              <a:rPr lang="en-US" altLang="ko-KR" sz="3000" dirty="0" smtClean="0">
                <a:latin typeface="+mj-ea"/>
                <a:ea typeface="+mj-ea"/>
              </a:rPr>
              <a:t>: </a:t>
            </a:r>
            <a:r>
              <a:rPr lang="ko-KR" altLang="en-US" sz="3000" dirty="0" smtClean="0">
                <a:latin typeface="+mj-ea"/>
                <a:ea typeface="+mj-ea"/>
              </a:rPr>
              <a:t>주로 </a:t>
            </a:r>
            <a:r>
              <a:rPr lang="ko-KR" altLang="en-US" sz="3000" dirty="0" smtClean="0">
                <a:solidFill>
                  <a:srgbClr val="FF0000"/>
                </a:solidFill>
                <a:latin typeface="+mj-ea"/>
                <a:ea typeface="+mj-ea"/>
              </a:rPr>
              <a:t>서남서 또는 남서풍</a:t>
            </a:r>
            <a:endParaRPr lang="en-US" altLang="ko-KR" sz="3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3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ko-KR" altLang="en-US" sz="3000" dirty="0" smtClean="0">
                <a:latin typeface="+mj-ea"/>
                <a:ea typeface="+mj-ea"/>
              </a:rPr>
              <a:t>       겨울은 </a:t>
            </a:r>
            <a:r>
              <a:rPr lang="ko-KR" altLang="en-US" sz="3000" dirty="0" err="1" smtClean="0">
                <a:latin typeface="+mj-ea"/>
                <a:ea typeface="+mj-ea"/>
              </a:rPr>
              <a:t>서남서풍</a:t>
            </a:r>
            <a:r>
              <a:rPr lang="ko-KR" altLang="en-US" sz="3000" dirty="0" smtClean="0">
                <a:latin typeface="+mj-ea"/>
                <a:ea typeface="+mj-ea"/>
              </a:rPr>
              <a:t> 우세</a:t>
            </a:r>
            <a:r>
              <a:rPr lang="en-US" altLang="ko-KR" sz="3000" dirty="0" smtClean="0">
                <a:latin typeface="+mj-ea"/>
                <a:ea typeface="+mj-ea"/>
              </a:rPr>
              <a:t>, </a:t>
            </a:r>
            <a:r>
              <a:rPr lang="ko-KR" altLang="en-US" sz="3000" dirty="0" smtClean="0">
                <a:latin typeface="+mj-ea"/>
                <a:ea typeface="+mj-ea"/>
              </a:rPr>
              <a:t>여름은 서남서 또는 </a:t>
            </a:r>
            <a:r>
              <a:rPr lang="ko-KR" altLang="en-US" sz="3000" dirty="0" err="1" smtClean="0">
                <a:latin typeface="+mj-ea"/>
                <a:ea typeface="+mj-ea"/>
              </a:rPr>
              <a:t>동남동풍이</a:t>
            </a:r>
            <a:r>
              <a:rPr lang="ko-KR" altLang="en-US" sz="3000" dirty="0" smtClean="0">
                <a:latin typeface="+mj-ea"/>
                <a:ea typeface="+mj-ea"/>
              </a:rPr>
              <a:t> 우세</a:t>
            </a:r>
            <a:endParaRPr lang="ko-KR" altLang="en-US" sz="300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16025"/>
            <a:ext cx="1257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n-ea"/>
              </a:rPr>
              <a:t>파고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ko-KR" altLang="en-US" sz="3000" dirty="0" smtClean="0">
                <a:latin typeface="+mn-ea"/>
              </a:rPr>
              <a:t>파도의 높이</a:t>
            </a:r>
            <a:r>
              <a:rPr lang="en-US" altLang="ko-KR" sz="3000" dirty="0" smtClean="0">
                <a:latin typeface="+mn-ea"/>
              </a:rPr>
              <a:t>): </a:t>
            </a:r>
            <a:r>
              <a:rPr lang="ko-KR" altLang="en-US" sz="3000" dirty="0" smtClean="0">
                <a:latin typeface="+mn-ea"/>
              </a:rPr>
              <a:t>연평균</a:t>
            </a:r>
            <a:r>
              <a:rPr lang="en-US" altLang="ko-KR" sz="3000" dirty="0" smtClean="0">
                <a:latin typeface="+mn-ea"/>
              </a:rPr>
              <a:t>: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0.9m</a:t>
            </a:r>
            <a:r>
              <a:rPr lang="en-US" altLang="ko-KR" sz="3000" dirty="0" smtClean="0">
                <a:latin typeface="+mn-ea"/>
              </a:rPr>
              <a:t> </a:t>
            </a:r>
          </a:p>
          <a:p>
            <a:endParaRPr lang="en-US" altLang="ko-KR" sz="3000" dirty="0" smtClean="0">
              <a:latin typeface="+mn-ea"/>
            </a:endParaRPr>
          </a:p>
          <a:p>
            <a:r>
              <a:rPr lang="ko-KR" altLang="en-US" sz="3000" dirty="0" smtClean="0">
                <a:latin typeface="+mn-ea"/>
              </a:rPr>
              <a:t>                      </a:t>
            </a:r>
            <a:r>
              <a:rPr lang="ko-KR" altLang="en-US" sz="2700" dirty="0" smtClean="0">
                <a:latin typeface="+mn-ea"/>
              </a:rPr>
              <a:t>월평균의 가장 높은 달</a:t>
            </a:r>
            <a:r>
              <a:rPr lang="en-US" altLang="ko-KR" sz="2700" dirty="0" smtClean="0">
                <a:latin typeface="+mn-ea"/>
              </a:rPr>
              <a:t>: </a:t>
            </a:r>
            <a:r>
              <a:rPr lang="en-US" altLang="ko-KR" sz="27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2700" dirty="0" smtClean="0">
                <a:solidFill>
                  <a:srgbClr val="FF0000"/>
                </a:solidFill>
                <a:latin typeface="+mn-ea"/>
              </a:rPr>
              <a:t>월</a:t>
            </a:r>
            <a:r>
              <a:rPr lang="en-US" altLang="ko-KR" sz="2700" dirty="0" smtClean="0">
                <a:solidFill>
                  <a:srgbClr val="FF0000"/>
                </a:solidFill>
                <a:latin typeface="+mn-ea"/>
              </a:rPr>
              <a:t>(1.2m) </a:t>
            </a:r>
            <a:r>
              <a:rPr lang="en-US" altLang="ko-KR" sz="2700" dirty="0" smtClean="0">
                <a:latin typeface="+mn-ea"/>
              </a:rPr>
              <a:t>, </a:t>
            </a:r>
            <a:r>
              <a:rPr lang="ko-KR" altLang="en-US" sz="2700" dirty="0" smtClean="0">
                <a:latin typeface="+mn-ea"/>
              </a:rPr>
              <a:t>가장 낮은 달</a:t>
            </a:r>
            <a:r>
              <a:rPr lang="en-US" altLang="ko-KR" sz="2700" dirty="0" smtClean="0">
                <a:latin typeface="+mn-ea"/>
              </a:rPr>
              <a:t>: 6</a:t>
            </a:r>
            <a:r>
              <a:rPr lang="ko-KR" altLang="en-US" sz="2700" dirty="0" smtClean="0">
                <a:latin typeface="+mn-ea"/>
              </a:rPr>
              <a:t>월</a:t>
            </a:r>
            <a:r>
              <a:rPr lang="en-US" altLang="ko-KR" sz="2700" dirty="0" smtClean="0">
                <a:solidFill>
                  <a:srgbClr val="FF0000"/>
                </a:solidFill>
                <a:latin typeface="+mn-ea"/>
              </a:rPr>
              <a:t>(0.6m)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89720" l="9322" r="90678">
                        <a14:foregroundMark x1="12712" y1="36449" x2="33051" y2="31776"/>
                        <a14:foregroundMark x1="43220" y1="53271" x2="72881" y2="40187"/>
                        <a14:foregroundMark x1="33898" y1="59813" x2="90678" y2="47664"/>
                        <a14:foregroundMark x1="35593" y1="68224" x2="76271" y2="73832"/>
                        <a14:backgroundMark x1="4237" y1="46729" x2="26271" y2="70093"/>
                        <a14:backgroundMark x1="24576" y1="70093" x2="77966" y2="90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894" y="409317"/>
            <a:ext cx="2696756" cy="20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기상관측 발전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15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882" y="1720074"/>
            <a:ext cx="12573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j-ea"/>
                <a:ea typeface="+mj-ea"/>
              </a:rPr>
              <a:t>1981</a:t>
            </a:r>
            <a:r>
              <a:rPr lang="ko-KR" altLang="en-US" sz="3000" dirty="0" smtClean="0">
                <a:latin typeface="+mj-ea"/>
                <a:ea typeface="+mj-ea"/>
              </a:rPr>
              <a:t>년 </a:t>
            </a:r>
            <a:r>
              <a:rPr lang="en-US" altLang="ko-KR" sz="3000" dirty="0" smtClean="0">
                <a:latin typeface="+mj-ea"/>
                <a:ea typeface="+mj-ea"/>
              </a:rPr>
              <a:t>8</a:t>
            </a:r>
            <a:r>
              <a:rPr lang="ko-KR" altLang="en-US" sz="3000" dirty="0" smtClean="0">
                <a:latin typeface="+mj-ea"/>
                <a:ea typeface="+mj-ea"/>
              </a:rPr>
              <a:t>월 </a:t>
            </a:r>
            <a:r>
              <a:rPr lang="ko-KR" altLang="en-US" sz="3000" dirty="0" smtClean="0">
                <a:solidFill>
                  <a:srgbClr val="FF0000"/>
                </a:solidFill>
                <a:latin typeface="+mj-ea"/>
                <a:ea typeface="+mj-ea"/>
              </a:rPr>
              <a:t>수동 기상관측</a:t>
            </a:r>
            <a:r>
              <a:rPr lang="en-US" altLang="ko-KR" sz="3000" dirty="0" smtClean="0">
                <a:latin typeface="+mj-ea"/>
                <a:ea typeface="+mj-ea"/>
              </a:rPr>
              <a:t>(</a:t>
            </a:r>
            <a:r>
              <a:rPr lang="ko-KR" altLang="en-US" sz="3000" dirty="0" smtClean="0">
                <a:latin typeface="+mj-ea"/>
                <a:ea typeface="+mj-ea"/>
              </a:rPr>
              <a:t>일</a:t>
            </a:r>
            <a:r>
              <a:rPr lang="en-US" altLang="ko-KR" sz="3000" dirty="0" smtClean="0">
                <a:latin typeface="+mj-ea"/>
                <a:ea typeface="+mj-ea"/>
              </a:rPr>
              <a:t>5</a:t>
            </a:r>
            <a:r>
              <a:rPr lang="ko-KR" altLang="en-US" sz="3000" dirty="0" smtClean="0">
                <a:latin typeface="+mj-ea"/>
                <a:ea typeface="+mj-ea"/>
              </a:rPr>
              <a:t>회</a:t>
            </a:r>
            <a:r>
              <a:rPr lang="en-US" altLang="ko-KR" sz="3000" dirty="0" smtClean="0">
                <a:latin typeface="+mj-ea"/>
                <a:ea typeface="+mj-ea"/>
              </a:rPr>
              <a:t>) </a:t>
            </a:r>
            <a:r>
              <a:rPr lang="ko-KR" altLang="en-US" sz="3000" dirty="0" smtClean="0">
                <a:latin typeface="+mj-ea"/>
                <a:ea typeface="+mj-ea"/>
              </a:rPr>
              <a:t>시작</a:t>
            </a:r>
            <a:endParaRPr lang="ko-KR" altLang="en-US" sz="300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81" y="4287347"/>
            <a:ext cx="1155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n-ea"/>
              </a:rPr>
              <a:t>2009</a:t>
            </a:r>
            <a:r>
              <a:rPr lang="ko-KR" altLang="en-US" sz="3000" dirty="0" smtClean="0">
                <a:latin typeface="+mn-ea"/>
              </a:rPr>
              <a:t>년 </a:t>
            </a:r>
            <a:r>
              <a:rPr lang="en-US" altLang="ko-KR" sz="3000" dirty="0" smtClean="0">
                <a:latin typeface="+mn-ea"/>
              </a:rPr>
              <a:t>12</a:t>
            </a:r>
            <a:r>
              <a:rPr lang="ko-KR" altLang="en-US" sz="3000" dirty="0" smtClean="0">
                <a:latin typeface="+mn-ea"/>
              </a:rPr>
              <a:t>월 종관기상관측장비로 교체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기온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바람 등을 분 단위로 실시간 관측</a:t>
            </a:r>
            <a:r>
              <a:rPr lang="en-US" altLang="ko-KR" sz="3000" dirty="0" smtClean="0">
                <a:latin typeface="+mn-ea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881" y="3090929"/>
            <a:ext cx="12573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j-ea"/>
                <a:ea typeface="+mj-ea"/>
              </a:rPr>
              <a:t>1996</a:t>
            </a:r>
            <a:r>
              <a:rPr lang="ko-KR" altLang="en-US" sz="3000" dirty="0" smtClean="0">
                <a:latin typeface="+mj-ea"/>
                <a:ea typeface="+mj-ea"/>
              </a:rPr>
              <a:t>년 </a:t>
            </a:r>
            <a:r>
              <a:rPr lang="en-US" altLang="ko-KR" sz="3000" dirty="0" smtClean="0">
                <a:latin typeface="+mj-ea"/>
                <a:ea typeface="+mj-ea"/>
              </a:rPr>
              <a:t>3</a:t>
            </a:r>
            <a:r>
              <a:rPr lang="ko-KR" altLang="en-US" sz="3000" dirty="0" smtClean="0">
                <a:latin typeface="+mj-ea"/>
                <a:ea typeface="+mj-ea"/>
              </a:rPr>
              <a:t>월 </a:t>
            </a:r>
            <a:r>
              <a:rPr lang="ko-KR" altLang="en-US" sz="3000" dirty="0" err="1" smtClean="0">
                <a:latin typeface="+mj-ea"/>
                <a:ea typeface="+mj-ea"/>
              </a:rPr>
              <a:t>자동기상측장비</a:t>
            </a:r>
            <a:r>
              <a:rPr lang="ko-KR" altLang="en-US" sz="3000" dirty="0" smtClean="0">
                <a:latin typeface="+mj-ea"/>
                <a:ea typeface="+mj-ea"/>
              </a:rPr>
              <a:t> 설치</a:t>
            </a:r>
            <a:r>
              <a:rPr lang="en-US" altLang="ko-KR" sz="3000" dirty="0" smtClean="0">
                <a:latin typeface="+mj-ea"/>
                <a:ea typeface="+mj-ea"/>
              </a:rPr>
              <a:t>(</a:t>
            </a:r>
            <a:r>
              <a:rPr lang="ko-KR" altLang="en-US" sz="3000" dirty="0" err="1" smtClean="0">
                <a:solidFill>
                  <a:srgbClr val="FF0000"/>
                </a:solidFill>
                <a:latin typeface="+mj-ea"/>
                <a:ea typeface="+mj-ea"/>
              </a:rPr>
              <a:t>자동관측</a:t>
            </a:r>
            <a:r>
              <a:rPr lang="ko-KR" altLang="en-US" sz="3000" dirty="0" smtClean="0">
                <a:solidFill>
                  <a:srgbClr val="FF0000"/>
                </a:solidFill>
                <a:latin typeface="+mj-ea"/>
                <a:ea typeface="+mj-ea"/>
              </a:rPr>
              <a:t> 방식</a:t>
            </a:r>
            <a:r>
              <a:rPr lang="en-US" altLang="ko-KR" sz="3000" dirty="0" smtClean="0">
                <a:latin typeface="+mj-ea"/>
                <a:ea typeface="+mj-ea"/>
              </a:rPr>
              <a:t>)</a:t>
            </a:r>
            <a:endParaRPr lang="ko-KR" altLang="en-US" sz="3000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80" y="5945430"/>
            <a:ext cx="12573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n-ea"/>
              </a:rPr>
              <a:t>2010</a:t>
            </a:r>
            <a:r>
              <a:rPr lang="ko-KR" altLang="en-US" sz="3000" dirty="0" smtClean="0">
                <a:latin typeface="+mn-ea"/>
              </a:rPr>
              <a:t>년 </a:t>
            </a:r>
            <a:r>
              <a:rPr lang="en-US" altLang="ko-KR" sz="3000" dirty="0" smtClean="0">
                <a:latin typeface="+mn-ea"/>
              </a:rPr>
              <a:t>8</a:t>
            </a:r>
            <a:r>
              <a:rPr lang="ko-KR" altLang="en-US" sz="3000" dirty="0" smtClean="0">
                <a:latin typeface="+mn-ea"/>
              </a:rPr>
              <a:t>월에 파고 부이 설치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해상 요소 실시간 관측</a:t>
            </a:r>
            <a:r>
              <a:rPr lang="en-US" altLang="ko-KR" sz="3000" dirty="0" smtClean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91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육상생태계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식물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63350" y="86152"/>
            <a:ext cx="44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16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9750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4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50~60</a:t>
            </a:r>
            <a:r>
              <a:rPr lang="ko-KR" altLang="en-US" sz="4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민들레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강아지풀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땅채송화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갯괴불주머니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등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6" y="3352529"/>
            <a:ext cx="3277057" cy="181000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728" y="2512770"/>
            <a:ext cx="2029108" cy="293410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740" y="3352529"/>
            <a:ext cx="3373551" cy="1927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8700" y="5489317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/>
              <a:t>땅채송화</a:t>
            </a:r>
            <a:endParaRPr lang="ko-KR" alt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43019" y="549378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/>
              <a:t>갯까지수염</a:t>
            </a:r>
            <a:endParaRPr lang="ko-KR" alt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34310" y="5489317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/>
              <a:t>갯괴불주머니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700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육상생태계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곤충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0" y="86152"/>
            <a:ext cx="58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17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2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50</a:t>
            </a:r>
            <a:r>
              <a:rPr lang="ko-KR" altLang="en-US" sz="2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딱정벌레종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ko-KR" altLang="en-US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잠자리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집게벌레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메뚜기 등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),(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매미목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파리목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쟈바꽃등에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배검은꼬마개미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모래섶벌레</a:t>
            </a:r>
            <a:r>
              <a:rPr lang="ko-KR" altLang="en-US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등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sz="2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5600" y="3534164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잠자리</a:t>
            </a:r>
            <a:endParaRPr lang="ko-KR" altLang="en-US" sz="3000" b="1" dirty="0"/>
          </a:p>
        </p:txBody>
      </p:sp>
      <p:pic>
        <p:nvPicPr>
          <p:cNvPr id="1028" name="Picture 4" descr="반 메뚜기 자세 Ardha Salabhas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2" y="5108224"/>
            <a:ext cx="2998707" cy="17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2" y="2819779"/>
            <a:ext cx="2998707" cy="1847471"/>
          </a:xfrm>
          <a:prstGeom prst="rect">
            <a:avLst/>
          </a:prstGeom>
        </p:spPr>
      </p:pic>
      <p:pic>
        <p:nvPicPr>
          <p:cNvPr id="21" name="Picture 2" descr="배검은꼬마개미 Monomorium intrudens Smith, 18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90" y="2901425"/>
            <a:ext cx="2967910" cy="180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모래섶벌레 Cortinicara gibbo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90" y="5115996"/>
            <a:ext cx="2967910" cy="1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60699" y="5710637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메뚜기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65960" y="3539121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쟈바꽃등에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243019" y="5706113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모래섶벌레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7504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육상생태계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조류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4300" y="86152"/>
            <a:ext cx="46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18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120</a:t>
            </a:r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괭이갈매기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까마귀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멧새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매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방울새 등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60699" y="5730551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멧새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43019" y="3183287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매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371925" y="5730551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방울새</a:t>
            </a:r>
            <a:endParaRPr lang="ko-KR" altLang="en-US" sz="3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1" y="2465630"/>
            <a:ext cx="3330630" cy="1752077"/>
          </a:xfrm>
          <a:prstGeom prst="rect">
            <a:avLst/>
          </a:prstGeom>
        </p:spPr>
      </p:pic>
      <p:pic>
        <p:nvPicPr>
          <p:cNvPr id="3076" name="Picture 4" descr="방울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7" y="5102298"/>
            <a:ext cx="3024345" cy="16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매(조류) - 나무위키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81" y="2507909"/>
            <a:ext cx="3044062" cy="16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멧새(대구 달성, 비슬산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0" y="5102298"/>
            <a:ext cx="3330632" cy="16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80416" y="3064669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괭이갈매기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611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해양생태계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해조류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17318" y="86152"/>
            <a:ext cx="49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19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250</a:t>
            </a:r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감태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청각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개우무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등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090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청각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804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감태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6833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개우무</a:t>
            </a:r>
            <a:endParaRPr lang="ko-KR" altLang="en-US" sz="30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9" y="2658683"/>
            <a:ext cx="2875900" cy="268654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361" y="2620170"/>
            <a:ext cx="2580072" cy="27635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746" y="2658683"/>
            <a:ext cx="3134162" cy="26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805" y="19050"/>
            <a:ext cx="17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목차</a:t>
            </a:r>
            <a:endParaRPr lang="ko-KR" altLang="en-US" sz="60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549" y="1174076"/>
            <a:ext cx="12698649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기본 정보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(p.3~8)</a:t>
            </a:r>
            <a:endParaRPr lang="en-US" altLang="ko-KR" sz="33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자연 환경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(p.9~22)</a:t>
            </a:r>
          </a:p>
          <a:p>
            <a:pPr marL="342900" indent="-342900">
              <a:buAutoNum type="arabicPeriod"/>
            </a:pPr>
            <a:endParaRPr lang="en-US" altLang="ko-KR" sz="33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인문 사회적 환경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(p.23~31)</a:t>
            </a:r>
          </a:p>
          <a:p>
            <a:pPr marL="342900" indent="-342900">
              <a:buAutoNum type="arabicPeriod"/>
            </a:pPr>
            <a:endParaRPr lang="en-US" altLang="ko-KR" sz="33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여러 가치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(p.32~34)</a:t>
            </a:r>
          </a:p>
          <a:p>
            <a:pPr marL="342900" indent="-342900">
              <a:buAutoNum type="arabicPeriod"/>
            </a:pPr>
            <a:endParaRPr lang="en-US" altLang="ko-KR" sz="33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독도를 위해 힘쓰신 분들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(p.35~38)</a:t>
            </a:r>
          </a:p>
          <a:p>
            <a:pPr marL="342900" indent="-342900">
              <a:buAutoNum type="arabicPeriod"/>
            </a:pPr>
            <a:endParaRPr lang="en-US" altLang="ko-KR" sz="33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근거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(p.39~46)</a:t>
            </a:r>
            <a:endParaRPr lang="ko-KR" altLang="en-US" sz="33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0064" y="228732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081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해양생태계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해양무척추동물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9492" y="86152"/>
            <a:ext cx="50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20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520</a:t>
            </a:r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유착나무돌산호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거북손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바위게 등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090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거북손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804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유착나무돌산호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68334" y="5422000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바위게</a:t>
            </a:r>
            <a:endParaRPr lang="ko-KR" altLang="en-US" sz="3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4" y="2809788"/>
            <a:ext cx="3197696" cy="23527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976" y="2809788"/>
            <a:ext cx="2067213" cy="23527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666" y="2809788"/>
            <a:ext cx="2286319" cy="23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11473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해양생태계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어류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9908" y="86152"/>
            <a:ext cx="77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21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180</a:t>
            </a:r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검복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용치놀래기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돌돔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등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090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용치놀래기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804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검복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839836" y="5504949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돌돔</a:t>
            </a:r>
            <a:endParaRPr lang="ko-KR" altLang="en-US" sz="30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67" y="2782196"/>
            <a:ext cx="2806818" cy="22851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746" y="2482924"/>
            <a:ext cx="2591162" cy="277217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129" y="2914410"/>
            <a:ext cx="378217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1" y="35303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해양생태계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해양포유동물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9908" y="86152"/>
            <a:ext cx="44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22</a:t>
            </a:r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350737"/>
            <a:ext cx="120551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예전에는 </a:t>
            </a:r>
            <a:r>
              <a:rPr lang="ko-KR" altLang="en-US" sz="33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강치</a:t>
            </a:r>
            <a:r>
              <a:rPr lang="ko-KR" altLang="en-US" sz="33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가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많이 생활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어부들의 </a:t>
            </a:r>
            <a:r>
              <a:rPr lang="ko-KR" altLang="en-US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남획으로 멸종</a:t>
            </a:r>
            <a:endParaRPr lang="en-US" altLang="ko-KR" sz="33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요즘은 점박이 </a:t>
            </a:r>
            <a:r>
              <a:rPr lang="ko-KR" altLang="en-US" sz="33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물범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큰 바다사자 등 가끔 목격</a:t>
            </a:r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090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점박이 </a:t>
            </a:r>
            <a:r>
              <a:rPr lang="ko-KR" altLang="en-US" sz="3000" b="1" dirty="0" err="1" smtClean="0"/>
              <a:t>물범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1354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강치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660926" y="5515854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큰 바다사자</a:t>
            </a:r>
            <a:endParaRPr lang="ko-KR" altLang="en-US" sz="3000" b="1" dirty="0"/>
          </a:p>
        </p:txBody>
      </p:sp>
      <p:pic>
        <p:nvPicPr>
          <p:cNvPr id="5122" name="Picture 2" descr="강치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23" y1="11713" x2="11035" y2="83748"/>
                        <a14:foregroundMark x1="12402" y1="14202" x2="86035" y2="13470"/>
                        <a14:foregroundMark x1="86523" y1="15081" x2="86035" y2="83748"/>
                        <a14:foregroundMark x1="84961" y1="86237" x2="11523" y2="86237"/>
                        <a14:foregroundMark x1="83008" y1="86530" x2="85449" y2="86530"/>
                        <a14:foregroundMark x1="85449" y1="84480" x2="85742" y2="78038"/>
                        <a14:foregroundMark x1="79199" y1="80820" x2="67480" y2="18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6" y="2966564"/>
            <a:ext cx="3930090" cy="26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귀여운 수영실력 잔점박이물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43" y="3345434"/>
            <a:ext cx="2974302" cy="18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큰바다사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26" y="3345434"/>
            <a:ext cx="3028566" cy="18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627961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인구 및 주민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8100" y="86152"/>
            <a:ext cx="54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23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2400878"/>
            <a:ext cx="12055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최초의 거주자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ko-KR" altLang="en-US" sz="33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최종덕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어업 활동을 </a:t>
            </a:r>
            <a:r>
              <a:rPr lang="ko-KR" altLang="en-US" sz="33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하셨었음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882" y="3821869"/>
            <a:ext cx="12055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상주 중인 인원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독도경비대원 약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40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명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독도대관리원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명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독도관리사무소</a:t>
            </a:r>
            <a:r>
              <a:rPr lang="en-US" altLang="ko-KR" sz="33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직원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명</a:t>
            </a:r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주민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en-US" altLang="ko-KR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14</a:t>
            </a:r>
            <a:r>
              <a:rPr lang="ko-KR" altLang="en-US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명</a:t>
            </a:r>
            <a:r>
              <a:rPr lang="en-US" altLang="ko-KR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(14</a:t>
            </a:r>
            <a:r>
              <a:rPr lang="ko-KR" altLang="en-US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세대</a:t>
            </a:r>
            <a:r>
              <a:rPr lang="en-US" altLang="ko-KR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)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(2019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12</a:t>
            </a:r>
            <a:r>
              <a:rPr lang="ko-KR" altLang="en-US" sz="3300" dirty="0">
                <a:latin typeface="바탕체" panose="02030609000101010101" pitchFamily="17" charset="-127"/>
                <a:ea typeface="바탕체" panose="02030609000101010101" pitchFamily="17" charset="-127"/>
              </a:rPr>
              <a:t>월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기준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94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독도로 본적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주소 옮기기 현황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24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8194" name="Picture 2" descr="2003년 ~2019년 독도로 본적·주소 옮기기 현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8" y="1581150"/>
            <a:ext cx="1094299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1898" y="5303733"/>
            <a:ext cx="11885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최종덕이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고기잡이를 위해 시작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2005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33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주한 일본대사의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‘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독도는 일본 땅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＇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발언 후 본격화</a:t>
            </a:r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3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 독도명예주민증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25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129" y="1963589"/>
            <a:ext cx="40898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2010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년부터 독도 관람 희망자에 한해 발급 중</a:t>
            </a:r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현재 총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(44,421)</a:t>
            </a:r>
            <a:r>
              <a:rPr lang="ko-KR" altLang="en-US" sz="35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명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발급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(2018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 기준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831" y="1546538"/>
            <a:ext cx="6949169" cy="51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토지 이용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5250" y="86152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26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76" y="1504950"/>
            <a:ext cx="8744574" cy="4229100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H="1">
            <a:off x="9525000" y="1966615"/>
            <a:ext cx="647700" cy="320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06050" y="150495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숲과 들을 아울러 이르는 말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1933" y="5860186"/>
            <a:ext cx="10220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대지는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주민 숙소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100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독도등대로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이용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잡종지는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선착장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100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헬기장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1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유류창고</a:t>
            </a:r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로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이용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62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시설물 현황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8100" y="86152"/>
            <a:ext cx="54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27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71201"/>
            <a:ext cx="4972050" cy="5015347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98729"/>
              </p:ext>
            </p:extLst>
          </p:nvPr>
        </p:nvGraphicFramePr>
        <p:xfrm>
          <a:off x="5698867" y="1671198"/>
          <a:ext cx="6311900" cy="518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950">
                  <a:extLst>
                    <a:ext uri="{9D8B030D-6E8A-4147-A177-3AD203B41FA5}">
                      <a16:colId xmlns:a16="http://schemas.microsoft.com/office/drawing/2014/main" val="478456862"/>
                    </a:ext>
                  </a:extLst>
                </a:gridCol>
                <a:gridCol w="3155950">
                  <a:extLst>
                    <a:ext uri="{9D8B030D-6E8A-4147-A177-3AD203B41FA5}">
                      <a16:colId xmlns:a16="http://schemas.microsoft.com/office/drawing/2014/main" val="1930488275"/>
                    </a:ext>
                  </a:extLst>
                </a:gridCol>
              </a:tblGrid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접안시설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개소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48657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독도등대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개소</a:t>
                      </a:r>
                      <a:endParaRPr lang="en-US" altLang="ko-KR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359616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경비대숙소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동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26972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급수시설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조수기</a:t>
                      </a:r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기</a:t>
                      </a:r>
                      <a:r>
                        <a:rPr lang="en-US" altLang="ko-KR" b="1" dirty="0" smtClean="0"/>
                        <a:t>, </a:t>
                      </a:r>
                    </a:p>
                    <a:p>
                      <a:pPr algn="ctr" latinLnBrk="1"/>
                      <a:r>
                        <a:rPr lang="ko-KR" altLang="en-US" b="1" dirty="0" smtClean="0"/>
                        <a:t>해수 및 담수 저장탱크 </a:t>
                      </a:r>
                      <a:r>
                        <a:rPr lang="en-US" altLang="ko-KR" b="1" dirty="0" smtClean="0"/>
                        <a:t>5</a:t>
                      </a:r>
                      <a:r>
                        <a:rPr lang="ko-KR" altLang="en-US" b="1" dirty="0" smtClean="0"/>
                        <a:t>개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33176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식품저장시설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창고 </a:t>
                      </a:r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동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88910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발전실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동</a:t>
                      </a:r>
                      <a:r>
                        <a:rPr lang="en-US" altLang="ko-KR" b="1" dirty="0" smtClean="0"/>
                        <a:t>(</a:t>
                      </a:r>
                      <a:r>
                        <a:rPr lang="ko-KR" altLang="en-US" b="1" dirty="0" smtClean="0"/>
                        <a:t>발전기</a:t>
                      </a:r>
                      <a:r>
                        <a:rPr lang="en-US" altLang="ko-KR" b="1" dirty="0" smtClean="0"/>
                        <a:t>4</a:t>
                      </a:r>
                      <a:r>
                        <a:rPr lang="ko-KR" altLang="en-US" b="1" dirty="0" smtClean="0"/>
                        <a:t>대</a:t>
                      </a:r>
                      <a:r>
                        <a:rPr lang="en-US" altLang="ko-KR" b="1" dirty="0" smtClean="0"/>
                        <a:t>)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765671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기상장비</a:t>
                      </a:r>
                      <a:r>
                        <a:rPr lang="en-US" altLang="ko-KR" b="1" dirty="0" smtClean="0"/>
                        <a:t>(ASOS)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기상관측장비 </a:t>
                      </a:r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식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27878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태양광발전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5</a:t>
                      </a:r>
                      <a:r>
                        <a:rPr lang="ko-KR" altLang="en-US" b="1" dirty="0" smtClean="0"/>
                        <a:t>식</a:t>
                      </a:r>
                      <a:r>
                        <a:rPr lang="en-US" altLang="ko-KR" b="1" dirty="0" smtClean="0"/>
                        <a:t>(</a:t>
                      </a:r>
                      <a:r>
                        <a:rPr lang="ko-KR" altLang="en-US" b="1" dirty="0" smtClean="0"/>
                        <a:t>독도경비대</a:t>
                      </a:r>
                      <a:r>
                        <a:rPr lang="en-US" altLang="ko-KR" b="1" dirty="0" smtClean="0"/>
                        <a:t>3</a:t>
                      </a:r>
                      <a:r>
                        <a:rPr lang="ko-KR" altLang="en-US" b="1" dirty="0" smtClean="0"/>
                        <a:t>식</a:t>
                      </a:r>
                      <a:r>
                        <a:rPr lang="en-US" altLang="ko-KR" b="1" dirty="0" smtClean="0"/>
                        <a:t>,</a:t>
                      </a:r>
                    </a:p>
                    <a:p>
                      <a:pPr algn="ctr" latinLnBrk="1"/>
                      <a:r>
                        <a:rPr lang="ko-KR" altLang="en-US" b="1" baseline="0" dirty="0" smtClean="0"/>
                        <a:t> </a:t>
                      </a:r>
                      <a:r>
                        <a:rPr lang="ko-KR" altLang="en-US" b="1" baseline="0" dirty="0" err="1" smtClean="0"/>
                        <a:t>독도등대</a:t>
                      </a:r>
                      <a:r>
                        <a:rPr lang="ko-KR" altLang="en-US" b="1" baseline="0" dirty="0" smtClean="0"/>
                        <a:t> </a:t>
                      </a:r>
                      <a:r>
                        <a:rPr lang="en-US" altLang="ko-KR" b="1" baseline="0" dirty="0" smtClean="0"/>
                        <a:t>2</a:t>
                      </a:r>
                      <a:r>
                        <a:rPr lang="ko-KR" altLang="en-US" b="1" baseline="0" dirty="0" smtClean="0"/>
                        <a:t>식</a:t>
                      </a:r>
                      <a:r>
                        <a:rPr lang="en-US" altLang="ko-KR" b="1" baseline="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544547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방사능측정기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식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49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9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시설물 현황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5500" dirty="0">
                <a:latin typeface="바탕체" panose="02030609000101010101" pitchFamily="17" charset="-127"/>
                <a:ea typeface="바탕체" panose="02030609000101010101" pitchFamily="17" charset="-127"/>
              </a:rPr>
              <a:t>서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도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4300" y="86152"/>
            <a:ext cx="46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28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1201"/>
            <a:ext cx="5295900" cy="5015347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44791"/>
              </p:ext>
            </p:extLst>
          </p:nvPr>
        </p:nvGraphicFramePr>
        <p:xfrm>
          <a:off x="6103377" y="1671202"/>
          <a:ext cx="6088622" cy="501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311">
                  <a:extLst>
                    <a:ext uri="{9D8B030D-6E8A-4147-A177-3AD203B41FA5}">
                      <a16:colId xmlns:a16="http://schemas.microsoft.com/office/drawing/2014/main" val="2295619978"/>
                    </a:ext>
                  </a:extLst>
                </a:gridCol>
                <a:gridCol w="3044311">
                  <a:extLst>
                    <a:ext uri="{9D8B030D-6E8A-4147-A177-3AD203B41FA5}">
                      <a16:colId xmlns:a16="http://schemas.microsoft.com/office/drawing/2014/main" val="2535139702"/>
                    </a:ext>
                  </a:extLst>
                </a:gridCol>
              </a:tblGrid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선가장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개소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0102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주민숙소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동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37579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파도충격완화시설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옹벽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15m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693702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급수시설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저장탱크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식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조수기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식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102031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발전기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181899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유류탱크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식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2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2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263123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표석 건립 연혁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29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25" y="1733550"/>
            <a:ext cx="4727625" cy="51244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213" y="1733550"/>
            <a:ext cx="3934374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64" y="752873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기본 정보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64" y="2324650"/>
            <a:ext cx="1219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독도란</a:t>
            </a:r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?</a:t>
            </a:r>
          </a:p>
          <a:p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동도와 서도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및 주변에 흩어져있는 </a:t>
            </a:r>
            <a:r>
              <a:rPr lang="en-US" altLang="ko-KR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89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개의 바위섬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 이루어진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화산섬</a:t>
            </a:r>
            <a:endParaRPr lang="en-US" altLang="ko-KR" sz="4500" dirty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대한민국 </a:t>
            </a:r>
            <a:r>
              <a:rPr lang="ko-KR" altLang="en-US" sz="45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최동단</a:t>
            </a:r>
            <a:r>
              <a:rPr lang="ko-KR" altLang="en-US" sz="4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에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위치한 섬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848" y="123990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47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03" y="588761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관리청의 변천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30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타원 7"/>
          <p:cNvSpPr/>
          <p:nvPr/>
        </p:nvSpPr>
        <p:spPr>
          <a:xfrm>
            <a:off x="6579497" y="195951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1971.04</a:t>
            </a:r>
            <a:endParaRPr lang="en-US" altLang="ko-KR" dirty="0">
              <a:solidFill>
                <a:schemeClr val="accent1">
                  <a:lumMod val="60000"/>
                  <a:lumOff val="4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건설부</a:t>
            </a:r>
            <a:endParaRPr lang="en-US" altLang="ko-KR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9493300" y="195951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1976.12</a:t>
            </a:r>
            <a:endParaRPr lang="en-US" altLang="ko-KR" dirty="0">
              <a:solidFill>
                <a:schemeClr val="accent1">
                  <a:lumMod val="60000"/>
                  <a:lumOff val="4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항만청</a:t>
            </a:r>
            <a:endParaRPr lang="ko-KR" altLang="en-US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497246" y="1973367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1961.04</a:t>
            </a:r>
          </a:p>
          <a:p>
            <a:pPr algn="ctr"/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국가</a:t>
            </a:r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소유권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보존등기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519312" y="476574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2008.07</a:t>
            </a:r>
            <a:endParaRPr lang="en-US" altLang="ko-KR" dirty="0">
              <a:solidFill>
                <a:schemeClr val="accent1">
                  <a:lumMod val="60000"/>
                  <a:lumOff val="4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국토</a:t>
            </a:r>
            <a:endParaRPr lang="en-US" altLang="ko-KR" sz="23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해양부</a:t>
            </a:r>
            <a:endParaRPr lang="en-US" altLang="ko-KR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59127" y="4802223"/>
            <a:ext cx="1866900" cy="1905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2013.05</a:t>
            </a: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해양</a:t>
            </a:r>
            <a:endParaRPr lang="en-US" altLang="ko-KR" sz="23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수산부</a:t>
            </a:r>
            <a:endParaRPr lang="ko-KR" altLang="en-US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579497" y="476574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1996.11</a:t>
            </a:r>
          </a:p>
          <a:p>
            <a:pPr algn="ctr"/>
            <a:r>
              <a:rPr lang="ko-KR" altLang="en-US" sz="23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해운</a:t>
            </a:r>
            <a:endParaRPr lang="en-US" altLang="ko-KR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수산부</a:t>
            </a:r>
            <a:endParaRPr lang="en-US" altLang="ko-KR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59127" y="195951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1961.04</a:t>
            </a:r>
          </a:p>
          <a:p>
            <a:pPr algn="ctr"/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국가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임야대장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9493300" y="476574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1985.02</a:t>
            </a: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해운</a:t>
            </a:r>
            <a:endParaRPr lang="en-US" altLang="ko-KR" sz="23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항만청</a:t>
            </a:r>
            <a:endParaRPr lang="en-US" altLang="ko-KR" sz="23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2695577" y="2668692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5400000">
            <a:off x="10188625" y="4057956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8731723" y="2668692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 rot="10800000">
            <a:off x="8731723" y="5497548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 rot="10800000">
            <a:off x="5744729" y="5497548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817921" y="2668692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 rot="10800000">
            <a:off x="2684543" y="5461071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6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03" y="48165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소관처별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5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독도관리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내용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31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0" y="1815490"/>
            <a:ext cx="5443830" cy="4604359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H="1">
            <a:off x="4438650" y="2076450"/>
            <a:ext cx="2286000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H="1">
            <a:off x="5200650" y="3153925"/>
            <a:ext cx="1885950" cy="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 flipV="1">
            <a:off x="5200650" y="4501879"/>
            <a:ext cx="1885950" cy="8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H="1" flipV="1">
            <a:off x="4257675" y="5755395"/>
            <a:ext cx="2028825" cy="11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34480" y="1815490"/>
            <a:ext cx="400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통합시책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수립 및 이행 관리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6600" y="2988786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자연보전환경지역으로 지정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</a:p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행위제한 등의 관리 수단 적용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6600" y="4310453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지질공원 인증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지질명소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지정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지질공원 조사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연구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교육 등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9654" y="5632120"/>
            <a:ext cx="353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천연기념물 제 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336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호로 지정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</a:p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행위제한 등의 관리 수단 적용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98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2" y="224651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영역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적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가치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32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282" y="1882515"/>
            <a:ext cx="114237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군사적</a:t>
            </a:r>
            <a:r>
              <a:rPr lang="en-US" altLang="ko-KR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전략적 요충지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로서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항공 및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방어 기지 역할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어부들의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임시대피소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로 활용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기상</a:t>
            </a:r>
            <a:r>
              <a:rPr lang="en-US" altLang="ko-KR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어장 상황 관측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하기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적합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14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2" y="224651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환경적 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가치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33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282" y="1882515"/>
            <a:ext cx="122655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어류와 철새의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중간 서식지</a:t>
            </a:r>
            <a:endParaRPr lang="en-US" altLang="ko-KR" sz="45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섬 전체가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천연 보호 구역</a:t>
            </a:r>
            <a:endParaRPr lang="en-US" altLang="ko-KR" sz="45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다양한 암석</a:t>
            </a:r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지형</a:t>
            </a:r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지질 경관 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해저 화산의 형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성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과 진화 과정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관찰 가능</a:t>
            </a:r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95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2" y="224651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경제적 가치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34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474" y="1447550"/>
            <a:ext cx="1257300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수산업</a:t>
            </a:r>
            <a:endParaRPr lang="en-US" altLang="ko-KR" sz="4500" b="1" dirty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플랑크톤 매우 풍부 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훌륭한 어장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해저암초에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다시마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미역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문어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전복 등</a:t>
            </a:r>
            <a:r>
              <a:rPr lang="en-US" altLang="ko-KR" sz="26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풍성 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주요 수입원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82" y="4103201"/>
            <a:ext cx="1087401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지하 자원</a:t>
            </a:r>
            <a:endParaRPr lang="en-US" altLang="ko-KR" sz="4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하이드레이트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대량 매장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인산연암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발견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많은 우라늄과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바나듐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획득 가능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b="1" dirty="0">
              <a:latin typeface="+mn-ea"/>
            </a:endParaRPr>
          </a:p>
          <a:p>
            <a:endParaRPr lang="en-US" altLang="ko-KR" sz="4500" b="1" dirty="0" smtClean="0">
              <a:latin typeface="+mn-ea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1981200" y="4643967"/>
            <a:ext cx="2514600" cy="499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4247177"/>
            <a:ext cx="432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기존 천연가스 매장량보다 훨씬 많음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석유가 있는지 알려주는 </a:t>
            </a:r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지사자원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05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032" y="624719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인물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(1)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35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18898" y="4943856"/>
            <a:ext cx="1257300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안용복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0" y="1386435"/>
            <a:ext cx="3551060" cy="338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32" y="2681729"/>
            <a:ext cx="7353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울릉도에서 일본 어선을 쫓아내고 </a:t>
            </a:r>
            <a:r>
              <a:rPr lang="ko-KR" altLang="en-US" sz="2600" b="1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일본으로 가 조선땅 임을 명시</a:t>
            </a:r>
            <a:endParaRPr lang="en-US" altLang="ko-KR" sz="2600" b="1" dirty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이를 근거로 메이지 정부도 울릉도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독도는 일본과 관계없는 </a:t>
            </a:r>
            <a:endParaRPr lang="en-US" altLang="ko-KR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조선의 영토임을 재확인</a:t>
            </a:r>
            <a:endParaRPr lang="en-US" altLang="ko-KR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13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2" y="836316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인물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(2)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38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75982" y="4849238"/>
            <a:ext cx="12573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5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홍순칠</a:t>
            </a:r>
            <a:endParaRPr lang="en-US" altLang="ko-KR" sz="4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382" y="1467869"/>
            <a:ext cx="3273068" cy="3256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282" y="2471664"/>
            <a:ext cx="693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 한쪽에 일본어로 적힌 표목을 보고 독도를 지키기로 결심</a:t>
            </a:r>
            <a:endParaRPr lang="en-US" altLang="ko-KR" sz="2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독도의용수비대 </a:t>
            </a:r>
            <a:r>
              <a:rPr lang="ko-KR" altLang="en-US" sz="2600" b="1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조직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후 이끌며 일본 해상보안청 </a:t>
            </a:r>
            <a:r>
              <a:rPr lang="ko-KR" altLang="en-US" sz="2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순시선과</a:t>
            </a:r>
            <a:r>
              <a:rPr lang="en-US" altLang="ko-KR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수차례의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총격전 감행</a:t>
            </a:r>
            <a:endParaRPr lang="en-US" altLang="ko-KR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68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432" y="5800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독도경비대의 임무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36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1026" name="Picture 2" descr="대한민국 독도경비대 - sowon87 - OGQ Picreative(OGQ 픽크리에이티브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93" y="1918186"/>
            <a:ext cx="3952257" cy="49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6432" y="1918186"/>
            <a:ext cx="99966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적의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기습 대비 훈련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인명 구조 훈련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해경</a:t>
            </a:r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해군과의 통신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무선망 구축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543" y="675828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독도경비대의 연혁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4300" y="99276"/>
            <a:ext cx="4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37</a:t>
            </a:r>
            <a:endParaRPr lang="ko-KR" altLang="en-US" b="1" dirty="0"/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468543" y="3222784"/>
            <a:ext cx="11233305" cy="462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930" y="2455470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1696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0543" y="2455470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1975" y="239212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1952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3733" y="469717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90506" y="5658601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울릉경비대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경찰관 부대 창설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468941" y="5470937"/>
            <a:ext cx="10900230" cy="56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2391" y="469717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340" y="5512370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울릉경비대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창설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제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318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전경대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독도경비대통합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2662" y="4761815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1984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9032" y="5650869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제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318 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전투경찰대 창설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006" y="471695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1975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462367" y="5650869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경비경찰력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조정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33407" y="241190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1954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462367" y="3269023"/>
            <a:ext cx="371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안용복의 일본과의 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외교 결과 조선영토임을 인정</a:t>
            </a:r>
            <a:endParaRPr lang="ko-KR" altLang="en-US" sz="1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6385" y="3270530"/>
            <a:ext cx="371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대한제국 칙령 제 </a:t>
            </a:r>
            <a:r>
              <a:rPr lang="en-US" altLang="ko-KR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41</a:t>
            </a:r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호로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1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울릉전도</a:t>
            </a:r>
            <a:r>
              <a:rPr lang="en-US" altLang="ko-KR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독도를 </a:t>
            </a:r>
            <a:endParaRPr lang="en-US" altLang="ko-KR" sz="1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 관할 구역으로 규정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5137" y="3289910"/>
            <a:ext cx="371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이승만 대통령의 평화선 선포로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한국영토임을 선포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08373" y="3333146"/>
            <a:ext cx="371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경북경찰</a:t>
            </a:r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경비 시작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39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282" y="1387869"/>
            <a:ext cx="125730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우산국 복속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(512)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신라 이사부가 우산국을 정벌하여 신라가 우산국 복속</a:t>
            </a:r>
            <a:r>
              <a:rPr lang="en-US" altLang="ko-KR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23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동국문헌비고에는 </a:t>
            </a:r>
            <a:r>
              <a:rPr lang="ko-KR" altLang="en-US" sz="2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울릉도와 독도 모두 우산국의 땅</a:t>
            </a:r>
            <a:r>
              <a:rPr lang="ko-KR" altLang="en-US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이라</a:t>
            </a:r>
            <a:r>
              <a:rPr lang="ko-KR" altLang="en-US" sz="2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sz="23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기술</a:t>
            </a:r>
            <a:r>
              <a:rPr lang="en-US" altLang="ko-KR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2600" dirty="0" smtClean="0">
              <a:latin typeface="+mn-ea"/>
            </a:endParaRPr>
          </a:p>
          <a:p>
            <a:endParaRPr lang="ko-KR" altLang="en-US" sz="2600" dirty="0" smtClean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756" y="1240314"/>
            <a:ext cx="3867012" cy="2352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281" y="4354967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세종실록지리지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(1454)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조선 초기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관찬서인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세종실록지리지에는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울릉도와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강원도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울진현에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속한 섬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이라고 기록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ko-KR" altLang="en-US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137" y="3971186"/>
            <a:ext cx="2762249" cy="27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3942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규모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848" y="99276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</a:t>
            </a:r>
            <a:endParaRPr lang="ko-KR" altLang="en-US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66967"/>
              </p:ext>
            </p:extLst>
          </p:nvPr>
        </p:nvGraphicFramePr>
        <p:xfrm>
          <a:off x="0" y="1785258"/>
          <a:ext cx="12192000" cy="507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21088172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382719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7429299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343092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96135163"/>
                    </a:ext>
                  </a:extLst>
                </a:gridCol>
              </a:tblGrid>
              <a:tr h="5052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구분</a:t>
                      </a:r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면적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높이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둘레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주요시설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85010"/>
                  </a:ext>
                </a:extLst>
              </a:tr>
              <a:tr h="2135118"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동도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73.297</a:t>
                      </a:r>
                      <a:r>
                        <a:rPr lang="ko-KR" altLang="en-US" sz="2500" kern="1200" dirty="0" smtClean="0">
                          <a:effectLst/>
                          <a:latin typeface="+mj-lt"/>
                          <a:ea typeface="바탕체" panose="02030609000101010101" pitchFamily="17" charset="-127"/>
                        </a:rPr>
                        <a:t>㎡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98.6m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2.8km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접안시설 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500</a:t>
                      </a:r>
                    </a:p>
                    <a:p>
                      <a:pPr algn="ctr" latinLnBrk="1"/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톤급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 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</a:t>
                      </a:r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선석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, </a:t>
                      </a:r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독도등대</a:t>
                      </a:r>
                      <a:r>
                        <a:rPr lang="en-US" altLang="ko-KR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 1</a:t>
                      </a:r>
                      <a:r>
                        <a:rPr lang="ko-KR" altLang="en-US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개</a:t>
                      </a:r>
                      <a:r>
                        <a:rPr lang="en-US" altLang="ko-KR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,</a:t>
                      </a:r>
                      <a:r>
                        <a:rPr lang="ko-KR" altLang="en-US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독도경비대 숙소 </a:t>
                      </a:r>
                      <a:r>
                        <a:rPr lang="en-US" altLang="ko-KR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1</a:t>
                      </a:r>
                      <a:r>
                        <a:rPr lang="ko-KR" altLang="en-US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동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43530"/>
                  </a:ext>
                </a:extLst>
              </a:tr>
              <a:tr h="1320187"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서도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88.740</a:t>
                      </a:r>
                      <a:r>
                        <a:rPr lang="ko-KR" altLang="en-US" sz="2500" kern="1200" dirty="0" smtClean="0">
                          <a:effectLst/>
                          <a:latin typeface="+mj-lt"/>
                          <a:ea typeface="바탕체" panose="02030609000101010101" pitchFamily="17" charset="-127"/>
                        </a:rPr>
                        <a:t>㎡ 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168.5m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2.6km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주민숙소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 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동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, </a:t>
                      </a:r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선가장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 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개소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, </a:t>
                      </a:r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물골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6633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부속도서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(89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개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)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25.517</a:t>
                      </a:r>
                      <a:r>
                        <a:rPr lang="ko-KR" altLang="en-US" sz="2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바탕체" panose="02030609000101010101" pitchFamily="17" charset="-127"/>
                          <a:cs typeface="+mn-cs"/>
                        </a:rPr>
                        <a:t>㎡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10858"/>
                  </a:ext>
                </a:extLst>
              </a:tr>
              <a:tr h="5052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합계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187.554</a:t>
                      </a:r>
                      <a:r>
                        <a:rPr lang="ko-KR" altLang="en-US" sz="2500" kern="1200" dirty="0" smtClean="0">
                          <a:effectLst/>
                          <a:latin typeface="+mj-lt"/>
                          <a:ea typeface="바탕체" panose="02030609000101010101" pitchFamily="17" charset="-127"/>
                        </a:rPr>
                        <a:t>㎡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89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44300" y="86152"/>
            <a:ext cx="46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40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878" y="1538812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다케시마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도해 면허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(1625)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막부가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돗토리번에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사는 오야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무라카와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양가에 다케시마 도해를 면허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ko-KR" altLang="en-US" sz="2600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279" y="4145634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 일본 납치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(1693)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안용복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박어둔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두 사람이 울릉도에서 어업을 하다 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울릉도에서 온 오야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무라카와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양가 선원들에게 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일본으로 끌려감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.-&gt;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 영유권 분쟁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발생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164684"/>
            <a:ext cx="3547933" cy="23088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851" y="1820379"/>
            <a:ext cx="2832682" cy="1842618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>
            <a:off x="10361192" y="1372662"/>
            <a:ext cx="0" cy="39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31396" y="1189585"/>
            <a:ext cx="10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울릉도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07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3132" y="105201"/>
            <a:ext cx="61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41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280" y="1538812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수토제도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시행결정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(1694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 사건으로 인해 영유권 분쟁 발생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조선은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삼척첨사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장한상을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울릉도로 파견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279" y="4406779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답변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(1695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돗토리번이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막부에 울릉도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소속이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아니라고 답변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막부는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일본령이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아님을 공식적으로 확인</a:t>
            </a:r>
            <a:endParaRPr lang="en-US" altLang="ko-KR" sz="40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534542"/>
            <a:ext cx="2381250" cy="19124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967" y="3917997"/>
            <a:ext cx="3600599" cy="1878495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H="1">
            <a:off x="9972675" y="1159789"/>
            <a:ext cx="590550" cy="26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63225" y="905415"/>
            <a:ext cx="10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장한상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7298" y="115947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40848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0500" y="166151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42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879" y="1538812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 도해 금지령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(1696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월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막부는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돗토리번을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통해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일본령이</a:t>
            </a:r>
            <a:r>
              <a:rPr lang="en-US" altLang="ko-KR" sz="2600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아님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을 확인</a:t>
            </a:r>
            <a:r>
              <a:rPr lang="en-US" altLang="ko-KR" sz="26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후 울릉도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도해금지령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선언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76" y="4468799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 일본 도해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(1696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5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월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안용복이 울릉도에 온 일본 어선을 추격하여 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독도에서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쫒아내고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일본까지 다녀옴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2600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75" y="1240314"/>
            <a:ext cx="2693319" cy="24221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296" y="3960968"/>
            <a:ext cx="2066668" cy="2471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54497" y="4411690"/>
            <a:ext cx="2555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안용복이 </a:t>
            </a:r>
            <a:r>
              <a:rPr lang="ko-KR" altLang="en-US" sz="15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오키섬</a:t>
            </a:r>
            <a:r>
              <a:rPr lang="ko-KR" altLang="en-US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관리에게 울릉도</a:t>
            </a:r>
            <a:r>
              <a:rPr lang="en-US" altLang="ko-KR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15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조선령이라</a:t>
            </a:r>
            <a:r>
              <a:rPr lang="ko-KR" altLang="en-US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진술한 것이 기록</a:t>
            </a:r>
            <a:endParaRPr lang="ko-KR" altLang="en-US" sz="15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2" name="위로 굽은 화살표 21"/>
          <p:cNvSpPr/>
          <p:nvPr/>
        </p:nvSpPr>
        <p:spPr>
          <a:xfrm rot="16200000" flipH="1">
            <a:off x="10198953" y="5269637"/>
            <a:ext cx="761574" cy="704850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5275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4083" y="86152"/>
            <a:ext cx="63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43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777" y="1538812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동국문헌비고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(1770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국왕 영조의 명에 의한 조선 문물제도를 기록한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관찰서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독도에 관한 주장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기재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8" y="4468799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조선국교제시말내탐서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(1870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외무성 관리인 사다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하쿠보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조선 시찰 후 외무성에 제출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보고서에는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울릉도와 독도가 조선 부속이 된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사정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언급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당시 일본 외무성이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두 섬을 조선 영토로 인식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0" y="1538812"/>
            <a:ext cx="3076313" cy="21768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114" y="4789821"/>
            <a:ext cx="2971800" cy="1987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8621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5249" y="83168"/>
            <a:ext cx="6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44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777" y="1538812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태정관지령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(1877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최고 행정기구인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태정관이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내무성에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울릉도와 독도가 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일본령이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아니라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내린 지령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8" y="4468799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칙령 제 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41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 반포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(1900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고종 황제의 칙령으로 울릉도를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울도로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개칭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칙령 제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조에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울도군의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관할임을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명시</a:t>
            </a:r>
            <a:endParaRPr lang="en-US" altLang="ko-KR" sz="40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285" y="1180752"/>
            <a:ext cx="2365909" cy="24817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646" y="4468799"/>
            <a:ext cx="3404603" cy="20653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33259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5250" y="86152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45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88584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시마네현고시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제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40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(1905)</a:t>
            </a:r>
          </a:p>
          <a:p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일본의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 영토 편입을 알리는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지방 고시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우리나라가 확립해 온 독도 영유권을 침해한 불법행위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8" y="4468799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울도군수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심흥택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보고서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(1906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울도군수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심흥택이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강원도 관찰사와 내부에 보고한 문서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보고서에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울도군의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관할임을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명시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71" y="1531448"/>
            <a:ext cx="3159996" cy="22807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771" y="4372245"/>
            <a:ext cx="3159997" cy="2136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22234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46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879" y="1487005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SCAPIN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제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677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(1946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연합국최고사령관 각서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제주도는 일본영토에서 제외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된다고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규정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8" y="4468799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샌프란시스코 강화조약 체결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(1951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조약에서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일본은 제주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거문도 및 울릉도를 포함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한국에 대해 모든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권리를 포기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한다고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규정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267" y="1590619"/>
            <a:ext cx="3238500" cy="20718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267" y="4365185"/>
            <a:ext cx="3238500" cy="2011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28563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47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996" y="-108721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입도 방법</a:t>
            </a:r>
            <a:endParaRPr lang="en-US" altLang="ko-KR" sz="5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30" y="791717"/>
            <a:ext cx="9447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승선권 예매</a:t>
            </a:r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 입도 가능한 인원 내로 선착순 접수</a:t>
            </a:r>
            <a:endParaRPr lang="ko-KR" altLang="en-US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404" y="2443844"/>
            <a:ext cx="436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2.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입도 승인</a:t>
            </a:r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239490" y="3613636"/>
            <a:ext cx="1607056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신청인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여객선사</a:t>
            </a:r>
            <a:r>
              <a:rPr lang="ko-KR" altLang="en-US" b="1" dirty="0" smtClean="0">
                <a:solidFill>
                  <a:schemeClr val="tx1"/>
                </a:solidFill>
              </a:rPr>
              <a:t> 예약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2254958" y="5094719"/>
            <a:ext cx="1705429" cy="16849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여객선사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일괄입도신고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4157538" y="3613636"/>
            <a:ext cx="1718328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울</a:t>
            </a:r>
            <a:r>
              <a:rPr lang="ko-KR" altLang="en-US" b="1" dirty="0">
                <a:solidFill>
                  <a:schemeClr val="tx1"/>
                </a:solidFill>
              </a:rPr>
              <a:t>릉</a:t>
            </a:r>
            <a:r>
              <a:rPr lang="ko-KR" altLang="en-US" b="1" dirty="0" smtClean="0">
                <a:solidFill>
                  <a:schemeClr val="tx1"/>
                </a:solidFill>
              </a:rPr>
              <a:t>군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신고필증교부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6271379" y="3178629"/>
            <a:ext cx="27835" cy="359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4981" y="6409028"/>
            <a:ext cx="436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일반관람객</a:t>
            </a:r>
            <a:endParaRPr lang="en-US" altLang="ko-KR" sz="20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5252" y="6419926"/>
            <a:ext cx="436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특수한 목적</a:t>
            </a:r>
            <a:r>
              <a:rPr lang="en-US" altLang="ko-KR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행사</a:t>
            </a:r>
            <a:r>
              <a:rPr lang="en-US" altLang="ko-KR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학술조사 등</a:t>
            </a:r>
            <a:r>
              <a:rPr lang="en-US" altLang="ko-KR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405252" y="3178629"/>
            <a:ext cx="1601006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신청인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</a:rPr>
              <a:t>신청서작성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및 신고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8610206" y="4648188"/>
            <a:ext cx="1607056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울릉군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문화재청 협의 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0403711" y="3189256"/>
            <a:ext cx="1607056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신청인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신고필증교부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727200" y="5094719"/>
            <a:ext cx="420914" cy="366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3979335" y="5100895"/>
            <a:ext cx="341950" cy="27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8006258" y="4648188"/>
            <a:ext cx="420914" cy="366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10217262" y="4712853"/>
            <a:ext cx="355998" cy="263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48</a:t>
            </a:r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6581" y="1613069"/>
            <a:ext cx="113312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자료 출처</a:t>
            </a:r>
            <a:endParaRPr lang="en-US" altLang="ko-KR" sz="55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독도종합정보시스템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한국민족문화대백과사전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56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49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1026" name="Picture 2" descr="우리의 동쪽을 지키고 있는 독도, 10월 25일은 독도의 날입니다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4" y="1289957"/>
            <a:ext cx="4992914" cy="38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406" y="263123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10</a:t>
            </a:r>
            <a:r>
              <a:rPr lang="ko-KR" altLang="en-US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월 </a:t>
            </a:r>
            <a:r>
              <a:rPr lang="en-US" altLang="ko-KR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25</a:t>
            </a:r>
            <a:r>
              <a:rPr lang="ko-KR" altLang="en-US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일은 독도의 날</a:t>
            </a:r>
            <a:r>
              <a:rPr lang="en-US" altLang="ko-KR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06" y="5274254"/>
            <a:ext cx="113312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날 만큼은 독도를 지키기 위해</a:t>
            </a:r>
            <a:r>
              <a:rPr lang="en-US" altLang="ko-KR" sz="38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8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힘써주신 </a:t>
            </a:r>
            <a:endParaRPr lang="en-US" altLang="ko-KR" sz="38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38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분들에게 감사한 마음 가져보는 것은 어떨까요</a:t>
            </a:r>
            <a:r>
              <a:rPr lang="en-US" altLang="ko-KR" sz="38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?</a:t>
            </a:r>
            <a:endParaRPr lang="en-US" altLang="ko-KR" sz="38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0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351" y="830588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위치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351" y="2455366"/>
            <a:ext cx="1315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행정구역상 위치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에</a:t>
            </a:r>
            <a:r>
              <a:rPr lang="ko-KR" altLang="en-US" sz="4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속함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좌표상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위치</a:t>
            </a:r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북위 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37° 14′ 22.7″,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동경 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131° 52′ 08.7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″</a:t>
            </a:r>
          </a:p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서도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북위 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37° 14′ 35.7″,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동경 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131° 51′ 47.6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″</a:t>
            </a:r>
          </a:p>
          <a:p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848" y="99276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145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03" y="322485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이제까지 봐주셔서 감사합니다</a:t>
            </a:r>
            <a:r>
              <a:rPr lang="en-US" altLang="ko-KR" sz="5500" dirty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5250" y="86152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5</a:t>
            </a:r>
            <a:r>
              <a:rPr lang="en-US" altLang="ko-KR" b="1" dirty="0" smtClean="0"/>
              <a:t>0</a:t>
            </a:r>
            <a:endParaRPr lang="en-US" altLang="ko-KR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698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543" y="675828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명칭 변화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848" y="99276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6</a:t>
            </a:r>
            <a:endParaRPr lang="ko-KR" altLang="en-US" b="1" dirty="0"/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667656" y="3732133"/>
            <a:ext cx="10900230" cy="56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7655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512</a:t>
            </a:r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2023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1476</a:t>
            </a:r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9442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1794</a:t>
            </a:r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4226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1906</a:t>
            </a:r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2341" y="4237061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539" y="417420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우산도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2022" y="417420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삼봉도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9441" y="4237061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가지도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9924" y="4237061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석도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2341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현재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1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3287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주소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6723"/>
            <a:ext cx="124121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주소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울릉읍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독도리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1~96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번지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분번포함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총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101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필지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우편번호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40240</a:t>
            </a:r>
          </a:p>
          <a:p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):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 독도이사부길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55</a:t>
            </a:r>
          </a:p>
          <a:p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독도등대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):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울릉읍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독도이사부길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63</a:t>
            </a:r>
          </a:p>
          <a:p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주민숙소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):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울릉읍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독도안용복길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</a:t>
            </a:r>
          </a:p>
          <a:p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9492" y="86152"/>
            <a:ext cx="32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7</a:t>
            </a:r>
            <a:endParaRPr lang="en-US" altLang="ko-KR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020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05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독도와 주요 지점간의 거리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542" y="1566223"/>
            <a:ext cx="1241213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87.4km </a:t>
            </a: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동해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243.8km</a:t>
            </a: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죽변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216.8km</a:t>
            </a: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포항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258.3km</a:t>
            </a: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부산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348.4km</a:t>
            </a: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오키섬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157.5km</a:t>
            </a: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9492" y="86152"/>
            <a:ext cx="32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8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47825"/>
            <a:ext cx="488829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3287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토양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		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6723"/>
            <a:ext cx="124121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독도는 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현무암과 조면암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 이루어짐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화산활동에 의해 분출되었기 때문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토양은 산 정상에서 </a:t>
            </a:r>
            <a:r>
              <a:rPr lang="ko-KR" altLang="en-US" sz="34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풍화해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생성된 </a:t>
            </a:r>
            <a:r>
              <a:rPr lang="ko-KR" altLang="en-US" sz="34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잔적토이며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4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사질양토임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4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토양의 비율은 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점토</a:t>
            </a:r>
            <a:r>
              <a:rPr lang="en-US" altLang="ko-KR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미사</a:t>
            </a:r>
            <a:r>
              <a:rPr lang="en-US" altLang="ko-KR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모래가 </a:t>
            </a:r>
            <a:r>
              <a:rPr lang="en-US" altLang="ko-KR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1:4:5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의 비율로 구성</a:t>
            </a:r>
            <a:endParaRPr lang="en-US" altLang="ko-KR" sz="34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But 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산도가 일정하지 않아 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계절에 따라 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ph3.36 ~ 8.02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로 식생이 변화함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      </a:t>
            </a:r>
            <a:endParaRPr lang="en-US" altLang="ko-KR" sz="3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9492" y="86152"/>
            <a:ext cx="32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9</a:t>
            </a:r>
            <a:endParaRPr lang="en-US" altLang="ko-KR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119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645</TotalTime>
  <Words>1766</Words>
  <Application>Microsoft Office PowerPoint</Application>
  <PresentationFormat>와이드스크린</PresentationFormat>
  <Paragraphs>525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4" baseType="lpstr">
      <vt:lpstr>맑은 고딕</vt:lpstr>
      <vt:lpstr>바탕체</vt:lpstr>
      <vt:lpstr>Arial</vt:lpstr>
      <vt:lpstr>Office 테마</vt:lpstr>
      <vt:lpstr>독도의 모든 것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독도의 모든 것</dc:title>
  <dc:creator>OWNER</dc:creator>
  <cp:lastModifiedBy>OWNER</cp:lastModifiedBy>
  <cp:revision>72</cp:revision>
  <dcterms:created xsi:type="dcterms:W3CDTF">2024-05-29T14:28:36Z</dcterms:created>
  <dcterms:modified xsi:type="dcterms:W3CDTF">2024-05-31T13:21:48Z</dcterms:modified>
</cp:coreProperties>
</file>