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74300"/>
  <p:notesSz cx="18288000" cy="10274300"/>
  <p:embeddedFontLst>
    <p:embeddedFont>
      <p:font typeface="AAKIRD+Gothic A1 Bold" panose="020B0600000101010101" charset="-127"/>
      <p:regular r:id="rId52"/>
    </p:embeddedFont>
    <p:embeddedFont>
      <p:font typeface="ABRPAL+Gothic A1 Medium" panose="020B0600000101010101" charset="-127"/>
      <p:regular r:id="rId53"/>
    </p:embeddedFont>
    <p:embeddedFont>
      <p:font typeface="ADTFOI+Gothic A1 Bold" panose="020B0600000101010101" charset="-127"/>
      <p:regular r:id="rId54"/>
    </p:embeddedFont>
    <p:embeddedFont>
      <p:font typeface="AFKIWW+Gothic A1 Bold" panose="020B0600000101010101" charset="-127"/>
      <p:regular r:id="rId55"/>
    </p:embeddedFont>
    <p:embeddedFont>
      <p:font typeface="AKHGVB+Gothic A1 Bold" panose="020B0600000101010101" charset="-127"/>
      <p:regular r:id="rId56"/>
    </p:embeddedFont>
    <p:embeddedFont>
      <p:font typeface="AMDFIH+Gothic A1 Bold" panose="020B0600000101010101" charset="-127"/>
      <p:regular r:id="rId57"/>
    </p:embeddedFont>
    <p:embeddedFont>
      <p:font typeface="BGCEMV+Gothic A1 Bold" panose="020B0600000101010101" charset="-127"/>
      <p:regular r:id="rId58"/>
    </p:embeddedFont>
    <p:embeddedFont>
      <p:font typeface="BHAFAL+Gothic A1 SemiBold" panose="020B0600000101010101" charset="-127"/>
      <p:regular r:id="rId59"/>
    </p:embeddedFont>
    <p:embeddedFont>
      <p:font typeface="BQBJKR+Gothic A1 ExtraLight" panose="020B0600000101010101" charset="-127"/>
      <p:regular r:id="rId60"/>
    </p:embeddedFont>
    <p:embeddedFont>
      <p:font typeface="BQLHJF+Gothic A1 Bold" panose="020B0600000101010101" charset="-127"/>
      <p:regular r:id="rId61"/>
    </p:embeddedFont>
    <p:embeddedFont>
      <p:font typeface="BUGQLP+Gothic A1 Bold" panose="020B0600000101010101" charset="-127"/>
      <p:regular r:id="rId62"/>
    </p:embeddedFont>
    <p:embeddedFont>
      <p:font typeface="CWBGRN+Gothic A1 Medium" panose="020B0600000101010101" charset="-127"/>
      <p:regular r:id="rId63"/>
    </p:embeddedFont>
    <p:embeddedFont>
      <p:font typeface="CWWVRC+Gothic A1 SemiBold" panose="020B0600000101010101" charset="-127"/>
      <p:regular r:id="rId64"/>
    </p:embeddedFont>
    <p:embeddedFont>
      <p:font typeface="DMCTKR+Gothic A1 Bold" panose="020B0600000101010101" charset="-127"/>
      <p:regular r:id="rId65"/>
    </p:embeddedFont>
    <p:embeddedFont>
      <p:font typeface="DMGLTF+Gothic A1 Bold" panose="020B0600000101010101" charset="-127"/>
      <p:regular r:id="rId66"/>
    </p:embeddedFont>
    <p:embeddedFont>
      <p:font typeface="DPIEKK+Gothic A1 Medium" panose="020B0600000101010101" charset="-127"/>
      <p:regular r:id="rId67"/>
    </p:embeddedFont>
    <p:embeddedFont>
      <p:font typeface="EJKKJB+Gothic A1 Medium" panose="020B0600000101010101" charset="-127"/>
      <p:regular r:id="rId68"/>
    </p:embeddedFont>
    <p:embeddedFont>
      <p:font typeface="EQQDOH+Noto Sans CJK SC Bold" panose="020B0600000101010101" charset="-127"/>
      <p:regular r:id="rId69"/>
    </p:embeddedFont>
    <p:embeddedFont>
      <p:font typeface="EWDENE+Gothic A1 Bold" panose="020B0600000101010101" charset="-127"/>
      <p:regular r:id="rId70"/>
    </p:embeddedFont>
    <p:embeddedFont>
      <p:font typeface="FAONJK+Gothic A1 Bold" panose="020B0600000101010101" charset="-127"/>
      <p:regular r:id="rId71"/>
    </p:embeddedFont>
    <p:embeddedFont>
      <p:font typeface="FQHGPB+Gothic A1 Medium" panose="020B0600000101010101" charset="-127"/>
      <p:regular r:id="rId72"/>
    </p:embeddedFont>
    <p:embeddedFont>
      <p:font typeface="GURQHK+Gothic A1 Bold" panose="020B0600000101010101" charset="-127"/>
      <p:regular r:id="rId73"/>
    </p:embeddedFont>
    <p:embeddedFont>
      <p:font typeface="GWWGSL+Noto Sans CJK SC Bold" panose="020B0600000101010101" charset="-127"/>
      <p:regular r:id="rId74"/>
    </p:embeddedFont>
    <p:embeddedFont>
      <p:font typeface="HEKWCC+Gothic A1 Bold" panose="020B0600000101010101" charset="-127"/>
      <p:regular r:id="rId75"/>
    </p:embeddedFont>
    <p:embeddedFont>
      <p:font typeface="HISBWJ+Gothic A1 Bold" panose="020B0600000101010101" charset="-127"/>
      <p:regular r:id="rId76"/>
    </p:embeddedFont>
    <p:embeddedFont>
      <p:font typeface="HSDMWI+Gothic A1 Bold" panose="020B0600000101010101" charset="-127"/>
      <p:regular r:id="rId77"/>
    </p:embeddedFont>
    <p:embeddedFont>
      <p:font typeface="HSOAPP+Gothic A1 Medium" panose="020B0600000101010101" charset="-127"/>
      <p:regular r:id="rId78"/>
    </p:embeddedFont>
    <p:embeddedFont>
      <p:font typeface="IDSQBQ+Gothic A1 Bold" panose="020B0600000101010101" charset="-127"/>
      <p:regular r:id="rId79"/>
    </p:embeddedFont>
    <p:embeddedFont>
      <p:font typeface="IKARNS+Noto Sans CJK SC Bold" panose="020B0600000101010101" charset="-127"/>
      <p:regular r:id="rId80"/>
    </p:embeddedFont>
    <p:embeddedFont>
      <p:font typeface="ILEQBF+Gothic A1 Bold" panose="020B0600000101010101" charset="-127"/>
      <p:regular r:id="rId81"/>
    </p:embeddedFont>
    <p:embeddedFont>
      <p:font typeface="IPMALE+Gothic A1 Medium" panose="020B0600000101010101" charset="-127"/>
      <p:regular r:id="rId82"/>
    </p:embeddedFont>
    <p:embeddedFont>
      <p:font typeface="ITQBIV+Gothic A1 Bold" panose="020B0600000101010101" charset="-127"/>
      <p:regular r:id="rId83"/>
    </p:embeddedFont>
    <p:embeddedFont>
      <p:font typeface="IUDCDU+Gothic A1 Bold" panose="020B0600000101010101" charset="-127"/>
      <p:regular r:id="rId84"/>
    </p:embeddedFont>
    <p:embeddedFont>
      <p:font typeface="JBGUTG+Gothic A1 Medium" panose="020B0600000101010101" charset="-127"/>
      <p:regular r:id="rId85"/>
    </p:embeddedFont>
    <p:embeddedFont>
      <p:font typeface="JONMSM+Gothic A1 Bold" panose="020B0600000101010101" charset="-127"/>
      <p:regular r:id="rId86"/>
    </p:embeddedFont>
    <p:embeddedFont>
      <p:font typeface="JUIKJR+Gothic A1 SemiBold" panose="020B0600000101010101" charset="-127"/>
      <p:regular r:id="rId87"/>
    </p:embeddedFont>
    <p:embeddedFont>
      <p:font typeface="JUODLO+Gothic A1 Medium" panose="020B0600000101010101" charset="-127"/>
      <p:regular r:id="rId88"/>
    </p:embeddedFont>
    <p:embeddedFont>
      <p:font typeface="KETCRI+Gothic A1 Medium" panose="020B0600000101010101" charset="-127"/>
      <p:regular r:id="rId89"/>
    </p:embeddedFont>
    <p:embeddedFont>
      <p:font typeface="KIHLQI+Gothic A1 SemiBold" panose="020B0600000101010101" charset="-127"/>
      <p:regular r:id="rId90"/>
    </p:embeddedFont>
    <p:embeddedFont>
      <p:font typeface="KKENGN+Gothic A1 SemiBold" panose="020B0600000101010101" charset="-127"/>
      <p:regular r:id="rId91"/>
    </p:embeddedFont>
    <p:embeddedFont>
      <p:font typeface="KKFWGC+Gothic A1 Medium" panose="020B0600000101010101" charset="-127"/>
      <p:regular r:id="rId92"/>
    </p:embeddedFont>
    <p:embeddedFont>
      <p:font typeface="KSSTWN+Gothic A1 Medium" panose="020B0600000101010101" charset="-127"/>
      <p:regular r:id="rId93"/>
    </p:embeddedFont>
    <p:embeddedFont>
      <p:font typeface="KVVRPL+Gothic A1 Medium" panose="020B0600000101010101" charset="-127"/>
      <p:regular r:id="rId94"/>
    </p:embeddedFont>
    <p:embeddedFont>
      <p:font typeface="LAMUPG+Gothic A1 Bold" panose="020B0600000101010101" charset="-127"/>
      <p:regular r:id="rId95"/>
    </p:embeddedFont>
    <p:embeddedFont>
      <p:font typeface="LJLUIW+Gothic A1 Bold" panose="020B0600000101010101" charset="-127"/>
      <p:regular r:id="rId96"/>
    </p:embeddedFont>
    <p:embeddedFont>
      <p:font typeface="LMKMGR+Noto Sans CJK SC Bold" panose="020B0600000101010101" charset="-127"/>
      <p:regular r:id="rId97"/>
    </p:embeddedFont>
    <p:embeddedFont>
      <p:font typeface="LMKRBJ+Gothic A1 ExtraLight" panose="020B0600000101010101" charset="-127"/>
      <p:regular r:id="rId98"/>
    </p:embeddedFont>
    <p:embeddedFont>
      <p:font typeface="LQSTAC+Gothic A1 Bold" panose="020B0600000101010101" charset="-127"/>
      <p:regular r:id="rId99"/>
    </p:embeddedFont>
    <p:embeddedFont>
      <p:font typeface="LTFDCS+Gothic A1 Bold" panose="020B0600000101010101" charset="-127"/>
      <p:regular r:id="rId100"/>
    </p:embeddedFont>
    <p:embeddedFont>
      <p:font typeface="NACQUN+Gothic A1 Bold" panose="020B0600000101010101" charset="-127"/>
      <p:regular r:id="rId101"/>
    </p:embeddedFont>
    <p:embeddedFont>
      <p:font typeface="PTQKOH+Gothic A1 Medium" panose="020B0600000101010101" charset="-127"/>
      <p:regular r:id="rId102"/>
    </p:embeddedFont>
    <p:embeddedFont>
      <p:font typeface="QSOLNS+Gothic A1 Bold" panose="020B0600000101010101" charset="-127"/>
      <p:regular r:id="rId103"/>
    </p:embeddedFont>
    <p:embeddedFont>
      <p:font typeface="RBOFHO+Gothic A1 Bold" panose="020B0600000101010101" charset="-127"/>
      <p:regular r:id="rId104"/>
    </p:embeddedFont>
    <p:embeddedFont>
      <p:font typeface="RDFOCJ+Gothic A1 Bold" panose="020B0600000101010101" charset="-127"/>
      <p:regular r:id="rId105"/>
    </p:embeddedFont>
    <p:embeddedFont>
      <p:font typeface="RFAAKA+Gothic A1 Medium" panose="020B0600000101010101" charset="-127"/>
      <p:regular r:id="rId106"/>
    </p:embeddedFont>
    <p:embeddedFont>
      <p:font typeface="RIDKRL+Gothic A1 Medium" panose="020B0600000101010101" charset="-127"/>
      <p:regular r:id="rId107"/>
    </p:embeddedFont>
    <p:embeddedFont>
      <p:font typeface="RKCTSK+Gothic A1 Medium" panose="020B0600000101010101" charset="-127"/>
      <p:regular r:id="rId108"/>
    </p:embeddedFont>
    <p:embeddedFont>
      <p:font typeface="ROVHKW+Noto Sans CJK SC Bold" panose="020B0600000101010101" charset="-127"/>
      <p:regular r:id="rId109"/>
    </p:embeddedFont>
    <p:embeddedFont>
      <p:font typeface="RVBJNI+Gothic A1 SemiBold" panose="020B0600000101010101" charset="-127"/>
      <p:regular r:id="rId110"/>
    </p:embeddedFont>
    <p:embeddedFont>
      <p:font typeface="SAHKJR+Gothic A1 Medium" panose="020B0600000101010101" charset="-127"/>
      <p:regular r:id="rId111"/>
    </p:embeddedFont>
    <p:embeddedFont>
      <p:font typeface="SEKATM+Gothic A1 Bold" panose="020B0600000101010101" charset="-127"/>
      <p:regular r:id="rId112"/>
    </p:embeddedFont>
    <p:embeddedFont>
      <p:font typeface="SIDWGA+Noto Sans CJK SC Bold" panose="020B0600000101010101" charset="-127"/>
      <p:regular r:id="rId113"/>
    </p:embeddedFont>
    <p:embeddedFont>
      <p:font typeface="SQMNTP+Gothic A1 Bold" panose="020B0600000101010101" charset="-127"/>
      <p:regular r:id="rId114"/>
    </p:embeddedFont>
    <p:embeddedFont>
      <p:font typeface="SRPQTR+Gothic A1 Bold" panose="020B0600000101010101" charset="-127"/>
      <p:regular r:id="rId115"/>
    </p:embeddedFont>
    <p:embeddedFont>
      <p:font typeface="TATWJN+Gothic A1 ExtraLight" panose="020B0600000101010101" charset="-127"/>
      <p:regular r:id="rId116"/>
    </p:embeddedFont>
    <p:embeddedFont>
      <p:font typeface="THWGVE+Gothic A1 ExtraLight" panose="020B0600000101010101" charset="-127"/>
      <p:regular r:id="rId117"/>
    </p:embeddedFont>
    <p:embeddedFont>
      <p:font typeface="TQFIDN+Gothic A1 Medium" panose="020B0600000101010101" charset="-127"/>
      <p:regular r:id="rId118"/>
    </p:embeddedFont>
    <p:embeddedFont>
      <p:font typeface="TSDJLG+Gothic A1 Medium" panose="020B0600000101010101" charset="-127"/>
      <p:regular r:id="rId119"/>
    </p:embeddedFont>
    <p:embeddedFont>
      <p:font typeface="UEHMWT+Gothic A1 Bold" panose="020B0600000101010101" charset="-127"/>
      <p:regular r:id="rId120"/>
    </p:embeddedFont>
    <p:embeddedFont>
      <p:font typeface="ULCUCL+Gothic A1 Bold" panose="020B0600000101010101" charset="-127"/>
      <p:regular r:id="rId121"/>
    </p:embeddedFont>
    <p:embeddedFont>
      <p:font typeface="UMILGI+Gothic A1 ExtraLight" panose="020B0600000101010101" charset="-127"/>
      <p:regular r:id="rId122"/>
    </p:embeddedFont>
    <p:embeddedFont>
      <p:font typeface="VDVJWV+Gothic A1 Medium" panose="020B0600000101010101" charset="-127"/>
      <p:regular r:id="rId123"/>
    </p:embeddedFont>
    <p:embeddedFont>
      <p:font typeface="VJVWHB+Gothic A1 Bold" panose="020B0600000101010101" charset="-127"/>
      <p:regular r:id="rId124"/>
    </p:embeddedFont>
    <p:embeddedFont>
      <p:font typeface="VVEVOS+Gothic A1 Medium" panose="020B0600000101010101" charset="-127"/>
      <p:regular r:id="rId125"/>
    </p:embeddedFont>
    <p:embeddedFont>
      <p:font typeface="WFEJCE+Gothic A1 Medium" panose="020B0600000101010101" charset="-127"/>
      <p:regular r:id="rId126"/>
    </p:embeddedFont>
    <p:embeddedFont>
      <p:font typeface="WMTPBJ+Gothic A1 Bold" panose="020B0600000101010101" charset="-127"/>
      <p:regular r:id="rId127"/>
    </p:embeddedFont>
    <p:embeddedFont>
      <p:font typeface="WOUFCD+Gothic A1 Bold" panose="020B0600000101010101" charset="-127"/>
      <p:regular r:id="rId128"/>
    </p:embeddedFont>
    <p:embeddedFont>
      <p:font typeface="WPIAWV+Noto Sans CJK SC Bold" panose="020B0600000101010101" charset="-127"/>
      <p:regular r:id="rId129"/>
    </p:embeddedFont>
    <p:embeddedFont>
      <p:font typeface="WWVMTE+Noto Sans CJK SC Bold" panose="020B0600000101010101" charset="-127"/>
      <p:regular r:id="rId1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78" y="3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6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font" Target="fonts/font12.fntdata"/><Relationship Id="rId84" Type="http://schemas.openxmlformats.org/officeDocument/2006/relationships/font" Target="fonts/font33.fntdata"/><Relationship Id="rId16" Type="http://schemas.openxmlformats.org/officeDocument/2006/relationships/slide" Target="slides/slide15.xml"/><Relationship Id="rId107" Type="http://schemas.openxmlformats.org/officeDocument/2006/relationships/font" Target="fonts/font5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102" Type="http://schemas.openxmlformats.org/officeDocument/2006/relationships/font" Target="fonts/font51.fntdata"/><Relationship Id="rId123" Type="http://schemas.openxmlformats.org/officeDocument/2006/relationships/font" Target="fonts/font72.fntdata"/><Relationship Id="rId128" Type="http://schemas.openxmlformats.org/officeDocument/2006/relationships/font" Target="fonts/font77.fntdata"/><Relationship Id="rId5" Type="http://schemas.openxmlformats.org/officeDocument/2006/relationships/slide" Target="slides/slide4.xml"/><Relationship Id="rId90" Type="http://schemas.openxmlformats.org/officeDocument/2006/relationships/font" Target="fonts/font39.fntdata"/><Relationship Id="rId95" Type="http://schemas.openxmlformats.org/officeDocument/2006/relationships/font" Target="fonts/font4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113" Type="http://schemas.openxmlformats.org/officeDocument/2006/relationships/font" Target="fonts/font62.fntdata"/><Relationship Id="rId118" Type="http://schemas.openxmlformats.org/officeDocument/2006/relationships/font" Target="fonts/font67.fntdata"/><Relationship Id="rId134" Type="http://schemas.openxmlformats.org/officeDocument/2006/relationships/tableStyles" Target="tableStyles.xml"/><Relationship Id="rId80" Type="http://schemas.openxmlformats.org/officeDocument/2006/relationships/font" Target="fonts/font29.fntdata"/><Relationship Id="rId85" Type="http://schemas.openxmlformats.org/officeDocument/2006/relationships/font" Target="fonts/font34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font" Target="fonts/font8.fntdata"/><Relationship Id="rId103" Type="http://schemas.openxmlformats.org/officeDocument/2006/relationships/font" Target="fonts/font52.fntdata"/><Relationship Id="rId108" Type="http://schemas.openxmlformats.org/officeDocument/2006/relationships/font" Target="fonts/font57.fntdata"/><Relationship Id="rId124" Type="http://schemas.openxmlformats.org/officeDocument/2006/relationships/font" Target="fonts/font73.fntdata"/><Relationship Id="rId129" Type="http://schemas.openxmlformats.org/officeDocument/2006/relationships/font" Target="fonts/font78.fntdata"/><Relationship Id="rId54" Type="http://schemas.openxmlformats.org/officeDocument/2006/relationships/font" Target="fonts/font3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91" Type="http://schemas.openxmlformats.org/officeDocument/2006/relationships/font" Target="fonts/font40.fntdata"/><Relationship Id="rId96" Type="http://schemas.openxmlformats.org/officeDocument/2006/relationships/font" Target="fonts/font4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63.fntdata"/><Relationship Id="rId119" Type="http://schemas.openxmlformats.org/officeDocument/2006/relationships/font" Target="fonts/font68.fntdata"/><Relationship Id="rId44" Type="http://schemas.openxmlformats.org/officeDocument/2006/relationships/slide" Target="slides/slide43.xml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81" Type="http://schemas.openxmlformats.org/officeDocument/2006/relationships/font" Target="fonts/font30.fntdata"/><Relationship Id="rId86" Type="http://schemas.openxmlformats.org/officeDocument/2006/relationships/font" Target="fonts/font35.fntdata"/><Relationship Id="rId130" Type="http://schemas.openxmlformats.org/officeDocument/2006/relationships/font" Target="fonts/font79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8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97" Type="http://schemas.openxmlformats.org/officeDocument/2006/relationships/font" Target="fonts/font46.fntdata"/><Relationship Id="rId104" Type="http://schemas.openxmlformats.org/officeDocument/2006/relationships/font" Target="fonts/font53.fntdata"/><Relationship Id="rId120" Type="http://schemas.openxmlformats.org/officeDocument/2006/relationships/font" Target="fonts/font69.fntdata"/><Relationship Id="rId125" Type="http://schemas.openxmlformats.org/officeDocument/2006/relationships/font" Target="fonts/font74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92" Type="http://schemas.openxmlformats.org/officeDocument/2006/relationships/font" Target="fonts/font4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5.fntdata"/><Relationship Id="rId87" Type="http://schemas.openxmlformats.org/officeDocument/2006/relationships/font" Target="fonts/font36.fntdata"/><Relationship Id="rId110" Type="http://schemas.openxmlformats.org/officeDocument/2006/relationships/font" Target="fonts/font59.fntdata"/><Relationship Id="rId115" Type="http://schemas.openxmlformats.org/officeDocument/2006/relationships/font" Target="fonts/font64.fntdata"/><Relationship Id="rId131" Type="http://schemas.openxmlformats.org/officeDocument/2006/relationships/presProps" Target="presProps.xml"/><Relationship Id="rId61" Type="http://schemas.openxmlformats.org/officeDocument/2006/relationships/font" Target="fonts/font10.fntdata"/><Relationship Id="rId82" Type="http://schemas.openxmlformats.org/officeDocument/2006/relationships/font" Target="fonts/font3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font" Target="fonts/font5.fntdata"/><Relationship Id="rId77" Type="http://schemas.openxmlformats.org/officeDocument/2006/relationships/font" Target="fonts/font26.fntdata"/><Relationship Id="rId100" Type="http://schemas.openxmlformats.org/officeDocument/2006/relationships/font" Target="fonts/font49.fntdata"/><Relationship Id="rId105" Type="http://schemas.openxmlformats.org/officeDocument/2006/relationships/font" Target="fonts/font54.fntdata"/><Relationship Id="rId126" Type="http://schemas.openxmlformats.org/officeDocument/2006/relationships/font" Target="fonts/font7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1.fntdata"/><Relationship Id="rId93" Type="http://schemas.openxmlformats.org/officeDocument/2006/relationships/font" Target="fonts/font42.fntdata"/><Relationship Id="rId98" Type="http://schemas.openxmlformats.org/officeDocument/2006/relationships/font" Target="fonts/font47.fntdata"/><Relationship Id="rId121" Type="http://schemas.openxmlformats.org/officeDocument/2006/relationships/font" Target="fonts/font7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font" Target="fonts/font16.fntdata"/><Relationship Id="rId116" Type="http://schemas.openxmlformats.org/officeDocument/2006/relationships/font" Target="fonts/font6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font" Target="fonts/font11.fntdata"/><Relationship Id="rId83" Type="http://schemas.openxmlformats.org/officeDocument/2006/relationships/font" Target="fonts/font32.fntdata"/><Relationship Id="rId88" Type="http://schemas.openxmlformats.org/officeDocument/2006/relationships/font" Target="fonts/font37.fntdata"/><Relationship Id="rId111" Type="http://schemas.openxmlformats.org/officeDocument/2006/relationships/font" Target="fonts/font60.fntdata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font" Target="fonts/font6.fntdata"/><Relationship Id="rId106" Type="http://schemas.openxmlformats.org/officeDocument/2006/relationships/font" Target="fonts/font55.fntdata"/><Relationship Id="rId127" Type="http://schemas.openxmlformats.org/officeDocument/2006/relationships/font" Target="fonts/font7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font" Target="fonts/font1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94" Type="http://schemas.openxmlformats.org/officeDocument/2006/relationships/font" Target="fonts/font43.fntdata"/><Relationship Id="rId99" Type="http://schemas.openxmlformats.org/officeDocument/2006/relationships/font" Target="fonts/font48.fntdata"/><Relationship Id="rId101" Type="http://schemas.openxmlformats.org/officeDocument/2006/relationships/font" Target="fonts/font50.fntdata"/><Relationship Id="rId122" Type="http://schemas.openxmlformats.org/officeDocument/2006/relationships/font" Target="fonts/font7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font" Target="fonts/font17.fntdata"/><Relationship Id="rId89" Type="http://schemas.openxmlformats.org/officeDocument/2006/relationships/font" Target="fonts/font38.fntdata"/><Relationship Id="rId112" Type="http://schemas.openxmlformats.org/officeDocument/2006/relationships/font" Target="fonts/font61.fntdata"/><Relationship Id="rId13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4367" y="2498200"/>
            <a:ext cx="7517216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0"/>
              </a:lnSpc>
              <a:spcBef>
                <a:spcPts val="0"/>
              </a:spcBef>
              <a:spcAft>
                <a:spcPts val="0"/>
              </a:spcAft>
            </a:pPr>
            <a:r>
              <a:rPr sz="9600" b="1" spc="-288" dirty="0">
                <a:solidFill>
                  <a:srgbClr val="2A2A40"/>
                </a:solidFill>
                <a:latin typeface="IDSQBQ+Gothic A1 Bold"/>
                <a:cs typeface="IDSQBQ+Gothic A1 Bold"/>
              </a:rPr>
              <a:t>대한민국 영토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0689" y="3831700"/>
            <a:ext cx="2581274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50"/>
              </a:lnSpc>
              <a:spcBef>
                <a:spcPts val="0"/>
              </a:spcBef>
              <a:spcAft>
                <a:spcPts val="0"/>
              </a:spcAft>
            </a:pPr>
            <a:r>
              <a:rPr sz="9600" b="1" spc="-288" dirty="0">
                <a:solidFill>
                  <a:srgbClr val="2A2A40"/>
                </a:solidFill>
                <a:latin typeface="IDSQBQ+Gothic A1 Bold"/>
                <a:cs typeface="IDSQBQ+Gothic A1 Bold"/>
              </a:rPr>
              <a:t>독도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3438" y="6327787"/>
            <a:ext cx="3413521" cy="938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8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A2A40"/>
                </a:solidFill>
                <a:latin typeface="JUODLO+Gothic A1 Medium"/>
                <a:cs typeface="JUODLO+Gothic A1 Medium"/>
              </a:rPr>
              <a:t>미디어커뮤니케이션학과</a:t>
            </a:r>
          </a:p>
          <a:p>
            <a:pPr marL="49649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A2A40"/>
                </a:solidFill>
                <a:latin typeface="JUODLO+Gothic A1 Medium"/>
                <a:cs typeface="JUODLO+Gothic A1 Medium"/>
              </a:rPr>
              <a:t>22361124 송은채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578" y="1392620"/>
            <a:ext cx="3261508" cy="85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6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70" dirty="0">
                <a:solidFill>
                  <a:srgbClr val="2A2A40"/>
                </a:solidFill>
                <a:latin typeface="DMCTKR+Gothic A1 Bold"/>
                <a:cs typeface="DMCTKR+Gothic A1 Bold"/>
              </a:rPr>
              <a:t>보존관리</a:t>
            </a:r>
            <a:r>
              <a:rPr sz="4100" b="1" spc="-164" dirty="0">
                <a:solidFill>
                  <a:srgbClr val="2A2A40"/>
                </a:solidFill>
                <a:latin typeface="DMCTKR+Gothic A1 Bold"/>
                <a:cs typeface="DMCTKR+Gothic A1 Bold"/>
              </a:rPr>
              <a:t> </a:t>
            </a:r>
            <a:r>
              <a:rPr sz="4100" b="1" spc="-170" dirty="0">
                <a:solidFill>
                  <a:srgbClr val="2A2A40"/>
                </a:solidFill>
                <a:latin typeface="DMCTKR+Gothic A1 Bold"/>
                <a:cs typeface="DMCTKR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8602" y="3067685"/>
            <a:ext cx="12417529" cy="1546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6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6" dirty="0">
                <a:solidFill>
                  <a:srgbClr val="38B6FF"/>
                </a:solidFill>
                <a:latin typeface="DMCTKR+Gothic A1 Bold"/>
                <a:cs typeface="DMCTKR+Gothic A1 Bold"/>
              </a:rPr>
              <a:t>“독도는</a:t>
            </a:r>
            <a:r>
              <a:rPr sz="4300" b="1" spc="-174" dirty="0">
                <a:solidFill>
                  <a:srgbClr val="38B6FF"/>
                </a:solidFill>
                <a:latin typeface="DMCTKR+Gothic A1 Bold"/>
                <a:cs typeface="DMCTKR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DMCTKR+Gothic A1 Bold"/>
                <a:cs typeface="DMCTKR+Gothic A1 Bold"/>
              </a:rPr>
              <a:t>자연생태계가</a:t>
            </a:r>
            <a:r>
              <a:rPr sz="4300" b="1" spc="-173" dirty="0">
                <a:solidFill>
                  <a:srgbClr val="38B6FF"/>
                </a:solidFill>
                <a:latin typeface="DMCTKR+Gothic A1 Bold"/>
                <a:cs typeface="DMCTKR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DMCTKR+Gothic A1 Bold"/>
                <a:cs typeface="DMCTKR+Gothic A1 Bold"/>
              </a:rPr>
              <a:t>우수한</a:t>
            </a:r>
            <a:r>
              <a:rPr sz="4300" b="1" spc="-173" dirty="0">
                <a:solidFill>
                  <a:srgbClr val="38B6FF"/>
                </a:solidFill>
                <a:latin typeface="DMCTKR+Gothic A1 Bold"/>
                <a:cs typeface="DMCTKR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DMCTKR+Gothic A1 Bold"/>
                <a:cs typeface="DMCTKR+Gothic A1 Bold"/>
              </a:rPr>
              <a:t>특정도서로서</a:t>
            </a:r>
            <a:r>
              <a:rPr sz="4300" b="1" spc="-173" dirty="0">
                <a:solidFill>
                  <a:srgbClr val="38B6FF"/>
                </a:solidFill>
                <a:latin typeface="DMCTKR+Gothic A1 Bold"/>
                <a:cs typeface="DMCTKR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DMCTKR+Gothic A1 Bold"/>
                <a:cs typeface="DMCTKR+Gothic A1 Bold"/>
              </a:rPr>
              <a:t>관리되고</a:t>
            </a:r>
          </a:p>
          <a:p>
            <a:pPr marL="0" marR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6" dirty="0">
                <a:solidFill>
                  <a:srgbClr val="38B6FF"/>
                </a:solidFill>
                <a:latin typeface="DMCTKR+Gothic A1 Bold"/>
                <a:cs typeface="DMCTKR+Gothic A1 Bold"/>
              </a:rPr>
              <a:t>있습니다."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53595" y="5015440"/>
            <a:ext cx="7932971" cy="57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VVEVOS+Gothic A1 Medium"/>
                <a:cs typeface="VVEVOS+Gothic A1 Medium"/>
              </a:rPr>
              <a:t>독도 등 도서지역의 생태계 보전에 관한 특별법 제4조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3954" y="5967940"/>
            <a:ext cx="13528417" cy="153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8589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ATWJN+Gothic A1 ExtraLight"/>
                <a:cs typeface="TATWJN+Gothic A1 ExtraLight"/>
              </a:rPr>
              <a:t>특정도서의 정의(제2조)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ATWJN+Gothic A1 ExtraLight"/>
                <a:cs typeface="TATWJN+Gothic A1 ExtraLight"/>
              </a:rPr>
              <a:t>사람이 거주하지 아니하거나 극히 제한된 지역에만 거주하는 섬으로서 자연 생태계지형, 지질,</a:t>
            </a:r>
          </a:p>
          <a:p>
            <a:pPr marL="2062906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ATWJN+Gothic A1 ExtraLight"/>
                <a:cs typeface="TATWJN+Gothic A1 ExtraLight"/>
              </a:rPr>
              <a:t>자연환경이 우수한 독도 등 환경부장관이 지정하여 고시하는 도서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578" y="1392620"/>
            <a:ext cx="3261508" cy="85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6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70" dirty="0">
                <a:solidFill>
                  <a:srgbClr val="2A2A40"/>
                </a:solidFill>
                <a:latin typeface="SEKATM+Gothic A1 Bold"/>
                <a:cs typeface="SEKATM+Gothic A1 Bold"/>
              </a:rPr>
              <a:t>보존관리</a:t>
            </a:r>
            <a:r>
              <a:rPr sz="4100" b="1" spc="-164" dirty="0">
                <a:solidFill>
                  <a:srgbClr val="2A2A40"/>
                </a:solidFill>
                <a:latin typeface="SEKATM+Gothic A1 Bold"/>
                <a:cs typeface="SEKATM+Gothic A1 Bold"/>
              </a:rPr>
              <a:t> </a:t>
            </a:r>
            <a:r>
              <a:rPr sz="4100" b="1" spc="-170" dirty="0">
                <a:solidFill>
                  <a:srgbClr val="2A2A40"/>
                </a:solidFill>
                <a:latin typeface="SEKATM+Gothic A1 Bold"/>
                <a:cs typeface="SEKATM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8602" y="2743836"/>
            <a:ext cx="11451506" cy="2194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6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6" dirty="0">
                <a:solidFill>
                  <a:srgbClr val="38B6FF"/>
                </a:solidFill>
                <a:latin typeface="SEKATM+Gothic A1 Bold"/>
                <a:cs typeface="SEKATM+Gothic A1 Bold"/>
              </a:rPr>
              <a:t>“독도의</a:t>
            </a:r>
            <a:r>
              <a:rPr sz="4300" b="1" spc="-174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지속가능한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이용이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가능하도록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독도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주변</a:t>
            </a:r>
          </a:p>
          <a:p>
            <a:pPr marL="0" marR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생태계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보전,</a:t>
            </a:r>
            <a:r>
              <a:rPr sz="4300" b="1" spc="-169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수산자원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이용,</a:t>
            </a:r>
            <a:r>
              <a:rPr sz="4300" b="1" spc="-169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해양과학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연구를</a:t>
            </a:r>
          </a:p>
          <a:p>
            <a:pPr marL="0" marR="0">
              <a:lnSpc>
                <a:spcPts val="5100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균형있게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EKATM+Gothic A1 Bold"/>
                <a:cs typeface="SEKATM+Gothic A1 Bold"/>
              </a:rPr>
              <a:t>추진하고</a:t>
            </a:r>
            <a:r>
              <a:rPr sz="4300" b="1" spc="-173" dirty="0">
                <a:solidFill>
                  <a:srgbClr val="38B6FF"/>
                </a:solidFill>
                <a:latin typeface="SEKATM+Gothic A1 Bold"/>
                <a:cs typeface="SEKATM+Gothic A1 Bold"/>
              </a:rPr>
              <a:t> </a:t>
            </a:r>
            <a:r>
              <a:rPr sz="4300" b="1" spc="-176" dirty="0">
                <a:solidFill>
                  <a:srgbClr val="38B6FF"/>
                </a:solidFill>
                <a:latin typeface="SEKATM+Gothic A1 Bold"/>
                <a:cs typeface="SEKATM+Gothic A1 Bold"/>
              </a:rPr>
              <a:t>있습니다.”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73430" y="5365636"/>
            <a:ext cx="6432093" cy="57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ABRPAL+Gothic A1 Medium"/>
                <a:cs typeface="ABRPAL+Gothic A1 Medium"/>
              </a:rPr>
              <a:t>독도의 지속가능한 이용에 관한 법률 제1조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6493" y="6318136"/>
            <a:ext cx="15045726" cy="153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8104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HWGVE+Gothic A1 ExtraLight"/>
                <a:cs typeface="THWGVE+Gothic A1 ExtraLight"/>
              </a:rPr>
              <a:t>독도의 지속가능한 이용에 관한 법률(제1조)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HWGVE+Gothic A1 ExtraLight"/>
                <a:cs typeface="THWGVE+Gothic A1 ExtraLight"/>
              </a:rPr>
              <a:t>독도와 독도 주변 해역의 이용과 보전, 관리 및 생태계 보호 등을 위하여 필요한사항을 정함으로써 독도와</a:t>
            </a:r>
          </a:p>
          <a:p>
            <a:pPr marL="3103661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THWGVE+Gothic A1 ExtraLight"/>
                <a:cs typeface="THWGVE+Gothic A1 ExtraLight"/>
              </a:rPr>
              <a:t>독도 주변 해역의 지속 가능한 이용에 이바지함을 목적으로함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2427" y="503583"/>
            <a:ext cx="6342003" cy="1280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83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독도의 생태- 식물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2544" y="3858444"/>
            <a:ext cx="1449251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초본류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63778" y="3858444"/>
            <a:ext cx="1449251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목본류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7507" y="5096694"/>
            <a:ext cx="5859315" cy="3215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802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민들레, 괭이밥, 섬장대,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강아지풀, 바랭이, 쑥, 쇠비름,</a:t>
            </a:r>
          </a:p>
          <a:p>
            <a:pPr marL="348704" marR="0">
              <a:lnSpc>
                <a:spcPts val="487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명아주, 질경이, 땅채송화,</a:t>
            </a:r>
          </a:p>
          <a:p>
            <a:pPr marL="132605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해국, 섬기린초, 갯까치수염,</a:t>
            </a:r>
          </a:p>
          <a:p>
            <a:pPr marL="1718517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왕호장근 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55975" y="5096694"/>
            <a:ext cx="4864623" cy="259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곰슬(해송), 섬괴불나무,</a:t>
            </a:r>
          </a:p>
          <a:p>
            <a:pPr marL="132605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붉은가시딸기(곰딸기),</a:t>
            </a:r>
          </a:p>
          <a:p>
            <a:pPr marL="67567" marR="0">
              <a:lnSpc>
                <a:spcPts val="487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줄사철, 박주가리, 동백,</a:t>
            </a:r>
          </a:p>
          <a:p>
            <a:pPr marL="1005185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DPIEKK+Gothic A1 Medium"/>
                <a:cs typeface="DPIEKK+Gothic A1 Medium"/>
              </a:rPr>
              <a:t>보리밥나무 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73205" y="1789025"/>
            <a:ext cx="4173258" cy="1280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83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독도의 생태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15426" y="3618387"/>
            <a:ext cx="1105543" cy="793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45"/>
              </a:lnSpc>
              <a:spcBef>
                <a:spcPts val="0"/>
              </a:spcBef>
              <a:spcAft>
                <a:spcPts val="0"/>
              </a:spcAft>
            </a:pPr>
            <a:r>
              <a:rPr sz="3750" b="1" spc="15" dirty="0">
                <a:solidFill>
                  <a:srgbClr val="2A2A40"/>
                </a:solidFill>
                <a:latin typeface="IUDCDU+Gothic A1 Bold"/>
                <a:cs typeface="IUDCDU+Gothic A1 Bold"/>
              </a:rPr>
              <a:t>조류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2050" y="3639427"/>
            <a:ext cx="1086567" cy="778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26"/>
              </a:lnSpc>
              <a:spcBef>
                <a:spcPts val="0"/>
              </a:spcBef>
              <a:spcAft>
                <a:spcPts val="0"/>
              </a:spcAft>
            </a:pPr>
            <a:r>
              <a:rPr sz="3700" b="1" dirty="0">
                <a:solidFill>
                  <a:srgbClr val="2A2A40"/>
                </a:solidFill>
                <a:latin typeface="IUDCDU+Gothic A1 Bold"/>
                <a:cs typeface="IUDCDU+Gothic A1 Bold"/>
              </a:rPr>
              <a:t>곤충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9388" y="4964065"/>
            <a:ext cx="5666512" cy="2011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607" marR="0">
              <a:lnSpc>
                <a:spcPts val="5638"/>
              </a:lnSpc>
              <a:spcBef>
                <a:spcPts val="0"/>
              </a:spcBef>
              <a:spcAft>
                <a:spcPts val="0"/>
              </a:spcAft>
            </a:pP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된장잠자리,</a:t>
            </a:r>
            <a:r>
              <a:rPr sz="355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</a:t>
            </a: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민집게벌레,</a:t>
            </a:r>
          </a:p>
          <a:p>
            <a:pPr marL="420885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메뚜기,</a:t>
            </a:r>
            <a:r>
              <a:rPr sz="355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</a:t>
            </a: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딱정벌레,</a:t>
            </a:r>
            <a:r>
              <a:rPr sz="355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</a:t>
            </a: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파리,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550" spc="2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작은멋쟁이나비</a:t>
            </a:r>
            <a:r>
              <a:rPr sz="355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등</a:t>
            </a:r>
            <a:r>
              <a:rPr sz="3550" spc="27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</a:t>
            </a:r>
            <a:r>
              <a:rPr sz="355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약</a:t>
            </a:r>
            <a:r>
              <a:rPr sz="3550" spc="27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 </a:t>
            </a:r>
            <a:r>
              <a:rPr sz="3550" spc="11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130종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72786" y="4957483"/>
            <a:ext cx="5590544" cy="2596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바다제비, 슴새, 괭이갈매기,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황조롱이, 물수리, 흰갈매기,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노랑지빠귀, 흑비둘기, 딱새,</a:t>
            </a:r>
          </a:p>
          <a:p>
            <a:pPr marL="88389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TQFIDN+Gothic A1 Medium"/>
                <a:cs typeface="TQFIDN+Gothic A1 Medium"/>
              </a:rPr>
              <a:t>까마귀 등 약 160종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6879" y="503583"/>
            <a:ext cx="7873426" cy="1280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83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독도의 생태- 해양생물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2763" y="3791970"/>
            <a:ext cx="1037800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2A2A40"/>
                </a:solidFill>
                <a:latin typeface="QSOLNS+Gothic A1 Bold"/>
                <a:cs typeface="QSOLNS+Gothic A1 Bold"/>
              </a:rPr>
              <a:t>패류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3932" y="4126250"/>
            <a:ext cx="1923201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2A2A40"/>
                </a:solidFill>
                <a:latin typeface="QSOLNS+Gothic A1 Bold"/>
                <a:cs typeface="QSOLNS+Gothic A1 Bold"/>
              </a:rPr>
              <a:t>주요어류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98499" y="4435812"/>
            <a:ext cx="2474256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2A2A40"/>
                </a:solidFill>
                <a:latin typeface="QSOLNS+Gothic A1 Bold"/>
                <a:cs typeface="QSOLNS+Gothic A1 Bold"/>
              </a:rPr>
              <a:t>기타 수산물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3155" y="5030220"/>
            <a:ext cx="3817004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전복, 소라, 홍합 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0632" y="5364500"/>
            <a:ext cx="4729653" cy="259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492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꽁치, 방어, 복어, 전어,</a:t>
            </a:r>
          </a:p>
          <a:p>
            <a:pPr marL="0" marR="0">
              <a:lnSpc>
                <a:spcPts val="487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붕장어, 가자미, 도루묵,</a:t>
            </a:r>
          </a:p>
          <a:p>
            <a:pPr marL="348704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임연수어, 조피볼락,</a:t>
            </a:r>
          </a:p>
          <a:p>
            <a:pPr marL="1369813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오징어 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72814" y="5674062"/>
            <a:ext cx="3817004" cy="135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해삼, 새우, 홍게 및</a:t>
            </a:r>
          </a:p>
          <a:p>
            <a:pPr marL="1183926" marR="0">
              <a:lnSpc>
                <a:spcPts val="487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성게 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88701" y="5939175"/>
            <a:ext cx="1480501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2A2A40"/>
                </a:solidFill>
                <a:latin typeface="QSOLNS+Gothic A1 Bold"/>
                <a:cs typeface="QSOLNS+Gothic A1 Bold"/>
              </a:rPr>
              <a:t>해조류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53006" y="7177425"/>
            <a:ext cx="3551839" cy="135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8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미역, 다시마, 김,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KKFWGC+Gothic A1 Medium"/>
                <a:cs typeface="KKFWGC+Gothic A1 Medium"/>
              </a:rPr>
              <a:t>우뭇가사리, 톳 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0300" y="1043990"/>
            <a:ext cx="5224903" cy="738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14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JBGUTG+Gothic A1 Medium"/>
                <a:cs typeface="JBGUTG+Gothic A1 Medium"/>
              </a:rPr>
              <a:t>독도 자연환경 더 알아보기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876" y="1388168"/>
            <a:ext cx="230029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독도 주민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17651" y="2768885"/>
            <a:ext cx="2806259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독도 경비대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3557" y="4065596"/>
            <a:ext cx="9393137" cy="3072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91"/>
              </a:lnSpc>
              <a:spcBef>
                <a:spcPts val="0"/>
              </a:spcBef>
              <a:spcAft>
                <a:spcPts val="0"/>
              </a:spcAft>
            </a:pPr>
            <a:r>
              <a:rPr sz="3350" dirty="0">
                <a:solidFill>
                  <a:srgbClr val="2A2A40"/>
                </a:solidFill>
                <a:latin typeface="WWVMTE+Noto Sans CJK SC Bold"/>
                <a:cs typeface="WWVMTE+Noto Sans CJK SC Bold"/>
              </a:rPr>
              <a:t>故</a:t>
            </a:r>
            <a:r>
              <a:rPr sz="3350" spc="-15" dirty="0">
                <a:solidFill>
                  <a:srgbClr val="2A2A40"/>
                </a:solidFill>
                <a:latin typeface="Times New Roman"/>
                <a:cs typeface="Times New Roman"/>
              </a:rPr>
              <a:t> </a:t>
            </a: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최종덕씨가 1965년 3월부터 최초 거주한 이래,</a:t>
            </a:r>
          </a:p>
          <a:p>
            <a:pPr marL="0" marR="0">
              <a:lnSpc>
                <a:spcPts val="4650"/>
              </a:lnSpc>
              <a:spcBef>
                <a:spcPts val="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현재 </a:t>
            </a:r>
            <a:r>
              <a:rPr sz="3350" dirty="0">
                <a:solidFill>
                  <a:srgbClr val="2A2A40"/>
                </a:solidFill>
                <a:latin typeface="WWVMTE+Noto Sans CJK SC Bold"/>
                <a:cs typeface="WWVMTE+Noto Sans CJK SC Bold"/>
              </a:rPr>
              <a:t>ꢀ</a:t>
            </a: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김신열씨(</a:t>
            </a:r>
            <a:r>
              <a:rPr sz="3350" dirty="0">
                <a:solidFill>
                  <a:srgbClr val="2A2A40"/>
                </a:solidFill>
                <a:latin typeface="WWVMTE+Noto Sans CJK SC Bold"/>
                <a:cs typeface="WWVMTE+Noto Sans CJK SC Bold"/>
              </a:rPr>
              <a:t>夫</a:t>
            </a: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김성도씨 2018년10월 별세),</a:t>
            </a:r>
          </a:p>
          <a:p>
            <a:pPr marL="0" marR="0">
              <a:lnSpc>
                <a:spcPts val="4650"/>
              </a:lnSpc>
              <a:spcBef>
                <a:spcPts val="5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독도경비대원 20명,등대관리원 3명,</a:t>
            </a:r>
          </a:p>
          <a:p>
            <a:pPr marL="0" marR="0">
              <a:lnSpc>
                <a:spcPts val="4650"/>
              </a:lnSpc>
              <a:spcBef>
                <a:spcPts val="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울릉군청 독도관리사무소 직원 2명 등 거주 중</a:t>
            </a:r>
          </a:p>
          <a:p>
            <a:pPr marL="0" marR="0">
              <a:lnSpc>
                <a:spcPts val="4650"/>
              </a:lnSpc>
              <a:spcBef>
                <a:spcPts val="5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WMTPBJ+Gothic A1 Bold"/>
                <a:cs typeface="WMTPBJ+Gothic A1 Bold"/>
              </a:rPr>
              <a:t>(2024년 4월 기준)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876" y="1388168"/>
            <a:ext cx="230029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독도 입도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6586" y="2775235"/>
            <a:ext cx="230029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입도 현황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3062" y="4286907"/>
            <a:ext cx="8083044" cy="71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91"/>
              </a:lnSpc>
              <a:spcBef>
                <a:spcPts val="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1일 평균 약 500명 입도(2024년 1월 기준)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3062" y="5468007"/>
            <a:ext cx="8938716" cy="71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91"/>
              </a:lnSpc>
              <a:spcBef>
                <a:spcPts val="0"/>
              </a:spcBef>
              <a:spcAft>
                <a:spcPts val="0"/>
              </a:spcAft>
            </a:pPr>
            <a:r>
              <a:rPr sz="335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서도는 울릉군을 통해 허가를 받은 후 입도 가능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876" y="1388168"/>
            <a:ext cx="230029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독도 입도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876" y="1388168"/>
            <a:ext cx="230029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FKIWW+Gothic A1 Bold"/>
                <a:cs typeface="AFKIWW+Gothic A1 Bold"/>
              </a:rPr>
              <a:t>독도 입도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01779" y="432966"/>
            <a:ext cx="1777477" cy="134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2A2A40"/>
                </a:solidFill>
                <a:latin typeface="RVBJNI+Gothic A1 SemiBold"/>
                <a:cs typeface="RVBJNI+Gothic A1 SemiBold"/>
              </a:rPr>
              <a:t>목차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5005" y="2623080"/>
            <a:ext cx="3123853" cy="77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8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독도 일반 현황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44094" y="2628986"/>
            <a:ext cx="5629836" cy="759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80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독도에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대한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우리나라의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입장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6101" y="4576896"/>
            <a:ext cx="3481561" cy="293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503" marR="0">
              <a:lnSpc>
                <a:spcPts val="5680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1)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구성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및</a:t>
            </a:r>
            <a:r>
              <a:rPr sz="3600" spc="-217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위치</a:t>
            </a:r>
          </a:p>
          <a:p>
            <a:pPr marL="0" marR="0">
              <a:lnSpc>
                <a:spcPts val="5680"/>
              </a:lnSpc>
              <a:spcBef>
                <a:spcPts val="2819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2)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보존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관리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현황</a:t>
            </a:r>
          </a:p>
          <a:p>
            <a:pPr marL="528786" marR="0">
              <a:lnSpc>
                <a:spcPts val="5680"/>
              </a:lnSpc>
              <a:spcBef>
                <a:spcPts val="2869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3)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자연환경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61615" y="4857477"/>
            <a:ext cx="4343235" cy="1845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80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1)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우리나라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정부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입장</a:t>
            </a:r>
          </a:p>
          <a:p>
            <a:pPr marL="0" marR="0">
              <a:lnSpc>
                <a:spcPts val="5680"/>
              </a:lnSpc>
              <a:spcBef>
                <a:spcPts val="2819"/>
              </a:spcBef>
              <a:spcAft>
                <a:spcPts val="0"/>
              </a:spcAft>
            </a:pP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2)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우리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영토라는</a:t>
            </a:r>
            <a:r>
              <a:rPr sz="3600" spc="-108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 </a:t>
            </a:r>
            <a:r>
              <a:rPr sz="3600" spc="-109" dirty="0">
                <a:solidFill>
                  <a:srgbClr val="2A2A40"/>
                </a:solidFill>
                <a:latin typeface="FQHGPB+Gothic A1 Medium"/>
                <a:cs typeface="FQHGPB+Gothic A1 Medium"/>
              </a:rPr>
              <a:t>근거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7904" y="1388168"/>
            <a:ext cx="4938571" cy="224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368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477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주민 숙소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1029" y="3973160"/>
            <a:ext cx="7347899" cy="218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786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2011년 8월 </a:t>
            </a: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증축</a:t>
            </a: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완료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0" dirty="0">
                <a:solidFill>
                  <a:srgbClr val="2A2A40"/>
                </a:solidFill>
                <a:latin typeface="BQLHJF+Gothic A1 Bold"/>
                <a:cs typeface="BQLHJF+Gothic A1 Bold"/>
              </a:rPr>
              <a:t>(주민,울릉군청</a:t>
            </a: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직원</a:t>
            </a: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 각2명 </a:t>
            </a: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거주)</a:t>
            </a:r>
          </a:p>
          <a:p>
            <a:pPr marL="243066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1동 373㎡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9486" y="6030560"/>
            <a:ext cx="5851033" cy="150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담수기</a:t>
            </a: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 2기(4톤/1일 </a:t>
            </a: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생산)</a:t>
            </a:r>
          </a:p>
          <a:p>
            <a:pPr marL="320873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BQLHJF+Gothic A1 Bold"/>
                <a:cs typeface="BQLHJF+Gothic A1 Bold"/>
              </a:rPr>
              <a:t>디젤발전기</a:t>
            </a:r>
            <a:r>
              <a:rPr sz="3900" b="1" dirty="0">
                <a:solidFill>
                  <a:srgbClr val="2A2A40"/>
                </a:solidFill>
                <a:latin typeface="BQLHJF+Gothic A1 Bold"/>
                <a:cs typeface="BQLHJF+Gothic A1 Bold"/>
              </a:rPr>
              <a:t> 2기(50kw)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1850" y="1388168"/>
            <a:ext cx="5704625" cy="22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2422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4754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음용 시설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1868" y="4188884"/>
            <a:ext cx="6463476" cy="8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AAKIRD+Gothic A1 Bold"/>
                <a:cs typeface="AAKIRD+Gothic A1 Bold"/>
              </a:rPr>
              <a:t>물골</a:t>
            </a:r>
            <a:r>
              <a:rPr sz="39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 1톤/1일(3톤 </a:t>
            </a:r>
            <a:r>
              <a:rPr sz="3900" b="1" spc="-11" dirty="0">
                <a:solidFill>
                  <a:srgbClr val="2A2A40"/>
                </a:solidFill>
                <a:latin typeface="AAKIRD+Gothic A1 Bold"/>
                <a:cs typeface="AAKIRD+Gothic A1 Bold"/>
              </a:rPr>
              <a:t>저장</a:t>
            </a:r>
            <a:r>
              <a:rPr sz="39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AAKIRD+Gothic A1 Bold"/>
                <a:cs typeface="AAKIRD+Gothic A1 Bold"/>
              </a:rPr>
              <a:t>가능)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8608" y="5769748"/>
            <a:ext cx="1670351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등반로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1326" y="7298432"/>
            <a:ext cx="4884628" cy="8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AAKIRD+Gothic A1 Bold"/>
                <a:cs typeface="AAKIRD+Gothic A1 Bold"/>
              </a:rPr>
              <a:t>550m(폭 0.6~0.8m)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81631" y="1388168"/>
            <a:ext cx="5444843" cy="238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264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5864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접안 시설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6312" y="4632262"/>
            <a:ext cx="5577645" cy="356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0122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1997년 11월 </a:t>
            </a: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건립</a:t>
            </a:r>
          </a:p>
          <a:p>
            <a:pPr marL="130224" marR="0">
              <a:lnSpc>
                <a:spcPts val="6136"/>
              </a:lnSpc>
              <a:spcBef>
                <a:spcPts val="4663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최대</a:t>
            </a:r>
            <a:r>
              <a:rPr sz="39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 500톤급 </a:t>
            </a: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접안</a:t>
            </a:r>
            <a:r>
              <a:rPr sz="39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가능</a:t>
            </a:r>
          </a:p>
          <a:p>
            <a:pPr marL="0" marR="0">
              <a:lnSpc>
                <a:spcPts val="6136"/>
              </a:lnSpc>
              <a:spcBef>
                <a:spcPts val="4663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길이</a:t>
            </a:r>
            <a:r>
              <a:rPr sz="39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 80m, </a:t>
            </a:r>
            <a:r>
              <a:rPr sz="3900" b="1" spc="-11" dirty="0">
                <a:solidFill>
                  <a:srgbClr val="2A2A40"/>
                </a:solidFill>
                <a:latin typeface="WOUFCD+Gothic A1 Bold"/>
                <a:cs typeface="WOUFCD+Gothic A1 Bold"/>
              </a:rPr>
              <a:t>넓이</a:t>
            </a:r>
            <a:r>
              <a:rPr sz="3900" b="1" dirty="0">
                <a:solidFill>
                  <a:srgbClr val="2A2A40"/>
                </a:solidFill>
                <a:latin typeface="WOUFCD+Gothic A1 Bold"/>
                <a:cs typeface="WOUFCD+Gothic A1 Bold"/>
              </a:rPr>
              <a:t> 1,945㎡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81631" y="1388168"/>
            <a:ext cx="5444843" cy="238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264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5864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독도 등대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1868" y="4019419"/>
            <a:ext cx="6305815" cy="218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813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1954년 8월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최초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설치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1998년 12월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증축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및</a:t>
            </a:r>
            <a:r>
              <a:rPr sz="3900" b="1" spc="-15" dirty="0">
                <a:solidFill>
                  <a:srgbClr val="2A2A40"/>
                </a:solidFill>
                <a:latin typeface="UEHMWT+Gothic A1 Bold"/>
                <a:cs typeface="UEHMWT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유인화</a:t>
            </a:r>
          </a:p>
          <a:p>
            <a:pPr marL="1904255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(3명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근무)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60066" y="6076820"/>
            <a:ext cx="6089300" cy="150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등탑높이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15m, </a:t>
            </a: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넓이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161㎡</a:t>
            </a:r>
          </a:p>
          <a:p>
            <a:pPr marL="1143148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광원거리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25마일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0150" y="7448419"/>
            <a:ext cx="5209175" cy="150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UEHMWT+Gothic A1 Bold"/>
                <a:cs typeface="UEHMWT+Gothic A1 Bold"/>
              </a:rPr>
              <a:t>디젤발전기</a:t>
            </a: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 2기(75kw)</a:t>
            </a:r>
          </a:p>
          <a:p>
            <a:pPr marL="450949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UEHMWT+Gothic A1 Bold"/>
                <a:cs typeface="UEHMWT+Gothic A1 Bold"/>
              </a:rPr>
              <a:t>태양광발전(15kw)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8623" y="1388168"/>
            <a:ext cx="5697851" cy="238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5648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LTFDCS+Gothic A1 Bold"/>
                <a:cs typeface="LTFDCS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5864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LTFDCS+Gothic A1 Bold"/>
                <a:cs typeface="LTFDCS+Gothic A1 Bold"/>
              </a:rPr>
              <a:t>위성 안테나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0470" y="4960572"/>
            <a:ext cx="3807823" cy="8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LTFDCS+Gothic A1 Bold"/>
                <a:cs typeface="LTFDCS+Gothic A1 Bold"/>
              </a:rPr>
              <a:t>2000년 6월 </a:t>
            </a:r>
            <a:r>
              <a:rPr sz="3900" b="1" spc="-11" dirty="0">
                <a:solidFill>
                  <a:srgbClr val="2A2A40"/>
                </a:solidFill>
                <a:latin typeface="LTFDCS+Gothic A1 Bold"/>
                <a:cs typeface="LTFDCS+Gothic A1 Bold"/>
              </a:rPr>
              <a:t>설치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89622" y="6332172"/>
            <a:ext cx="4989305" cy="8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LTFDCS+Gothic A1 Bold"/>
                <a:cs typeface="LTFDCS+Gothic A1 Bold"/>
              </a:rPr>
              <a:t>인터넷위성기지국</a:t>
            </a:r>
            <a:r>
              <a:rPr sz="3900" b="1" dirty="0">
                <a:solidFill>
                  <a:srgbClr val="2A2A40"/>
                </a:solidFill>
                <a:latin typeface="LTFDCS+Gothic A1 Bold"/>
                <a:cs typeface="LTFDCS+Gothic A1 Bold"/>
              </a:rPr>
              <a:t> 2기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6551" y="1388168"/>
            <a:ext cx="5129923" cy="238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72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독도 주요 시설물</a:t>
            </a:r>
          </a:p>
          <a:p>
            <a:pPr marL="0" marR="0">
              <a:lnSpc>
                <a:spcPts val="6312"/>
              </a:lnSpc>
              <a:spcBef>
                <a:spcPts val="5864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경비대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0881" y="3931870"/>
            <a:ext cx="6335682" cy="493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997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1997년 8월 </a:t>
            </a: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증축</a:t>
            </a:r>
          </a:p>
          <a:p>
            <a:pPr marL="1372492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숙소</a:t>
            </a: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 1동 658㎡</a:t>
            </a:r>
          </a:p>
          <a:p>
            <a:pPr marL="302567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담수시설(27톤/1일 </a:t>
            </a: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생산)</a:t>
            </a:r>
          </a:p>
          <a:p>
            <a:pPr marL="880615" marR="0">
              <a:lnSpc>
                <a:spcPts val="5399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헬기장</a:t>
            </a: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 1개소 400㎡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케이블카</a:t>
            </a: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 1기(300m, 1.5톤)</a:t>
            </a:r>
          </a:p>
          <a:p>
            <a:pPr marL="137666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0" dirty="0">
                <a:solidFill>
                  <a:srgbClr val="2A2A40"/>
                </a:solidFill>
                <a:latin typeface="GURQHK+Gothic A1 Bold"/>
                <a:cs typeface="GURQHK+Gothic A1 Bold"/>
              </a:rPr>
              <a:t>(접안시설~경비대숙소</a:t>
            </a:r>
            <a:r>
              <a:rPr sz="3900" b="1" dirty="0">
                <a:solidFill>
                  <a:srgbClr val="2A2A40"/>
                </a:solidFill>
                <a:latin typeface="GURQHK+Gothic A1 Bold"/>
                <a:cs typeface="GURQHK+Gothic A1 Bold"/>
              </a:rPr>
              <a:t> </a:t>
            </a: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앞)</a:t>
            </a:r>
          </a:p>
          <a:p>
            <a:pPr marL="1615975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1" dirty="0">
                <a:solidFill>
                  <a:srgbClr val="2A2A40"/>
                </a:solidFill>
                <a:latin typeface="GURQHK+Gothic A1 Bold"/>
                <a:cs typeface="GURQHK+Gothic A1 Bold"/>
              </a:rPr>
              <a:t>해수정화시설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4272" y="1388168"/>
            <a:ext cx="3942202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HSDMWI+Gothic A1 Bold"/>
                <a:cs typeface="HSDMWI+Gothic A1 Bold"/>
              </a:rPr>
              <a:t>독도 주요 시설물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6929" y="3306729"/>
            <a:ext cx="2806259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HSDMWI+Gothic A1 Bold"/>
                <a:cs typeface="HSDMWI+Gothic A1 Bold"/>
              </a:rPr>
              <a:t>동도 등반로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3542" y="5656931"/>
            <a:ext cx="4412517" cy="8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36"/>
              </a:lnSpc>
              <a:spcBef>
                <a:spcPts val="0"/>
              </a:spcBef>
              <a:spcAft>
                <a:spcPts val="0"/>
              </a:spcAft>
            </a:pPr>
            <a:r>
              <a:rPr sz="3900" b="1" dirty="0">
                <a:solidFill>
                  <a:srgbClr val="2A2A40"/>
                </a:solidFill>
                <a:latin typeface="HSDMWI+Gothic A1 Bold"/>
                <a:cs typeface="HSDMWI+Gothic A1 Bold"/>
              </a:rPr>
              <a:t>796m(폭 0.8~1m)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09105" y="322504"/>
            <a:ext cx="3821764" cy="117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28"/>
              </a:lnSpc>
              <a:spcBef>
                <a:spcPts val="0"/>
              </a:spcBef>
              <a:spcAft>
                <a:spcPts val="0"/>
              </a:spcAft>
            </a:pPr>
            <a:r>
              <a:rPr sz="5650" dirty="0">
                <a:solidFill>
                  <a:srgbClr val="000000"/>
                </a:solidFill>
                <a:latin typeface="WFEJCE+Gothic A1 Medium"/>
                <a:cs typeface="WFEJCE+Gothic A1 Medium"/>
              </a:rPr>
              <a:t>참고 동영상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2511" y="1903625"/>
            <a:ext cx="5080605" cy="134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b="1" spc="-196" dirty="0">
                <a:solidFill>
                  <a:srgbClr val="2A2A40"/>
                </a:solidFill>
                <a:latin typeface="ILEQBF+Gothic A1 Bold"/>
                <a:cs typeface="ILEQBF+Gothic A1 Bold"/>
              </a:rPr>
              <a:t>2.독도에</a:t>
            </a:r>
            <a:r>
              <a:rPr sz="6500" b="1" spc="-195" dirty="0">
                <a:solidFill>
                  <a:srgbClr val="2A2A40"/>
                </a:solidFill>
                <a:latin typeface="ILEQBF+Gothic A1 Bold"/>
                <a:cs typeface="ILEQBF+Gothic A1 Bold"/>
              </a:rPr>
              <a:t> </a:t>
            </a:r>
            <a:r>
              <a:rPr sz="6500" b="1" spc="-196" dirty="0">
                <a:solidFill>
                  <a:srgbClr val="2A2A40"/>
                </a:solidFill>
                <a:latin typeface="ILEQBF+Gothic A1 Bold"/>
                <a:cs typeface="ILEQBF+Gothic A1 Bold"/>
              </a:rPr>
              <a:t>대한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511" y="2894225"/>
            <a:ext cx="5935829" cy="1340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b="1" spc="-196" dirty="0">
                <a:solidFill>
                  <a:srgbClr val="2A2A40"/>
                </a:solidFill>
                <a:latin typeface="ILEQBF+Gothic A1 Bold"/>
                <a:cs typeface="ILEQBF+Gothic A1 Bold"/>
              </a:rPr>
              <a:t>우리나라의</a:t>
            </a:r>
            <a:r>
              <a:rPr sz="6500" b="1" spc="-195" dirty="0">
                <a:solidFill>
                  <a:srgbClr val="2A2A40"/>
                </a:solidFill>
                <a:latin typeface="ILEQBF+Gothic A1 Bold"/>
                <a:cs typeface="ILEQBF+Gothic A1 Bold"/>
              </a:rPr>
              <a:t> </a:t>
            </a:r>
            <a:r>
              <a:rPr sz="6500" b="1" spc="-196" dirty="0">
                <a:solidFill>
                  <a:srgbClr val="2A2A40"/>
                </a:solidFill>
                <a:latin typeface="ILEQBF+Gothic A1 Bold"/>
                <a:cs typeface="ILEQBF+Gothic A1 Bold"/>
              </a:rPr>
              <a:t>입장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511" y="5866025"/>
            <a:ext cx="7812633" cy="3321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spc="-195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1)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우리나라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정부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입장</a:t>
            </a:r>
          </a:p>
          <a:p>
            <a:pPr marL="0" marR="0">
              <a:lnSpc>
                <a:spcPts val="10257"/>
              </a:lnSpc>
              <a:spcBef>
                <a:spcPts val="5342"/>
              </a:spcBef>
              <a:spcAft>
                <a:spcPts val="0"/>
              </a:spcAft>
            </a:pPr>
            <a:r>
              <a:rPr sz="6500" spc="-195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2)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우리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영토라는</a:t>
            </a:r>
            <a:r>
              <a:rPr sz="6500" spc="-233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JUIKJR+Gothic A1 SemiBold"/>
                <a:cs typeface="JUIKJR+Gothic A1 SemiBold"/>
              </a:rPr>
              <a:t>근거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073" y="31612"/>
            <a:ext cx="6798724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1. 독도에 대한 우리나라의 입장- 정부 기본입장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64135" y="844190"/>
            <a:ext cx="3513480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대한민국 외교부 독도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39639" y="1388168"/>
            <a:ext cx="4954135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대한민국 정부의 입장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0625" y="3452605"/>
            <a:ext cx="9271444" cy="204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1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독도는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역사적,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지리적,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국제법적으로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분명한</a:t>
            </a:r>
          </a:p>
          <a:p>
            <a:pPr marL="0" marR="0">
              <a:lnSpc>
                <a:spcPts val="3825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우리나라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고유의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영토입니다.</a:t>
            </a:r>
          </a:p>
          <a:p>
            <a:pPr marL="0" marR="0">
              <a:lnSpc>
                <a:spcPts val="3825"/>
              </a:lnSpc>
              <a:spcBef>
                <a:spcPts val="5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독도에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영유권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분쟁은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존재하지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않으며,</a:t>
            </a:r>
          </a:p>
          <a:p>
            <a:pPr marL="0" marR="0">
              <a:lnSpc>
                <a:spcPts val="3825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독도는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외교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교섭이나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사법적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해결의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대상이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될</a:t>
            </a:r>
            <a:r>
              <a:rPr sz="2750" b="1" spc="-15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수</a:t>
            </a:r>
            <a:r>
              <a:rPr sz="2750" b="1" spc="-15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없습니다.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0625" y="5881480"/>
            <a:ext cx="12126760" cy="204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1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우리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정부는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독도에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확고한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영토주권을</a:t>
            </a:r>
          </a:p>
          <a:p>
            <a:pPr marL="0" marR="0">
              <a:lnSpc>
                <a:spcPts val="3825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행사하고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있습니다.</a:t>
            </a:r>
          </a:p>
          <a:p>
            <a:pPr marL="0" marR="0">
              <a:lnSpc>
                <a:spcPts val="3825"/>
              </a:lnSpc>
              <a:spcBef>
                <a:spcPts val="5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우리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정부는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독도에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어떠한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도발에도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단호하고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엄중하게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대응하고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있으며,</a:t>
            </a:r>
          </a:p>
          <a:p>
            <a:pPr marL="0" marR="0">
              <a:lnSpc>
                <a:spcPts val="3825"/>
              </a:lnSpc>
              <a:spcBef>
                <a:spcPts val="0"/>
              </a:spcBef>
              <a:spcAft>
                <a:spcPts val="0"/>
              </a:spcAft>
            </a:pP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앞으로도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지속적으로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독도에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대한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우리의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주권을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수호해</a:t>
            </a:r>
            <a:r>
              <a:rPr sz="2750" b="1" dirty="0">
                <a:solidFill>
                  <a:srgbClr val="2A2A40"/>
                </a:solidFill>
                <a:latin typeface="ULCUCL+Gothic A1 Bold"/>
                <a:cs typeface="ULCUCL+Gothic A1 Bold"/>
              </a:rPr>
              <a:t> </a:t>
            </a:r>
            <a:r>
              <a:rPr sz="2750" b="1" spc="-11" dirty="0">
                <a:solidFill>
                  <a:srgbClr val="2A2A40"/>
                </a:solidFill>
                <a:latin typeface="ULCUCL+Gothic A1 Bold"/>
                <a:cs typeface="ULCUCL+Gothic A1 Bold"/>
              </a:rPr>
              <a:t>나가겠습니다.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2511" y="1408325"/>
            <a:ext cx="6054765" cy="134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b="1" spc="-196" dirty="0">
                <a:solidFill>
                  <a:srgbClr val="2A2A40"/>
                </a:solidFill>
                <a:latin typeface="NACQUN+Gothic A1 Bold"/>
                <a:cs typeface="NACQUN+Gothic A1 Bold"/>
              </a:rPr>
              <a:t>1.독도</a:t>
            </a:r>
            <a:r>
              <a:rPr sz="6500" b="1" spc="-195" dirty="0">
                <a:solidFill>
                  <a:srgbClr val="2A2A40"/>
                </a:solidFill>
                <a:latin typeface="NACQUN+Gothic A1 Bold"/>
                <a:cs typeface="NACQUN+Gothic A1 Bold"/>
              </a:rPr>
              <a:t> </a:t>
            </a:r>
            <a:r>
              <a:rPr sz="6500" b="1" spc="-196" dirty="0">
                <a:solidFill>
                  <a:srgbClr val="2A2A40"/>
                </a:solidFill>
                <a:latin typeface="NACQUN+Gothic A1 Bold"/>
                <a:cs typeface="NACQUN+Gothic A1 Bold"/>
              </a:rPr>
              <a:t>일반</a:t>
            </a:r>
            <a:r>
              <a:rPr sz="6500" b="1" spc="-195" dirty="0">
                <a:solidFill>
                  <a:srgbClr val="2A2A40"/>
                </a:solidFill>
                <a:latin typeface="NACQUN+Gothic A1 Bold"/>
                <a:cs typeface="NACQUN+Gothic A1 Bold"/>
              </a:rPr>
              <a:t> </a:t>
            </a:r>
            <a:r>
              <a:rPr sz="6500" b="1" spc="-196" dirty="0">
                <a:solidFill>
                  <a:srgbClr val="2A2A40"/>
                </a:solidFill>
                <a:latin typeface="NACQUN+Gothic A1 Bold"/>
                <a:cs typeface="NACQUN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511" y="4380125"/>
            <a:ext cx="6237156" cy="5303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spc="-195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1)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구성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및</a:t>
            </a:r>
            <a:r>
              <a:rPr sz="6500" spc="-429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위치</a:t>
            </a:r>
          </a:p>
          <a:p>
            <a:pPr marL="0" marR="0">
              <a:lnSpc>
                <a:spcPts val="10257"/>
              </a:lnSpc>
              <a:spcBef>
                <a:spcPts val="5342"/>
              </a:spcBef>
              <a:spcAft>
                <a:spcPts val="0"/>
              </a:spcAft>
            </a:pPr>
            <a:r>
              <a:rPr sz="6500" spc="-195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2)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보존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관리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현황</a:t>
            </a:r>
          </a:p>
          <a:p>
            <a:pPr marL="0" marR="0">
              <a:lnSpc>
                <a:spcPts val="10257"/>
              </a:lnSpc>
              <a:spcBef>
                <a:spcPts val="5342"/>
              </a:spcBef>
              <a:spcAft>
                <a:spcPts val="0"/>
              </a:spcAft>
            </a:pPr>
            <a:r>
              <a:rPr sz="6500" spc="-195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3)</a:t>
            </a:r>
            <a:r>
              <a:rPr sz="6500" spc="-233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 </a:t>
            </a:r>
            <a:r>
              <a:rPr sz="6500" spc="-196" dirty="0">
                <a:solidFill>
                  <a:srgbClr val="2A2A40"/>
                </a:solidFill>
                <a:latin typeface="BHAFAL+Gothic A1 SemiBold"/>
                <a:cs typeface="BHAFAL+Gothic A1 SemiBold"/>
              </a:rPr>
              <a:t>자연환경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1804" y="844190"/>
            <a:ext cx="2718353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삼국사기의 독도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우리 영토인 근거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9388" y="2647173"/>
            <a:ext cx="2102566" cy="62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38B6FF"/>
                </a:solidFill>
                <a:latin typeface="ADTFOI+Gothic A1 Bold"/>
                <a:cs typeface="ADTFOI+Gothic A1 Bold"/>
              </a:rPr>
              <a:t>우산국</a:t>
            </a:r>
            <a:r>
              <a:rPr sz="2950" b="1" dirty="0">
                <a:solidFill>
                  <a:srgbClr val="38B6FF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38B6FF"/>
                </a:solidFill>
                <a:latin typeface="ADTFOI+Gothic A1 Bold"/>
                <a:cs typeface="ADTFOI+Gothic A1 Bold"/>
              </a:rPr>
              <a:t>복속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9388" y="3675873"/>
            <a:ext cx="7447776" cy="114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신라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이찬(</a:t>
            </a:r>
            <a:r>
              <a:rPr sz="2950" spc="-10" dirty="0">
                <a:solidFill>
                  <a:srgbClr val="2A2A40"/>
                </a:solidFill>
                <a:latin typeface="IKARNS+Noto Sans CJK SC Bold"/>
                <a:cs typeface="IKARNS+Noto Sans CJK SC Bold"/>
              </a:rPr>
              <a:t>伊ꢀ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) 이사부(</a:t>
            </a:r>
            <a:r>
              <a:rPr sz="2950" spc="-10" dirty="0">
                <a:solidFill>
                  <a:srgbClr val="2A2A40"/>
                </a:solidFill>
                <a:latin typeface="IKARNS+Noto Sans CJK SC Bold"/>
                <a:cs typeface="IKARNS+Noto Sans CJK SC Bold"/>
              </a:rPr>
              <a:t>異ꢁ夫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)가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우산국을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정벌하여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신라가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우산국을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복속합니다.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9388" y="5218923"/>
            <a:ext cx="6928713" cy="114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이로써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울릉도와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독도는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우리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역사와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함께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하기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시작합니다.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9388" y="6761973"/>
            <a:ext cx="7656280" cy="165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『동국문헌비고』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(1770년)에는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“울릉(울릉도)과 우산(독도)은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모두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우산국의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땅”이라고</a:t>
            </a:r>
            <a:r>
              <a:rPr sz="2950" b="1" dirty="0">
                <a:solidFill>
                  <a:srgbClr val="2A2A40"/>
                </a:solidFill>
                <a:latin typeface="ADTFOI+Gothic A1 Bold"/>
                <a:cs typeface="ADTFOI+Gothic A1 Bold"/>
              </a:rPr>
              <a:t> </a:t>
            </a:r>
            <a:r>
              <a:rPr sz="2950" b="1" spc="-10" dirty="0">
                <a:solidFill>
                  <a:srgbClr val="2A2A40"/>
                </a:solidFill>
                <a:latin typeface="ADTFOI+Gothic A1 Bold"/>
                <a:cs typeface="ADTFOI+Gothic A1 Bold"/>
              </a:rPr>
              <a:t>기술했습니다.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67930" y="9110976"/>
            <a:ext cx="938046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512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7029" y="844190"/>
            <a:ext cx="3867641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세종실록 지리지의 독도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우리 영토인 근거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3557" y="3341243"/>
            <a:ext cx="9304116" cy="172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AMDFIH+Gothic A1 Bold"/>
                <a:cs typeface="AMDFIH+Gothic A1 Bold"/>
              </a:rPr>
              <a:t>『세종실록』「지리지」조선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초기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관찬서인</a:t>
            </a:r>
          </a:p>
          <a:p>
            <a:pPr marL="0" marR="0">
              <a:lnSpc>
                <a:spcPts val="423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1" dirty="0">
                <a:solidFill>
                  <a:srgbClr val="2A2A40"/>
                </a:solidFill>
                <a:latin typeface="AMDFIH+Gothic A1 Bold"/>
                <a:cs typeface="AMDFIH+Gothic A1 Bold"/>
              </a:rPr>
              <a:t>『세종실록』「지리지」(1454년)는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울릉도와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독도가</a:t>
            </a:r>
          </a:p>
          <a:p>
            <a:pPr marL="0" marR="0">
              <a:lnSpc>
                <a:spcPts val="4239"/>
              </a:lnSpc>
              <a:spcBef>
                <a:spcPts val="5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강원도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울진현에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속한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두</a:t>
            </a:r>
            <a:r>
              <a:rPr sz="3050" b="1" spc="-20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섬이라고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기록하고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있습니다.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3557" y="5494977"/>
            <a:ext cx="7532101" cy="2800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특히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AMDFIH+Gothic A1 Bold"/>
                <a:cs typeface="AMDFIH+Gothic A1 Bold"/>
              </a:rPr>
              <a:t>“우산(독도)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AMDFIH+Gothic A1 Bold"/>
                <a:cs typeface="AMDFIH+Gothic A1 Bold"/>
              </a:rPr>
              <a:t>무릉(울릉도)…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두</a:t>
            </a:r>
            <a:r>
              <a:rPr sz="3050" b="1" spc="-20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섬은</a:t>
            </a:r>
          </a:p>
          <a:p>
            <a:pPr marL="0" marR="0">
              <a:lnSpc>
                <a:spcPts val="423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서로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멀리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떨어져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있지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않아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날씨가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맑으면</a:t>
            </a:r>
          </a:p>
          <a:p>
            <a:pPr marL="0" marR="0">
              <a:lnSpc>
                <a:spcPts val="4239"/>
              </a:lnSpc>
              <a:spcBef>
                <a:spcPts val="5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바라볼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수</a:t>
            </a:r>
            <a:r>
              <a:rPr sz="3050" b="1" spc="-20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1" dirty="0">
                <a:solidFill>
                  <a:srgbClr val="2A2A40"/>
                </a:solidFill>
                <a:latin typeface="AMDFIH+Gothic A1 Bold"/>
                <a:cs typeface="AMDFIH+Gothic A1 Bold"/>
              </a:rPr>
              <a:t>있다.”라고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기록하고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있는데,</a:t>
            </a:r>
          </a:p>
          <a:p>
            <a:pPr marL="0" marR="0">
              <a:lnSpc>
                <a:spcPts val="423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울릉도에서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날씨가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맑은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날</a:t>
            </a:r>
            <a:r>
              <a:rPr sz="3050" b="1" spc="-20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육안으로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보이는</a:t>
            </a:r>
          </a:p>
          <a:p>
            <a:pPr marL="0" marR="0">
              <a:lnSpc>
                <a:spcPts val="4239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섬은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독도가</a:t>
            </a:r>
            <a:r>
              <a:rPr sz="3050" b="1" dirty="0">
                <a:solidFill>
                  <a:srgbClr val="2A2A40"/>
                </a:solidFill>
                <a:latin typeface="AMDFIH+Gothic A1 Bold"/>
                <a:cs typeface="AMDFIH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AMDFIH+Gothic A1 Bold"/>
                <a:cs typeface="AMDFIH+Gothic A1 Bold"/>
              </a:rPr>
              <a:t>유일합니다.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1454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15866" y="844190"/>
            <a:ext cx="2010029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울릉도 전경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우리 영토인 근거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3557" y="3365365"/>
            <a:ext cx="7056923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FF5757"/>
                </a:solidFill>
                <a:latin typeface="BGCEMV+Gothic A1 Bold"/>
                <a:cs typeface="BGCEMV+Gothic A1 Bold"/>
              </a:rPr>
              <a:t>다케시마(</a:t>
            </a:r>
            <a:r>
              <a:rPr sz="3050" spc="-15" dirty="0">
                <a:solidFill>
                  <a:srgbClr val="FF5757"/>
                </a:solidFill>
                <a:latin typeface="GWWGSL+Noto Sans CJK SC Bold"/>
                <a:cs typeface="GWWGSL+Noto Sans CJK SC Bold"/>
              </a:rPr>
              <a:t>⽵ꢀ</a:t>
            </a:r>
            <a:r>
              <a:rPr sz="3050" b="1" dirty="0">
                <a:solidFill>
                  <a:srgbClr val="FF5757"/>
                </a:solidFill>
                <a:latin typeface="BGCEMV+Gothic A1 Bold"/>
                <a:cs typeface="BGCEMV+Gothic A1 Bold"/>
              </a:rPr>
              <a:t>,</a:t>
            </a:r>
            <a:r>
              <a:rPr sz="3050" b="1" spc="-10" dirty="0">
                <a:solidFill>
                  <a:srgbClr val="FF5757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BGCEMV+Gothic A1 Bold"/>
                <a:cs typeface="BGCEMV+Gothic A1 Bold"/>
              </a:rPr>
              <a:t>울릉도)</a:t>
            </a:r>
            <a:r>
              <a:rPr sz="3050" b="1" dirty="0">
                <a:solidFill>
                  <a:srgbClr val="FF5757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2" dirty="0">
                <a:solidFill>
                  <a:srgbClr val="FF5757"/>
                </a:solidFill>
                <a:latin typeface="BGCEMV+Gothic A1 Bold"/>
                <a:cs typeface="BGCEMV+Gothic A1 Bold"/>
              </a:rPr>
              <a:t>도해(</a:t>
            </a:r>
            <a:r>
              <a:rPr sz="3050" spc="-15" dirty="0">
                <a:solidFill>
                  <a:srgbClr val="FF5757"/>
                </a:solidFill>
                <a:latin typeface="GWWGSL+Noto Sans CJK SC Bold"/>
                <a:cs typeface="GWWGSL+Noto Sans CJK SC Bold"/>
              </a:rPr>
              <a:t>ꢁ海</a:t>
            </a:r>
            <a:r>
              <a:rPr sz="3050" b="1" dirty="0">
                <a:solidFill>
                  <a:srgbClr val="FF5757"/>
                </a:solidFill>
                <a:latin typeface="BGCEMV+Gothic A1 Bold"/>
                <a:cs typeface="BGCEMV+Gothic A1 Bold"/>
              </a:rPr>
              <a:t>)</a:t>
            </a:r>
            <a:r>
              <a:rPr sz="3050" b="1" spc="-10" dirty="0">
                <a:solidFill>
                  <a:srgbClr val="FF5757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BGCEMV+Gothic A1 Bold"/>
                <a:cs typeface="BGCEMV+Gothic A1 Bold"/>
              </a:rPr>
              <a:t>면허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3557" y="4432165"/>
            <a:ext cx="7605924" cy="22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일본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막부가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돗토리번(지금의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BGCEMV+Gothic A1 Bold"/>
                <a:cs typeface="BGCEMV+Gothic A1 Bold"/>
              </a:rPr>
              <a:t>돗토리현)에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살고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있는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BGCEMV+Gothic A1 Bold"/>
                <a:cs typeface="BGCEMV+Gothic A1 Bold"/>
              </a:rPr>
              <a:t>오야·무라카와(</a:t>
            </a:r>
            <a:r>
              <a:rPr sz="3050" spc="-15" dirty="0">
                <a:solidFill>
                  <a:srgbClr val="2A2A40"/>
                </a:solidFill>
                <a:latin typeface="GWWGSL+Noto Sans CJK SC Bold"/>
                <a:cs typeface="GWWGSL+Noto Sans CJK SC Bold"/>
              </a:rPr>
              <a:t>⼤ꢂ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·</a:t>
            </a:r>
            <a:r>
              <a:rPr sz="3050" spc="-15" dirty="0">
                <a:solidFill>
                  <a:srgbClr val="2A2A40"/>
                </a:solidFill>
                <a:latin typeface="GWWGSL+Noto Sans CJK SC Bold"/>
                <a:cs typeface="GWWGSL+Noto Sans CJK SC Bold"/>
              </a:rPr>
              <a:t>ꢃ川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)</a:t>
            </a:r>
            <a:r>
              <a:rPr sz="3050" b="1" spc="-10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양가에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BGCEMV+Gothic A1 Bold"/>
                <a:cs typeface="BGCEMV+Gothic A1 Bold"/>
              </a:rPr>
              <a:t>다케시마(</a:t>
            </a:r>
            <a:r>
              <a:rPr sz="3050" spc="-15" dirty="0">
                <a:solidFill>
                  <a:srgbClr val="2A2A40"/>
                </a:solidFill>
                <a:latin typeface="GWWGSL+Noto Sans CJK SC Bold"/>
                <a:cs typeface="GWWGSL+Noto Sans CJK SC Bold"/>
              </a:rPr>
              <a:t>⽵ꢀ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,</a:t>
            </a:r>
            <a:r>
              <a:rPr sz="3050" b="1" spc="-10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울릉도)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BGCEMV+Gothic A1 Bold"/>
                <a:cs typeface="BGCEMV+Gothic A1 Bold"/>
              </a:rPr>
              <a:t>도해(</a:t>
            </a:r>
            <a:r>
              <a:rPr sz="3050" spc="-15" dirty="0">
                <a:solidFill>
                  <a:srgbClr val="2A2A40"/>
                </a:solidFill>
                <a:latin typeface="GWWGSL+Noto Sans CJK SC Bold"/>
                <a:cs typeface="GWWGSL+Noto Sans CJK SC Bold"/>
              </a:rPr>
              <a:t>ꢁ海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)를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면허한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것입니다.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3557" y="7099165"/>
            <a:ext cx="5796365" cy="117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면허를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내린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시기는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0" dirty="0">
                <a:solidFill>
                  <a:srgbClr val="2A2A40"/>
                </a:solidFill>
                <a:latin typeface="BGCEMV+Gothic A1 Bold"/>
                <a:cs typeface="BGCEMV+Gothic A1 Bold"/>
              </a:rPr>
              <a:t>1618년,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또는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BGCEMV+Gothic A1 Bold"/>
                <a:cs typeface="BGCEMV+Gothic A1 Bold"/>
              </a:rPr>
              <a:t>1625년이라고도</a:t>
            </a:r>
            <a:r>
              <a:rPr sz="3050" b="1" dirty="0">
                <a:solidFill>
                  <a:srgbClr val="2A2A40"/>
                </a:solidFill>
                <a:latin typeface="BGCEMV+Gothic A1 Bold"/>
                <a:cs typeface="BGCEMV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BGCEMV+Gothic A1 Bold"/>
                <a:cs typeface="BGCEMV+Gothic A1 Bold"/>
              </a:rPr>
              <a:t>합니다.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1625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46031" y="2651245"/>
            <a:ext cx="3934255" cy="50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4"/>
              </a:lnSpc>
              <a:spcBef>
                <a:spcPts val="0"/>
              </a:spcBef>
              <a:spcAft>
                <a:spcPts val="0"/>
              </a:spcAft>
            </a:pPr>
            <a:r>
              <a:rPr sz="23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숙종실록에 나온 안용복 사건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3557" y="3365365"/>
            <a:ext cx="4541457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38B6FF"/>
                </a:solidFill>
                <a:latin typeface="LJLUIW+Gothic A1 Bold"/>
                <a:cs typeface="LJLUIW+Gothic A1 Bold"/>
              </a:rPr>
              <a:t>안용복(</a:t>
            </a:r>
            <a:r>
              <a:rPr sz="3050" spc="-15" dirty="0">
                <a:solidFill>
                  <a:srgbClr val="38B6FF"/>
                </a:solidFill>
                <a:latin typeface="WPIAWV+Noto Sans CJK SC Bold"/>
                <a:cs typeface="WPIAWV+Noto Sans CJK SC Bold"/>
              </a:rPr>
              <a:t>ꢀ龍福</a:t>
            </a:r>
            <a:r>
              <a:rPr sz="3050" b="1" dirty="0">
                <a:solidFill>
                  <a:srgbClr val="38B6FF"/>
                </a:solidFill>
                <a:latin typeface="LJLUIW+Gothic A1 Bold"/>
                <a:cs typeface="LJLUIW+Gothic A1 Bold"/>
              </a:rPr>
              <a:t>)</a:t>
            </a:r>
            <a:r>
              <a:rPr sz="3050" b="1" spc="-10" dirty="0">
                <a:solidFill>
                  <a:srgbClr val="38B6FF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38B6FF"/>
                </a:solidFill>
                <a:latin typeface="LJLUIW+Gothic A1 Bold"/>
                <a:cs typeface="LJLUIW+Gothic A1 Bold"/>
              </a:rPr>
              <a:t>일본</a:t>
            </a:r>
            <a:r>
              <a:rPr sz="3050" b="1" dirty="0">
                <a:solidFill>
                  <a:srgbClr val="38B6FF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38B6FF"/>
                </a:solidFill>
                <a:latin typeface="LJLUIW+Gothic A1 Bold"/>
                <a:cs typeface="LJLUIW+Gothic A1 Bold"/>
              </a:rPr>
              <a:t>납치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3557" y="4432165"/>
            <a:ext cx="7895663" cy="22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LJLUIW+Gothic A1 Bold"/>
                <a:cs typeface="LJLUIW+Gothic A1 Bold"/>
              </a:rPr>
              <a:t>안용복(</a:t>
            </a:r>
            <a:r>
              <a:rPr sz="3050" spc="-15" dirty="0">
                <a:solidFill>
                  <a:srgbClr val="2A2A40"/>
                </a:solidFill>
                <a:latin typeface="WPIAWV+Noto Sans CJK SC Bold"/>
                <a:cs typeface="WPIAWV+Noto Sans CJK SC Bold"/>
              </a:rPr>
              <a:t>ꢀ龍福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), </a:t>
            </a:r>
            <a:r>
              <a:rPr sz="3050" b="1" spc="-14" dirty="0">
                <a:solidFill>
                  <a:srgbClr val="2A2A40"/>
                </a:solidFill>
                <a:latin typeface="LJLUIW+Gothic A1 Bold"/>
                <a:cs typeface="LJLUIW+Gothic A1 Bold"/>
              </a:rPr>
              <a:t>박어둔(</a:t>
            </a:r>
            <a:r>
              <a:rPr sz="3050" spc="-15" dirty="0">
                <a:solidFill>
                  <a:srgbClr val="2A2A40"/>
                </a:solidFill>
                <a:latin typeface="WPIAWV+Noto Sans CJK SC Bold"/>
                <a:cs typeface="WPIAWV+Noto Sans CJK SC Bold"/>
              </a:rPr>
              <a:t>ꢁꢂꢃ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)</a:t>
            </a:r>
            <a:r>
              <a:rPr sz="3050" b="1" spc="-10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두</a:t>
            </a:r>
            <a:r>
              <a:rPr sz="3050" b="1" spc="-20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사람이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울릉도에서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어업을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하다가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울릉도에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온</a:t>
            </a:r>
            <a:r>
              <a:rPr sz="3050" b="1" spc="-20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일본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LJLUIW+Gothic A1 Bold"/>
                <a:cs typeface="LJLUIW+Gothic A1 Bold"/>
              </a:rPr>
              <a:t>오야·무라카와(</a:t>
            </a:r>
            <a:r>
              <a:rPr sz="3050" spc="-15" dirty="0">
                <a:solidFill>
                  <a:srgbClr val="2A2A40"/>
                </a:solidFill>
                <a:latin typeface="WPIAWV+Noto Sans CJK SC Bold"/>
                <a:cs typeface="WPIAWV+Noto Sans CJK SC Bold"/>
              </a:rPr>
              <a:t>⼤ꢄ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·</a:t>
            </a:r>
            <a:r>
              <a:rPr sz="3050" spc="-15" dirty="0">
                <a:solidFill>
                  <a:srgbClr val="2A2A40"/>
                </a:solidFill>
                <a:latin typeface="WPIAWV+Noto Sans CJK SC Bold"/>
                <a:cs typeface="WPIAWV+Noto Sans CJK SC Bold"/>
              </a:rPr>
              <a:t>ꢅ川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)</a:t>
            </a:r>
            <a:r>
              <a:rPr sz="3050" b="1" spc="-10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양가의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선원들에게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잡혀서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일본으로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끌려간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사건입니다.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3557" y="7099165"/>
            <a:ext cx="8321950" cy="117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이</a:t>
            </a:r>
            <a:r>
              <a:rPr sz="3050" b="1" spc="-20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사건으로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인해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조선과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일본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간의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울릉도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영유권에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대한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LJLUIW+Gothic A1 Bold"/>
                <a:cs typeface="LJLUIW+Gothic A1 Bold"/>
              </a:rPr>
              <a:t>분쟁(울릉도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LJLUIW+Gothic A1 Bold"/>
                <a:cs typeface="LJLUIW+Gothic A1 Bold"/>
              </a:rPr>
              <a:t>쟁계)이</a:t>
            </a:r>
            <a:r>
              <a:rPr sz="3050" b="1" dirty="0">
                <a:solidFill>
                  <a:srgbClr val="2A2A40"/>
                </a:solidFill>
                <a:latin typeface="LJLUIW+Gothic A1 Bold"/>
                <a:cs typeface="LJLUIW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LJLUIW+Gothic A1 Bold"/>
                <a:cs typeface="LJLUIW+Gothic A1 Bold"/>
              </a:rPr>
              <a:t>발생합니다.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VDVJWV+Gothic A1 Medium"/>
                <a:cs typeface="VDVJWV+Gothic A1 Medium"/>
              </a:rPr>
              <a:t>1693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2029" y="2499835"/>
            <a:ext cx="4433046" cy="62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47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38B6FF"/>
                </a:solidFill>
                <a:latin typeface="VJVWHB+Gothic A1 Bold"/>
                <a:cs typeface="VJVWHB+Gothic A1 Bold"/>
              </a:rPr>
              <a:t>울릉도 수토제도 시행결정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0933" y="3528535"/>
            <a:ext cx="6275314" cy="268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832" marR="0">
              <a:lnSpc>
                <a:spcPts val="4647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안용복 사건으로 인해 일본과 울릉도</a:t>
            </a:r>
          </a:p>
          <a:p>
            <a:pPr marL="142875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영유권에 대한 분쟁(울릉도 쟁계)이</a:t>
            </a:r>
          </a:p>
          <a:p>
            <a:pPr marL="433684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발생하자, 조선 정부는 삼척첨사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장한상(</a:t>
            </a:r>
            <a:r>
              <a:rPr sz="2950" dirty="0">
                <a:solidFill>
                  <a:srgbClr val="2A2A40"/>
                </a:solidFill>
                <a:latin typeface="EQQDOH+Noto Sans CJK SC Bold"/>
                <a:cs typeface="EQQDOH+Noto Sans CJK SC Bold"/>
              </a:rPr>
              <a:t>ꢀ漢相</a:t>
            </a: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)을 울릉도에 파견하여</a:t>
            </a:r>
          </a:p>
          <a:p>
            <a:pPr marL="665707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울릉도의 현황을 조사합니다.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8514" y="6614635"/>
            <a:ext cx="6880150" cy="1657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47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그 이후 영의정 남구만의 건의에 따라 2년</a:t>
            </a:r>
          </a:p>
          <a:p>
            <a:pPr marL="155227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걸러 한 번씩 관원을 울릉도에 파견하여</a:t>
            </a:r>
          </a:p>
          <a:p>
            <a:pPr marL="115431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2A2A40"/>
                </a:solidFill>
                <a:latin typeface="VJVWHB+Gothic A1 Bold"/>
                <a:cs typeface="VJVWHB+Gothic A1 Bold"/>
              </a:rPr>
              <a:t>수토를 하기로 결정합니다.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KETCRI+Gothic A1 Medium"/>
                <a:cs typeface="KETCRI+Gothic A1 Medium"/>
              </a:rPr>
              <a:t>1694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AKHGVB+Gothic A1 Bold"/>
                <a:cs typeface="AKHGVB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38760" y="844190"/>
            <a:ext cx="2364192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AKHGVB+Gothic A1 Bold"/>
                <a:cs typeface="AKHGVB+Gothic A1 Bold"/>
              </a:rPr>
              <a:t>돗토리번 답변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AKHGVB+Gothic A1 Bold"/>
                <a:cs typeface="AKHGVB+Gothic A1 Bold"/>
              </a:rPr>
              <a:t>우리 영토인 근거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0625" y="2455070"/>
            <a:ext cx="3411094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FF5757"/>
                </a:solidFill>
                <a:latin typeface="AKHGVB+Gothic A1 Bold"/>
                <a:cs typeface="AKHGVB+Gothic A1 Bold"/>
              </a:rPr>
              <a:t>일본</a:t>
            </a:r>
            <a:r>
              <a:rPr sz="3050" b="1" dirty="0">
                <a:solidFill>
                  <a:srgbClr val="FF5757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AKHGVB+Gothic A1 Bold"/>
                <a:cs typeface="AKHGVB+Gothic A1 Bold"/>
              </a:rPr>
              <a:t>돗토리번</a:t>
            </a:r>
            <a:r>
              <a:rPr sz="3050" b="1" dirty="0">
                <a:solidFill>
                  <a:srgbClr val="FF5757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AKHGVB+Gothic A1 Bold"/>
                <a:cs typeface="AKHGVB+Gothic A1 Bold"/>
              </a:rPr>
              <a:t>답변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0625" y="3521870"/>
            <a:ext cx="6191842" cy="17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일본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막부는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울릉도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영유권에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대해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알아보기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위해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돗토리번에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울릉도의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소속을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1" dirty="0">
                <a:solidFill>
                  <a:srgbClr val="000000"/>
                </a:solidFill>
                <a:latin typeface="AKHGVB+Gothic A1 Bold"/>
                <a:cs typeface="AKHGVB+Gothic A1 Bold"/>
              </a:rPr>
              <a:t>질문(12월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2" dirty="0">
                <a:solidFill>
                  <a:srgbClr val="000000"/>
                </a:solidFill>
                <a:latin typeface="AKHGVB+Gothic A1 Bold"/>
                <a:cs typeface="AKHGVB+Gothic A1 Bold"/>
              </a:rPr>
              <a:t>24일)했습니다.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0625" y="5655470"/>
            <a:ext cx="5040409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이에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대해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돗토리번이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막부에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0625" y="6188870"/>
            <a:ext cx="6720145" cy="117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000000"/>
                </a:solidFill>
                <a:latin typeface="AKHGVB+Gothic A1 Bold"/>
                <a:cs typeface="AKHGVB+Gothic A1 Bold"/>
              </a:rPr>
              <a:t>다케시마(울릉도)와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4" dirty="0">
                <a:solidFill>
                  <a:srgbClr val="000000"/>
                </a:solidFill>
                <a:latin typeface="AKHGVB+Gothic A1 Bold"/>
                <a:cs typeface="AKHGVB+Gothic A1 Bold"/>
              </a:rPr>
              <a:t>마쓰시마(독도)가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돗토리번의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소속이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아니라고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0625" y="7255670"/>
            <a:ext cx="8347538" cy="117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1" dirty="0">
                <a:solidFill>
                  <a:srgbClr val="000000"/>
                </a:solidFill>
                <a:latin typeface="AKHGVB+Gothic A1 Bold"/>
                <a:cs typeface="AKHGVB+Gothic A1 Bold"/>
              </a:rPr>
              <a:t>답변(12월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1" dirty="0">
                <a:solidFill>
                  <a:srgbClr val="000000"/>
                </a:solidFill>
                <a:latin typeface="AKHGVB+Gothic A1 Bold"/>
                <a:cs typeface="AKHGVB+Gothic A1 Bold"/>
              </a:rPr>
              <a:t>25일)함에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따라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막부는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울릉도와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독도가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일본령이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아님을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공식적으로</a:t>
            </a:r>
            <a:r>
              <a:rPr sz="3050" b="1" dirty="0">
                <a:solidFill>
                  <a:srgbClr val="000000"/>
                </a:solidFill>
                <a:latin typeface="AKHGVB+Gothic A1 Bold"/>
                <a:cs typeface="AKHGVB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AKHGVB+Gothic A1 Bold"/>
                <a:cs typeface="AKHGVB+Gothic A1 Bold"/>
              </a:rPr>
              <a:t>확인합니다.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EJKKJB+Gothic A1 Medium"/>
                <a:cs typeface="EJKKJB+Gothic A1 Medium"/>
              </a:rPr>
              <a:t>1695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RDFOCJ+Gothic A1 Bold"/>
                <a:cs typeface="RDFOCJ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64135" y="844190"/>
            <a:ext cx="3513480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RDFOCJ+Gothic A1 Bold"/>
                <a:cs typeface="RDFOCJ+Gothic A1 Bold"/>
              </a:rPr>
              <a:t>다케시마 도해 금지령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RDFOCJ+Gothic A1 Bold"/>
                <a:cs typeface="RDFOCJ+Gothic A1 Bold"/>
              </a:rPr>
              <a:t>우리 영토인 근거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0625" y="2743218"/>
            <a:ext cx="6056755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FF5757"/>
                </a:solidFill>
                <a:latin typeface="RDFOCJ+Gothic A1 Bold"/>
                <a:cs typeface="RDFOCJ+Gothic A1 Bold"/>
              </a:rPr>
              <a:t>1월.</a:t>
            </a:r>
            <a:r>
              <a:rPr sz="3050" b="1" dirty="0">
                <a:solidFill>
                  <a:srgbClr val="FF5757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RDFOCJ+Gothic A1 Bold"/>
                <a:cs typeface="RDFOCJ+Gothic A1 Bold"/>
              </a:rPr>
              <a:t>다케시마(울릉도)</a:t>
            </a:r>
            <a:r>
              <a:rPr sz="3050" b="1" dirty="0">
                <a:solidFill>
                  <a:srgbClr val="FF5757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RDFOCJ+Gothic A1 Bold"/>
                <a:cs typeface="RDFOCJ+Gothic A1 Bold"/>
              </a:rPr>
              <a:t>도해금지령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0625" y="3810018"/>
            <a:ext cx="7607426" cy="22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일본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막부는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돗토리번을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통해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울릉도와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독도가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일본령이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아님을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확인하고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다케시마(울릉도)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도해금지령을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내렸습니다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(1696년</a:t>
            </a:r>
            <a:r>
              <a:rPr sz="3050" b="1" spc="-10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1월</a:t>
            </a:r>
            <a:r>
              <a:rPr sz="3050" b="1" spc="-10" dirty="0">
                <a:solidFill>
                  <a:srgbClr val="000000"/>
                </a:solidFill>
                <a:latin typeface="RDFOCJ+Gothic A1 Bold"/>
                <a:cs typeface="RDFOCJ+Gothic A1 Bold"/>
              </a:rPr>
              <a:t> 28일).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0625" y="6477018"/>
            <a:ext cx="7501649" cy="117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이후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조선과의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외교문서를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통해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울릉도가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조선령임을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5" dirty="0">
                <a:solidFill>
                  <a:srgbClr val="000000"/>
                </a:solidFill>
                <a:latin typeface="RDFOCJ+Gothic A1 Bold"/>
                <a:cs typeface="RDFOCJ+Gothic A1 Bold"/>
              </a:rPr>
              <a:t>공식</a:t>
            </a:r>
            <a:r>
              <a:rPr sz="3050" b="1" dirty="0">
                <a:solidFill>
                  <a:srgbClr val="000000"/>
                </a:solidFill>
                <a:latin typeface="RDFOCJ+Gothic A1 Bold"/>
                <a:cs typeface="RDFOCJ+Gothic A1 Bold"/>
              </a:rPr>
              <a:t> </a:t>
            </a:r>
            <a:r>
              <a:rPr sz="3050" b="1" spc="-12" dirty="0">
                <a:solidFill>
                  <a:srgbClr val="000000"/>
                </a:solidFill>
                <a:latin typeface="RDFOCJ+Gothic A1 Bold"/>
                <a:cs typeface="RDFOCJ+Gothic A1 Bold"/>
              </a:rPr>
              <a:t>확인하였습니다(1699년).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VDVJWV+Gothic A1 Medium"/>
                <a:cs typeface="VDVJWV+Gothic A1 Medium"/>
              </a:rPr>
              <a:t>1696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0625" y="2476518"/>
            <a:ext cx="5387722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38B6FF"/>
                </a:solidFill>
                <a:latin typeface="SRPQTR+Gothic A1 Bold"/>
                <a:cs typeface="SRPQTR+Gothic A1 Bold"/>
              </a:rPr>
              <a:t>5월.</a:t>
            </a:r>
            <a:r>
              <a:rPr sz="3050" b="1" dirty="0">
                <a:solidFill>
                  <a:srgbClr val="38B6FF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4" dirty="0">
                <a:solidFill>
                  <a:srgbClr val="38B6FF"/>
                </a:solidFill>
                <a:latin typeface="SRPQTR+Gothic A1 Bold"/>
                <a:cs typeface="SRPQTR+Gothic A1 Bold"/>
              </a:rPr>
              <a:t>안용복(</a:t>
            </a:r>
            <a:r>
              <a:rPr sz="3050" spc="-15" dirty="0">
                <a:solidFill>
                  <a:srgbClr val="38B6FF"/>
                </a:solidFill>
                <a:latin typeface="WPIAWV+Noto Sans CJK SC Bold"/>
                <a:cs typeface="WPIAWV+Noto Sans CJK SC Bold"/>
              </a:rPr>
              <a:t>ꢀ龍福</a:t>
            </a:r>
            <a:r>
              <a:rPr sz="3050" b="1" dirty="0">
                <a:solidFill>
                  <a:srgbClr val="38B6FF"/>
                </a:solidFill>
                <a:latin typeface="SRPQTR+Gothic A1 Bold"/>
                <a:cs typeface="SRPQTR+Gothic A1 Bold"/>
              </a:rPr>
              <a:t>)</a:t>
            </a:r>
            <a:r>
              <a:rPr sz="3050" b="1" spc="-10" dirty="0">
                <a:solidFill>
                  <a:srgbClr val="38B6FF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38B6FF"/>
                </a:solidFill>
                <a:latin typeface="SRPQTR+Gothic A1 Bold"/>
                <a:cs typeface="SRPQTR+Gothic A1 Bold"/>
              </a:rPr>
              <a:t>일본</a:t>
            </a:r>
            <a:r>
              <a:rPr sz="3050" b="1" dirty="0">
                <a:solidFill>
                  <a:srgbClr val="38B6FF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38B6FF"/>
                </a:solidFill>
                <a:latin typeface="SRPQTR+Gothic A1 Bold"/>
                <a:cs typeface="SRPQTR+Gothic A1 Bold"/>
              </a:rPr>
              <a:t>도해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74922" y="3361320"/>
            <a:ext cx="5673429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원록9병자년조선주착안일권지각서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0625" y="3543318"/>
            <a:ext cx="7628456" cy="17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SRPQTR+Gothic A1 Bold"/>
                <a:cs typeface="SRPQTR+Gothic A1 Bold"/>
              </a:rPr>
              <a:t>안용복(</a:t>
            </a:r>
            <a:r>
              <a:rPr sz="3050" spc="-15" dirty="0">
                <a:solidFill>
                  <a:srgbClr val="2A2A40"/>
                </a:solidFill>
                <a:latin typeface="WPIAWV+Noto Sans CJK SC Bold"/>
                <a:cs typeface="WPIAWV+Noto Sans CJK SC Bold"/>
              </a:rPr>
              <a:t>ꢀ龍福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)이</a:t>
            </a:r>
            <a:r>
              <a:rPr sz="3050" b="1" spc="-1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울릉도에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어업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온</a:t>
            </a:r>
            <a:r>
              <a:rPr sz="3050" b="1" spc="-20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일본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어선을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추격하여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SRPQTR+Gothic A1 Bold"/>
                <a:cs typeface="SRPQTR+Gothic A1 Bold"/>
              </a:rPr>
              <a:t>독도(자산도)에서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쫓아버리고,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일본에까지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다녀온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사건입니다.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0625" y="5676918"/>
            <a:ext cx="7053535" cy="2246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이때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안용복이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오키섬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관리에게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울릉도와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독도가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조선령이라고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진술한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기록이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「원록9병자년조선주착안일권지각서」에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실려</a:t>
            </a:r>
            <a:r>
              <a:rPr sz="3050" b="1" dirty="0">
                <a:solidFill>
                  <a:srgbClr val="2A2A40"/>
                </a:solidFill>
                <a:latin typeface="SRPQTR+Gothic A1 Bold"/>
                <a:cs typeface="SRPQTR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SRPQTR+Gothic A1 Bold"/>
                <a:cs typeface="SRPQTR+Gothic A1 Bold"/>
              </a:rPr>
              <a:t>있습니다.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VDVJWV+Gothic A1 Medium"/>
                <a:cs typeface="VDVJWV+Gothic A1 Medium"/>
              </a:rPr>
              <a:t>1696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0625" y="2743218"/>
            <a:ext cx="4470629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38B6FF"/>
                </a:solidFill>
                <a:latin typeface="EWDENE+Gothic A1 Bold"/>
                <a:cs typeface="EWDENE+Gothic A1 Bold"/>
              </a:rPr>
              <a:t>『동국문헌비고』「여지고」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01629" y="3361320"/>
            <a:ext cx="2277475" cy="59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동국문헌비고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0625" y="3810018"/>
            <a:ext cx="7147605" cy="117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국왕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영조의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명에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의해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조선의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문물제도를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기록한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관찬서입니다.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0625" y="5410218"/>
            <a:ext cx="6428525" cy="2726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이</a:t>
            </a:r>
            <a:r>
              <a:rPr sz="3050" b="1" spc="-20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책에는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EWDENE+Gothic A1 Bold"/>
                <a:cs typeface="EWDENE+Gothic A1 Bold"/>
              </a:rPr>
              <a:t>“우산도(독도)와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울릉도…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두</a:t>
            </a:r>
            <a:r>
              <a:rPr sz="3050" b="1" spc="-20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섬으로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하나가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바로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EWDENE+Gothic A1 Bold"/>
                <a:cs typeface="EWDENE+Gothic A1 Bold"/>
              </a:rPr>
              <a:t>우산이다...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EWDENE+Gothic A1 Bold"/>
                <a:cs typeface="EWDENE+Gothic A1 Bold"/>
              </a:rPr>
              <a:t>「여지지」에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이르기를,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울릉과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우산은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모두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우산국의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땅인데,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우산은</a:t>
            </a:r>
            <a:r>
              <a:rPr sz="305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EWDENE+Gothic A1 Bold"/>
                <a:cs typeface="EWDENE+Gothic A1 Bold"/>
              </a:rPr>
              <a:t>일본이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말하는 송도(</a:t>
            </a:r>
            <a:r>
              <a:rPr sz="2700" dirty="0">
                <a:solidFill>
                  <a:srgbClr val="2A2A40"/>
                </a:solidFill>
                <a:latin typeface="IKARNS+Noto Sans CJK SC Bold"/>
                <a:cs typeface="IKARNS+Noto Sans CJK SC Bold"/>
              </a:rPr>
              <a:t>ꢀꢁ</a:t>
            </a:r>
            <a:r>
              <a:rPr sz="2700" b="1" dirty="0">
                <a:solidFill>
                  <a:srgbClr val="2A2A40"/>
                </a:solidFill>
                <a:latin typeface="EWDENE+Gothic A1 Bold"/>
                <a:cs typeface="EWDENE+Gothic A1 Bold"/>
              </a:rPr>
              <a:t>)다.”라고 하였습니다.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TSDJLG+Gothic A1 Medium"/>
                <a:cs typeface="TSDJLG+Gothic A1 Medium"/>
              </a:rPr>
              <a:t>1770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1105" y="2801471"/>
            <a:ext cx="6053396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FF5757"/>
                </a:solidFill>
                <a:latin typeface="JONMSM+Gothic A1 Bold"/>
                <a:cs typeface="JONMSM+Gothic A1 Bold"/>
              </a:rPr>
              <a:t>일</a:t>
            </a:r>
            <a:r>
              <a:rPr sz="3050" b="1" spc="-20" dirty="0">
                <a:solidFill>
                  <a:srgbClr val="FF5757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JONMSM+Gothic A1 Bold"/>
                <a:cs typeface="JONMSM+Gothic A1 Bold"/>
              </a:rPr>
              <a:t>외무성『조선국교제시말내탐서』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1105" y="3868272"/>
            <a:ext cx="7937019" cy="17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1870년</a:t>
            </a:r>
            <a:r>
              <a:rPr sz="3050" b="1" spc="-1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관리인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사다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하쿠보(</a:t>
            </a:r>
            <a:r>
              <a:rPr sz="3050" spc="-15" dirty="0">
                <a:solidFill>
                  <a:srgbClr val="2A2A40"/>
                </a:solidFill>
                <a:latin typeface="SIDWGA+Noto Sans CJK SC Bold"/>
                <a:cs typeface="SIDWGA+Noto Sans CJK SC Bold"/>
              </a:rPr>
              <a:t>ꢀ⽥⽩茅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)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등이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조선을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시찰한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후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외무성에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제출한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보고서입니다.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1105" y="6001872"/>
            <a:ext cx="7250707" cy="2726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이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보고서에는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“다케시마(울릉도)와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마쓰시마(독도)가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부속이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된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사정”이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언급되어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있어,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당시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일본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두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섬을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영토로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인식했다는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것을</a:t>
            </a:r>
          </a:p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알 수 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IDKRL+Gothic A1 Medium"/>
                <a:cs typeface="RIDKRL+Gothic A1 Medium"/>
              </a:rPr>
              <a:t>1870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107" y="48454"/>
            <a:ext cx="1040267" cy="74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8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RBOFHO+Gothic A1 Bold"/>
                <a:cs typeface="RBOFHO+Gothic A1 Bold"/>
              </a:rPr>
              <a:t>구성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107" y="1286704"/>
            <a:ext cx="6892435" cy="136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8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RBOFHO+Gothic A1 Bold"/>
                <a:cs typeface="RBOFHO+Gothic A1 Bold"/>
              </a:rPr>
              <a:t>독도는 2개의 큰</a:t>
            </a:r>
            <a:r>
              <a:rPr sz="3500" b="1" spc="10" dirty="0">
                <a:solidFill>
                  <a:srgbClr val="000000"/>
                </a:solidFill>
                <a:latin typeface="RBOFHO+Gothic A1 Bold"/>
                <a:cs typeface="RBOFHO+Gothic A1 Bold"/>
              </a:rPr>
              <a:t> </a:t>
            </a:r>
            <a:r>
              <a:rPr sz="3500" b="1" dirty="0">
                <a:solidFill>
                  <a:srgbClr val="000000"/>
                </a:solidFill>
                <a:latin typeface="RBOFHO+Gothic A1 Bold"/>
                <a:cs typeface="RBOFHO+Gothic A1 Bold"/>
              </a:rPr>
              <a:t>섬인 동도와 서도,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RBOFHO+Gothic A1 Bold"/>
                <a:cs typeface="RBOFHO+Gothic A1 Bold"/>
              </a:rPr>
              <a:t>그리고 주변 89개 부속도서로 구성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107" y="5001454"/>
            <a:ext cx="1040267" cy="74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38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RBOFHO+Gothic A1 Bold"/>
                <a:cs typeface="RBOFHO+Gothic A1 Bold"/>
              </a:rPr>
              <a:t>위치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1105" y="2534771"/>
            <a:ext cx="6053340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FF5757"/>
                </a:solidFill>
                <a:latin typeface="JONMSM+Gothic A1 Bold"/>
                <a:cs typeface="JONMSM+Gothic A1 Bold"/>
              </a:rPr>
              <a:t>일</a:t>
            </a:r>
            <a:r>
              <a:rPr sz="3050" b="1" spc="-20" dirty="0">
                <a:solidFill>
                  <a:srgbClr val="FF5757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FF5757"/>
                </a:solidFill>
                <a:latin typeface="JONMSM+Gothic A1 Bold"/>
                <a:cs typeface="JONMSM+Gothic A1 Bold"/>
              </a:rPr>
              <a:t>외무성『조선국교제시말내탐서』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1105" y="3601572"/>
            <a:ext cx="7937019" cy="17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1870년</a:t>
            </a:r>
            <a:r>
              <a:rPr sz="3050" b="1" spc="-1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관리인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사다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하쿠보(</a:t>
            </a:r>
            <a:r>
              <a:rPr sz="3050" spc="-15" dirty="0">
                <a:solidFill>
                  <a:srgbClr val="2A2A40"/>
                </a:solidFill>
                <a:latin typeface="SIDWGA+Noto Sans CJK SC Bold"/>
                <a:cs typeface="SIDWGA+Noto Sans CJK SC Bold"/>
              </a:rPr>
              <a:t>ꢀ⽥⽩茅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)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등이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조선을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시찰한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후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외무성에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제출한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보고서입니다.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1105" y="5735172"/>
            <a:ext cx="7250707" cy="27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이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보고서에는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“다케시마(울릉도)와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마쓰시마(독도)가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부속이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된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JONMSM+Gothic A1 Bold"/>
                <a:cs typeface="JONMSM+Gothic A1 Bold"/>
              </a:rPr>
              <a:t>사정”이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언급되어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있어,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당시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일본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외무성이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두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섬을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조선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영토로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인식했다는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것을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알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dirty="0">
                <a:solidFill>
                  <a:srgbClr val="2A2A40"/>
                </a:solidFill>
                <a:latin typeface="JONMSM+Gothic A1 Bold"/>
                <a:cs typeface="JONMSM+Gothic A1 Bold"/>
              </a:rPr>
              <a:t>수</a:t>
            </a:r>
            <a:r>
              <a:rPr sz="3050" b="1" spc="-20" dirty="0">
                <a:solidFill>
                  <a:srgbClr val="2A2A40"/>
                </a:solidFill>
                <a:latin typeface="JONMSM+Gothic A1 Bold"/>
                <a:cs typeface="JONMSM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JONMSM+Gothic A1 Bold"/>
                <a:cs typeface="JONMSM+Gothic A1 Bold"/>
              </a:rPr>
              <a:t>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IDKRL+Gothic A1 Medium"/>
                <a:cs typeface="RIDKRL+Gothic A1 Medium"/>
              </a:rPr>
              <a:t>1877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1584" y="2292078"/>
            <a:ext cx="4223871" cy="64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38B6FF"/>
                </a:solidFill>
                <a:latin typeface="DMGLTF+Gothic A1 Bold"/>
                <a:cs typeface="DMGLTF+Gothic A1 Bold"/>
              </a:rPr>
              <a:t>칙령(</a:t>
            </a:r>
            <a:r>
              <a:rPr sz="3050" spc="-15" dirty="0">
                <a:solidFill>
                  <a:srgbClr val="38B6FF"/>
                </a:solidFill>
                <a:latin typeface="ROVHKW+Noto Sans CJK SC Bold"/>
                <a:cs typeface="ROVHKW+Noto Sans CJK SC Bold"/>
              </a:rPr>
              <a:t>勅令</a:t>
            </a:r>
            <a:r>
              <a:rPr sz="3050" b="1" dirty="0">
                <a:solidFill>
                  <a:srgbClr val="38B6FF"/>
                </a:solidFill>
                <a:latin typeface="DMGLTF+Gothic A1 Bold"/>
                <a:cs typeface="DMGLTF+Gothic A1 Bold"/>
              </a:rPr>
              <a:t>)</a:t>
            </a:r>
            <a:r>
              <a:rPr sz="3050" b="1" spc="-10" dirty="0">
                <a:solidFill>
                  <a:srgbClr val="38B6FF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1" dirty="0">
                <a:solidFill>
                  <a:srgbClr val="38B6FF"/>
                </a:solidFill>
                <a:latin typeface="DMGLTF+Gothic A1 Bold"/>
                <a:cs typeface="DMGLTF+Gothic A1 Bold"/>
              </a:rPr>
              <a:t>제41호</a:t>
            </a:r>
            <a:r>
              <a:rPr sz="3050" b="1" dirty="0">
                <a:solidFill>
                  <a:srgbClr val="38B6FF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38B6FF"/>
                </a:solidFill>
                <a:latin typeface="DMGLTF+Gothic A1 Bold"/>
                <a:cs typeface="DMGLTF+Gothic A1 Bold"/>
              </a:rPr>
              <a:t>반포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1584" y="3358879"/>
            <a:ext cx="7181474" cy="22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고종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황제는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칙령으로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‘울릉도(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ꢀ陵ꢁ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)를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울도(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ꢀꢁ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)로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개칭(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ꢂꢃ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)하고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도감(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ꢁꢄ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)을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군수(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郡ꢅ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)로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개정(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ꢂ正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)한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건(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件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)’을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제정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반포했습니다.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1584" y="6025879"/>
            <a:ext cx="6874425" cy="277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88"/>
              </a:lnSpc>
              <a:spcBef>
                <a:spcPts val="0"/>
              </a:spcBef>
              <a:spcAft>
                <a:spcPts val="0"/>
              </a:spcAft>
            </a:pP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이</a:t>
            </a:r>
            <a:r>
              <a:rPr sz="3050" b="1" spc="-20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칙령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DMGLTF+Gothic A1 Bold"/>
                <a:cs typeface="DMGLTF+Gothic A1 Bold"/>
              </a:rPr>
              <a:t>제2조에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DMGLTF+Gothic A1 Bold"/>
                <a:cs typeface="DMGLTF+Gothic A1 Bold"/>
              </a:rPr>
              <a:t>울도군(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ꢀꢁ郡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)의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관할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구역으로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4" dirty="0">
                <a:solidFill>
                  <a:srgbClr val="2A2A40"/>
                </a:solidFill>
                <a:latin typeface="DMGLTF+Gothic A1 Bold"/>
                <a:cs typeface="DMGLTF+Gothic A1 Bold"/>
              </a:rPr>
              <a:t>울릉전도(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ꢀ陵ꢆꢁ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),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죽도(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⽵ꢁ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)와</a:t>
            </a:r>
            <a:r>
              <a:rPr sz="3050" b="1" spc="-1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함께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석도(</a:t>
            </a:r>
            <a:r>
              <a:rPr sz="3050" spc="-15" dirty="0">
                <a:solidFill>
                  <a:srgbClr val="2A2A40"/>
                </a:solidFill>
                <a:latin typeface="ROVHKW+Noto Sans CJK SC Bold"/>
                <a:cs typeface="ROVHKW+Noto Sans CJK SC Bold"/>
              </a:rPr>
              <a:t>⽯ꢁ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,</a:t>
            </a:r>
            <a:r>
              <a:rPr sz="3050" b="1" spc="-10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2" dirty="0">
                <a:solidFill>
                  <a:srgbClr val="2A2A40"/>
                </a:solidFill>
                <a:latin typeface="DMGLTF+Gothic A1 Bold"/>
                <a:cs typeface="DMGLTF+Gothic A1 Bold"/>
              </a:rPr>
              <a:t>독도)를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규정하여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독도가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울도군의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관할임을</a:t>
            </a:r>
          </a:p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명확히</a:t>
            </a:r>
            <a:r>
              <a:rPr sz="3050" b="1" dirty="0">
                <a:solidFill>
                  <a:srgbClr val="2A2A40"/>
                </a:solidFill>
                <a:latin typeface="DMGLTF+Gothic A1 Bold"/>
                <a:cs typeface="DMGLTF+Gothic A1 Bold"/>
              </a:rPr>
              <a:t> </a:t>
            </a:r>
            <a:r>
              <a:rPr sz="3050" b="1" spc="-15" dirty="0">
                <a:solidFill>
                  <a:srgbClr val="2A2A40"/>
                </a:solidFill>
                <a:latin typeface="DMGLTF+Gothic A1 Bold"/>
                <a:cs typeface="DMGLTF+Gothic A1 Bold"/>
              </a:rPr>
              <a:t>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RIDKRL+Gothic A1 Medium"/>
                <a:cs typeface="RIDKRL+Gothic A1 Medium"/>
              </a:rPr>
              <a:t>1877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1584" y="2430863"/>
            <a:ext cx="5239666" cy="56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4" dirty="0">
                <a:solidFill>
                  <a:srgbClr val="FF5757"/>
                </a:solidFill>
                <a:latin typeface="ITQBIV+Gothic A1 Bold"/>
                <a:cs typeface="ITQBIV+Gothic A1 Bold"/>
              </a:rPr>
              <a:t>시마네현고시(</a:t>
            </a:r>
            <a:r>
              <a:rPr sz="2600" spc="15" dirty="0">
                <a:solidFill>
                  <a:srgbClr val="FF5757"/>
                </a:solidFill>
                <a:latin typeface="LMKMGR+Noto Sans CJK SC Bold"/>
                <a:cs typeface="LMKMGR+Noto Sans CJK SC Bold"/>
              </a:rPr>
              <a:t>ꢀꢁꢂ告⽰</a:t>
            </a:r>
            <a:r>
              <a:rPr sz="2600" b="1" dirty="0">
                <a:solidFill>
                  <a:srgbClr val="FF5757"/>
                </a:solidFill>
                <a:latin typeface="ITQBIV+Gothic A1 Bold"/>
                <a:cs typeface="ITQBIV+Gothic A1 Bold"/>
              </a:rPr>
              <a:t>)</a:t>
            </a:r>
            <a:r>
              <a:rPr sz="2600" b="1" spc="10" dirty="0">
                <a:solidFill>
                  <a:srgbClr val="FF5757"/>
                </a:solidFill>
                <a:latin typeface="ITQBIV+Gothic A1 Bold"/>
                <a:cs typeface="ITQBIV+Gothic A1 Bold"/>
              </a:rPr>
              <a:t> 제40호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1584" y="3345263"/>
            <a:ext cx="8580327" cy="513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일본의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독도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영토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편입을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알리는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지방고시입니다.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일본은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1904년</a:t>
            </a:r>
            <a:r>
              <a:rPr sz="2600" b="1" spc="10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이래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만주와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한반도에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대한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이권을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두고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러시아와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전쟁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과정에서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동해에서의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해전을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위한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군사적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필요성에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의해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1905년</a:t>
            </a:r>
            <a:r>
              <a:rPr sz="2600" b="1" spc="10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독도를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무주지라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주장하면서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영토편입을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시도하고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시마네현에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고시했습니다.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그러나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시마네현고시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1" dirty="0">
                <a:solidFill>
                  <a:srgbClr val="2A2A40"/>
                </a:solidFill>
                <a:latin typeface="ITQBIV+Gothic A1 Bold"/>
                <a:cs typeface="ITQBIV+Gothic A1 Bold"/>
              </a:rPr>
              <a:t>제40호는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일본의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우리나라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국권에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대한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단계적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침탈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과정의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일환이었으며,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우리나라가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오랜기간에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걸쳐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확고히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확립하여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온</a:t>
            </a:r>
            <a:r>
              <a:rPr sz="2600" b="1" spc="18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독도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영유권을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침해한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불법행위이므로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국제법적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효력을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가질</a:t>
            </a:r>
            <a:r>
              <a:rPr sz="2600" b="1" dirty="0">
                <a:solidFill>
                  <a:srgbClr val="2A2A40"/>
                </a:solidFill>
                <a:latin typeface="ITQBIV+Gothic A1 Bold"/>
                <a:cs typeface="ITQBIV+Gothic A1 Bold"/>
              </a:rPr>
              <a:t> 수</a:t>
            </a:r>
            <a:r>
              <a:rPr sz="2600" b="1" spc="18" dirty="0">
                <a:solidFill>
                  <a:srgbClr val="2A2A40"/>
                </a:solidFill>
                <a:latin typeface="ITQBIV+Gothic A1 Bold"/>
                <a:cs typeface="ITQBIV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ITQBIV+Gothic A1 Bold"/>
                <a:cs typeface="ITQBIV+Gothic A1 Bold"/>
              </a:rPr>
              <a:t>없습니</a:t>
            </a:r>
            <a:r>
              <a:rPr sz="2600" b="1" spc="15" dirty="0">
                <a:solidFill>
                  <a:srgbClr val="000000"/>
                </a:solidFill>
                <a:latin typeface="ITQBIV+Gothic A1 Bold"/>
                <a:cs typeface="ITQBIV+Gothic A1 Bold"/>
              </a:rPr>
              <a:t>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HSOAPP+Gothic A1 Medium"/>
                <a:cs typeface="HSOAPP+Gothic A1 Medium"/>
              </a:rPr>
              <a:t>1905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HEKWCC+Gothic A1 Bold"/>
                <a:cs typeface="HEKWCC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HEKWCC+Gothic A1 Bold"/>
                <a:cs typeface="HEKWCC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9388" y="2718114"/>
            <a:ext cx="4353087" cy="56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1" dirty="0">
                <a:solidFill>
                  <a:srgbClr val="38B6FF"/>
                </a:solidFill>
                <a:latin typeface="HEKWCC+Gothic A1 Bold"/>
                <a:cs typeface="HEKWCC+Gothic A1 Bold"/>
              </a:rPr>
              <a:t>3월.</a:t>
            </a:r>
            <a:r>
              <a:rPr sz="2600" b="1" dirty="0">
                <a:solidFill>
                  <a:srgbClr val="38B6FF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HEKWCC+Gothic A1 Bold"/>
                <a:cs typeface="HEKWCC+Gothic A1 Bold"/>
              </a:rPr>
              <a:t>울도군수</a:t>
            </a:r>
            <a:r>
              <a:rPr sz="2600" b="1" dirty="0">
                <a:solidFill>
                  <a:srgbClr val="38B6FF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HEKWCC+Gothic A1 Bold"/>
                <a:cs typeface="HEKWCC+Gothic A1 Bold"/>
              </a:rPr>
              <a:t>심흥택</a:t>
            </a:r>
            <a:r>
              <a:rPr sz="2600" b="1" dirty="0">
                <a:solidFill>
                  <a:srgbClr val="38B6FF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HEKWCC+Gothic A1 Bold"/>
                <a:cs typeface="HEKWCC+Gothic A1 Bold"/>
              </a:rPr>
              <a:t>보고서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9388" y="3632514"/>
            <a:ext cx="6124302" cy="2848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울도군수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심흥택이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울릉도를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방문한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일본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시마네현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관민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조사단으로부터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일본이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독도를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영토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편입했다는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소식을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듣고,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다음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날</a:t>
            </a:r>
            <a:r>
              <a:rPr sz="2600" b="1" spc="18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강원도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관찰사와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2" dirty="0">
                <a:solidFill>
                  <a:srgbClr val="000000"/>
                </a:solidFill>
                <a:latin typeface="HEKWCC+Gothic A1 Bold"/>
                <a:cs typeface="HEKWCC+Gothic A1 Bold"/>
              </a:rPr>
              <a:t>내부(</a:t>
            </a:r>
            <a:r>
              <a:rPr sz="2600" spc="15" dirty="0">
                <a:solidFill>
                  <a:srgbClr val="000000"/>
                </a:solidFill>
                <a:latin typeface="IKARNS+Noto Sans CJK SC Bold"/>
                <a:cs typeface="IKARNS+Noto Sans CJK SC Bold"/>
              </a:rPr>
              <a:t>ꢀꢁ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,</a:t>
            </a:r>
            <a:r>
              <a:rPr sz="2600" b="1" spc="10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현재의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행정안전부에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2" dirty="0">
                <a:solidFill>
                  <a:srgbClr val="000000"/>
                </a:solidFill>
                <a:latin typeface="HEKWCC+Gothic A1 Bold"/>
                <a:cs typeface="HEKWCC+Gothic A1 Bold"/>
              </a:rPr>
              <a:t>해당)에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보고한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문서입니다.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9388" y="6832914"/>
            <a:ext cx="6236221" cy="147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이</a:t>
            </a:r>
            <a:r>
              <a:rPr sz="2600" b="1" spc="18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보고서에는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1" dirty="0">
                <a:solidFill>
                  <a:srgbClr val="000000"/>
                </a:solidFill>
                <a:latin typeface="HEKWCC+Gothic A1 Bold"/>
                <a:cs typeface="HEKWCC+Gothic A1 Bold"/>
              </a:rPr>
              <a:t>“본군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소속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4" dirty="0">
                <a:solidFill>
                  <a:srgbClr val="000000"/>
                </a:solidFill>
                <a:latin typeface="HEKWCC+Gothic A1 Bold"/>
                <a:cs typeface="HEKWCC+Gothic A1 Bold"/>
              </a:rPr>
              <a:t>독도”라고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하여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독도가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울도군의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관할임을</a:t>
            </a:r>
            <a:r>
              <a:rPr sz="2600" b="1" dirty="0">
                <a:solidFill>
                  <a:srgbClr val="000000"/>
                </a:solidFill>
                <a:latin typeface="HEKWCC+Gothic A1 Bold"/>
                <a:cs typeface="HEKWCC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분명히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HEKWCC+Gothic A1 Bold"/>
                <a:cs typeface="HEKWCC+Gothic A1 Bold"/>
              </a:rPr>
              <a:t>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KVVRPL+Gothic A1 Medium"/>
                <a:cs typeface="KVVRPL+Gothic A1 Medium"/>
              </a:rPr>
              <a:t>1906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LAMUPG+Gothic A1 Bold"/>
                <a:cs typeface="LAMUPG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LAMUPG+Gothic A1 Bold"/>
                <a:cs typeface="LAMUPG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1584" y="2332814"/>
            <a:ext cx="7955667" cy="56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38B6FF"/>
                </a:solidFill>
                <a:latin typeface="LAMUPG+Gothic A1 Bold"/>
                <a:cs typeface="LAMUPG+Gothic A1 Bold"/>
              </a:rPr>
              <a:t>1월</a:t>
            </a:r>
            <a:r>
              <a:rPr sz="2600" b="1" spc="10" dirty="0">
                <a:solidFill>
                  <a:srgbClr val="38B6FF"/>
                </a:solidFill>
                <a:latin typeface="LAMUPG+Gothic A1 Bold"/>
                <a:cs typeface="LAMUPG+Gothic A1 Bold"/>
              </a:rPr>
              <a:t> 29일.</a:t>
            </a:r>
            <a:r>
              <a:rPr sz="2600" b="1" dirty="0">
                <a:solidFill>
                  <a:srgbClr val="38B6FF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LAMUPG+Gothic A1 Bold"/>
                <a:cs typeface="LAMUPG+Gothic A1 Bold"/>
              </a:rPr>
              <a:t>연합국최고사령관</a:t>
            </a:r>
            <a:r>
              <a:rPr sz="2600" b="1" dirty="0">
                <a:solidFill>
                  <a:srgbClr val="38B6FF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0" dirty="0">
                <a:solidFill>
                  <a:srgbClr val="38B6FF"/>
                </a:solidFill>
                <a:latin typeface="LAMUPG+Gothic A1 Bold"/>
                <a:cs typeface="LAMUPG+Gothic A1 Bold"/>
              </a:rPr>
              <a:t>각서(SCAPIN)</a:t>
            </a:r>
            <a:r>
              <a:rPr sz="2600" b="1" dirty="0">
                <a:solidFill>
                  <a:srgbClr val="38B6FF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0" dirty="0">
                <a:solidFill>
                  <a:srgbClr val="38B6FF"/>
                </a:solidFill>
                <a:latin typeface="LAMUPG+Gothic A1 Bold"/>
                <a:cs typeface="LAMUPG+Gothic A1 Bold"/>
              </a:rPr>
              <a:t>제677호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1584" y="3247214"/>
            <a:ext cx="6127873" cy="101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1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제2차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세계대전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종전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후</a:t>
            </a:r>
            <a:r>
              <a:rPr sz="2600" b="1" spc="18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일본의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통치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행정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범위에서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독도를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제외시킨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각서입니다.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1584" y="4618814"/>
            <a:ext cx="5901766" cy="147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연합국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최고사령관은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일본의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영역에서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4" dirty="0">
                <a:solidFill>
                  <a:srgbClr val="000000"/>
                </a:solidFill>
                <a:latin typeface="LAMUPG+Gothic A1 Bold"/>
                <a:cs typeface="LAMUPG+Gothic A1 Bold"/>
              </a:rPr>
              <a:t>“울릉도,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4" dirty="0">
                <a:solidFill>
                  <a:srgbClr val="000000"/>
                </a:solidFill>
                <a:latin typeface="LAMUPG+Gothic A1 Bold"/>
                <a:cs typeface="LAMUPG+Gothic A1 Bold"/>
              </a:rPr>
              <a:t>리앙쿠르암(독도)과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제주도는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2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제외된다.”라고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규정하였습니다.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1584" y="6447614"/>
            <a:ext cx="4330379" cy="56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6월</a:t>
            </a:r>
            <a:r>
              <a:rPr sz="2600" b="1" spc="10" dirty="0">
                <a:solidFill>
                  <a:srgbClr val="000000"/>
                </a:solidFill>
                <a:latin typeface="LAMUPG+Gothic A1 Bold"/>
                <a:cs typeface="LAMUPG+Gothic A1 Bold"/>
              </a:rPr>
              <a:t> 22일.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연합국최고사령관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11584" y="6904814"/>
            <a:ext cx="9935665" cy="193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0" dirty="0">
                <a:solidFill>
                  <a:srgbClr val="000000"/>
                </a:solidFill>
                <a:latin typeface="LAMUPG+Gothic A1 Bold"/>
                <a:cs typeface="LAMUPG+Gothic A1 Bold"/>
              </a:rPr>
              <a:t>각서(SCAPIN)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1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제1033호연합국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최고사령관이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SCAPIN </a:t>
            </a:r>
            <a:r>
              <a:rPr sz="2600" b="1" spc="11" dirty="0">
                <a:solidFill>
                  <a:srgbClr val="000000"/>
                </a:solidFill>
                <a:latin typeface="LAMUPG+Gothic A1 Bold"/>
                <a:cs typeface="LAMUPG+Gothic A1 Bold"/>
              </a:rPr>
              <a:t>제677호에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이어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일본의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선박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및</a:t>
            </a:r>
            <a:r>
              <a:rPr sz="2600" b="1" spc="18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국민이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독도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또는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독도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주변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0" dirty="0">
                <a:solidFill>
                  <a:srgbClr val="000000"/>
                </a:solidFill>
                <a:latin typeface="LAMUPG+Gothic A1 Bold"/>
                <a:cs typeface="LAMUPG+Gothic A1 Bold"/>
              </a:rPr>
              <a:t>12해리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이내에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접근하는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것을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금지한</a:t>
            </a:r>
            <a:r>
              <a:rPr sz="2600" b="1" dirty="0">
                <a:solidFill>
                  <a:srgbClr val="000000"/>
                </a:solidFill>
                <a:latin typeface="LAMUPG+Gothic A1 Bold"/>
                <a:cs typeface="LAMUPG+Gothic A1 Bold"/>
              </a:rPr>
              <a:t> </a:t>
            </a:r>
            <a:r>
              <a:rPr sz="2600" b="1" spc="15" dirty="0">
                <a:solidFill>
                  <a:srgbClr val="000000"/>
                </a:solidFill>
                <a:latin typeface="LAMUPG+Gothic A1 Bold"/>
                <a:cs typeface="LAMUPG+Gothic A1 Bold"/>
              </a:rPr>
              <a:t>각서입니다.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KETCRI+Gothic A1 Medium"/>
                <a:cs typeface="KETCRI+Gothic A1 Medium"/>
              </a:rPr>
              <a:t>1946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727" y="31612"/>
            <a:ext cx="7192436" cy="53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4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1. 독도에 대한 우리나라의 입장- 우리 영토인 근거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5791" y="1388168"/>
            <a:ext cx="3942203" cy="83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1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우리 영토인 근거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1584" y="2332814"/>
            <a:ext cx="4285288" cy="562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38B6FF"/>
                </a:solidFill>
                <a:latin typeface="BUGQLP+Gothic A1 Bold"/>
                <a:cs typeface="BUGQLP+Gothic A1 Bold"/>
              </a:rPr>
              <a:t>샌프란시스코</a:t>
            </a:r>
            <a:r>
              <a:rPr sz="2600" b="1" dirty="0">
                <a:solidFill>
                  <a:srgbClr val="38B6FF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BUGQLP+Gothic A1 Bold"/>
                <a:cs typeface="BUGQLP+Gothic A1 Bold"/>
              </a:rPr>
              <a:t>강화조약</a:t>
            </a:r>
            <a:r>
              <a:rPr sz="2600" b="1" dirty="0">
                <a:solidFill>
                  <a:srgbClr val="38B6FF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38B6FF"/>
                </a:solidFill>
                <a:latin typeface="BUGQLP+Gothic A1 Bold"/>
                <a:cs typeface="BUGQLP+Gothic A1 Bold"/>
              </a:rPr>
              <a:t>체결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1584" y="3247214"/>
            <a:ext cx="6958438" cy="101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1" dirty="0">
                <a:solidFill>
                  <a:srgbClr val="2A2A40"/>
                </a:solidFill>
                <a:latin typeface="BUGQLP+Gothic A1 Bold"/>
                <a:cs typeface="BUGQLP+Gothic A1 Bold"/>
              </a:rPr>
              <a:t>제2차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세계대전을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종결하면서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연합국과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일본이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체결한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조약입니다.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1584" y="4618814"/>
            <a:ext cx="7201603" cy="193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이</a:t>
            </a:r>
            <a:r>
              <a:rPr sz="2600" b="1" spc="18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조약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0" dirty="0">
                <a:solidFill>
                  <a:srgbClr val="2A2A40"/>
                </a:solidFill>
                <a:latin typeface="BUGQLP+Gothic A1 Bold"/>
                <a:cs typeface="BUGQLP+Gothic A1 Bold"/>
              </a:rPr>
              <a:t>제2조(a)에서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2" dirty="0">
                <a:solidFill>
                  <a:srgbClr val="2A2A40"/>
                </a:solidFill>
                <a:latin typeface="BUGQLP+Gothic A1 Bold"/>
                <a:cs typeface="BUGQLP+Gothic A1 Bold"/>
              </a:rPr>
              <a:t>“일본은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한국의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독립을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인정하고,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제주도,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거문도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및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울릉도를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포함한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한국에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대한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모든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권리,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권원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및</a:t>
            </a:r>
            <a:r>
              <a:rPr sz="2600" b="1" spc="18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청구권을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2" dirty="0">
                <a:solidFill>
                  <a:srgbClr val="2A2A40"/>
                </a:solidFill>
                <a:latin typeface="BUGQLP+Gothic A1 Bold"/>
                <a:cs typeface="BUGQLP+Gothic A1 Bold"/>
              </a:rPr>
              <a:t>포기한다.”라고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규정했습니다.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1584" y="6904814"/>
            <a:ext cx="6306029" cy="193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28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이는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한국의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1" dirty="0">
                <a:solidFill>
                  <a:srgbClr val="2A2A40"/>
                </a:solidFill>
                <a:latin typeface="BUGQLP+Gothic A1 Bold"/>
                <a:cs typeface="BUGQLP+Gothic A1 Bold"/>
              </a:rPr>
              <a:t>3천여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개의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도서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가운데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예시에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불과하며,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독도가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직접적으로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명시되지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않았다고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하여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독도가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한국의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영토에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포함되지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않는다고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 볼</a:t>
            </a:r>
            <a:r>
              <a:rPr sz="2600" b="1" spc="18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dirty="0">
                <a:solidFill>
                  <a:srgbClr val="2A2A40"/>
                </a:solidFill>
                <a:latin typeface="BUGQLP+Gothic A1 Bold"/>
                <a:cs typeface="BUGQLP+Gothic A1 Bold"/>
              </a:rPr>
              <a:t>수</a:t>
            </a:r>
            <a:r>
              <a:rPr sz="2600" b="1" spc="18" dirty="0">
                <a:solidFill>
                  <a:srgbClr val="2A2A40"/>
                </a:solidFill>
                <a:latin typeface="BUGQLP+Gothic A1 Bold"/>
                <a:cs typeface="BUGQLP+Gothic A1 Bold"/>
              </a:rPr>
              <a:t> </a:t>
            </a:r>
            <a:r>
              <a:rPr sz="2600" b="1" spc="15" dirty="0">
                <a:solidFill>
                  <a:srgbClr val="2A2A40"/>
                </a:solidFill>
                <a:latin typeface="BUGQLP+Gothic A1 Bold"/>
                <a:cs typeface="BUGQLP+Gothic A1 Bold"/>
              </a:rPr>
              <a:t>없습니다</a:t>
            </a:r>
            <a:r>
              <a:rPr sz="2600" b="1" dirty="0">
                <a:solidFill>
                  <a:srgbClr val="38B6FF"/>
                </a:solidFill>
                <a:latin typeface="BUGQLP+Gothic A1 Bold"/>
                <a:cs typeface="BUGQLP+Gothic A1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36956" y="9110976"/>
            <a:ext cx="1199928" cy="76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2A2A40"/>
                </a:solidFill>
                <a:latin typeface="EJKKJB+Gothic A1 Medium"/>
                <a:cs typeface="EJKKJB+Gothic A1 Medium"/>
              </a:rPr>
              <a:t>1951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1560" y="801580"/>
            <a:ext cx="5068645" cy="94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176"/>
              </a:lnSpc>
              <a:spcBef>
                <a:spcPts val="0"/>
              </a:spcBef>
              <a:spcAft>
                <a:spcPts val="0"/>
              </a:spcAft>
            </a:pPr>
            <a:r>
              <a:rPr sz="4550" dirty="0">
                <a:solidFill>
                  <a:srgbClr val="000000"/>
                </a:solidFill>
                <a:latin typeface="IPMALE+Gothic A1 Medium"/>
                <a:cs typeface="IPMALE+Gothic A1 Medium"/>
              </a:rPr>
              <a:t>자세한 내용 더 보기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7439" y="801580"/>
            <a:ext cx="7496841" cy="94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176"/>
              </a:lnSpc>
              <a:spcBef>
                <a:spcPts val="0"/>
              </a:spcBef>
              <a:spcAft>
                <a:spcPts val="0"/>
              </a:spcAft>
            </a:pPr>
            <a:r>
              <a:rPr sz="4550" dirty="0">
                <a:solidFill>
                  <a:srgbClr val="000000"/>
                </a:solidFill>
                <a:latin typeface="PTQKOH+Gothic A1 Medium"/>
                <a:cs typeface="PTQKOH+Gothic A1 Medium"/>
              </a:rPr>
              <a:t>독도는 우리땅! 최신버전 노래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99" y="-72292"/>
            <a:ext cx="7050632" cy="134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57"/>
              </a:lnSpc>
              <a:spcBef>
                <a:spcPts val="0"/>
              </a:spcBef>
              <a:spcAft>
                <a:spcPts val="0"/>
              </a:spcAft>
            </a:pPr>
            <a:r>
              <a:rPr sz="6500" spc="-162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독도</a:t>
            </a:r>
            <a:r>
              <a:rPr sz="6500" spc="-201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 </a:t>
            </a:r>
            <a:r>
              <a:rPr sz="6500" spc="-162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학습</a:t>
            </a:r>
            <a:r>
              <a:rPr sz="6500" spc="-201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 </a:t>
            </a:r>
            <a:r>
              <a:rPr sz="6500" spc="-162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후의</a:t>
            </a:r>
            <a:r>
              <a:rPr sz="6500" spc="-201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 </a:t>
            </a:r>
            <a:r>
              <a:rPr sz="6500" spc="-162" dirty="0">
                <a:solidFill>
                  <a:srgbClr val="2A2A40"/>
                </a:solidFill>
                <a:latin typeface="KIHLQI+Gothic A1 SemiBold"/>
                <a:cs typeface="KIHLQI+Gothic A1 SemiBold"/>
              </a:rPr>
              <a:t>생각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3999" y="2597462"/>
            <a:ext cx="8146480" cy="4185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06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독도에 대해 알아보기 전까지는 독도에 어떤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동식물이 서식하는지, 독도의 지형 지리적 이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점은 무엇인지 독도의 역사가 어떻게 되는지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에 대해서 잘 모르고 있었다.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무작정 독도가 대한민국의 영토라는 것만 알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고 자세한 내용은 몰랐기에 반성하고 열심히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학습하였다.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99" y="7245663"/>
            <a:ext cx="7998783" cy="1280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06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앞으로도 독도에 지속적인 관심을 가지고 공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A2A40"/>
                </a:solidFill>
                <a:latin typeface="SAHKJR+Gothic A1 Medium"/>
                <a:cs typeface="SAHKJR+Gothic A1 Medium"/>
              </a:rPr>
              <a:t>부해야겠다는 생각이 들었다.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0058" y="2288521"/>
            <a:ext cx="2152524" cy="16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4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2A2A40"/>
                </a:solidFill>
                <a:latin typeface="CWWVRC+Gothic A1 SemiBold"/>
                <a:cs typeface="CWWVRC+Gothic A1 SemiBold"/>
              </a:rPr>
              <a:t>자료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0058" y="3507721"/>
            <a:ext cx="2152524" cy="16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4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2A2A40"/>
                </a:solidFill>
                <a:latin typeface="CWWVRC+Gothic A1 SemiBold"/>
                <a:cs typeface="CWWVRC+Gothic A1 SemiBold"/>
              </a:rPr>
              <a:t>출처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00058" y="5643248"/>
            <a:ext cx="6792813" cy="85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1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2A2A40"/>
                </a:solidFill>
                <a:latin typeface="LMKRBJ+Gothic A1 ExtraLight"/>
                <a:cs typeface="LMKRBJ+Gothic A1 ExtraLight"/>
              </a:rPr>
              <a:t>대한민국 외교부 독도</a:t>
            </a:r>
          </a:p>
          <a:p>
            <a:pPr marL="0" marR="0">
              <a:lnSpc>
                <a:spcPts val="31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2A2A40"/>
                </a:solidFill>
                <a:latin typeface="LMKRBJ+Gothic A1 ExtraLight"/>
                <a:cs typeface="LMKRBJ+Gothic A1 ExtraLight"/>
              </a:rPr>
              <a:t>https://dokdo.mofa.go.kr/kor/introduce/management.jsp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29134" y="842191"/>
            <a:ext cx="5048058" cy="77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7"/>
              </a:lnSpc>
              <a:spcBef>
                <a:spcPts val="0"/>
              </a:spcBef>
              <a:spcAft>
                <a:spcPts val="0"/>
              </a:spcAft>
            </a:pPr>
            <a:r>
              <a:rPr sz="3700" spc="-14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독도의</a:t>
            </a:r>
            <a:r>
              <a:rPr sz="3700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 </a:t>
            </a:r>
            <a:r>
              <a:rPr sz="3700" spc="-14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지형</a:t>
            </a:r>
            <a:r>
              <a:rPr sz="3700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 더</a:t>
            </a:r>
            <a:r>
              <a:rPr sz="3700" spc="-17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 </a:t>
            </a:r>
            <a:r>
              <a:rPr sz="3700" spc="-14" dirty="0">
                <a:solidFill>
                  <a:srgbClr val="000000"/>
                </a:solidFill>
                <a:latin typeface="RKCTSK+Gothic A1 Medium"/>
                <a:cs typeface="RKCTSK+Gothic A1 Medium"/>
              </a:rPr>
              <a:t>알아보기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3280" y="4422864"/>
            <a:ext cx="5478128" cy="16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24"/>
              </a:lnSpc>
              <a:spcBef>
                <a:spcPts val="0"/>
              </a:spcBef>
              <a:spcAft>
                <a:spcPts val="0"/>
              </a:spcAft>
            </a:pPr>
            <a:r>
              <a:rPr sz="8000" spc="-200" dirty="0">
                <a:solidFill>
                  <a:srgbClr val="2A2A40"/>
                </a:solidFill>
                <a:latin typeface="KKENGN+Gothic A1 SemiBold"/>
                <a:cs typeface="KKENGN+Gothic A1 SemiBold"/>
              </a:rPr>
              <a:t>감사합니다!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8478" y="6340262"/>
            <a:ext cx="2299377" cy="47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7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2A2A40"/>
                </a:solidFill>
                <a:latin typeface="JUODLO+Gothic A1 Medium"/>
                <a:cs typeface="JUODLO+Gothic A1 Medium"/>
              </a:rPr>
              <a:t>22361124 송은채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93678" y="129830"/>
            <a:ext cx="4841227" cy="148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09"/>
              </a:lnSpc>
              <a:spcBef>
                <a:spcPts val="0"/>
              </a:spcBef>
              <a:spcAft>
                <a:spcPts val="0"/>
              </a:spcAft>
            </a:pPr>
            <a:r>
              <a:rPr sz="7250" spc="-2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독도의</a:t>
            </a:r>
            <a:r>
              <a:rPr sz="725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 </a:t>
            </a:r>
            <a:r>
              <a:rPr sz="7250" spc="-2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기후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75181" y="1926029"/>
            <a:ext cx="2099906" cy="1066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98"/>
              </a:lnSpc>
              <a:spcBef>
                <a:spcPts val="0"/>
              </a:spcBef>
              <a:spcAft>
                <a:spcPts val="0"/>
              </a:spcAft>
            </a:pPr>
            <a:r>
              <a:rPr sz="5150" b="1" spc="-18" dirty="0">
                <a:solidFill>
                  <a:srgbClr val="2A2A40"/>
                </a:solidFill>
                <a:latin typeface="LQSTAC+Gothic A1 Bold"/>
                <a:cs typeface="LQSTAC+Gothic A1 Bold"/>
              </a:rPr>
              <a:t>강수량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5269" y="1976249"/>
            <a:ext cx="1450737" cy="1066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98"/>
              </a:lnSpc>
              <a:spcBef>
                <a:spcPts val="0"/>
              </a:spcBef>
              <a:spcAft>
                <a:spcPts val="0"/>
              </a:spcAft>
            </a:pPr>
            <a:r>
              <a:rPr sz="5150" b="1" spc="-18" dirty="0">
                <a:solidFill>
                  <a:srgbClr val="2A2A40"/>
                </a:solidFill>
                <a:latin typeface="LQSTAC+Gothic A1 Bold"/>
                <a:cs typeface="LQSTAC+Gothic A1 Bold"/>
              </a:rPr>
              <a:t>기온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67265" y="3023107"/>
            <a:ext cx="3645307" cy="319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연평균 1,240mm(겨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울철 강수는 대부분 적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설의 형태)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난류의 영향을 많이 받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는 전형적인 해양성 기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60827" y="4093421"/>
            <a:ext cx="2852255" cy="1977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연평균 12도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1월 평균 1도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8월 평균 23도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67265" y="6109207"/>
            <a:ext cx="3645307" cy="1647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안개가 잦고 연중 흐린</a:t>
            </a:r>
          </a:p>
          <a:p>
            <a:pPr marL="0" marR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날이 약 160일 이상,</a:t>
            </a:r>
          </a:p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2A2A40"/>
                </a:solidFill>
                <a:latin typeface="RFAAKA+Gothic A1 Medium"/>
                <a:cs typeface="RFAAKA+Gothic A1 Medium"/>
              </a:rPr>
              <a:t>강우일수는 약 150일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8373" y="1447157"/>
            <a:ext cx="3637634" cy="957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41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보존관리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8373" y="3545293"/>
            <a:ext cx="5985218" cy="957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41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독도는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역사성과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더불어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8373" y="4244671"/>
            <a:ext cx="5985218" cy="957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41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자연과학적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학술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가치가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8631" y="4827608"/>
            <a:ext cx="3910745" cy="73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2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2A2A40"/>
                </a:solidFill>
                <a:latin typeface="FAONJK+Gothic A1 Bold"/>
                <a:cs typeface="FAONJK+Gothic A1 Bold"/>
              </a:rPr>
              <a:t>독도에 사는 동물들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8373" y="4944050"/>
            <a:ext cx="5957340" cy="2356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41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매우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dirty="0">
                <a:solidFill>
                  <a:srgbClr val="2A2A40"/>
                </a:solidFill>
                <a:latin typeface="FAONJK+Gothic A1 Bold"/>
                <a:cs typeface="FAONJK+Gothic A1 Bold"/>
              </a:rPr>
              <a:t>큰</a:t>
            </a:r>
            <a:r>
              <a:rPr sz="4600" b="1" spc="-380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섬이므로</a:t>
            </a:r>
          </a:p>
          <a:p>
            <a:pPr marL="0" marR="0">
              <a:lnSpc>
                <a:spcPts val="5506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천연기념물로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지정하고</a:t>
            </a:r>
          </a:p>
          <a:p>
            <a:pPr marL="0" marR="0">
              <a:lnSpc>
                <a:spcPts val="5506"/>
              </a:lnSpc>
              <a:spcBef>
                <a:spcPts val="50"/>
              </a:spcBef>
              <a:spcAft>
                <a:spcPts val="0"/>
              </a:spcAft>
            </a:pP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보호하고</a:t>
            </a:r>
            <a:r>
              <a:rPr sz="4600" b="1" spc="-186" dirty="0">
                <a:solidFill>
                  <a:srgbClr val="2A2A40"/>
                </a:solidFill>
                <a:latin typeface="FAONJK+Gothic A1 Bold"/>
                <a:cs typeface="FAONJK+Gothic A1 Bold"/>
              </a:rPr>
              <a:t> </a:t>
            </a:r>
            <a:r>
              <a:rPr sz="4600" b="1" spc="-195" dirty="0">
                <a:solidFill>
                  <a:srgbClr val="2A2A40"/>
                </a:solidFill>
                <a:latin typeface="FAONJK+Gothic A1 Bold"/>
                <a:cs typeface="FAONJK+Gothic A1 Bold"/>
              </a:rPr>
              <a:t>있습니다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578" y="1392620"/>
            <a:ext cx="3261508" cy="85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6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70" dirty="0">
                <a:solidFill>
                  <a:srgbClr val="2A2A40"/>
                </a:solidFill>
                <a:latin typeface="SQMNTP+Gothic A1 Bold"/>
                <a:cs typeface="SQMNTP+Gothic A1 Bold"/>
              </a:rPr>
              <a:t>보존관리</a:t>
            </a:r>
            <a:r>
              <a:rPr sz="4100" b="1" spc="-164" dirty="0">
                <a:solidFill>
                  <a:srgbClr val="2A2A40"/>
                </a:solidFill>
                <a:latin typeface="SQMNTP+Gothic A1 Bold"/>
                <a:cs typeface="SQMNTP+Gothic A1 Bold"/>
              </a:rPr>
              <a:t> </a:t>
            </a:r>
            <a:r>
              <a:rPr sz="4100" b="1" spc="-170" dirty="0">
                <a:solidFill>
                  <a:srgbClr val="2A2A40"/>
                </a:solidFill>
                <a:latin typeface="SQMNTP+Gothic A1 Bold"/>
                <a:cs typeface="SQMNTP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7261" y="2923223"/>
            <a:ext cx="12693377" cy="898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6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6" dirty="0">
                <a:solidFill>
                  <a:srgbClr val="38B6FF"/>
                </a:solidFill>
                <a:latin typeface="SQMNTP+Gothic A1 Bold"/>
                <a:cs typeface="SQMNTP+Gothic A1 Bold"/>
              </a:rPr>
              <a:t>“독도는</a:t>
            </a:r>
            <a:r>
              <a:rPr sz="4300" b="1" spc="-174" dirty="0">
                <a:solidFill>
                  <a:srgbClr val="38B6FF"/>
                </a:solidFill>
                <a:latin typeface="SQMNTP+Gothic A1 Bold"/>
                <a:cs typeface="SQMNTP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SQMNTP+Gothic A1 Bold"/>
                <a:cs typeface="SQMNTP+Gothic A1 Bold"/>
              </a:rPr>
              <a:t>천연기념물</a:t>
            </a:r>
            <a:r>
              <a:rPr sz="4300" b="1" spc="-173" dirty="0">
                <a:solidFill>
                  <a:srgbClr val="38B6FF"/>
                </a:solidFill>
                <a:latin typeface="SQMNTP+Gothic A1 Bold"/>
                <a:cs typeface="SQMNTP+Gothic A1 Bold"/>
              </a:rPr>
              <a:t> </a:t>
            </a:r>
            <a:r>
              <a:rPr sz="4300" b="1" spc="-175" dirty="0">
                <a:solidFill>
                  <a:srgbClr val="38B6FF"/>
                </a:solidFill>
                <a:latin typeface="SQMNTP+Gothic A1 Bold"/>
                <a:cs typeface="SQMNTP+Gothic A1 Bold"/>
              </a:rPr>
              <a:t>제336호 </a:t>
            </a:r>
            <a:r>
              <a:rPr sz="4300" b="1" spc="-176" dirty="0">
                <a:solidFill>
                  <a:srgbClr val="38B6FF"/>
                </a:solidFill>
                <a:latin typeface="SQMNTP+Gothic A1 Bold"/>
                <a:cs typeface="SQMNTP+Gothic A1 Bold"/>
              </a:rPr>
              <a:t>‘독도천연보호구역’으로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7261" y="3570923"/>
            <a:ext cx="5014891" cy="898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6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7" dirty="0">
                <a:solidFill>
                  <a:srgbClr val="38B6FF"/>
                </a:solidFill>
                <a:latin typeface="SQMNTP+Gothic A1 Bold"/>
                <a:cs typeface="SQMNTP+Gothic A1 Bold"/>
              </a:rPr>
              <a:t>보호되고</a:t>
            </a:r>
            <a:r>
              <a:rPr sz="4300" b="1" spc="-173" dirty="0">
                <a:solidFill>
                  <a:srgbClr val="38B6FF"/>
                </a:solidFill>
                <a:latin typeface="SQMNTP+Gothic A1 Bold"/>
                <a:cs typeface="SQMNTP+Gothic A1 Bold"/>
              </a:rPr>
              <a:t> </a:t>
            </a:r>
            <a:r>
              <a:rPr sz="4300" b="1" spc="-176" dirty="0">
                <a:solidFill>
                  <a:srgbClr val="38B6FF"/>
                </a:solidFill>
                <a:latin typeface="SQMNTP+Gothic A1 Bold"/>
                <a:cs typeface="SQMNTP+Gothic A1 Bold"/>
              </a:rPr>
              <a:t>있습니다.”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74829" y="5015440"/>
            <a:ext cx="3290767" cy="57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KSSTWN+Gothic A1 Medium"/>
                <a:cs typeface="KSSTWN+Gothic A1 Medium"/>
              </a:rPr>
              <a:t>문화재보호법 제25조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8529" y="5967940"/>
            <a:ext cx="15063131" cy="153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708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UMILGI+Gothic A1 ExtraLight"/>
                <a:cs typeface="UMILGI+Gothic A1 ExtraLight"/>
              </a:rPr>
              <a:t>천연기념물의 정의(제25조)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UMILGI+Gothic A1 ExtraLight"/>
                <a:cs typeface="UMILGI+Gothic A1 ExtraLight"/>
              </a:rPr>
              <a:t>기념물(동물, 식물, 지형, 지질, 광물, 동굴, 생물학적 생성물 또는 특별한 자연현상으로서 역사적, 경관적</a:t>
            </a:r>
          </a:p>
          <a:p>
            <a:pPr marL="517326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UMILGI+Gothic A1 ExtraLight"/>
                <a:cs typeface="UMILGI+Gothic A1 ExtraLight"/>
              </a:rPr>
              <a:t>또는 학술적 가치가 큰 것) 중 중요한 것으로문화재청장이 문화재 위원회의 심의를 거쳐 지정한 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7998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578" y="1392620"/>
            <a:ext cx="3261508" cy="85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60"/>
              </a:lnSpc>
              <a:spcBef>
                <a:spcPts val="0"/>
              </a:spcBef>
              <a:spcAft>
                <a:spcPts val="0"/>
              </a:spcAft>
            </a:pPr>
            <a:r>
              <a:rPr sz="4100" b="1" spc="-170" dirty="0">
                <a:solidFill>
                  <a:srgbClr val="2A2A40"/>
                </a:solidFill>
                <a:latin typeface="HISBWJ+Gothic A1 Bold"/>
                <a:cs typeface="HISBWJ+Gothic A1 Bold"/>
              </a:rPr>
              <a:t>보존관리</a:t>
            </a:r>
            <a:r>
              <a:rPr sz="4100" b="1" spc="-164" dirty="0">
                <a:solidFill>
                  <a:srgbClr val="2A2A40"/>
                </a:solidFill>
                <a:latin typeface="HISBWJ+Gothic A1 Bold"/>
                <a:cs typeface="HISBWJ+Gothic A1 Bold"/>
              </a:rPr>
              <a:t> </a:t>
            </a:r>
            <a:r>
              <a:rPr sz="4100" b="1" spc="-170" dirty="0">
                <a:solidFill>
                  <a:srgbClr val="2A2A40"/>
                </a:solidFill>
                <a:latin typeface="HISBWJ+Gothic A1 Bold"/>
                <a:cs typeface="HISBWJ+Gothic A1 Bold"/>
              </a:rPr>
              <a:t>현황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8602" y="3391535"/>
            <a:ext cx="12391435" cy="898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76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76" dirty="0">
                <a:solidFill>
                  <a:srgbClr val="38B6FF"/>
                </a:solidFill>
                <a:latin typeface="HISBWJ+Gothic A1 Bold"/>
                <a:cs typeface="HISBWJ+Gothic A1 Bold"/>
              </a:rPr>
              <a:t>“독도는</a:t>
            </a:r>
            <a:r>
              <a:rPr sz="4300" b="1" spc="-174" dirty="0">
                <a:solidFill>
                  <a:srgbClr val="38B6FF"/>
                </a:solidFill>
                <a:latin typeface="HISBWJ+Gothic A1 Bold"/>
                <a:cs typeface="HISBWJ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HISBWJ+Gothic A1 Bold"/>
                <a:cs typeface="HISBWJ+Gothic A1 Bold"/>
              </a:rPr>
              <a:t>자연환경보전지역으로</a:t>
            </a:r>
            <a:r>
              <a:rPr sz="4300" b="1" spc="-173" dirty="0">
                <a:solidFill>
                  <a:srgbClr val="38B6FF"/>
                </a:solidFill>
                <a:latin typeface="HISBWJ+Gothic A1 Bold"/>
                <a:cs typeface="HISBWJ+Gothic A1 Bold"/>
              </a:rPr>
              <a:t> </a:t>
            </a:r>
            <a:r>
              <a:rPr sz="4300" b="1" spc="-177" dirty="0">
                <a:solidFill>
                  <a:srgbClr val="38B6FF"/>
                </a:solidFill>
                <a:latin typeface="HISBWJ+Gothic A1 Bold"/>
                <a:cs typeface="HISBWJ+Gothic A1 Bold"/>
              </a:rPr>
              <a:t>관리되고</a:t>
            </a:r>
            <a:r>
              <a:rPr sz="4300" b="1" spc="-173" dirty="0">
                <a:solidFill>
                  <a:srgbClr val="38B6FF"/>
                </a:solidFill>
                <a:latin typeface="HISBWJ+Gothic A1 Bold"/>
                <a:cs typeface="HISBWJ+Gothic A1 Bold"/>
              </a:rPr>
              <a:t> </a:t>
            </a:r>
            <a:r>
              <a:rPr sz="4300" b="1" spc="-176" dirty="0">
                <a:solidFill>
                  <a:srgbClr val="38B6FF"/>
                </a:solidFill>
                <a:latin typeface="HISBWJ+Gothic A1 Bold"/>
                <a:cs typeface="HISBWJ+Gothic A1 Bold"/>
              </a:rPr>
              <a:t>있습니다.”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5615" y="5015440"/>
            <a:ext cx="5849015" cy="57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WBGRN+Gothic A1 Medium"/>
                <a:cs typeface="CWBGRN+Gothic A1 Medium"/>
              </a:rPr>
              <a:t>국토의 계획 및 이용에 관한 법률 제6조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8074" y="5967940"/>
            <a:ext cx="8320237" cy="153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698" marR="0">
              <a:lnSpc>
                <a:spcPts val="425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QBJKR+Gothic A1 ExtraLight"/>
                <a:cs typeface="BQBJKR+Gothic A1 ExtraLight"/>
              </a:rPr>
              <a:t>자연환경보전지역의 정의(제6조)</a:t>
            </a:r>
          </a:p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QBJKR+Gothic A1 ExtraLight"/>
                <a:cs typeface="BQBJKR+Gothic A1 ExtraLight"/>
              </a:rPr>
              <a:t>자연환경, 수자원, 해안, 생태, 상수원 및 문화재의 보전과</a:t>
            </a:r>
          </a:p>
          <a:p>
            <a:pPr marL="739973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QBJKR+Gothic A1 ExtraLight"/>
                <a:cs typeface="BQBJKR+Gothic A1 ExtraLight"/>
              </a:rPr>
              <a:t>수산자원의 보호, 육성 등을 위하여 필요한 지역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2191</Words>
  <Application>Microsoft Office PowerPoint</Application>
  <PresentationFormat>사용자 지정</PresentationFormat>
  <Paragraphs>396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132" baseType="lpstr">
      <vt:lpstr>BGCEMV+Gothic A1 Bold</vt:lpstr>
      <vt:lpstr>KIHLQI+Gothic A1 SemiBold</vt:lpstr>
      <vt:lpstr>BUGQLP+Gothic A1 Bold</vt:lpstr>
      <vt:lpstr>CWBGRN+Gothic A1 Medium</vt:lpstr>
      <vt:lpstr>ABRPAL+Gothic A1 Medium</vt:lpstr>
      <vt:lpstr>SRPQTR+Gothic A1 Bold</vt:lpstr>
      <vt:lpstr>KKENGN+Gothic A1 SemiBold</vt:lpstr>
      <vt:lpstr>WPIAWV+Noto Sans CJK SC Bold</vt:lpstr>
      <vt:lpstr>SQMNTP+Gothic A1 Bold</vt:lpstr>
      <vt:lpstr>HEKWCC+Gothic A1 Bold</vt:lpstr>
      <vt:lpstr>WFEJCE+Gothic A1 Medium</vt:lpstr>
      <vt:lpstr>AFKIWW+Gothic A1 Bold</vt:lpstr>
      <vt:lpstr>UMILGI+Gothic A1 ExtraLight</vt:lpstr>
      <vt:lpstr>KKFWGC+Gothic A1 Medium</vt:lpstr>
      <vt:lpstr>TATWJN+Gothic A1 ExtraLight</vt:lpstr>
      <vt:lpstr>LTFDCS+Gothic A1 Bold</vt:lpstr>
      <vt:lpstr>ROVHKW+Noto Sans CJK SC Bold</vt:lpstr>
      <vt:lpstr>IDSQBQ+Gothic A1 Bold</vt:lpstr>
      <vt:lpstr>HSOAPP+Gothic A1 Medium</vt:lpstr>
      <vt:lpstr>BQBJKR+Gothic A1 ExtraLight</vt:lpstr>
      <vt:lpstr>ULCUCL+Gothic A1 Bold</vt:lpstr>
      <vt:lpstr>DPIEKK+Gothic A1 Medium</vt:lpstr>
      <vt:lpstr>JONMSM+Gothic A1 Bold</vt:lpstr>
      <vt:lpstr>IPMALE+Gothic A1 Medium</vt:lpstr>
      <vt:lpstr>Times New Roman</vt:lpstr>
      <vt:lpstr>RFAAKA+Gothic A1 Medium</vt:lpstr>
      <vt:lpstr>ILEQBF+Gothic A1 Bold</vt:lpstr>
      <vt:lpstr>IKARNS+Noto Sans CJK SC Bold</vt:lpstr>
      <vt:lpstr>AKHGVB+Gothic A1 Bold</vt:lpstr>
      <vt:lpstr>KVVRPL+Gothic A1 Medium</vt:lpstr>
      <vt:lpstr>BHAFAL+Gothic A1 SemiBold</vt:lpstr>
      <vt:lpstr>SAHKJR+Gothic A1 Medium</vt:lpstr>
      <vt:lpstr>BQLHJF+Gothic A1 Bold</vt:lpstr>
      <vt:lpstr>GWWGSL+Noto Sans CJK SC Bold</vt:lpstr>
      <vt:lpstr>JUODLO+Gothic A1 Medium</vt:lpstr>
      <vt:lpstr>TQFIDN+Gothic A1 Medium</vt:lpstr>
      <vt:lpstr>WMTPBJ+Gothic A1 Bold</vt:lpstr>
      <vt:lpstr>VDVJWV+Gothic A1 Medium</vt:lpstr>
      <vt:lpstr>PTQKOH+Gothic A1 Medium</vt:lpstr>
      <vt:lpstr>ADTFOI+Gothic A1 Bold</vt:lpstr>
      <vt:lpstr>EWDENE+Gothic A1 Bold</vt:lpstr>
      <vt:lpstr>SIDWGA+Noto Sans CJK SC Bold</vt:lpstr>
      <vt:lpstr>LQSTAC+Gothic A1 Bold</vt:lpstr>
      <vt:lpstr>RBOFHO+Gothic A1 Bold</vt:lpstr>
      <vt:lpstr>ITQBIV+Gothic A1 Bold</vt:lpstr>
      <vt:lpstr>HISBWJ+Gothic A1 Bold</vt:lpstr>
      <vt:lpstr>EJKKJB+Gothic A1 Medium</vt:lpstr>
      <vt:lpstr>CWWVRC+Gothic A1 SemiBold</vt:lpstr>
      <vt:lpstr>SEKATM+Gothic A1 Bold</vt:lpstr>
      <vt:lpstr>GURQHK+Gothic A1 Bold</vt:lpstr>
      <vt:lpstr>LMKRBJ+Gothic A1 ExtraLight</vt:lpstr>
      <vt:lpstr>QSOLNS+Gothic A1 Bold</vt:lpstr>
      <vt:lpstr>RVBJNI+Gothic A1 SemiBold</vt:lpstr>
      <vt:lpstr>WOUFCD+Gothic A1 Bold</vt:lpstr>
      <vt:lpstr>DMCTKR+Gothic A1 Bold</vt:lpstr>
      <vt:lpstr>IUDCDU+Gothic A1 Bold</vt:lpstr>
      <vt:lpstr>VJVWHB+Gothic A1 Bold</vt:lpstr>
      <vt:lpstr>FQHGPB+Gothic A1 Medium</vt:lpstr>
      <vt:lpstr>DMGLTF+Gothic A1 Bold</vt:lpstr>
      <vt:lpstr>WWVMTE+Noto Sans CJK SC Bold</vt:lpstr>
      <vt:lpstr>AMDFIH+Gothic A1 Bold</vt:lpstr>
      <vt:lpstr>TSDJLG+Gothic A1 Medium</vt:lpstr>
      <vt:lpstr>LAMUPG+Gothic A1 Bold</vt:lpstr>
      <vt:lpstr>JUIKJR+Gothic A1 SemiBold</vt:lpstr>
      <vt:lpstr>RKCTSK+Gothic A1 Medium</vt:lpstr>
      <vt:lpstr>RDFOCJ+Gothic A1 Bold</vt:lpstr>
      <vt:lpstr>LMKMGR+Noto Sans CJK SC Bold</vt:lpstr>
      <vt:lpstr>THWGVE+Gothic A1 ExtraLight</vt:lpstr>
      <vt:lpstr>AAKIRD+Gothic A1 Bold</vt:lpstr>
      <vt:lpstr>LJLUIW+Gothic A1 Bold</vt:lpstr>
      <vt:lpstr>FAONJK+Gothic A1 Bold</vt:lpstr>
      <vt:lpstr>HSDMWI+Gothic A1 Bold</vt:lpstr>
      <vt:lpstr>UEHMWT+Gothic A1 Bold</vt:lpstr>
      <vt:lpstr>Calibri</vt:lpstr>
      <vt:lpstr>JBGUTG+Gothic A1 Medium</vt:lpstr>
      <vt:lpstr>NACQUN+Gothic A1 Bold</vt:lpstr>
      <vt:lpstr>RIDKRL+Gothic A1 Medium</vt:lpstr>
      <vt:lpstr>KSSTWN+Gothic A1 Medium</vt:lpstr>
      <vt:lpstr>KETCRI+Gothic A1 Medium</vt:lpstr>
      <vt:lpstr>VVEVOS+Gothic A1 Medium</vt:lpstr>
      <vt:lpstr>EQQDOH+Noto Sans CJK SC Bold</vt:lpstr>
      <vt:lpstr>Theme Office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은채 송</cp:lastModifiedBy>
  <cp:revision>1</cp:revision>
  <dcterms:modified xsi:type="dcterms:W3CDTF">2024-05-31T13:30:21Z</dcterms:modified>
</cp:coreProperties>
</file>