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313" r:id="rId6"/>
    <p:sldId id="260" r:id="rId7"/>
    <p:sldId id="261" r:id="rId8"/>
    <p:sldId id="311" r:id="rId9"/>
    <p:sldId id="312" r:id="rId10"/>
    <p:sldId id="262" r:id="rId11"/>
    <p:sldId id="314" r:id="rId12"/>
    <p:sldId id="306" r:id="rId13"/>
    <p:sldId id="307" r:id="rId14"/>
    <p:sldId id="308" r:id="rId15"/>
    <p:sldId id="309" r:id="rId16"/>
    <p:sldId id="263" r:id="rId17"/>
    <p:sldId id="264" r:id="rId18"/>
    <p:sldId id="265" r:id="rId19"/>
    <p:sldId id="266" r:id="rId20"/>
    <p:sldId id="271" r:id="rId21"/>
    <p:sldId id="272" r:id="rId22"/>
    <p:sldId id="273" r:id="rId23"/>
    <p:sldId id="276" r:id="rId24"/>
    <p:sldId id="277" r:id="rId25"/>
    <p:sldId id="315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322" r:id="rId37"/>
    <p:sldId id="316" r:id="rId38"/>
    <p:sldId id="317" r:id="rId39"/>
    <p:sldId id="318" r:id="rId40"/>
    <p:sldId id="319" r:id="rId41"/>
    <p:sldId id="320" r:id="rId42"/>
    <p:sldId id="321" r:id="rId43"/>
    <p:sldId id="288" r:id="rId44"/>
    <p:sldId id="290" r:id="rId45"/>
    <p:sldId id="291" r:id="rId46"/>
    <p:sldId id="323" r:id="rId47"/>
    <p:sldId id="293" r:id="rId48"/>
    <p:sldId id="295" r:id="rId49"/>
    <p:sldId id="324" r:id="rId50"/>
    <p:sldId id="325" r:id="rId51"/>
    <p:sldId id="326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B245C-9F20-45B9-BDF0-2853967BD22F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96CBC-8FA2-4299-A63C-46AB93C98C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318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onOuxLlZ6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szPI3Eig8w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FFAkri8O8I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wDmfWILRa8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aver?docId=1162011&amp;ref=y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1E8718-1D79-48D5-981A-AA2B55A0D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6483" y="1340080"/>
            <a:ext cx="8915399" cy="1126284"/>
          </a:xfrm>
        </p:spPr>
        <p:txBody>
          <a:bodyPr>
            <a:normAutofit/>
          </a:bodyPr>
          <a:lstStyle/>
          <a:p>
            <a:r>
              <a:rPr lang="ko-KR" altLang="en-US" sz="6600" dirty="0"/>
              <a:t>우리의 땅 독도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05F29D2-B931-4F07-AB1E-BA4D7CB91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58" y="5448498"/>
            <a:ext cx="5262333" cy="1126283"/>
          </a:xfrm>
        </p:spPr>
        <p:txBody>
          <a:bodyPr>
            <a:noAutofit/>
          </a:bodyPr>
          <a:lstStyle/>
          <a:p>
            <a:r>
              <a:rPr lang="ko-KR" altLang="en-US" sz="2000" dirty="0"/>
              <a:t>발표자 </a:t>
            </a:r>
            <a:r>
              <a:rPr lang="en-US" altLang="ko-KR" sz="2000" dirty="0"/>
              <a:t>: </a:t>
            </a:r>
            <a:r>
              <a:rPr lang="ko-KR" altLang="en-US" sz="2000" dirty="0"/>
              <a:t>조영민</a:t>
            </a:r>
            <a:endParaRPr lang="en-US" altLang="ko-KR" sz="2000" dirty="0"/>
          </a:p>
          <a:p>
            <a:r>
              <a:rPr lang="ko-KR" altLang="en-US" sz="2000" dirty="0"/>
              <a:t>관련과목 </a:t>
            </a:r>
            <a:r>
              <a:rPr lang="en-US" altLang="ko-KR" sz="2000" dirty="0"/>
              <a:t>: </a:t>
            </a:r>
            <a:r>
              <a:rPr lang="ko-KR" altLang="en-US" sz="2000" dirty="0"/>
              <a:t>영토와 영유권분쟁 그리고 독도</a:t>
            </a:r>
            <a:endParaRPr lang="en-US" altLang="ko-KR" sz="2000" dirty="0"/>
          </a:p>
          <a:p>
            <a:r>
              <a:rPr lang="ko-KR" altLang="en-US" sz="2000" dirty="0"/>
              <a:t>담당교수 </a:t>
            </a:r>
            <a:r>
              <a:rPr lang="en-US" altLang="ko-KR" sz="2000"/>
              <a:t>: </a:t>
            </a:r>
            <a:r>
              <a:rPr lang="ko-KR" altLang="en-US" sz="2000"/>
              <a:t>최장근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0652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E8FC23-ADBA-49C0-90AE-7B1D0369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30" y="1493155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ko-KR" sz="6000" dirty="0"/>
              <a:t>2. </a:t>
            </a:r>
            <a:r>
              <a:rPr lang="ko-KR" altLang="en-US" sz="6000" dirty="0"/>
              <a:t>독도의 역사</a:t>
            </a:r>
          </a:p>
        </p:txBody>
      </p:sp>
    </p:spTree>
    <p:extLst>
      <p:ext uri="{BB962C8B-B14F-4D97-AF65-F5344CB8AC3E}">
        <p14:creationId xmlns:p14="http://schemas.microsoft.com/office/powerpoint/2010/main" val="131089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6C58DF-DD3A-4B81-A5F4-E3C974D47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563" y="1037065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800" dirty="0"/>
              <a:t>독도는 어떻게 탄생했나</a:t>
            </a:r>
            <a:r>
              <a:rPr lang="en-US" altLang="ko-KR" sz="4800" dirty="0"/>
              <a:t>?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597EAA-4330-489B-9CAA-8CE284DB5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1" y="3064190"/>
            <a:ext cx="11725838" cy="3777622"/>
          </a:xfrm>
        </p:spPr>
        <p:txBody>
          <a:bodyPr/>
          <a:lstStyle/>
          <a:p>
            <a:r>
              <a:rPr lang="en-US" altLang="ko-KR" sz="3600" dirty="0">
                <a:hlinkClick r:id="rId2"/>
              </a:rPr>
              <a:t>https://www.youtube.com/watch?v=uonOuxLlZ60</a:t>
            </a:r>
            <a:endParaRPr lang="ko-KR" altLang="en-US" sz="36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316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DA30E0-021B-4101-AD9A-5B7BA4956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5" y="1676400"/>
            <a:ext cx="11867535" cy="3777622"/>
          </a:xfrm>
        </p:spPr>
        <p:txBody>
          <a:bodyPr>
            <a:noAutofit/>
          </a:bodyPr>
          <a:lstStyle/>
          <a:p>
            <a:r>
              <a:rPr lang="ko-KR" altLang="en-US" sz="2400" dirty="0"/>
              <a:t>독도는 처음 고려시대 김부식의 삼국사기로 우리나라 문헌에 등장하였다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삼국사기에 의하면 울릉도와 우산도</a:t>
            </a:r>
            <a:r>
              <a:rPr lang="en-US" altLang="ko-KR" sz="2400" dirty="0"/>
              <a:t>(</a:t>
            </a:r>
            <a:r>
              <a:rPr lang="ko-KR" altLang="en-US" sz="2400" dirty="0"/>
              <a:t>독도</a:t>
            </a:r>
            <a:r>
              <a:rPr lang="en-US" altLang="ko-KR" sz="2400" dirty="0"/>
              <a:t>)</a:t>
            </a:r>
            <a:r>
              <a:rPr lang="ko-KR" altLang="en-US" sz="2400" dirty="0"/>
              <a:t>라는 두개의 섬이 우산국을 형성한다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우산국은 </a:t>
            </a:r>
            <a:r>
              <a:rPr lang="ko-KR" altLang="en-US" sz="2400" dirty="0" err="1"/>
              <a:t>신라본기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지증왕</a:t>
            </a:r>
            <a:r>
              <a:rPr lang="ko-KR" altLang="en-US" sz="2400" dirty="0"/>
              <a:t> </a:t>
            </a:r>
            <a:r>
              <a:rPr lang="en-US" altLang="ko-KR" sz="2400" dirty="0"/>
              <a:t>13</a:t>
            </a:r>
            <a:r>
              <a:rPr lang="ko-KR" altLang="en-US" sz="2400" dirty="0"/>
              <a:t>년</a:t>
            </a:r>
            <a:r>
              <a:rPr lang="en-US" altLang="ko-KR" sz="2400" dirty="0"/>
              <a:t>(512</a:t>
            </a:r>
            <a:r>
              <a:rPr lang="ko-KR" altLang="en-US" sz="2400" dirty="0"/>
              <a:t>년</a:t>
            </a:r>
            <a:r>
              <a:rPr lang="en-US" altLang="ko-KR" sz="2400" dirty="0"/>
              <a:t>) 6</a:t>
            </a:r>
            <a:r>
              <a:rPr lang="ko-KR" altLang="en-US" sz="2400" dirty="0"/>
              <a:t>월에 신라에 속했다는 기록을 찾을 수 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3351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433973-C940-4B4F-9D58-04C1E28F3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653" y="1750141"/>
            <a:ext cx="10944173" cy="3777622"/>
          </a:xfrm>
        </p:spPr>
        <p:txBody>
          <a:bodyPr>
            <a:noAutofit/>
          </a:bodyPr>
          <a:lstStyle/>
          <a:p>
            <a:r>
              <a:rPr lang="ko-KR" altLang="en-US" sz="2400" dirty="0"/>
              <a:t>조선 시대에 이르러 세 개의 봉우리로 이루어진 뜻의 </a:t>
            </a:r>
            <a:r>
              <a:rPr lang="en-US" altLang="ko-KR" sz="2400" dirty="0"/>
              <a:t>‘</a:t>
            </a:r>
            <a:r>
              <a:rPr lang="ko-KR" altLang="en-US" sz="2400" dirty="0" err="1"/>
              <a:t>삼봉도</a:t>
            </a:r>
            <a:r>
              <a:rPr lang="en-US" altLang="ko-KR" sz="2400" dirty="0"/>
              <a:t>’</a:t>
            </a:r>
            <a:r>
              <a:rPr lang="ko-KR" altLang="en-US" sz="2400" dirty="0"/>
              <a:t>로 불렸다</a:t>
            </a:r>
            <a:r>
              <a:rPr lang="en-US" altLang="ko-KR" sz="2400" dirty="0"/>
              <a:t>.(1471)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가지라는 뜻의 </a:t>
            </a:r>
            <a:r>
              <a:rPr lang="ko-KR" altLang="en-US" sz="2400" dirty="0" err="1"/>
              <a:t>물갯과</a:t>
            </a:r>
            <a:r>
              <a:rPr lang="ko-KR" altLang="en-US" sz="2400" dirty="0"/>
              <a:t> 동물 </a:t>
            </a:r>
            <a:r>
              <a:rPr lang="ko-KR" altLang="en-US" sz="2400" dirty="0" err="1"/>
              <a:t>강치가</a:t>
            </a:r>
            <a:r>
              <a:rPr lang="ko-KR" altLang="en-US" sz="2400" dirty="0"/>
              <a:t> 살고 있는 뜻의 </a:t>
            </a:r>
            <a:r>
              <a:rPr lang="en-US" altLang="ko-KR" sz="2400" dirty="0"/>
              <a:t>‘</a:t>
            </a:r>
            <a:r>
              <a:rPr lang="ko-KR" altLang="en-US" sz="2400" dirty="0"/>
              <a:t>가지도</a:t>
            </a:r>
            <a:r>
              <a:rPr lang="en-US" altLang="ko-KR" sz="2400" dirty="0"/>
              <a:t>’</a:t>
            </a:r>
            <a:r>
              <a:rPr lang="ko-KR" altLang="en-US" sz="2400" dirty="0"/>
              <a:t>로 불렸다</a:t>
            </a:r>
            <a:r>
              <a:rPr lang="en-US" altLang="ko-KR" sz="2400" dirty="0"/>
              <a:t>.(1794)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대한제국이 </a:t>
            </a:r>
            <a:r>
              <a:rPr lang="en-US" altLang="ko-KR" sz="2400" dirty="0"/>
              <a:t>‘</a:t>
            </a:r>
            <a:r>
              <a:rPr lang="ko-KR" altLang="en-US" sz="2400" dirty="0"/>
              <a:t>칙령 </a:t>
            </a:r>
            <a:r>
              <a:rPr lang="en-US" altLang="ko-KR" sz="2400" dirty="0"/>
              <a:t>41</a:t>
            </a:r>
            <a:r>
              <a:rPr lang="ko-KR" altLang="en-US" sz="2400" dirty="0"/>
              <a:t>로</a:t>
            </a:r>
            <a:r>
              <a:rPr lang="en-US" altLang="ko-KR" sz="2400" dirty="0"/>
              <a:t>’</a:t>
            </a:r>
            <a:r>
              <a:rPr lang="ko-KR" altLang="en-US" sz="2400" dirty="0"/>
              <a:t>로 독도를 돌섬의 한자 표기인 </a:t>
            </a:r>
            <a:r>
              <a:rPr lang="en-US" altLang="ko-KR" sz="2400" dirty="0"/>
              <a:t>‘</a:t>
            </a:r>
            <a:r>
              <a:rPr lang="ko-KR" altLang="en-US" sz="2400" dirty="0"/>
              <a:t>석도</a:t>
            </a:r>
            <a:r>
              <a:rPr lang="en-US" altLang="ko-KR" sz="2400" dirty="0"/>
              <a:t>’</a:t>
            </a:r>
            <a:r>
              <a:rPr lang="ko-KR" altLang="en-US" sz="2400" dirty="0"/>
              <a:t>라는 이름으로 불렀다</a:t>
            </a:r>
            <a:r>
              <a:rPr lang="en-US" altLang="ko-KR" sz="2400" dirty="0"/>
              <a:t>.(1900)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6716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2E01D5-2756-42CA-B157-50C12A4DE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62" y="1835157"/>
            <a:ext cx="11324738" cy="3777622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800" dirty="0"/>
              <a:t>1900</a:t>
            </a:r>
            <a:r>
              <a:rPr lang="ko-KR" altLang="en-US" sz="2800" dirty="0"/>
              <a:t>년</a:t>
            </a:r>
            <a:r>
              <a:rPr lang="en-US" altLang="ko-KR" sz="2800" dirty="0"/>
              <a:t>(</a:t>
            </a:r>
            <a:r>
              <a:rPr lang="ko-KR" altLang="en-US" sz="2800" dirty="0"/>
              <a:t>고종 </a:t>
            </a:r>
            <a:r>
              <a:rPr lang="en-US" altLang="ko-KR" sz="2800" dirty="0"/>
              <a:t>37</a:t>
            </a:r>
            <a:r>
              <a:rPr lang="ko-KR" altLang="en-US" sz="2800" dirty="0"/>
              <a:t>년</a:t>
            </a:r>
            <a:r>
              <a:rPr lang="en-US" altLang="ko-KR" sz="2800" dirty="0"/>
              <a:t>)</a:t>
            </a:r>
            <a:r>
              <a:rPr lang="ko-KR" altLang="en-US" sz="2800" dirty="0"/>
              <a:t>에는 대한제국 칙령 제</a:t>
            </a:r>
            <a:r>
              <a:rPr lang="en-US" altLang="ko-KR" sz="2800" dirty="0"/>
              <a:t>41</a:t>
            </a:r>
            <a:r>
              <a:rPr lang="ko-KR" altLang="en-US" sz="2800" dirty="0"/>
              <a:t>호를 통해 울릉도를 </a:t>
            </a:r>
            <a:r>
              <a:rPr lang="ko-KR" altLang="en-US" sz="2800" dirty="0" err="1"/>
              <a:t>울도로</a:t>
            </a:r>
            <a:r>
              <a:rPr lang="ko-KR" altLang="en-US" sz="2800" dirty="0"/>
              <a:t> 개칭했다</a:t>
            </a:r>
            <a:r>
              <a:rPr lang="en-US" altLang="ko-KR" sz="2800" dirty="0"/>
              <a:t>.</a:t>
            </a:r>
          </a:p>
          <a:p>
            <a:endParaRPr lang="en-US" altLang="ko-KR" sz="2800" dirty="0"/>
          </a:p>
          <a:p>
            <a:pPr marL="0" indent="0">
              <a:buNone/>
            </a:pPr>
            <a:endParaRPr lang="en-US" altLang="ko-KR" sz="2800" dirty="0"/>
          </a:p>
          <a:p>
            <a:r>
              <a:rPr lang="ko-KR" altLang="en-US" sz="2800" dirty="0"/>
              <a:t>강원도 울진현에 속해 있던 울릉도와 독도를 묶어 독립군으로 설치하였다</a:t>
            </a:r>
            <a:r>
              <a:rPr lang="en-US" altLang="ko-KR" sz="2800" dirty="0"/>
              <a:t>.</a:t>
            </a:r>
          </a:p>
          <a:p>
            <a:endParaRPr lang="en-US" altLang="ko-KR" sz="2800" dirty="0"/>
          </a:p>
          <a:p>
            <a:endParaRPr lang="en-US" altLang="ko-KR" sz="2800" dirty="0"/>
          </a:p>
          <a:p>
            <a:r>
              <a:rPr lang="ko-KR" altLang="en-US" sz="2800" dirty="0"/>
              <a:t>군청 관할 구역을 울릉도 전체와 죽도 및 석도라고 명시하였다</a:t>
            </a:r>
            <a:r>
              <a:rPr lang="en-US" altLang="ko-KR" sz="2800" dirty="0"/>
              <a:t>.</a:t>
            </a:r>
            <a:r>
              <a:rPr lang="ko-KR" altLang="en-US" sz="2800" dirty="0"/>
              <a:t> </a:t>
            </a:r>
            <a:endParaRPr lang="en-US" altLang="ko-KR" sz="2800" dirty="0"/>
          </a:p>
          <a:p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05959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23E70A-E122-4DE0-B999-BD17467DF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142" y="1415845"/>
            <a:ext cx="10855683" cy="4392138"/>
          </a:xfrm>
        </p:spPr>
        <p:txBody>
          <a:bodyPr>
            <a:normAutofit fontScale="92500"/>
          </a:bodyPr>
          <a:lstStyle/>
          <a:p>
            <a:endParaRPr lang="en-US" altLang="ko-KR" dirty="0"/>
          </a:p>
          <a:p>
            <a:r>
              <a:rPr lang="ko-KR" altLang="en-US" sz="2800" dirty="0"/>
              <a:t>그러나 </a:t>
            </a:r>
            <a:r>
              <a:rPr lang="en-US" altLang="ko-KR" sz="2800" dirty="0"/>
              <a:t>1904</a:t>
            </a:r>
            <a:r>
              <a:rPr lang="ko-KR" altLang="en-US" sz="2800" dirty="0"/>
              <a:t>년 한일의정서에 의거해 일본 해군은 독도에 부대를 설치하였다</a:t>
            </a:r>
            <a:r>
              <a:rPr lang="en-US" altLang="ko-KR" sz="2800" dirty="0"/>
              <a:t>.</a:t>
            </a:r>
          </a:p>
          <a:p>
            <a:endParaRPr lang="en-US" altLang="ko-KR" sz="2800" dirty="0"/>
          </a:p>
          <a:p>
            <a:r>
              <a:rPr lang="ko-KR" altLang="en-US" sz="2800" dirty="0"/>
              <a:t>일본은 </a:t>
            </a:r>
            <a:r>
              <a:rPr lang="en-US" altLang="ko-KR" sz="2800" dirty="0"/>
              <a:t>1905</a:t>
            </a:r>
            <a:r>
              <a:rPr lang="ko-KR" altLang="en-US" sz="2800" dirty="0"/>
              <a:t>년 </a:t>
            </a:r>
            <a:r>
              <a:rPr lang="en-US" altLang="ko-KR" sz="2800" dirty="0"/>
              <a:t>2</a:t>
            </a:r>
            <a:r>
              <a:rPr lang="ko-KR" altLang="en-US" sz="2800" dirty="0"/>
              <a:t>월 </a:t>
            </a:r>
            <a:r>
              <a:rPr lang="en-US" altLang="ko-KR" sz="2800" dirty="0"/>
              <a:t>22</a:t>
            </a:r>
            <a:r>
              <a:rPr lang="ko-KR" altLang="en-US" sz="2800" dirty="0"/>
              <a:t>일 일본 </a:t>
            </a:r>
            <a:r>
              <a:rPr lang="ko-KR" altLang="en-US" sz="2800" dirty="0" err="1"/>
              <a:t>시마네현</a:t>
            </a:r>
            <a:r>
              <a:rPr lang="ko-KR" altLang="en-US" sz="2800" dirty="0"/>
              <a:t> 고시를 통해 다케시마를 </a:t>
            </a:r>
            <a:r>
              <a:rPr lang="ko-KR" altLang="en-US" sz="2800" dirty="0" err="1"/>
              <a:t>시마네현의</a:t>
            </a:r>
            <a:r>
              <a:rPr lang="ko-KR" altLang="en-US" sz="2800" dirty="0"/>
              <a:t> 소관 아래 편입한다고 발표했다</a:t>
            </a:r>
            <a:r>
              <a:rPr lang="en-US" altLang="ko-KR" sz="2800" dirty="0"/>
              <a:t>.</a:t>
            </a:r>
          </a:p>
          <a:p>
            <a:endParaRPr lang="en-US" altLang="ko-KR" sz="2800" dirty="0"/>
          </a:p>
          <a:p>
            <a:r>
              <a:rPr lang="ko-KR" altLang="en-US" sz="2800" dirty="0"/>
              <a:t>이후 </a:t>
            </a:r>
            <a:r>
              <a:rPr lang="en-US" altLang="ko-KR" sz="2800" dirty="0"/>
              <a:t>1945</a:t>
            </a:r>
            <a:r>
              <a:rPr lang="ko-KR" altLang="en-US" sz="2800" dirty="0"/>
              <a:t>년 일제가 패망하고 연합군 최고사령부는 </a:t>
            </a:r>
            <a:r>
              <a:rPr lang="en-US" altLang="ko-KR" sz="2800" dirty="0"/>
              <a:t>SCAPIN(</a:t>
            </a:r>
            <a:r>
              <a:rPr lang="ko-KR" altLang="en-US" sz="2800" dirty="0"/>
              <a:t>연합국 최고 상부지령</a:t>
            </a:r>
            <a:r>
              <a:rPr lang="en-US" altLang="ko-KR" sz="2800" dirty="0"/>
              <a:t>) 677</a:t>
            </a:r>
            <a:r>
              <a:rPr lang="ko-KR" altLang="en-US" sz="2800" dirty="0" err="1"/>
              <a:t>로호</a:t>
            </a:r>
            <a:r>
              <a:rPr lang="ko-KR" altLang="en-US" sz="2800" dirty="0"/>
              <a:t> 독도가 일본영토로부터 분리되었음을 선언한다</a:t>
            </a:r>
            <a:r>
              <a:rPr lang="en-US" altLang="ko-KR" sz="2800" dirty="0"/>
              <a:t>.</a:t>
            </a:r>
          </a:p>
          <a:p>
            <a:endParaRPr lang="en-US" altLang="ko-KR" sz="28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31395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60BA5F-6B9D-4FF0-808C-016390AE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B77795-D123-4591-8B9A-909CDFDF0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456268"/>
            <a:ext cx="8915400" cy="3777622"/>
          </a:xfrm>
        </p:spPr>
        <p:txBody>
          <a:bodyPr/>
          <a:lstStyle/>
          <a:p>
            <a:r>
              <a:rPr lang="en-US" altLang="ko-KR" sz="3600" dirty="0"/>
              <a:t>512</a:t>
            </a:r>
            <a:r>
              <a:rPr lang="ko-KR" altLang="en-US" sz="3600" dirty="0"/>
              <a:t>년 신라시대</a:t>
            </a:r>
            <a:endParaRPr lang="en-US" altLang="ko-KR" sz="3600" dirty="0"/>
          </a:p>
          <a:p>
            <a:endParaRPr lang="en-US" altLang="ko-KR" sz="3600" dirty="0"/>
          </a:p>
          <a:p>
            <a:endParaRPr lang="en-US" altLang="ko-KR" sz="3600" dirty="0"/>
          </a:p>
          <a:p>
            <a:r>
              <a:rPr lang="ko-KR" altLang="en-US" sz="3600" dirty="0"/>
              <a:t>우산도</a:t>
            </a:r>
            <a:endParaRPr lang="en-US" altLang="ko-KR" sz="3600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890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C5D962-4302-4D66-BE78-7E18D57D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292" y="668355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800" dirty="0"/>
              <a:t>조선시대 이후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2F440B-C55C-4F68-9341-BFEBBF17C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579" y="2133600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3200" dirty="0" err="1"/>
              <a:t>삼봉도</a:t>
            </a:r>
            <a:r>
              <a:rPr lang="en-US" altLang="ko-KR" sz="3200" dirty="0"/>
              <a:t>(</a:t>
            </a:r>
            <a:r>
              <a:rPr lang="ko-KR" altLang="en-US" sz="3200" dirty="0"/>
              <a:t>三峰島</a:t>
            </a:r>
            <a:r>
              <a:rPr lang="en-US" altLang="ko-KR" sz="3200" dirty="0"/>
              <a:t>·1471</a:t>
            </a:r>
            <a:r>
              <a:rPr lang="ko-KR" altLang="en-US" sz="3200" dirty="0"/>
              <a:t>년</a:t>
            </a:r>
            <a:r>
              <a:rPr lang="en-US" altLang="ko-KR" sz="3200" dirty="0"/>
              <a:t>)</a:t>
            </a:r>
          </a:p>
          <a:p>
            <a:endParaRPr lang="en-US" altLang="ko-KR" sz="3200" dirty="0"/>
          </a:p>
          <a:p>
            <a:endParaRPr lang="en-US" altLang="ko-KR" sz="3200" dirty="0"/>
          </a:p>
          <a:p>
            <a:r>
              <a:rPr lang="ko-KR" altLang="en-US" sz="3200" dirty="0"/>
              <a:t>가지도</a:t>
            </a:r>
            <a:r>
              <a:rPr lang="en-US" altLang="ko-KR" sz="3200" dirty="0"/>
              <a:t>(</a:t>
            </a:r>
            <a:r>
              <a:rPr lang="ko-KR" altLang="en-US" sz="3200" dirty="0"/>
              <a:t>可支島</a:t>
            </a:r>
            <a:r>
              <a:rPr lang="en-US" altLang="ko-KR" sz="3200" dirty="0"/>
              <a:t>·1794</a:t>
            </a:r>
            <a:r>
              <a:rPr lang="ko-KR" altLang="en-US" sz="3200" dirty="0"/>
              <a:t>년</a:t>
            </a:r>
            <a:r>
              <a:rPr lang="en-US" altLang="ko-KR" sz="3200" dirty="0"/>
              <a:t>)</a:t>
            </a:r>
          </a:p>
          <a:p>
            <a:endParaRPr lang="en-US" altLang="ko-KR" sz="3200" dirty="0"/>
          </a:p>
          <a:p>
            <a:endParaRPr lang="en-US" altLang="ko-KR" sz="3200" dirty="0"/>
          </a:p>
          <a:p>
            <a:r>
              <a:rPr lang="ko-KR" altLang="en-US" sz="3200" dirty="0"/>
              <a:t>석도</a:t>
            </a:r>
            <a:r>
              <a:rPr lang="en-US" altLang="ko-KR" sz="3200" dirty="0"/>
              <a:t>(</a:t>
            </a:r>
            <a:r>
              <a:rPr lang="ko-KR" altLang="en-US" sz="3200" dirty="0"/>
              <a:t>石島</a:t>
            </a:r>
            <a:r>
              <a:rPr lang="en-US" altLang="ko-KR" sz="3200" dirty="0"/>
              <a:t>․1900</a:t>
            </a:r>
            <a:r>
              <a:rPr lang="ko-KR" altLang="en-US" sz="3200" dirty="0"/>
              <a:t>년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135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5E9AC7-EE97-4FF7-970C-E156B9A3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19" y="624110"/>
            <a:ext cx="9852793" cy="1280890"/>
          </a:xfrm>
        </p:spPr>
        <p:txBody>
          <a:bodyPr>
            <a:normAutofit/>
          </a:bodyPr>
          <a:lstStyle/>
          <a:p>
            <a:r>
              <a:rPr lang="ko-KR" altLang="en-US" sz="4800" dirty="0"/>
              <a:t>고종황제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0AFDB-E2E3-4437-A2B9-AE58A4476171}"/>
              </a:ext>
            </a:extLst>
          </p:cNvPr>
          <p:cNvSpPr txBox="1"/>
          <p:nvPr/>
        </p:nvSpPr>
        <p:spPr>
          <a:xfrm>
            <a:off x="2182761" y="2477729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/>
              <a:t>1900</a:t>
            </a:r>
            <a:r>
              <a:rPr lang="ko-KR" altLang="en-US" sz="6000" dirty="0"/>
              <a:t>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71127B-2041-4419-AC40-434B20CACB62}"/>
              </a:ext>
            </a:extLst>
          </p:cNvPr>
          <p:cNvSpPr txBox="1"/>
          <p:nvPr/>
        </p:nvSpPr>
        <p:spPr>
          <a:xfrm>
            <a:off x="6341806" y="3493392"/>
            <a:ext cx="4616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/>
              <a:t>칙령 제</a:t>
            </a:r>
            <a:r>
              <a:rPr lang="en-US" altLang="ko-KR" sz="6000" dirty="0"/>
              <a:t>41</a:t>
            </a:r>
            <a:r>
              <a:rPr lang="ko-KR" altLang="en-US" sz="6000" dirty="0"/>
              <a:t>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B8239-524E-41C7-93A0-CC72EB054792}"/>
              </a:ext>
            </a:extLst>
          </p:cNvPr>
          <p:cNvSpPr txBox="1"/>
          <p:nvPr/>
        </p:nvSpPr>
        <p:spPr>
          <a:xfrm>
            <a:off x="2831690" y="5067035"/>
            <a:ext cx="510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/>
              <a:t>강원도에 편입</a:t>
            </a:r>
          </a:p>
        </p:txBody>
      </p:sp>
    </p:spTree>
    <p:extLst>
      <p:ext uri="{BB962C8B-B14F-4D97-AF65-F5344CB8AC3E}">
        <p14:creationId xmlns:p14="http://schemas.microsoft.com/office/powerpoint/2010/main" val="212976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6FCF9D-C6FE-43B6-8191-594B73E50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292" y="852710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800" dirty="0"/>
              <a:t>독도라는 이름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95AF2-77E3-4078-AED5-8EF862A64982}"/>
              </a:ext>
            </a:extLst>
          </p:cNvPr>
          <p:cNvSpPr txBox="1"/>
          <p:nvPr/>
        </p:nvSpPr>
        <p:spPr>
          <a:xfrm>
            <a:off x="2359742" y="2580968"/>
            <a:ext cx="2507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/>
              <a:t>1906</a:t>
            </a:r>
            <a:r>
              <a:rPr lang="ko-KR" altLang="en-US" sz="4800" dirty="0"/>
              <a:t>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0E02C-9C6F-4149-9373-05845187BA1E}"/>
              </a:ext>
            </a:extLst>
          </p:cNvPr>
          <p:cNvSpPr txBox="1"/>
          <p:nvPr/>
        </p:nvSpPr>
        <p:spPr>
          <a:xfrm>
            <a:off x="6488855" y="3013501"/>
            <a:ext cx="477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/>
              <a:t>울릉군수 </a:t>
            </a:r>
            <a:r>
              <a:rPr lang="ko-KR" altLang="en-US" sz="4800" dirty="0" err="1"/>
              <a:t>심흥택</a:t>
            </a:r>
            <a:endParaRPr lang="ko-KR" alt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6ADA7-B1B6-477B-98F0-EC045876C29C}"/>
              </a:ext>
            </a:extLst>
          </p:cNvPr>
          <p:cNvSpPr txBox="1"/>
          <p:nvPr/>
        </p:nvSpPr>
        <p:spPr>
          <a:xfrm>
            <a:off x="1578077" y="4483510"/>
            <a:ext cx="6577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/>
              <a:t>1914</a:t>
            </a:r>
            <a:r>
              <a:rPr lang="ko-KR" altLang="en-US" sz="4800" dirty="0"/>
              <a:t>년 행정구역 개편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22C603-DA30-466B-9DBF-3D60253C756F}"/>
              </a:ext>
            </a:extLst>
          </p:cNvPr>
          <p:cNvSpPr txBox="1"/>
          <p:nvPr/>
        </p:nvSpPr>
        <p:spPr>
          <a:xfrm>
            <a:off x="7211961" y="5471652"/>
            <a:ext cx="4247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/>
              <a:t>경상북도 편입</a:t>
            </a:r>
          </a:p>
        </p:txBody>
      </p:sp>
    </p:spTree>
    <p:extLst>
      <p:ext uri="{BB962C8B-B14F-4D97-AF65-F5344CB8AC3E}">
        <p14:creationId xmlns:p14="http://schemas.microsoft.com/office/powerpoint/2010/main" val="216439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D8B135-5C30-41A8-A794-2CB8921D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dirty="0"/>
              <a:t>학습목표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715B1A-B857-41F1-8948-9743FF38B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097" y="1757447"/>
            <a:ext cx="9937570" cy="2295787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1. </a:t>
            </a:r>
            <a:r>
              <a:rPr lang="ko-KR" altLang="en-US" sz="3200" dirty="0"/>
              <a:t>독도가 우리땅임을 정확히 알 수 있다</a:t>
            </a:r>
            <a:r>
              <a:rPr lang="en-US" altLang="ko-KR" sz="3200" dirty="0"/>
              <a:t>.</a:t>
            </a:r>
          </a:p>
          <a:p>
            <a:endParaRPr lang="en-US" altLang="ko-KR" sz="3200" dirty="0"/>
          </a:p>
          <a:p>
            <a:endParaRPr lang="en-US" altLang="ko-KR" sz="3200" dirty="0"/>
          </a:p>
          <a:p>
            <a:r>
              <a:rPr lang="en-US" altLang="ko-KR" sz="3200" dirty="0"/>
              <a:t>2. </a:t>
            </a:r>
            <a:r>
              <a:rPr lang="ko-KR" altLang="en-US" sz="3200" dirty="0"/>
              <a:t>다른 사람에게 독도를 설명할 수 있다</a:t>
            </a:r>
            <a:r>
              <a:rPr lang="en-US" altLang="ko-KR" sz="3200" dirty="0"/>
              <a:t>.</a:t>
            </a:r>
          </a:p>
          <a:p>
            <a:endParaRPr lang="en-US" altLang="ko-KR" sz="3200" dirty="0"/>
          </a:p>
          <a:p>
            <a:endParaRPr lang="en-US" altLang="ko-KR" sz="3200" dirty="0"/>
          </a:p>
          <a:p>
            <a:r>
              <a:rPr lang="en-US" altLang="ko-KR" sz="3200" dirty="0"/>
              <a:t>3. </a:t>
            </a:r>
            <a:r>
              <a:rPr lang="ko-KR" altLang="en-US" sz="3200" dirty="0"/>
              <a:t>일본인들의 주장이 잘못됨을 알 수 있다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16403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6A7A68-088B-4031-848E-6684EE38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292" y="946778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800" dirty="0"/>
              <a:t>일제 패망 이후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F8915B-A887-4BD8-8805-358AB28C5B5C}"/>
              </a:ext>
            </a:extLst>
          </p:cNvPr>
          <p:cNvSpPr txBox="1"/>
          <p:nvPr/>
        </p:nvSpPr>
        <p:spPr>
          <a:xfrm>
            <a:off x="1076632" y="1867178"/>
            <a:ext cx="8170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/>
              <a:t>연합군 최고사령부 </a:t>
            </a:r>
            <a:r>
              <a:rPr lang="en-US" altLang="ko-KR" sz="4800" dirty="0"/>
              <a:t>(SCAPIN)</a:t>
            </a:r>
            <a:endParaRPr lang="ko-KR" alt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168A5C-483F-4520-AAB8-4F48A98B848B}"/>
              </a:ext>
            </a:extLst>
          </p:cNvPr>
          <p:cNvSpPr txBox="1"/>
          <p:nvPr/>
        </p:nvSpPr>
        <p:spPr>
          <a:xfrm>
            <a:off x="1076632" y="3308213"/>
            <a:ext cx="904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/>
              <a:t>독도가 일본 영토가 아님을 선언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56515-1360-4A90-B67D-AD8514D1A8A7}"/>
              </a:ext>
            </a:extLst>
          </p:cNvPr>
          <p:cNvSpPr txBox="1"/>
          <p:nvPr/>
        </p:nvSpPr>
        <p:spPr>
          <a:xfrm>
            <a:off x="1076632" y="5080225"/>
            <a:ext cx="3996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/>
              <a:t>한국에 반환</a:t>
            </a:r>
          </a:p>
        </p:txBody>
      </p:sp>
    </p:spTree>
    <p:extLst>
      <p:ext uri="{BB962C8B-B14F-4D97-AF65-F5344CB8AC3E}">
        <p14:creationId xmlns:p14="http://schemas.microsoft.com/office/powerpoint/2010/main" val="8194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A701DF-CFEE-4662-97AD-303E6134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099" y="1339407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ko-KR" sz="6000" dirty="0"/>
              <a:t>3. </a:t>
            </a:r>
            <a:r>
              <a:rPr lang="ko-KR" altLang="en-US" sz="6000" dirty="0"/>
              <a:t>일본이 주장하는 독도</a:t>
            </a:r>
          </a:p>
        </p:txBody>
      </p:sp>
    </p:spTree>
    <p:extLst>
      <p:ext uri="{BB962C8B-B14F-4D97-AF65-F5344CB8AC3E}">
        <p14:creationId xmlns:p14="http://schemas.microsoft.com/office/powerpoint/2010/main" val="2330151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94DED1-019D-4DD5-A60D-5819AEFE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868" y="1184548"/>
            <a:ext cx="10118264" cy="1280890"/>
          </a:xfrm>
        </p:spPr>
        <p:txBody>
          <a:bodyPr>
            <a:normAutofit fontScale="90000"/>
          </a:bodyPr>
          <a:lstStyle/>
          <a:p>
            <a:r>
              <a:rPr lang="ko-KR" altLang="en-US" sz="4400" dirty="0"/>
              <a:t>일본이 독도를 자기들 것이라고 우기는 이유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EF7C75-864E-406B-84F3-EC31E4B43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910" y="3080378"/>
            <a:ext cx="11047412" cy="3777622"/>
          </a:xfrm>
        </p:spPr>
        <p:txBody>
          <a:bodyPr>
            <a:normAutofit/>
          </a:bodyPr>
          <a:lstStyle/>
          <a:p>
            <a:r>
              <a:rPr lang="en-US" altLang="ko-KR" sz="3200" dirty="0">
                <a:hlinkClick r:id="rId2"/>
              </a:rPr>
              <a:t>https://www.youtube.com/watch?v=_szPI3Eig8w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91713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B8CCE5-1C8A-417F-A4FA-374730DD2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626" y="1691149"/>
            <a:ext cx="10840935" cy="3777622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ko-KR" altLang="en-US" sz="3600" dirty="0"/>
              <a:t>일본은 </a:t>
            </a:r>
            <a:r>
              <a:rPr lang="en-US" altLang="ko-KR" sz="3600" dirty="0"/>
              <a:t>1905</a:t>
            </a:r>
            <a:r>
              <a:rPr lang="ko-KR" altLang="en-US" sz="3600" dirty="0"/>
              <a:t>년 일방적으로 독도를 일본 영토라고 말한 이후 계속 일본 소유라고 주장하고있다</a:t>
            </a:r>
            <a:r>
              <a:rPr lang="en-US" altLang="ko-KR" sz="3600" dirty="0"/>
              <a:t>.</a:t>
            </a:r>
          </a:p>
          <a:p>
            <a:endParaRPr lang="en-US" altLang="ko-KR" sz="3600" dirty="0"/>
          </a:p>
          <a:p>
            <a:endParaRPr lang="en-US" altLang="ko-KR" sz="3600" dirty="0"/>
          </a:p>
          <a:p>
            <a:r>
              <a:rPr lang="ko-KR" altLang="en-US" sz="3600" dirty="0"/>
              <a:t>독도를 다케시마라고 부르며 </a:t>
            </a:r>
            <a:r>
              <a:rPr lang="en-US" altLang="ko-KR" sz="3600" dirty="0"/>
              <a:t>‘</a:t>
            </a:r>
            <a:r>
              <a:rPr lang="ko-KR" altLang="en-US" sz="3600" dirty="0"/>
              <a:t>다케시마의 날</a:t>
            </a:r>
            <a:r>
              <a:rPr lang="en-US" altLang="ko-KR" sz="3600" dirty="0"/>
              <a:t>’</a:t>
            </a:r>
            <a:r>
              <a:rPr lang="ko-KR" altLang="en-US" sz="3600" dirty="0"/>
              <a:t>까지 지정하였다</a:t>
            </a:r>
            <a:r>
              <a:rPr lang="en-US" altLang="ko-KR" sz="3600" dirty="0"/>
              <a:t>.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34010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B5EBC1-4E66-4A9F-9F1A-BA887E31A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00" y="946778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6000" dirty="0"/>
              <a:t>왜</a:t>
            </a:r>
            <a:r>
              <a:rPr lang="en-US" altLang="ko-KR" sz="6000" dirty="0"/>
              <a:t>?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8345AF3-7B44-4139-9B23-54063265C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19" y="2000864"/>
            <a:ext cx="11239141" cy="3777622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독도를 소유하면 주변 바다의 천연자원을 모두 가질 수 있기 때문이다</a:t>
            </a:r>
            <a:r>
              <a:rPr lang="en-US" altLang="ko-KR" sz="3200" dirty="0"/>
              <a:t>.</a:t>
            </a:r>
          </a:p>
          <a:p>
            <a:endParaRPr lang="en-US" altLang="ko-KR" sz="3200" dirty="0"/>
          </a:p>
          <a:p>
            <a:r>
              <a:rPr lang="ko-KR" altLang="en-US" sz="3200" dirty="0"/>
              <a:t>독도 주변 해역은 다양한 어류가 사는 엄청난 어장이다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6358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959145-F00F-4E9A-8C48-74090DD4F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84" y="1705897"/>
            <a:ext cx="11587316" cy="3777622"/>
          </a:xfrm>
        </p:spPr>
        <p:txBody>
          <a:bodyPr>
            <a:noAutofit/>
          </a:bodyPr>
          <a:lstStyle/>
          <a:p>
            <a:r>
              <a:rPr lang="ko-KR" altLang="en-US" sz="3200" dirty="0"/>
              <a:t>독도 주변에는 미래 에너지원으로 꼽히는 </a:t>
            </a:r>
            <a:r>
              <a:rPr lang="en-US" altLang="ko-KR" sz="3200" dirty="0"/>
              <a:t>‘</a:t>
            </a:r>
            <a:r>
              <a:rPr lang="ko-KR" altLang="en-US" sz="3200" dirty="0"/>
              <a:t>가스 </a:t>
            </a:r>
            <a:r>
              <a:rPr lang="ko-KR" altLang="en-US" sz="3200" dirty="0" err="1"/>
              <a:t>하이드레이트</a:t>
            </a:r>
            <a:r>
              <a:rPr lang="en-US" altLang="ko-KR" sz="3200" dirty="0"/>
              <a:t>’</a:t>
            </a:r>
            <a:r>
              <a:rPr lang="ko-KR" altLang="en-US" sz="3200" dirty="0"/>
              <a:t>가 많이 매장되어 있다</a:t>
            </a:r>
            <a:r>
              <a:rPr lang="en-US" altLang="ko-KR" sz="3200" dirty="0"/>
              <a:t>.</a:t>
            </a:r>
          </a:p>
          <a:p>
            <a:endParaRPr lang="en-US" altLang="ko-KR" sz="3200" dirty="0"/>
          </a:p>
          <a:p>
            <a:endParaRPr lang="en-US" altLang="ko-KR" sz="3200" dirty="0"/>
          </a:p>
          <a:p>
            <a:r>
              <a:rPr lang="ko-KR" altLang="en-US" sz="3200" dirty="0"/>
              <a:t>일본 정치인들은 국내적으로 시끄럽고 복잡한 일들이 생기면 일본인들의 관심을 나라 밖으로 돌리려고 독도문제를 계속 이야기하기도 한다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98886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476B6A-520C-4F65-95B8-F49E81E6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12" y="1081310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800" dirty="0"/>
              <a:t>무궁무진한 잠재력을 가진 독도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D41B79-2F1A-451F-BED5-B62AB3EF9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49" y="3210232"/>
            <a:ext cx="11135902" cy="3777622"/>
          </a:xfrm>
        </p:spPr>
        <p:txBody>
          <a:bodyPr>
            <a:normAutofit/>
          </a:bodyPr>
          <a:lstStyle/>
          <a:p>
            <a:r>
              <a:rPr lang="en-US" altLang="ko-KR" sz="3200" dirty="0">
                <a:hlinkClick r:id="rId2"/>
              </a:rPr>
              <a:t>https://www.youtube.com/watch?v=XFFAkri8O8I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49756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D620D9-D97E-4806-8421-F7AEBF6A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054" y="852710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6000" dirty="0"/>
              <a:t>일본의 주장 첫 번째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578C1D-D29F-42EC-97E3-1690C85D0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83" y="2222752"/>
            <a:ext cx="11400503" cy="37776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ko-KR" dirty="0"/>
          </a:p>
          <a:p>
            <a:r>
              <a:rPr lang="ko-KR" altLang="en-US" sz="5100" dirty="0"/>
              <a:t>옛날에 한국은 독도가 있는 사실을 알지 못했다</a:t>
            </a:r>
            <a:r>
              <a:rPr lang="en-US" altLang="ko-KR" sz="5100" dirty="0"/>
              <a:t>.</a:t>
            </a:r>
          </a:p>
          <a:p>
            <a:pPr marL="0" indent="0">
              <a:buNone/>
            </a:pPr>
            <a:endParaRPr lang="en-US" altLang="ko-KR" sz="5100" dirty="0"/>
          </a:p>
          <a:p>
            <a:r>
              <a:rPr lang="ko-KR" altLang="en-US" sz="5100" dirty="0"/>
              <a:t>일본은 </a:t>
            </a:r>
            <a:r>
              <a:rPr lang="en-US" altLang="ko-KR" sz="5100" dirty="0"/>
              <a:t>1600</a:t>
            </a:r>
            <a:r>
              <a:rPr lang="ko-KR" altLang="en-US" sz="5100" dirty="0"/>
              <a:t>년대부터 독도에서 고기잡이를 했다</a:t>
            </a:r>
            <a:r>
              <a:rPr lang="en-US" altLang="ko-KR" sz="5100" dirty="0"/>
              <a:t>.</a:t>
            </a:r>
          </a:p>
          <a:p>
            <a:pPr marL="0" indent="0">
              <a:buNone/>
            </a:pPr>
            <a:endParaRPr lang="en-US" altLang="ko-KR" sz="5100" dirty="0"/>
          </a:p>
          <a:p>
            <a:r>
              <a:rPr lang="ko-KR" altLang="en-US" sz="5100" dirty="0"/>
              <a:t>그러므로 독도는 일본이 먼저 발견했고</a:t>
            </a:r>
            <a:r>
              <a:rPr lang="en-US" altLang="ko-KR" sz="5100" dirty="0"/>
              <a:t>, </a:t>
            </a:r>
            <a:r>
              <a:rPr lang="ko-KR" altLang="en-US" sz="5100" dirty="0"/>
              <a:t>독도는 일본 땅이다</a:t>
            </a:r>
            <a:r>
              <a:rPr lang="en-US" altLang="ko-KR" sz="5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6162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7D0B78-0FAF-459C-B78F-2589E4ED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00" y="852710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6000" dirty="0"/>
              <a:t>일본의 주장 두 번째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7DDDB5-0718-49A6-A989-F7C1F999D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4" y="2133600"/>
            <a:ext cx="10531218" cy="3777622"/>
          </a:xfrm>
        </p:spPr>
        <p:txBody>
          <a:bodyPr>
            <a:normAutofit fontScale="92500"/>
          </a:bodyPr>
          <a:lstStyle/>
          <a:p>
            <a:r>
              <a:rPr lang="en-US" altLang="ko-KR" sz="3600" dirty="0"/>
              <a:t>1905</a:t>
            </a:r>
            <a:r>
              <a:rPr lang="ko-KR" altLang="en-US" sz="3600" dirty="0"/>
              <a:t>년 일본 시마네 현의 발표를 주장으로 삼는다</a:t>
            </a:r>
            <a:r>
              <a:rPr lang="en-US" altLang="ko-KR" sz="3600" dirty="0"/>
              <a:t>.</a:t>
            </a:r>
          </a:p>
          <a:p>
            <a:endParaRPr lang="en-US" altLang="ko-KR" sz="3600" dirty="0"/>
          </a:p>
          <a:p>
            <a:endParaRPr lang="en-US" altLang="ko-KR" sz="3600" dirty="0"/>
          </a:p>
          <a:p>
            <a:endParaRPr lang="en-US" altLang="ko-KR" sz="3600" dirty="0"/>
          </a:p>
          <a:p>
            <a:r>
              <a:rPr lang="ko-KR" altLang="en-US" sz="3600" dirty="0"/>
              <a:t>독도는 주인이 없는 땅이었고</a:t>
            </a:r>
            <a:r>
              <a:rPr lang="en-US" altLang="ko-KR" sz="3600" dirty="0"/>
              <a:t>, </a:t>
            </a:r>
            <a:r>
              <a:rPr lang="ko-KR" altLang="en-US" sz="3600" dirty="0"/>
              <a:t>먼저 차지한 쪽이 일본이다</a:t>
            </a:r>
            <a:r>
              <a:rPr lang="en-US" altLang="ko-KR" sz="3600" dirty="0"/>
              <a:t>.</a:t>
            </a:r>
          </a:p>
          <a:p>
            <a:endParaRPr lang="en-US" altLang="ko-KR" sz="3600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0384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C4340D-A567-4A92-B0A2-BD35E807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F801BD-7FE3-4259-B438-A5F4414D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732" y="1905000"/>
            <a:ext cx="9926535" cy="3777622"/>
          </a:xfrm>
        </p:spPr>
        <p:txBody>
          <a:bodyPr>
            <a:noAutofit/>
          </a:bodyPr>
          <a:lstStyle/>
          <a:p>
            <a:r>
              <a:rPr lang="ko-KR" altLang="en-US" sz="3200" dirty="0"/>
              <a:t>일본은 독도를 </a:t>
            </a:r>
            <a:r>
              <a:rPr lang="en-US" altLang="ko-KR" sz="3200" dirty="0"/>
              <a:t>‘</a:t>
            </a:r>
            <a:r>
              <a:rPr lang="ko-KR" altLang="en-US" sz="3200" dirty="0"/>
              <a:t>다케시마</a:t>
            </a:r>
            <a:r>
              <a:rPr lang="en-US" altLang="ko-KR" sz="3200" dirty="0"/>
              <a:t>’</a:t>
            </a:r>
            <a:r>
              <a:rPr lang="ko-KR" altLang="en-US" sz="3200" dirty="0"/>
              <a:t>라고 부르며 시마네 현의 땅으로 삼았다</a:t>
            </a:r>
            <a:r>
              <a:rPr lang="en-US" altLang="ko-KR" sz="3200" dirty="0"/>
              <a:t>.</a:t>
            </a:r>
          </a:p>
          <a:p>
            <a:endParaRPr lang="en-US" altLang="ko-KR" sz="3200" dirty="0"/>
          </a:p>
          <a:p>
            <a:endParaRPr lang="en-US" altLang="ko-KR" sz="3200" dirty="0"/>
          </a:p>
          <a:p>
            <a:endParaRPr lang="en-US" altLang="ko-KR" sz="3200" dirty="0"/>
          </a:p>
          <a:p>
            <a:r>
              <a:rPr lang="ko-KR" altLang="en-US" sz="3200" dirty="0"/>
              <a:t>시마네 현에서 </a:t>
            </a:r>
            <a:r>
              <a:rPr lang="en-US" altLang="ko-KR" sz="3200" dirty="0"/>
              <a:t>2005</a:t>
            </a:r>
            <a:r>
              <a:rPr lang="ko-KR" altLang="en-US" sz="3200" dirty="0"/>
              <a:t>년에 다케시마의 날을 만들었다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6933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274F48-ADA0-4C6D-99C7-4354B7BC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183875-7382-4B0C-A62A-8CA313D50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2295" y="1905000"/>
            <a:ext cx="8915400" cy="3777622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1. </a:t>
            </a:r>
            <a:r>
              <a:rPr lang="ko-KR" altLang="en-US" sz="3200" dirty="0"/>
              <a:t>독도</a:t>
            </a:r>
            <a:endParaRPr lang="en-US" altLang="ko-KR" sz="3200" dirty="0"/>
          </a:p>
          <a:p>
            <a:endParaRPr lang="en-US" altLang="ko-KR" sz="3200" dirty="0"/>
          </a:p>
          <a:p>
            <a:r>
              <a:rPr lang="en-US" altLang="ko-KR" sz="3200" dirty="0"/>
              <a:t>2. </a:t>
            </a:r>
            <a:r>
              <a:rPr lang="ko-KR" altLang="en-US" sz="3200" dirty="0"/>
              <a:t>독도의 역사</a:t>
            </a:r>
            <a:endParaRPr lang="en-US" altLang="ko-KR" sz="3200" dirty="0"/>
          </a:p>
          <a:p>
            <a:endParaRPr lang="en-US" altLang="ko-KR" sz="3200" dirty="0"/>
          </a:p>
          <a:p>
            <a:r>
              <a:rPr lang="en-US" altLang="ko-KR" sz="3200" dirty="0"/>
              <a:t>3. </a:t>
            </a:r>
            <a:r>
              <a:rPr lang="ko-KR" altLang="en-US" sz="3200" dirty="0"/>
              <a:t>일본이 주장하는 독도</a:t>
            </a:r>
            <a:endParaRPr lang="en-US" altLang="ko-KR" sz="3200" dirty="0"/>
          </a:p>
          <a:p>
            <a:endParaRPr lang="en-US" altLang="ko-KR" sz="3200" dirty="0"/>
          </a:p>
          <a:p>
            <a:r>
              <a:rPr lang="en-US" altLang="ko-KR" sz="3200" dirty="0"/>
              <a:t>4. </a:t>
            </a:r>
            <a:r>
              <a:rPr lang="ko-KR" altLang="en-US" sz="3200" dirty="0"/>
              <a:t>독도가 우리땅인 이유</a:t>
            </a:r>
          </a:p>
        </p:txBody>
      </p:sp>
    </p:spTree>
    <p:extLst>
      <p:ext uri="{BB962C8B-B14F-4D97-AF65-F5344CB8AC3E}">
        <p14:creationId xmlns:p14="http://schemas.microsoft.com/office/powerpoint/2010/main" val="3253866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1F7A76-9C9F-4858-BC2A-92DBA870A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299" y="852710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6000" dirty="0"/>
              <a:t>일본의 주장 세 번째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2BEE62-1292-4BED-AFA1-99035FDF3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7" y="2133600"/>
            <a:ext cx="10472225" cy="3777622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광복 후에 일본이 미국</a:t>
            </a:r>
            <a:r>
              <a:rPr lang="en-US" altLang="ko-KR" sz="2800" dirty="0"/>
              <a:t>, </a:t>
            </a:r>
            <a:r>
              <a:rPr lang="ko-KR" altLang="en-US" sz="2800" dirty="0"/>
              <a:t>영국</a:t>
            </a:r>
            <a:r>
              <a:rPr lang="en-US" altLang="ko-KR" sz="2800" dirty="0"/>
              <a:t>, </a:t>
            </a:r>
            <a:r>
              <a:rPr lang="ko-KR" altLang="en-US" sz="2800" dirty="0"/>
              <a:t>중국</a:t>
            </a:r>
            <a:r>
              <a:rPr lang="en-US" altLang="ko-KR" sz="2800" dirty="0"/>
              <a:t> </a:t>
            </a:r>
            <a:r>
              <a:rPr lang="ko-KR" altLang="en-US" sz="2800" dirty="0"/>
              <a:t>등과 맺은 조약을 주장으로 삼는다</a:t>
            </a:r>
            <a:r>
              <a:rPr lang="en-US" altLang="ko-KR" sz="2800" dirty="0"/>
              <a:t>.</a:t>
            </a:r>
          </a:p>
          <a:p>
            <a:endParaRPr lang="en-US" altLang="ko-KR" sz="2800" dirty="0"/>
          </a:p>
          <a:p>
            <a:r>
              <a:rPr lang="ko-KR" altLang="en-US" sz="2800" dirty="0"/>
              <a:t>제 </a:t>
            </a:r>
            <a:r>
              <a:rPr lang="en-US" altLang="ko-KR" sz="2800" dirty="0"/>
              <a:t>2</a:t>
            </a:r>
            <a:r>
              <a:rPr lang="ko-KR" altLang="en-US" sz="2800" dirty="0"/>
              <a:t>차 세계 대전에서 패한 일본은 </a:t>
            </a:r>
            <a:r>
              <a:rPr lang="en-US" altLang="ko-KR" sz="2800" dirty="0"/>
              <a:t>1951</a:t>
            </a:r>
            <a:r>
              <a:rPr lang="ko-KR" altLang="en-US" sz="2800" dirty="0"/>
              <a:t>년에 미국</a:t>
            </a:r>
            <a:r>
              <a:rPr lang="en-US" altLang="ko-KR" sz="2800" dirty="0"/>
              <a:t>, </a:t>
            </a:r>
            <a:r>
              <a:rPr lang="ko-KR" altLang="en-US" sz="2800" dirty="0"/>
              <a:t>중국</a:t>
            </a:r>
            <a:r>
              <a:rPr lang="en-US" altLang="ko-KR" sz="2800" dirty="0"/>
              <a:t>, </a:t>
            </a:r>
            <a:r>
              <a:rPr lang="ko-KR" altLang="en-US" sz="2800" dirty="0"/>
              <a:t>영국 등과 </a:t>
            </a:r>
            <a:r>
              <a:rPr lang="en-US" altLang="ko-KR" sz="2800" dirty="0"/>
              <a:t>&lt;</a:t>
            </a:r>
            <a:r>
              <a:rPr lang="ko-KR" altLang="en-US" sz="2800" dirty="0"/>
              <a:t>샌프란시스코 강화조약</a:t>
            </a:r>
            <a:r>
              <a:rPr lang="en-US" altLang="ko-KR" sz="2800" dirty="0"/>
              <a:t>&gt;</a:t>
            </a:r>
            <a:r>
              <a:rPr lang="ko-KR" altLang="en-US" sz="2800" dirty="0"/>
              <a:t>을 맺었다</a:t>
            </a:r>
            <a:r>
              <a:rPr lang="en-US" altLang="ko-KR" sz="2800" dirty="0"/>
              <a:t>.</a:t>
            </a:r>
          </a:p>
          <a:p>
            <a:endParaRPr lang="en-US" altLang="ko-KR" sz="2800" dirty="0"/>
          </a:p>
          <a:p>
            <a:r>
              <a:rPr lang="ko-KR" altLang="en-US" sz="2800" dirty="0"/>
              <a:t>이 조약에는 일본이 강제로 빼앗은 우리나라 땅을 돌려준다고 되어 있다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45506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F36132-E470-44A7-B982-C4D1957F5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25" y="1750142"/>
            <a:ext cx="11121154" cy="3777622"/>
          </a:xfrm>
        </p:spPr>
        <p:txBody>
          <a:bodyPr>
            <a:noAutofit/>
          </a:bodyPr>
          <a:lstStyle/>
          <a:p>
            <a:r>
              <a:rPr lang="ko-KR" altLang="en-US" sz="3200" dirty="0"/>
              <a:t>하지만 이 조약에는 독도를 돌려준다는 문구가 없다</a:t>
            </a:r>
            <a:r>
              <a:rPr lang="en-US" altLang="ko-KR" sz="3200" dirty="0"/>
              <a:t>.</a:t>
            </a:r>
          </a:p>
          <a:p>
            <a:endParaRPr lang="en-US" altLang="ko-KR" sz="3200" dirty="0"/>
          </a:p>
          <a:p>
            <a:r>
              <a:rPr lang="ko-KR" altLang="en-US" sz="3200" dirty="0"/>
              <a:t>일본은 이 조약을 근거로 </a:t>
            </a:r>
            <a:r>
              <a:rPr lang="en-US" altLang="ko-KR" sz="3200" dirty="0"/>
              <a:t>1910</a:t>
            </a:r>
            <a:r>
              <a:rPr lang="ko-KR" altLang="en-US" sz="3200" dirty="0"/>
              <a:t>년 이후에 빼앗은 땅만 돌려주면 된다고 했다</a:t>
            </a:r>
            <a:r>
              <a:rPr lang="en-US" altLang="ko-KR" sz="3200" dirty="0"/>
              <a:t>.</a:t>
            </a:r>
          </a:p>
          <a:p>
            <a:endParaRPr lang="en-US" altLang="ko-KR" sz="3200" dirty="0"/>
          </a:p>
          <a:p>
            <a:r>
              <a:rPr lang="ko-KR" altLang="en-US" sz="3200" dirty="0"/>
              <a:t>독도는 그 이전부터 자기들의 땅이라고 주장하여 돌려주지 않는다고 주장했다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50372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D3BBF3-DEB9-4DC9-95D9-2D2670BFA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061" y="852710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6000" dirty="0"/>
              <a:t>일본의 주장 네 번째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1B9F92-D438-4E0A-8CE9-2C6EBB025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410" y="2458064"/>
            <a:ext cx="10885180" cy="3777622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독도는 일본과 한국 사이에 위치하지만 일본에 더 가깝기 때문에 일본의 관할권을 주장하고 있다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27365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7A491C-F98A-4015-AE8D-976DAA210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105" y="1199298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ko-KR" sz="6000" dirty="0"/>
              <a:t>4. </a:t>
            </a:r>
            <a:r>
              <a:rPr lang="ko-KR" altLang="en-US" sz="6000" dirty="0"/>
              <a:t>독도가 우리 땅인 이유</a:t>
            </a:r>
          </a:p>
        </p:txBody>
      </p:sp>
    </p:spTree>
    <p:extLst>
      <p:ext uri="{BB962C8B-B14F-4D97-AF65-F5344CB8AC3E}">
        <p14:creationId xmlns:p14="http://schemas.microsoft.com/office/powerpoint/2010/main" val="4244920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18D1A5-D339-4C68-818A-DCA1A2B3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335" y="801091"/>
            <a:ext cx="9203864" cy="1280890"/>
          </a:xfrm>
        </p:spPr>
        <p:txBody>
          <a:bodyPr>
            <a:noAutofit/>
          </a:bodyPr>
          <a:lstStyle/>
          <a:p>
            <a:r>
              <a:rPr lang="ko-KR" altLang="en-US" sz="4800" dirty="0"/>
              <a:t>의외로 잘 모르는 사람이 많다는 독도가 우리땅인 이유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8D244E-915D-4516-944B-D9B468E76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2959510"/>
            <a:ext cx="10796689" cy="3777622"/>
          </a:xfrm>
        </p:spPr>
        <p:txBody>
          <a:bodyPr>
            <a:normAutofit/>
          </a:bodyPr>
          <a:lstStyle/>
          <a:p>
            <a:r>
              <a:rPr lang="en-US" altLang="ko-KR" sz="3200" dirty="0">
                <a:hlinkClick r:id="rId2"/>
              </a:rPr>
              <a:t>https://www.youtube.com/watch?v=EwDmfWILRa8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02946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1E6E48-30DA-43B2-8B6C-B7744E88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57" y="946778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800" dirty="0"/>
              <a:t>역사적 증거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65BEAD-8699-48C5-AAAE-D08E51FD0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2" y="2133600"/>
            <a:ext cx="11474245" cy="3777622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512</a:t>
            </a:r>
            <a:r>
              <a:rPr lang="ko-KR" altLang="en-US" sz="2800" dirty="0"/>
              <a:t>년</a:t>
            </a:r>
            <a:r>
              <a:rPr lang="en-US" altLang="ko-KR" sz="2800" dirty="0"/>
              <a:t>, </a:t>
            </a:r>
            <a:r>
              <a:rPr lang="ko-KR" altLang="en-US" sz="2800" dirty="0" err="1"/>
              <a:t>이사부</a:t>
            </a:r>
            <a:r>
              <a:rPr lang="ko-KR" altLang="en-US" sz="2800" dirty="0"/>
              <a:t> 장군이 우산국</a:t>
            </a:r>
            <a:r>
              <a:rPr lang="en-US" altLang="ko-KR" sz="2800" dirty="0"/>
              <a:t>(</a:t>
            </a:r>
            <a:r>
              <a:rPr lang="ko-KR" altLang="en-US" sz="2800" dirty="0"/>
              <a:t>울릉도</a:t>
            </a:r>
            <a:r>
              <a:rPr lang="en-US" altLang="ko-KR" sz="2800" dirty="0"/>
              <a:t>)</a:t>
            </a:r>
            <a:r>
              <a:rPr lang="ko-KR" altLang="en-US" sz="2800" dirty="0"/>
              <a:t>을 점령했을 때부터 독도는 한국의 영토로 인식되어왔다</a:t>
            </a:r>
            <a:r>
              <a:rPr lang="en-US" altLang="ko-KR" sz="2800" dirty="0"/>
              <a:t>.</a:t>
            </a:r>
          </a:p>
          <a:p>
            <a:endParaRPr lang="en-US" altLang="ko-KR" sz="2800" dirty="0"/>
          </a:p>
          <a:p>
            <a:endParaRPr lang="en-US" altLang="ko-KR" sz="2800" dirty="0"/>
          </a:p>
          <a:p>
            <a:r>
              <a:rPr lang="ko-KR" altLang="en-US" sz="2800" dirty="0"/>
              <a:t>세종실록 지리지</a:t>
            </a:r>
            <a:r>
              <a:rPr lang="en-US" altLang="ko-KR" sz="2800" dirty="0"/>
              <a:t>(1454</a:t>
            </a:r>
            <a:r>
              <a:rPr lang="ko-KR" altLang="en-US" sz="2800" dirty="0"/>
              <a:t>년</a:t>
            </a:r>
            <a:r>
              <a:rPr lang="en-US" altLang="ko-KR" sz="2800" dirty="0"/>
              <a:t>), </a:t>
            </a:r>
            <a:r>
              <a:rPr lang="ko-KR" altLang="en-US" sz="2800" dirty="0" err="1"/>
              <a:t>신증동국여지승람</a:t>
            </a:r>
            <a:r>
              <a:rPr lang="en-US" altLang="ko-KR" sz="2800" dirty="0"/>
              <a:t>(1531</a:t>
            </a:r>
            <a:r>
              <a:rPr lang="ko-KR" altLang="en-US" sz="2800" dirty="0"/>
              <a:t>년</a:t>
            </a:r>
            <a:r>
              <a:rPr lang="en-US" altLang="ko-KR" sz="2800" dirty="0"/>
              <a:t>), </a:t>
            </a:r>
            <a:r>
              <a:rPr lang="ko-KR" altLang="en-US" sz="2800" dirty="0" err="1"/>
              <a:t>동국문헌비고</a:t>
            </a:r>
            <a:r>
              <a:rPr lang="en-US" altLang="ko-KR" sz="2800" dirty="0"/>
              <a:t>(1770</a:t>
            </a:r>
            <a:r>
              <a:rPr lang="ko-KR" altLang="en-US" sz="2800" dirty="0"/>
              <a:t>년</a:t>
            </a:r>
            <a:r>
              <a:rPr lang="en-US" altLang="ko-KR" sz="2800" dirty="0"/>
              <a:t>)</a:t>
            </a:r>
            <a:r>
              <a:rPr lang="ko-KR" altLang="en-US" sz="2800" dirty="0"/>
              <a:t>등 여러 과거자료에서 독도를 언급하고 있다</a:t>
            </a:r>
            <a:r>
              <a:rPr lang="en-US" altLang="ko-KR" sz="2800" dirty="0"/>
              <a:t>.</a:t>
            </a:r>
          </a:p>
          <a:p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867152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C98B59-0495-4CFB-B042-090CAFC5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361529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6600" dirty="0"/>
              <a:t>여러가지 과거 정보들</a:t>
            </a:r>
          </a:p>
        </p:txBody>
      </p:sp>
    </p:spTree>
    <p:extLst>
      <p:ext uri="{BB962C8B-B14F-4D97-AF65-F5344CB8AC3E}">
        <p14:creationId xmlns:p14="http://schemas.microsoft.com/office/powerpoint/2010/main" val="3483655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B4C94D-D97C-4863-9CC2-7699B4C2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549" y="624110"/>
            <a:ext cx="9661064" cy="1280890"/>
          </a:xfrm>
        </p:spPr>
        <p:txBody>
          <a:bodyPr>
            <a:noAutofit/>
          </a:bodyPr>
          <a:lstStyle/>
          <a:p>
            <a:r>
              <a:rPr lang="ko-KR" altLang="en-US" sz="4400" dirty="0"/>
              <a:t>세종실록 지리지 </a:t>
            </a:r>
            <a:r>
              <a:rPr lang="en-US" altLang="ko-KR" sz="4400" dirty="0"/>
              <a:t>(1454</a:t>
            </a:r>
            <a:r>
              <a:rPr lang="ko-KR" altLang="en-US" sz="4400" dirty="0"/>
              <a:t>년</a:t>
            </a:r>
            <a:r>
              <a:rPr lang="en-US" altLang="ko-KR" sz="4400" dirty="0"/>
              <a:t>)</a:t>
            </a:r>
            <a:br>
              <a:rPr lang="en-US" altLang="ko-KR" sz="4400" dirty="0"/>
            </a:br>
            <a:endParaRPr lang="ko-KR" altLang="en-US" sz="44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3BD47E5-C358-4764-8E20-00DF3F336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543" y="1493560"/>
            <a:ext cx="7767095" cy="5072389"/>
          </a:xfrm>
        </p:spPr>
      </p:pic>
    </p:spTree>
    <p:extLst>
      <p:ext uri="{BB962C8B-B14F-4D97-AF65-F5344CB8AC3E}">
        <p14:creationId xmlns:p14="http://schemas.microsoft.com/office/powerpoint/2010/main" val="3176878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F79AB7-A80F-4CE7-86BC-E617F26B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91" y="852710"/>
            <a:ext cx="10427980" cy="1280890"/>
          </a:xfrm>
        </p:spPr>
        <p:txBody>
          <a:bodyPr>
            <a:noAutofit/>
          </a:bodyPr>
          <a:lstStyle/>
          <a:p>
            <a:r>
              <a:rPr lang="ko-KR" altLang="en-US" sz="6600" dirty="0" err="1"/>
              <a:t>신증동국여지승람</a:t>
            </a:r>
            <a:r>
              <a:rPr lang="ko-KR" altLang="en-US" sz="6600" dirty="0"/>
              <a:t> </a:t>
            </a:r>
            <a:r>
              <a:rPr lang="en-US" altLang="ko-KR" sz="6600" dirty="0"/>
              <a:t>(1531</a:t>
            </a:r>
            <a:r>
              <a:rPr lang="ko-KR" altLang="en-US" sz="6600" dirty="0"/>
              <a:t>년</a:t>
            </a:r>
            <a:r>
              <a:rPr lang="en-US" altLang="ko-KR" sz="6600" dirty="0"/>
              <a:t>)</a:t>
            </a:r>
            <a:endParaRPr lang="ko-KR" altLang="en-US" sz="66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B96EBE3-F1A2-4A28-AC03-163B22555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94" t="4170" r="6082" b="3992"/>
          <a:stretch/>
        </p:blipFill>
        <p:spPr>
          <a:xfrm>
            <a:off x="4159044" y="1908510"/>
            <a:ext cx="4114800" cy="4787258"/>
          </a:xfrm>
        </p:spPr>
      </p:pic>
    </p:spTree>
    <p:extLst>
      <p:ext uri="{BB962C8B-B14F-4D97-AF65-F5344CB8AC3E}">
        <p14:creationId xmlns:p14="http://schemas.microsoft.com/office/powerpoint/2010/main" val="3081107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718DD4-6096-4F28-96D4-BC8CB021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764" y="712600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6600" dirty="0" err="1"/>
              <a:t>동국문헌비고</a:t>
            </a:r>
            <a:r>
              <a:rPr lang="ko-KR" altLang="en-US" sz="6600" dirty="0"/>
              <a:t> </a:t>
            </a:r>
            <a:r>
              <a:rPr lang="en-US" altLang="ko-KR" sz="6600" dirty="0"/>
              <a:t>(1770</a:t>
            </a:r>
            <a:r>
              <a:rPr lang="ko-KR" altLang="en-US" sz="6600" dirty="0"/>
              <a:t>년</a:t>
            </a:r>
            <a:r>
              <a:rPr lang="en-US" altLang="ko-KR" sz="6600" dirty="0"/>
              <a:t>)</a:t>
            </a:r>
            <a:endParaRPr lang="ko-KR" altLang="en-US" sz="66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F815B6C-8D00-4F21-B9D1-317D20B14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138"/>
          <a:stretch/>
        </p:blipFill>
        <p:spPr>
          <a:xfrm>
            <a:off x="4038098" y="1794386"/>
            <a:ext cx="3675308" cy="4906777"/>
          </a:xfrm>
        </p:spPr>
      </p:pic>
    </p:spTree>
    <p:extLst>
      <p:ext uri="{BB962C8B-B14F-4D97-AF65-F5344CB8AC3E}">
        <p14:creationId xmlns:p14="http://schemas.microsoft.com/office/powerpoint/2010/main" val="154284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0CCA8B-4918-4EB9-81E5-A3DCF2884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967" y="1353953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ko-KR" sz="6000" dirty="0"/>
              <a:t>1. </a:t>
            </a:r>
            <a:r>
              <a:rPr lang="ko-KR" altLang="en-US" sz="6000" dirty="0"/>
              <a:t>독도</a:t>
            </a:r>
          </a:p>
        </p:txBody>
      </p:sp>
    </p:spTree>
    <p:extLst>
      <p:ext uri="{BB962C8B-B14F-4D97-AF65-F5344CB8AC3E}">
        <p14:creationId xmlns:p14="http://schemas.microsoft.com/office/powerpoint/2010/main" val="2026439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F44D5A-0895-4CE9-A446-1CC32D5A4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83" y="638859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6600" dirty="0" err="1"/>
              <a:t>만기요람</a:t>
            </a:r>
            <a:r>
              <a:rPr lang="ko-KR" altLang="en-US" sz="6600" dirty="0"/>
              <a:t> </a:t>
            </a:r>
            <a:r>
              <a:rPr lang="en-US" altLang="ko-KR" sz="6600" dirty="0"/>
              <a:t>(1808</a:t>
            </a:r>
            <a:r>
              <a:rPr lang="ko-KR" altLang="en-US" sz="6600" dirty="0"/>
              <a:t>년</a:t>
            </a:r>
            <a:r>
              <a:rPr lang="en-US" altLang="ko-KR" sz="6600" dirty="0"/>
              <a:t>)</a:t>
            </a:r>
            <a:endParaRPr lang="ko-KR" altLang="en-US" sz="66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CEBA7C4-DBFA-4FA8-BC70-AF059B0BE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86" r="5093"/>
          <a:stretch/>
        </p:blipFill>
        <p:spPr>
          <a:xfrm>
            <a:off x="4183625" y="1735394"/>
            <a:ext cx="3234814" cy="4963202"/>
          </a:xfrm>
        </p:spPr>
      </p:pic>
    </p:spTree>
    <p:extLst>
      <p:ext uri="{BB962C8B-B14F-4D97-AF65-F5344CB8AC3E}">
        <p14:creationId xmlns:p14="http://schemas.microsoft.com/office/powerpoint/2010/main" val="1896089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43CA1D-7F2C-4BD4-B966-631D32F3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737" y="852710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6600" dirty="0" err="1"/>
              <a:t>증보문헌비고</a:t>
            </a:r>
            <a:r>
              <a:rPr lang="en-US" altLang="ko-KR" sz="6600" dirty="0"/>
              <a:t>(1908</a:t>
            </a:r>
            <a:r>
              <a:rPr lang="ko-KR" altLang="en-US" sz="6600" dirty="0"/>
              <a:t>년</a:t>
            </a:r>
            <a:r>
              <a:rPr lang="en-US" altLang="ko-KR" sz="6600" dirty="0"/>
              <a:t>)</a:t>
            </a:r>
            <a:endParaRPr lang="ko-KR" altLang="en-US" sz="6600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2F28E2DD-F6BA-4BAD-B70B-851EBDEBD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3" r="2421" b="4540"/>
          <a:stretch/>
        </p:blipFill>
        <p:spPr>
          <a:xfrm>
            <a:off x="3495368" y="1838633"/>
            <a:ext cx="6076336" cy="4783743"/>
          </a:xfrm>
        </p:spPr>
      </p:pic>
    </p:spTree>
    <p:extLst>
      <p:ext uri="{BB962C8B-B14F-4D97-AF65-F5344CB8AC3E}">
        <p14:creationId xmlns:p14="http://schemas.microsoft.com/office/powerpoint/2010/main" val="4123105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4A147B-DF18-44CE-ADFF-589187D2C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2EF7EB-ADB9-43E0-BAFB-2B01771FB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587" y="2782529"/>
            <a:ext cx="10015025" cy="3777622"/>
          </a:xfrm>
        </p:spPr>
        <p:txBody>
          <a:bodyPr/>
          <a:lstStyle/>
          <a:p>
            <a:r>
              <a:rPr lang="ko-KR" altLang="en-US" sz="3600" dirty="0"/>
              <a:t>이는 옛날부터 독도를 우리 영토로 인식하고 통치해 왔음을 알 수 있다</a:t>
            </a:r>
            <a:r>
              <a:rPr lang="en-US" altLang="ko-KR" sz="3600" dirty="0"/>
              <a:t>.</a:t>
            </a:r>
            <a:endParaRPr lang="ko-KR" altLang="en-US" sz="36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14093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761CA6-84DB-44FE-9694-4C1739DCA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048" y="852710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800" dirty="0"/>
              <a:t>지리적 증거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FB3386-1A31-4791-9E99-49C282585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969" y="2133600"/>
            <a:ext cx="11135031" cy="3777622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독도에서 가장 가까운 우리나라의 울릉도까지 거리는 약 </a:t>
            </a:r>
            <a:r>
              <a:rPr lang="en-US" altLang="ko-KR" sz="3200" dirty="0"/>
              <a:t>87.4km</a:t>
            </a:r>
            <a:r>
              <a:rPr lang="ko-KR" altLang="en-US" sz="3200" dirty="0"/>
              <a:t>이다</a:t>
            </a:r>
            <a:r>
              <a:rPr lang="en-US" altLang="ko-KR" sz="3200" dirty="0"/>
              <a:t>.</a:t>
            </a:r>
            <a:br>
              <a:rPr lang="en-US" altLang="ko-KR" sz="3200" dirty="0"/>
            </a:br>
            <a:endParaRPr lang="en-US" altLang="ko-KR" sz="3200" dirty="0"/>
          </a:p>
          <a:p>
            <a:endParaRPr lang="en-US" altLang="ko-KR" sz="3200" dirty="0"/>
          </a:p>
          <a:p>
            <a:r>
              <a:rPr lang="ko-KR" altLang="en-US" sz="3200" dirty="0"/>
              <a:t>일본의 </a:t>
            </a:r>
            <a:r>
              <a:rPr lang="ko-KR" altLang="en-US" sz="3200" dirty="0" err="1"/>
              <a:t>오키섬과</a:t>
            </a:r>
            <a:r>
              <a:rPr lang="ko-KR" altLang="en-US" sz="3200" dirty="0"/>
              <a:t> 거리는 약 </a:t>
            </a:r>
            <a:r>
              <a:rPr lang="en-US" altLang="ko-KR" sz="3200" dirty="0"/>
              <a:t>157.5km</a:t>
            </a:r>
            <a:r>
              <a:rPr lang="ko-KR" altLang="en-US" sz="3200" dirty="0"/>
              <a:t>이다</a:t>
            </a:r>
            <a:r>
              <a:rPr lang="en-US" altLang="ko-KR" sz="3200" dirty="0"/>
              <a:t>.</a:t>
            </a:r>
          </a:p>
          <a:p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35913017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76064E-89B4-4338-931D-72184D426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186516"/>
            <a:ext cx="10133012" cy="3777622"/>
          </a:xfrm>
        </p:spPr>
        <p:txBody>
          <a:bodyPr/>
          <a:lstStyle/>
          <a:p>
            <a:r>
              <a:rPr lang="ko-KR" altLang="en-US" sz="3200" dirty="0"/>
              <a:t>실효적 지배도 대한민국이 하고 있기 때문에 독도는 우리의 땅이다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450F0EF-0A52-4327-BC01-1766F51C9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508" y="476863"/>
            <a:ext cx="6463021" cy="440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14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37C940-6BE3-4BE6-93FE-2A803FAC4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293" y="852710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6000" dirty="0"/>
              <a:t>국제법적 증거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E9BF2F-B8DC-4BC6-96CE-A8B80847F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79463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0E93C3-5418-420F-83E1-B8C8CC0C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852710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ko-KR" sz="5400" dirty="0"/>
              <a:t>SCAPIN1 677</a:t>
            </a:r>
            <a:r>
              <a:rPr lang="ko-KR" altLang="en-US" sz="5400" dirty="0"/>
              <a:t>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610FDD-1D9A-4177-8A63-0048F0F5E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09" y="1809136"/>
            <a:ext cx="11696341" cy="3777622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SCAPIN1 677</a:t>
            </a:r>
            <a:r>
              <a:rPr lang="ko-KR" altLang="en-US" sz="2800" dirty="0"/>
              <a:t>호를 보면 독도가 한국영토에 포함되어 있음을 알 수 있다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0115EE6-DBE3-44AE-BF6C-60BE16DDF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278" y="2350832"/>
            <a:ext cx="5252269" cy="42648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698440-8891-41B4-8BDF-0B162B76089A}"/>
              </a:ext>
            </a:extLst>
          </p:cNvPr>
          <p:cNvSpPr txBox="1"/>
          <p:nvPr/>
        </p:nvSpPr>
        <p:spPr>
          <a:xfrm>
            <a:off x="10551843" y="6358518"/>
            <a:ext cx="208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출처 </a:t>
            </a:r>
            <a:r>
              <a:rPr lang="en-US" altLang="ko-KR" dirty="0"/>
              <a:t>: </a:t>
            </a:r>
            <a:r>
              <a:rPr lang="ko-KR" altLang="en-US" dirty="0"/>
              <a:t>외교부</a:t>
            </a:r>
          </a:p>
        </p:txBody>
      </p:sp>
    </p:spTree>
    <p:extLst>
      <p:ext uri="{BB962C8B-B14F-4D97-AF65-F5344CB8AC3E}">
        <p14:creationId xmlns:p14="http://schemas.microsoft.com/office/powerpoint/2010/main" val="600437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12F057-5246-4CEF-BF8F-20C1C31E9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87" y="1333712"/>
            <a:ext cx="10929425" cy="3777622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1900</a:t>
            </a:r>
            <a:r>
              <a:rPr lang="ko-KR" altLang="en-US" sz="2800" dirty="0"/>
              <a:t>년 </a:t>
            </a:r>
            <a:r>
              <a:rPr lang="en-US" altLang="ko-KR" sz="2800" dirty="0"/>
              <a:t>‘</a:t>
            </a:r>
            <a:r>
              <a:rPr lang="ko-KR" altLang="en-US" sz="2800" dirty="0"/>
              <a:t>독도는 울릉군에 속한 땅이므로 울릉군은 울릉도와 석도</a:t>
            </a:r>
            <a:r>
              <a:rPr lang="en-US" altLang="ko-KR" sz="2800" dirty="0"/>
              <a:t>(</a:t>
            </a:r>
            <a:r>
              <a:rPr lang="ko-KR" altLang="en-US" sz="2800" dirty="0"/>
              <a:t>독도</a:t>
            </a:r>
            <a:r>
              <a:rPr lang="en-US" altLang="ko-KR" sz="2800" dirty="0"/>
              <a:t>)</a:t>
            </a:r>
            <a:r>
              <a:rPr lang="ko-KR" altLang="en-US" sz="2800" dirty="0"/>
              <a:t>를 다스린다</a:t>
            </a:r>
            <a:r>
              <a:rPr lang="en-US" altLang="ko-KR" sz="2800" dirty="0"/>
              <a:t>’</a:t>
            </a:r>
            <a:r>
              <a:rPr lang="ko-KR" altLang="en-US" sz="2800" dirty="0"/>
              <a:t>는 내용을 담은 대한제국 칙령 제</a:t>
            </a:r>
            <a:r>
              <a:rPr lang="en-US" altLang="ko-KR" sz="2800" dirty="0"/>
              <a:t>41</a:t>
            </a:r>
            <a:r>
              <a:rPr lang="ko-KR" altLang="en-US" sz="2800" dirty="0"/>
              <a:t>호 발표로 조선의 독도 영유권을 국제적으로 공표했다</a:t>
            </a:r>
            <a:r>
              <a:rPr lang="en-US" altLang="ko-KR" sz="2800" dirty="0"/>
              <a:t>.</a:t>
            </a:r>
          </a:p>
          <a:p>
            <a:endParaRPr lang="en-US" altLang="ko-KR" sz="2800" dirty="0"/>
          </a:p>
          <a:p>
            <a:endParaRPr lang="ko-KR" altLang="en-US" sz="28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B5EFC6B-7F9E-414A-8B7B-D733633C3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 t="7433" r="1495" b="3703"/>
          <a:stretch/>
        </p:blipFill>
        <p:spPr>
          <a:xfrm>
            <a:off x="5294670" y="2639960"/>
            <a:ext cx="5088194" cy="404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918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FBC0AF-A963-4B0B-934A-03791278C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72" y="1882877"/>
            <a:ext cx="11194896" cy="3777622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3200" dirty="0"/>
              <a:t>또한 </a:t>
            </a:r>
            <a:r>
              <a:rPr lang="en-US" altLang="ko-KR" sz="3200" dirty="0"/>
              <a:t>1946</a:t>
            </a:r>
            <a:r>
              <a:rPr lang="ko-KR" altLang="en-US" sz="3200" dirty="0"/>
              <a:t>년 </a:t>
            </a:r>
            <a:r>
              <a:rPr lang="en-US" altLang="ko-KR" sz="3200" dirty="0"/>
              <a:t>1</a:t>
            </a:r>
            <a:r>
              <a:rPr lang="ko-KR" altLang="en-US" sz="3200" dirty="0"/>
              <a:t>월 연합국최고사령관 각서 </a:t>
            </a:r>
            <a:r>
              <a:rPr lang="en-US" altLang="ko-KR" sz="3200" dirty="0"/>
              <a:t>&lt;</a:t>
            </a:r>
            <a:r>
              <a:rPr lang="ko-KR" altLang="en-US" sz="3200" dirty="0"/>
              <a:t>일본의 정의</a:t>
            </a:r>
            <a:r>
              <a:rPr lang="en-US" altLang="ko-KR" sz="3200" dirty="0"/>
              <a:t>&gt;</a:t>
            </a:r>
            <a:r>
              <a:rPr lang="ko-KR" altLang="en-US" sz="3200" dirty="0"/>
              <a:t>를 통해 독도를 일본 영토에서 제외했다</a:t>
            </a:r>
            <a:r>
              <a:rPr lang="en-US" altLang="ko-KR" sz="3200" dirty="0"/>
              <a:t>.</a:t>
            </a:r>
          </a:p>
          <a:p>
            <a:endParaRPr lang="en-US" altLang="ko-KR" sz="3200" dirty="0"/>
          </a:p>
          <a:p>
            <a:endParaRPr lang="en-US" altLang="ko-KR" sz="3200" dirty="0"/>
          </a:p>
          <a:p>
            <a:endParaRPr lang="en-US" altLang="ko-KR" sz="3200" dirty="0"/>
          </a:p>
          <a:p>
            <a:r>
              <a:rPr lang="ko-KR" altLang="en-US" sz="3200" dirty="0"/>
              <a:t>그리고 </a:t>
            </a:r>
            <a:r>
              <a:rPr lang="en-US" altLang="ko-KR" sz="3200" dirty="0"/>
              <a:t>6</a:t>
            </a:r>
            <a:r>
              <a:rPr lang="ko-KR" altLang="en-US" sz="3200" dirty="0"/>
              <a:t>월 발표된 연합국최고사령관 각서 제</a:t>
            </a:r>
            <a:r>
              <a:rPr lang="en-US" altLang="ko-KR" sz="3200" dirty="0"/>
              <a:t> 1033</a:t>
            </a:r>
            <a:r>
              <a:rPr lang="ko-KR" altLang="en-US" sz="3200" dirty="0"/>
              <a:t>호도 일본의 선박 및 일본 국민의 독도 또는 독도주변 </a:t>
            </a:r>
            <a:r>
              <a:rPr lang="en-US" altLang="ko-KR" sz="3200" dirty="0"/>
              <a:t>12</a:t>
            </a:r>
            <a:r>
              <a:rPr lang="ko-KR" altLang="en-US" sz="3200" dirty="0"/>
              <a:t>해리 이내 접근을 금지했다</a:t>
            </a:r>
            <a:r>
              <a:rPr lang="en-US" altLang="ko-KR" sz="3200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39348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5E40E4-6E33-4DF9-BCEF-29B63314E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016" y="852710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6000" dirty="0"/>
              <a:t>연합국최고사령관 각서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8267994-F354-4718-8C52-E9A37A18B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60" t="5262" r="5049" b="11177"/>
          <a:stretch/>
        </p:blipFill>
        <p:spPr>
          <a:xfrm>
            <a:off x="4114800" y="1725560"/>
            <a:ext cx="5265175" cy="4988916"/>
          </a:xfrm>
        </p:spPr>
      </p:pic>
    </p:spTree>
    <p:extLst>
      <p:ext uri="{BB962C8B-B14F-4D97-AF65-F5344CB8AC3E}">
        <p14:creationId xmlns:p14="http://schemas.microsoft.com/office/powerpoint/2010/main" val="194513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D56BA5-A85A-4C9B-B0DB-CAC38F318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393" y="1905000"/>
            <a:ext cx="8915400" cy="3777622"/>
          </a:xfrm>
        </p:spPr>
        <p:txBody>
          <a:bodyPr/>
          <a:lstStyle/>
          <a:p>
            <a:r>
              <a:rPr lang="ko-KR" altLang="en-US" sz="3200" dirty="0"/>
              <a:t>경상북도 울릉군 </a:t>
            </a:r>
            <a:r>
              <a:rPr lang="ko-KR" altLang="en-US" sz="3200" dirty="0" err="1"/>
              <a:t>울릉읍</a:t>
            </a:r>
            <a:r>
              <a:rPr lang="ko-KR" altLang="en-US" sz="3200" dirty="0"/>
              <a:t> </a:t>
            </a:r>
            <a:r>
              <a:rPr lang="ko-KR" altLang="en-US" sz="3200" dirty="0" err="1"/>
              <a:t>독도리</a:t>
            </a:r>
            <a:endParaRPr lang="en-US" altLang="ko-KR" sz="3200" dirty="0"/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1CA804A-8AAB-4A4B-9889-2AB8BF43D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44" b="8928"/>
          <a:stretch/>
        </p:blipFill>
        <p:spPr>
          <a:xfrm>
            <a:off x="5981700" y="2610464"/>
            <a:ext cx="5715000" cy="402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771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4BA979-AF0C-4553-B15D-15D3ED31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946778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6600" dirty="0"/>
              <a:t>마무리</a:t>
            </a:r>
          </a:p>
        </p:txBody>
      </p:sp>
    </p:spTree>
    <p:extLst>
      <p:ext uri="{BB962C8B-B14F-4D97-AF65-F5344CB8AC3E}">
        <p14:creationId xmlns:p14="http://schemas.microsoft.com/office/powerpoint/2010/main" val="6672460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254DFDB-72EC-4D17-8911-7E0547863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05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B99FAA-4ACD-4D5C-82A9-F85C0A15D4B5}"/>
              </a:ext>
            </a:extLst>
          </p:cNvPr>
          <p:cNvSpPr txBox="1"/>
          <p:nvPr/>
        </p:nvSpPr>
        <p:spPr>
          <a:xfrm>
            <a:off x="7580671" y="5943600"/>
            <a:ext cx="454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여러가지 동영상 출처 </a:t>
            </a:r>
            <a:r>
              <a:rPr lang="en-US" altLang="ko-KR" dirty="0"/>
              <a:t>: </a:t>
            </a:r>
            <a:r>
              <a:rPr lang="ko-KR" altLang="en-US" dirty="0"/>
              <a:t>유튜브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165CF-A522-4854-9D40-840DC65A8457}"/>
              </a:ext>
            </a:extLst>
          </p:cNvPr>
          <p:cNvSpPr txBox="1"/>
          <p:nvPr/>
        </p:nvSpPr>
        <p:spPr>
          <a:xfrm>
            <a:off x="7580671" y="6312932"/>
            <a:ext cx="486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여러가지 사진 출처 </a:t>
            </a:r>
            <a:r>
              <a:rPr lang="en-US" altLang="ko-KR" dirty="0"/>
              <a:t>: </a:t>
            </a:r>
            <a:r>
              <a:rPr lang="ko-KR" altLang="en-US" dirty="0"/>
              <a:t>네이버</a:t>
            </a:r>
            <a:r>
              <a:rPr lang="en-US" altLang="ko-KR" dirty="0"/>
              <a:t>, </a:t>
            </a:r>
            <a:r>
              <a:rPr lang="ko-KR" altLang="en-US" dirty="0"/>
              <a:t>구글 이미지</a:t>
            </a:r>
          </a:p>
        </p:txBody>
      </p:sp>
    </p:spTree>
    <p:extLst>
      <p:ext uri="{BB962C8B-B14F-4D97-AF65-F5344CB8AC3E}">
        <p14:creationId xmlns:p14="http://schemas.microsoft.com/office/powerpoint/2010/main" val="3130094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31BDCF-CBA4-47CE-BD75-70505F6BC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680" y="1905000"/>
            <a:ext cx="8915400" cy="3777622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18</a:t>
            </a:r>
            <a:r>
              <a:rPr lang="ko-KR" altLang="en-US" sz="3200" dirty="0"/>
              <a:t>만 </a:t>
            </a:r>
            <a:r>
              <a:rPr lang="en-US" altLang="ko-KR" sz="3200" dirty="0"/>
              <a:t>7,554㎡</a:t>
            </a:r>
          </a:p>
          <a:p>
            <a:endParaRPr lang="en-US" altLang="ko-KR" sz="3200" dirty="0"/>
          </a:p>
          <a:p>
            <a:endParaRPr lang="en-US" altLang="ko-KR" sz="3200" dirty="0"/>
          </a:p>
          <a:p>
            <a:r>
              <a:rPr lang="ko-KR" altLang="en-US" sz="3200" dirty="0" err="1"/>
              <a:t>독섬이라는</a:t>
            </a:r>
            <a:r>
              <a:rPr lang="ko-KR" altLang="en-US" sz="3200" dirty="0"/>
              <a:t> 다른 이름</a:t>
            </a:r>
            <a:endParaRPr lang="en-US" altLang="ko-KR" sz="3200" dirty="0"/>
          </a:p>
          <a:p>
            <a:endParaRPr lang="en-US" altLang="ko-KR" sz="3200" dirty="0"/>
          </a:p>
          <a:p>
            <a:endParaRPr lang="en-US" altLang="ko-KR" sz="32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02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B2D8DC-B1B1-4185-8E8E-892AE8D3E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5" y="1540189"/>
            <a:ext cx="10015025" cy="3777622"/>
          </a:xfrm>
        </p:spPr>
        <p:txBody>
          <a:bodyPr>
            <a:normAutofit/>
          </a:bodyPr>
          <a:lstStyle/>
          <a:p>
            <a:r>
              <a:rPr lang="ko-KR" altLang="en-US" dirty="0"/>
              <a:t> </a:t>
            </a:r>
            <a:r>
              <a:rPr lang="ko-KR" altLang="en-US" sz="2800" dirty="0"/>
              <a:t>동도</a:t>
            </a:r>
            <a:r>
              <a:rPr lang="en-US" altLang="ko-KR" sz="2800" dirty="0"/>
              <a:t>(</a:t>
            </a:r>
            <a:r>
              <a:rPr lang="ko-KR" altLang="en-US" sz="2800" dirty="0"/>
              <a:t>東島</a:t>
            </a:r>
            <a:r>
              <a:rPr lang="en-US" altLang="ko-KR" sz="2800" dirty="0"/>
              <a:t>)·</a:t>
            </a:r>
            <a:r>
              <a:rPr lang="ko-KR" altLang="en-US" sz="2800" dirty="0"/>
              <a:t>서도</a:t>
            </a:r>
            <a:r>
              <a:rPr lang="en-US" altLang="ko-KR" sz="2800" dirty="0"/>
              <a:t>(</a:t>
            </a:r>
            <a:r>
              <a:rPr lang="ko-KR" altLang="en-US" sz="2800" dirty="0"/>
              <a:t>西島</a:t>
            </a:r>
            <a:r>
              <a:rPr lang="en-US" altLang="ko-KR" sz="2800" dirty="0"/>
              <a:t>) </a:t>
            </a:r>
            <a:r>
              <a:rPr lang="ko-KR" altLang="en-US" sz="2800" dirty="0"/>
              <a:t>및 그 주변에 흩어져 있는 </a:t>
            </a:r>
            <a:r>
              <a:rPr lang="en-US" altLang="ko-KR" sz="2800" dirty="0"/>
              <a:t>89</a:t>
            </a:r>
            <a:r>
              <a:rPr lang="ko-KR" altLang="en-US" sz="2800" dirty="0"/>
              <a:t>개의 바위섬으로 이루어진 화산섬이다</a:t>
            </a:r>
            <a:r>
              <a:rPr lang="en-US" altLang="ko-KR" sz="2800" dirty="0"/>
              <a:t>.</a:t>
            </a:r>
          </a:p>
          <a:p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0A6C34D-2468-4E97-AC43-EC7CA68F8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088" y="2218096"/>
            <a:ext cx="4704428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5C39CC-FE15-468C-AF52-10840201A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75" y="1540189"/>
            <a:ext cx="8915400" cy="3777622"/>
          </a:xfrm>
        </p:spPr>
        <p:txBody>
          <a:bodyPr/>
          <a:lstStyle/>
          <a:p>
            <a:r>
              <a:rPr lang="ko-KR" altLang="en-US" sz="4800" dirty="0"/>
              <a:t>동도</a:t>
            </a:r>
            <a:r>
              <a:rPr lang="en-US" altLang="ko-KR" sz="4800" dirty="0"/>
              <a:t>·</a:t>
            </a:r>
            <a:r>
              <a:rPr lang="ko-KR" altLang="en-US" sz="4800" dirty="0"/>
              <a:t>서도간 거리는 </a:t>
            </a:r>
            <a:r>
              <a:rPr lang="en-US" altLang="ko-KR" sz="4800" dirty="0"/>
              <a:t>151m</a:t>
            </a:r>
          </a:p>
          <a:p>
            <a:endParaRPr lang="en-US" altLang="ko-KR" sz="1800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1C9529E-91CD-4BB2-90B6-7A9EACBE7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214" y="2359742"/>
            <a:ext cx="6689561" cy="4362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4481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1044D1E-7672-486B-B4C7-C71CC050B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3" t="33239" r="4086" b="6438"/>
          <a:stretch/>
        </p:blipFill>
        <p:spPr>
          <a:xfrm>
            <a:off x="5580242" y="2549791"/>
            <a:ext cx="6194323" cy="411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BDBE80-72E7-4726-B660-CE04C8F20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35" y="1219200"/>
            <a:ext cx="10914677" cy="3777622"/>
          </a:xfrm>
        </p:spPr>
        <p:txBody>
          <a:bodyPr/>
          <a:lstStyle/>
          <a:p>
            <a:r>
              <a:rPr lang="ko-KR" altLang="en-US" sz="4000" dirty="0"/>
              <a:t>동도는 </a:t>
            </a:r>
            <a:r>
              <a:rPr lang="ko-KR" altLang="en-US" sz="4000" dirty="0">
                <a:hlinkClick r:id="rId3"/>
              </a:rPr>
              <a:t>해발고도</a:t>
            </a:r>
            <a:r>
              <a:rPr lang="ko-KR" altLang="en-US" sz="4000" dirty="0"/>
              <a:t> </a:t>
            </a:r>
            <a:r>
              <a:rPr lang="en-US" altLang="ko-KR" sz="4000" dirty="0"/>
              <a:t>98.6m, </a:t>
            </a:r>
            <a:r>
              <a:rPr lang="ko-KR" altLang="en-US" sz="4000" dirty="0"/>
              <a:t>면적 </a:t>
            </a:r>
            <a:r>
              <a:rPr lang="en-US" altLang="ko-KR" sz="4000" dirty="0"/>
              <a:t>73,297㎡</a:t>
            </a:r>
            <a:r>
              <a:rPr lang="ko-KR" altLang="en-US" sz="4000" dirty="0"/>
              <a:t>이고</a:t>
            </a:r>
            <a:r>
              <a:rPr lang="en-US" altLang="ko-KR" sz="4000" dirty="0"/>
              <a:t>, </a:t>
            </a:r>
            <a:r>
              <a:rPr lang="ko-KR" altLang="en-US" sz="4000" dirty="0"/>
              <a:t>서도는 해발고도 </a:t>
            </a:r>
            <a:r>
              <a:rPr lang="en-US" altLang="ko-KR" sz="4000" dirty="0"/>
              <a:t>168.5m, </a:t>
            </a:r>
            <a:r>
              <a:rPr lang="ko-KR" altLang="en-US" sz="4000" dirty="0"/>
              <a:t>면적 </a:t>
            </a:r>
            <a:r>
              <a:rPr lang="en-US" altLang="ko-KR" sz="4000" dirty="0"/>
              <a:t>88,740㎡</a:t>
            </a:r>
            <a:endParaRPr lang="ko-KR" altLang="en-US" sz="4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3156666"/>
      </p:ext>
    </p:extLst>
  </p:cSld>
  <p:clrMapOvr>
    <a:masterClrMapping/>
  </p:clrMapOvr>
</p:sld>
</file>

<file path=ppt/theme/theme1.xml><?xml version="1.0" encoding="utf-8"?>
<a:theme xmlns:a="http://schemas.openxmlformats.org/drawingml/2006/main" name="줄기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176</TotalTime>
  <Words>920</Words>
  <Application>Microsoft Office PowerPoint</Application>
  <PresentationFormat>와이드스크린</PresentationFormat>
  <Paragraphs>173</Paragraphs>
  <Slides>51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6" baseType="lpstr">
      <vt:lpstr>맑은 고딕</vt:lpstr>
      <vt:lpstr>Arial</vt:lpstr>
      <vt:lpstr>Century Gothic</vt:lpstr>
      <vt:lpstr>Wingdings 3</vt:lpstr>
      <vt:lpstr>줄기</vt:lpstr>
      <vt:lpstr>우리의 땅 독도</vt:lpstr>
      <vt:lpstr>학습목표</vt:lpstr>
      <vt:lpstr>목차</vt:lpstr>
      <vt:lpstr>1. 독도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2. 독도의 역사</vt:lpstr>
      <vt:lpstr>독도는 어떻게 탄생했나?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조선시대 이후</vt:lpstr>
      <vt:lpstr>고종황제</vt:lpstr>
      <vt:lpstr>독도라는 이름</vt:lpstr>
      <vt:lpstr>일제 패망 이후</vt:lpstr>
      <vt:lpstr>3. 일본이 주장하는 독도</vt:lpstr>
      <vt:lpstr>일본이 독도를 자기들 것이라고 우기는 이유 </vt:lpstr>
      <vt:lpstr>PowerPoint 프레젠테이션</vt:lpstr>
      <vt:lpstr>왜?</vt:lpstr>
      <vt:lpstr>PowerPoint 프레젠테이션</vt:lpstr>
      <vt:lpstr>무궁무진한 잠재력을 가진 독도</vt:lpstr>
      <vt:lpstr>일본의 주장 첫 번째</vt:lpstr>
      <vt:lpstr>일본의 주장 두 번째</vt:lpstr>
      <vt:lpstr>PowerPoint 프레젠테이션</vt:lpstr>
      <vt:lpstr>일본의 주장 세 번째</vt:lpstr>
      <vt:lpstr>PowerPoint 프레젠테이션</vt:lpstr>
      <vt:lpstr>일본의 주장 네 번째</vt:lpstr>
      <vt:lpstr>4. 독도가 우리 땅인 이유</vt:lpstr>
      <vt:lpstr>의외로 잘 모르는 사람이 많다는 독도가 우리땅인 이유</vt:lpstr>
      <vt:lpstr>역사적 증거</vt:lpstr>
      <vt:lpstr>여러가지 과거 정보들</vt:lpstr>
      <vt:lpstr>세종실록 지리지 (1454년) </vt:lpstr>
      <vt:lpstr>신증동국여지승람 (1531년)</vt:lpstr>
      <vt:lpstr>동국문헌비고 (1770년)</vt:lpstr>
      <vt:lpstr>만기요람 (1808년)</vt:lpstr>
      <vt:lpstr>증보문헌비고(1908년)</vt:lpstr>
      <vt:lpstr>PowerPoint 프레젠테이션</vt:lpstr>
      <vt:lpstr>지리적 증거</vt:lpstr>
      <vt:lpstr>PowerPoint 프레젠테이션</vt:lpstr>
      <vt:lpstr>국제법적 증거</vt:lpstr>
      <vt:lpstr>SCAPIN1 677호</vt:lpstr>
      <vt:lpstr>PowerPoint 프레젠테이션</vt:lpstr>
      <vt:lpstr>PowerPoint 프레젠테이션</vt:lpstr>
      <vt:lpstr>연합국최고사령관 각서</vt:lpstr>
      <vt:lpstr>마무리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우리의 땅 독도</dc:title>
  <dc:creator>joe050922@naver.com</dc:creator>
  <cp:lastModifiedBy>joe050922@naver.com</cp:lastModifiedBy>
  <cp:revision>10</cp:revision>
  <dcterms:created xsi:type="dcterms:W3CDTF">2024-05-31T05:29:54Z</dcterms:created>
  <dcterms:modified xsi:type="dcterms:W3CDTF">2024-05-31T08:38:07Z</dcterms:modified>
</cp:coreProperties>
</file>