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0" r:id="rId4"/>
    <p:sldId id="311" r:id="rId5"/>
    <p:sldId id="312" r:id="rId6"/>
    <p:sldId id="258" r:id="rId7"/>
    <p:sldId id="306" r:id="rId8"/>
    <p:sldId id="260" r:id="rId9"/>
    <p:sldId id="307" r:id="rId10"/>
    <p:sldId id="262" r:id="rId11"/>
    <p:sldId id="308" r:id="rId12"/>
    <p:sldId id="263" r:id="rId13"/>
    <p:sldId id="309" r:id="rId1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4660"/>
  </p:normalViewPr>
  <p:slideViewPr>
    <p:cSldViewPr snapToGrid="0">
      <p:cViewPr varScale="1">
        <p:scale>
          <a:sx n="89" d="100"/>
          <a:sy n="89" d="100"/>
        </p:scale>
        <p:origin x="213"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008878-8574-A2B8-63C2-DBA9757D95A3}"/>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3CA6A3EC-4A63-FF07-00E4-272E2D2097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8B6EB2D-DAD6-B66A-C8AE-A7952CFC016E}"/>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5" name="바닥글 개체 틀 4">
            <a:extLst>
              <a:ext uri="{FF2B5EF4-FFF2-40B4-BE49-F238E27FC236}">
                <a16:creationId xmlns:a16="http://schemas.microsoft.com/office/drawing/2014/main" id="{E47CE639-EB60-E650-CFE1-E51A0DA51CF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7B9A011-AB2C-C58A-3259-616605F9357E}"/>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129697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747AC8-4E4A-7789-FB9A-344B54B0E620}"/>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FF53442D-53BD-26C6-A638-DFD37CB22FEF}"/>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47FC025-6F7F-8FBD-0AE5-2CA72CB33DD7}"/>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5" name="바닥글 개체 틀 4">
            <a:extLst>
              <a:ext uri="{FF2B5EF4-FFF2-40B4-BE49-F238E27FC236}">
                <a16:creationId xmlns:a16="http://schemas.microsoft.com/office/drawing/2014/main" id="{010385D1-19C6-7F0B-6769-44C6562D116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BBFC4E8-2EC9-17A3-FAFC-E25085686181}"/>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8759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E04B35C6-C4E5-02CE-EEF9-C20336573EFF}"/>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87786328-F25B-88E7-7FA8-55B76B18AAD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5D0854C-0FA2-2F7A-B49C-F80D3E1E674D}"/>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5" name="바닥글 개체 틀 4">
            <a:extLst>
              <a:ext uri="{FF2B5EF4-FFF2-40B4-BE49-F238E27FC236}">
                <a16:creationId xmlns:a16="http://schemas.microsoft.com/office/drawing/2014/main" id="{564CDB47-4DA6-6C7D-5DEC-DE6FF749829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7306DAD-A073-5F22-4563-A043A8CC8AB5}"/>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221383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6AC762-67A5-BBA6-2AC9-02E47E88E91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8A2199B8-6017-043A-619D-09B6726D4F5F}"/>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BDA1495-E1A4-600A-11A8-47468DC8A525}"/>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5" name="바닥글 개체 틀 4">
            <a:extLst>
              <a:ext uri="{FF2B5EF4-FFF2-40B4-BE49-F238E27FC236}">
                <a16:creationId xmlns:a16="http://schemas.microsoft.com/office/drawing/2014/main" id="{17EB04E5-C202-10F9-6A2B-DFD542015EC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E71CD71-96BE-F006-D8AE-1913F2734CF3}"/>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131473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EBDC15-F602-DE6C-88C7-443A6CB081D8}"/>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931E62FB-A307-70F2-28DD-F044EB19B1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C072463E-A848-667B-1008-50EF5FE0F3CB}"/>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5" name="바닥글 개체 틀 4">
            <a:extLst>
              <a:ext uri="{FF2B5EF4-FFF2-40B4-BE49-F238E27FC236}">
                <a16:creationId xmlns:a16="http://schemas.microsoft.com/office/drawing/2014/main" id="{4FBAD1F5-1CFC-1A5D-C2D7-780DA533930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4B4565E-1786-6795-E7C2-341A2CBA6277}"/>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201771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10DDED-B9CC-26AD-846E-9983603F54A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FED82437-A95E-6A52-FC5D-6B8C5676A5DD}"/>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0B5BC79F-CA2E-8EC1-1766-93CA1B6C3D9C}"/>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23B0B6C8-A50A-E122-5771-E1D0D58331A9}"/>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6" name="바닥글 개체 틀 5">
            <a:extLst>
              <a:ext uri="{FF2B5EF4-FFF2-40B4-BE49-F238E27FC236}">
                <a16:creationId xmlns:a16="http://schemas.microsoft.com/office/drawing/2014/main" id="{F02165A6-2D86-6940-F4E0-38021FFE0DB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9D70D6B-5F96-0C91-7C4A-2CF8AC3FB544}"/>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203464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B455C7-CC37-E8E7-1872-25AFAA9AD25D}"/>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9929ED77-0085-84C7-6E94-C32FE0391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BD323752-A667-03D3-8E4F-10743D2F1E38}"/>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400BF338-67E9-9CDB-3934-44756FC3E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4E486ED6-A935-8874-0125-8496DDEB7C4A}"/>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D294816E-9CBD-1588-E662-C7D884C831E1}"/>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8" name="바닥글 개체 틀 7">
            <a:extLst>
              <a:ext uri="{FF2B5EF4-FFF2-40B4-BE49-F238E27FC236}">
                <a16:creationId xmlns:a16="http://schemas.microsoft.com/office/drawing/2014/main" id="{3FC1CA61-95CD-813F-E910-CFD70F65E40C}"/>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67B755C3-70A1-40E5-F1A9-FCA581818A7A}"/>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261168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CE7C9E-7F43-3F1A-BEC9-86137DB7D783}"/>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2E4619F3-631F-9CA5-B32B-88A01A274066}"/>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4" name="바닥글 개체 틀 3">
            <a:extLst>
              <a:ext uri="{FF2B5EF4-FFF2-40B4-BE49-F238E27FC236}">
                <a16:creationId xmlns:a16="http://schemas.microsoft.com/office/drawing/2014/main" id="{F50FAF33-9A16-49C2-55D1-11EC6FB537FD}"/>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0723D98F-AE13-7AEB-686A-8AEF246C5ABF}"/>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208408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EE3B49D9-06A9-4396-11C9-73E6C843CDB8}"/>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3" name="바닥글 개체 틀 2">
            <a:extLst>
              <a:ext uri="{FF2B5EF4-FFF2-40B4-BE49-F238E27FC236}">
                <a16:creationId xmlns:a16="http://schemas.microsoft.com/office/drawing/2014/main" id="{62DE1959-FA3B-B8A1-2AFA-6BB73805EAD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E59E3AD-BD19-F620-6EAF-EF9BD83EED17}"/>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105249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D4DEE-F3AE-D7EF-16FD-0B117884CC2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83D11B5E-4383-8B81-829C-5A871FB63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3EE9D551-25B3-98E3-783D-DFED71093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FB022DC-1098-5D34-E190-02E55101EBF4}"/>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6" name="바닥글 개체 틀 5">
            <a:extLst>
              <a:ext uri="{FF2B5EF4-FFF2-40B4-BE49-F238E27FC236}">
                <a16:creationId xmlns:a16="http://schemas.microsoft.com/office/drawing/2014/main" id="{C11759B6-3331-E521-0D65-C196716BD72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767D552-9CD2-5B23-3EB9-AFA175CF3570}"/>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244143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B8AB90A-8DF9-6A9A-F751-7B2DF76259B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0C5253F9-9D02-DDBA-6703-3419D46E2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F8D86F9-AC7F-FF16-A123-60DFBAE0A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EEC067A-8470-32E7-AFA8-61691CC7E90B}"/>
              </a:ext>
            </a:extLst>
          </p:cNvPr>
          <p:cNvSpPr>
            <a:spLocks noGrp="1"/>
          </p:cNvSpPr>
          <p:nvPr>
            <p:ph type="dt" sz="half" idx="10"/>
          </p:nvPr>
        </p:nvSpPr>
        <p:spPr/>
        <p:txBody>
          <a:bodyPr/>
          <a:lstStyle/>
          <a:p>
            <a:fld id="{A3130E23-4A1D-41C4-8299-8534C506DB0F}" type="datetimeFigureOut">
              <a:rPr lang="ko-KR" altLang="en-US" smtClean="0"/>
              <a:t>2024-12-02</a:t>
            </a:fld>
            <a:endParaRPr lang="ko-KR" altLang="en-US"/>
          </a:p>
        </p:txBody>
      </p:sp>
      <p:sp>
        <p:nvSpPr>
          <p:cNvPr id="6" name="바닥글 개체 틀 5">
            <a:extLst>
              <a:ext uri="{FF2B5EF4-FFF2-40B4-BE49-F238E27FC236}">
                <a16:creationId xmlns:a16="http://schemas.microsoft.com/office/drawing/2014/main" id="{CA1EAF7D-D149-D353-C238-8DF0E9DA9EF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FC07929-4D63-25F7-CE64-C5532DC277DF}"/>
              </a:ext>
            </a:extLst>
          </p:cNvPr>
          <p:cNvSpPr>
            <a:spLocks noGrp="1"/>
          </p:cNvSpPr>
          <p:nvPr>
            <p:ph type="sldNum" sz="quarter" idx="12"/>
          </p:nvPr>
        </p:nvSpPr>
        <p:spPr/>
        <p:txBody>
          <a:body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366575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C8C0FDF-8397-D7A1-6762-13621618D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DAE342E5-E8AE-5F99-ED16-D894E153D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D70BC6E-F509-FB8A-6662-5359AEEB9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130E23-4A1D-41C4-8299-8534C506DB0F}" type="datetimeFigureOut">
              <a:rPr lang="ko-KR" altLang="en-US" smtClean="0"/>
              <a:t>2024-12-02</a:t>
            </a:fld>
            <a:endParaRPr lang="ko-KR" altLang="en-US"/>
          </a:p>
        </p:txBody>
      </p:sp>
      <p:sp>
        <p:nvSpPr>
          <p:cNvPr id="5" name="바닥글 개체 틀 4">
            <a:extLst>
              <a:ext uri="{FF2B5EF4-FFF2-40B4-BE49-F238E27FC236}">
                <a16:creationId xmlns:a16="http://schemas.microsoft.com/office/drawing/2014/main" id="{8BB429EB-65FF-00B0-386A-F2E51EEBF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8E0EFA47-9818-1AF3-1015-4940E109B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BB4355-B31D-4FBC-B345-0B4935620BA8}" type="slidenum">
              <a:rPr lang="ko-KR" altLang="en-US" smtClean="0"/>
              <a:t>‹#›</a:t>
            </a:fld>
            <a:endParaRPr lang="ko-KR" altLang="en-US"/>
          </a:p>
        </p:txBody>
      </p:sp>
    </p:spTree>
    <p:extLst>
      <p:ext uri="{BB962C8B-B14F-4D97-AF65-F5344CB8AC3E}">
        <p14:creationId xmlns:p14="http://schemas.microsoft.com/office/powerpoint/2010/main" val="241333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105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133AF7D3-0EC0-1738-EFAE-B6F9A546BE61}"/>
              </a:ext>
            </a:extLst>
          </p:cNvPr>
          <p:cNvSpPr>
            <a:spLocks noGrp="1"/>
          </p:cNvSpPr>
          <p:nvPr>
            <p:ph type="ctrTitle"/>
          </p:nvPr>
        </p:nvSpPr>
        <p:spPr>
          <a:xfrm>
            <a:off x="1113810" y="2960716"/>
            <a:ext cx="4036334" cy="2387600"/>
          </a:xfrm>
        </p:spPr>
        <p:txBody>
          <a:bodyPr anchor="t">
            <a:normAutofit/>
          </a:bodyPr>
          <a:lstStyle/>
          <a:p>
            <a:pPr algn="l"/>
            <a:r>
              <a:rPr lang="ko-KR" altLang="en-US" sz="5400"/>
              <a:t>쓰시마섬</a:t>
            </a:r>
            <a:br>
              <a:rPr lang="en-US" altLang="ko-KR" sz="5400"/>
            </a:br>
            <a:r>
              <a:rPr lang="en-US" altLang="ko-KR" sz="5400"/>
              <a:t>(</a:t>
            </a:r>
            <a:r>
              <a:rPr lang="ko-KR" altLang="en-US" sz="5400"/>
              <a:t>대마도</a:t>
            </a:r>
            <a:r>
              <a:rPr lang="en-US" altLang="ko-KR" sz="5400"/>
              <a:t>)</a:t>
            </a:r>
            <a:r>
              <a:rPr lang="ko-KR" altLang="en-US" sz="5400"/>
              <a:t>를 </a:t>
            </a:r>
            <a:br>
              <a:rPr lang="en-US" altLang="ko-KR" sz="5400"/>
            </a:br>
            <a:r>
              <a:rPr lang="ko-KR" altLang="en-US" sz="5400"/>
              <a:t>찾아서</a:t>
            </a:r>
          </a:p>
        </p:txBody>
      </p:sp>
      <p:sp>
        <p:nvSpPr>
          <p:cNvPr id="3" name="부제목 2">
            <a:extLst>
              <a:ext uri="{FF2B5EF4-FFF2-40B4-BE49-F238E27FC236}">
                <a16:creationId xmlns:a16="http://schemas.microsoft.com/office/drawing/2014/main" id="{0B376CB3-CB04-17D8-403B-2ECE26FC8213}"/>
              </a:ext>
            </a:extLst>
          </p:cNvPr>
          <p:cNvSpPr>
            <a:spLocks noGrp="1"/>
          </p:cNvSpPr>
          <p:nvPr>
            <p:ph type="subTitle" idx="1"/>
          </p:nvPr>
        </p:nvSpPr>
        <p:spPr>
          <a:xfrm>
            <a:off x="1113809" y="953037"/>
            <a:ext cx="4036333" cy="1709849"/>
          </a:xfrm>
        </p:spPr>
        <p:txBody>
          <a:bodyPr anchor="b">
            <a:normAutofit/>
          </a:bodyPr>
          <a:lstStyle/>
          <a:p>
            <a:pPr algn="l"/>
            <a:r>
              <a:rPr lang="en-US" altLang="ko-KR" sz="2000"/>
              <a:t>21902076 </a:t>
            </a:r>
            <a:r>
              <a:rPr lang="ko-KR" altLang="en-US" sz="2000"/>
              <a:t>김정웅</a:t>
            </a:r>
          </a:p>
        </p:txBody>
      </p:sp>
      <p:grpSp>
        <p:nvGrpSpPr>
          <p:cNvPr id="1060" name="Group 105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61" name="Rectangle 106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5" name="Rectangle 106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부산 대마도 쓰시마링크호 3박4일 왕복승선권">
            <a:extLst>
              <a:ext uri="{FF2B5EF4-FFF2-40B4-BE49-F238E27FC236}">
                <a16:creationId xmlns:a16="http://schemas.microsoft.com/office/drawing/2014/main" id="{F3FE1D12-9CD7-8904-9225-F92F5D9CA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91" t="21416" r="-2" b="6661"/>
          <a:stretch/>
        </p:blipFill>
        <p:spPr bwMode="auto">
          <a:xfrm>
            <a:off x="5922492" y="1209757"/>
            <a:ext cx="5536001" cy="437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77260271-C1A8-6B9B-48DA-8FBCEC65A66E}"/>
              </a:ext>
            </a:extLst>
          </p:cNvPr>
          <p:cNvSpPr>
            <a:spLocks noGrp="1"/>
          </p:cNvSpPr>
          <p:nvPr>
            <p:ph type="title"/>
          </p:nvPr>
        </p:nvSpPr>
        <p:spPr>
          <a:xfrm>
            <a:off x="589560" y="856180"/>
            <a:ext cx="4560584" cy="1128068"/>
          </a:xfrm>
        </p:spPr>
        <p:txBody>
          <a:bodyPr anchor="ctr">
            <a:normAutofit fontScale="90000"/>
          </a:bodyPr>
          <a:lstStyle/>
          <a:p>
            <a:r>
              <a:rPr lang="ko-KR" altLang="en-US" sz="4000" dirty="0" err="1"/>
              <a:t>쓰시마섬의</a:t>
            </a:r>
            <a:r>
              <a:rPr lang="ko-KR" altLang="en-US" sz="4000" dirty="0"/>
              <a:t> 지리적 특징</a:t>
            </a:r>
          </a:p>
        </p:txBody>
      </p:sp>
      <p:grpSp>
        <p:nvGrpSpPr>
          <p:cNvPr id="5129" name="Group 51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30" name="Rectangle 51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내용 개체 틀 2">
            <a:extLst>
              <a:ext uri="{FF2B5EF4-FFF2-40B4-BE49-F238E27FC236}">
                <a16:creationId xmlns:a16="http://schemas.microsoft.com/office/drawing/2014/main" id="{015ED54E-DDB1-8F59-378B-184E17A9C2DF}"/>
              </a:ext>
            </a:extLst>
          </p:cNvPr>
          <p:cNvSpPr>
            <a:spLocks noGrp="1"/>
          </p:cNvSpPr>
          <p:nvPr>
            <p:ph idx="1"/>
          </p:nvPr>
        </p:nvSpPr>
        <p:spPr>
          <a:xfrm>
            <a:off x="590719" y="2330505"/>
            <a:ext cx="4559425" cy="3979585"/>
          </a:xfrm>
        </p:spPr>
        <p:txBody>
          <a:bodyPr anchor="ctr">
            <a:normAutofit/>
          </a:bodyPr>
          <a:lstStyle/>
          <a:p>
            <a:r>
              <a:rPr lang="ko-KR" altLang="en-US" sz="2000" i="0">
                <a:latin typeface="+mj-lt"/>
                <a:ea typeface="Pretendard JP" panose="02000503000000020004" pitchFamily="50" charset="-128"/>
              </a:rPr>
              <a:t>거리상으로 </a:t>
            </a:r>
            <a:r>
              <a:rPr lang="ko-KR" altLang="en-US" sz="2000" i="0" strike="noStrike">
                <a:latin typeface="+mj-lt"/>
                <a:ea typeface="Pretendard JP" panose="02000503000000020004" pitchFamily="50" charset="-128"/>
              </a:rPr>
              <a:t>나가사키시</a:t>
            </a:r>
            <a:r>
              <a:rPr lang="ko-KR" altLang="en-US" sz="2000" i="0">
                <a:latin typeface="+mj-lt"/>
                <a:ea typeface="Pretendard JP" panose="02000503000000020004" pitchFamily="50" charset="-128"/>
              </a:rPr>
              <a:t>보다는 </a:t>
            </a:r>
            <a:r>
              <a:rPr lang="ko-KR" altLang="en-US" sz="2000" i="0" strike="noStrike">
                <a:latin typeface="+mj-lt"/>
                <a:ea typeface="Pretendard JP" panose="02000503000000020004" pitchFamily="50" charset="-128"/>
              </a:rPr>
              <a:t>후쿠오카시</a:t>
            </a:r>
            <a:r>
              <a:rPr lang="ko-KR" altLang="en-US" sz="2000" i="0">
                <a:latin typeface="+mj-lt"/>
                <a:ea typeface="Pretendard JP" panose="02000503000000020004" pitchFamily="50" charset="-128"/>
              </a:rPr>
              <a:t>와 더 가깝고 교통 등을 감안하면 실제 생활권도 후쿠오카에 더 가까운 편이지만 나가사키현 쓰시마시에 속함</a:t>
            </a:r>
            <a:endParaRPr lang="en-US" altLang="ko-KR" sz="2000" i="0">
              <a:latin typeface="+mj-lt"/>
              <a:ea typeface="Pretendard JP" panose="02000503000000020004" pitchFamily="50" charset="-128"/>
            </a:endParaRPr>
          </a:p>
          <a:p>
            <a:r>
              <a:rPr lang="ko-KR" altLang="en-US" sz="2000" b="0" i="0">
                <a:effectLst/>
                <a:latin typeface="Pretendard JP" panose="02000503000000020004" pitchFamily="50" charset="-128"/>
                <a:ea typeface="Pretendard JP" panose="02000503000000020004" pitchFamily="50" charset="-128"/>
              </a:rPr>
              <a:t>방송도 나가사키의 방송이 나오며</a:t>
            </a:r>
            <a:r>
              <a:rPr lang="en-US" altLang="ko-KR" sz="2000" b="0" i="0">
                <a:effectLst/>
                <a:latin typeface="Pretendard JP" panose="02000503000000020004" pitchFamily="50" charset="-128"/>
                <a:ea typeface="Pretendard JP" panose="02000503000000020004" pitchFamily="50" charset="-128"/>
              </a:rPr>
              <a:t>, </a:t>
            </a:r>
            <a:r>
              <a:rPr lang="ko-KR" altLang="en-US" sz="2000" b="0" i="0">
                <a:effectLst/>
                <a:latin typeface="Pretendard JP" panose="02000503000000020004" pitchFamily="50" charset="-128"/>
                <a:ea typeface="Pretendard JP" panose="02000503000000020004" pitchFamily="50" charset="-128"/>
              </a:rPr>
              <a:t>이곳에서 아르바이트를 하게 된다면 나가사키의 최저 시급을 적용받음</a:t>
            </a:r>
            <a:endParaRPr lang="en-US" altLang="ko-KR" sz="2000" b="0" i="0">
              <a:effectLst/>
              <a:latin typeface="Pretendard JP" panose="02000503000000020004" pitchFamily="50" charset="-128"/>
              <a:ea typeface="Pretendard JP" panose="02000503000000020004" pitchFamily="50" charset="-128"/>
            </a:endParaRPr>
          </a:p>
          <a:p>
            <a:endParaRPr lang="ko-KR" altLang="en-US" sz="2000">
              <a:latin typeface="+mj-lt"/>
            </a:endParaRPr>
          </a:p>
        </p:txBody>
      </p:sp>
      <p:sp>
        <p:nvSpPr>
          <p:cNvPr id="5135" name="Rectangle 51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대마도자유여행)대마도에도 편의점이 있어요! 대마도 여행필수코스 이즈하라 패밀리마트 : 네이버 블로그">
            <a:extLst>
              <a:ext uri="{FF2B5EF4-FFF2-40B4-BE49-F238E27FC236}">
                <a16:creationId xmlns:a16="http://schemas.microsoft.com/office/drawing/2014/main" id="{73A23652-5477-CCC9-441D-2B3350746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23" r="10108"/>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2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D4C8B4-891D-2CD5-2FD2-BE056A514ED2}"/>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F9B7FA1-336E-D21B-FA77-DA1B63E8A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98B18595-B48E-5FAD-A1B8-196BF7D7FE0B}"/>
              </a:ext>
            </a:extLst>
          </p:cNvPr>
          <p:cNvSpPr>
            <a:spLocks noGrp="1"/>
          </p:cNvSpPr>
          <p:nvPr>
            <p:ph type="title"/>
          </p:nvPr>
        </p:nvSpPr>
        <p:spPr>
          <a:xfrm>
            <a:off x="589560" y="856180"/>
            <a:ext cx="4777496" cy="1128068"/>
          </a:xfrm>
        </p:spPr>
        <p:txBody>
          <a:bodyPr anchor="ctr">
            <a:noAutofit/>
          </a:bodyPr>
          <a:lstStyle/>
          <a:p>
            <a:r>
              <a:rPr lang="ja-JP" altLang="en-US" sz="4000" b="0" i="0" dirty="0">
                <a:solidFill>
                  <a:srgbClr val="000000"/>
                </a:solidFill>
                <a:effectLst/>
                <a:latin typeface="noto"/>
              </a:rPr>
              <a:t>対馬島の地理的特徴</a:t>
            </a:r>
            <a:endParaRPr lang="ko-KR" altLang="en-US" sz="4000" dirty="0"/>
          </a:p>
        </p:txBody>
      </p:sp>
      <p:grpSp>
        <p:nvGrpSpPr>
          <p:cNvPr id="5129" name="Group 5128">
            <a:extLst>
              <a:ext uri="{FF2B5EF4-FFF2-40B4-BE49-F238E27FC236}">
                <a16:creationId xmlns:a16="http://schemas.microsoft.com/office/drawing/2014/main" id="{A79150C6-BE34-CC0F-4D85-501F4EFC63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30" name="Rectangle 5129">
              <a:extLst>
                <a:ext uri="{FF2B5EF4-FFF2-40B4-BE49-F238E27FC236}">
                  <a16:creationId xmlns:a16="http://schemas.microsoft.com/office/drawing/2014/main" id="{82A81502-FCA2-ADF1-A90D-850976CC0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3B1C1C8-68F8-7405-9278-B591FCFC9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7493EC0B-6651-1F5C-443B-F58723FC6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내용 개체 틀 2">
            <a:extLst>
              <a:ext uri="{FF2B5EF4-FFF2-40B4-BE49-F238E27FC236}">
                <a16:creationId xmlns:a16="http://schemas.microsoft.com/office/drawing/2014/main" id="{B2625F6C-1C06-A7E6-86F2-8A7718CE402A}"/>
              </a:ext>
            </a:extLst>
          </p:cNvPr>
          <p:cNvSpPr>
            <a:spLocks noGrp="1"/>
          </p:cNvSpPr>
          <p:nvPr>
            <p:ph idx="1"/>
          </p:nvPr>
        </p:nvSpPr>
        <p:spPr>
          <a:xfrm>
            <a:off x="590719" y="2330505"/>
            <a:ext cx="4559425" cy="3979585"/>
          </a:xfrm>
        </p:spPr>
        <p:txBody>
          <a:bodyPr anchor="ctr">
            <a:normAutofit/>
          </a:bodyPr>
          <a:lstStyle/>
          <a:p>
            <a:r>
              <a:rPr lang="ja-JP" altLang="en-US" sz="2000" b="0" i="0" dirty="0">
                <a:solidFill>
                  <a:srgbClr val="000000"/>
                </a:solidFill>
                <a:effectLst/>
              </a:rPr>
              <a:t>距離的には長崎市よりは福岡市に近いし、交通などを勘案すれば実際の生活圏も福岡にもっと近い方ですが長崎県対馬市に属する</a:t>
            </a:r>
            <a:endParaRPr lang="en-US" altLang="ja-JP" sz="2000" b="0" i="0" dirty="0">
              <a:solidFill>
                <a:srgbClr val="000000"/>
              </a:solidFill>
              <a:effectLst/>
            </a:endParaRPr>
          </a:p>
          <a:p>
            <a:r>
              <a:rPr lang="ja-JP" altLang="en-US" sz="2000" b="0" i="0" dirty="0">
                <a:solidFill>
                  <a:srgbClr val="000000"/>
                </a:solidFill>
                <a:effectLst/>
              </a:rPr>
              <a:t>放送も長崎の放送があって、ここでバイトをするようになったら長崎の最低時給が適用される</a:t>
            </a:r>
            <a:endParaRPr lang="ko-KR" altLang="en-US" sz="2000" dirty="0"/>
          </a:p>
        </p:txBody>
      </p:sp>
      <p:sp>
        <p:nvSpPr>
          <p:cNvPr id="5135" name="Rectangle 5134">
            <a:extLst>
              <a:ext uri="{FF2B5EF4-FFF2-40B4-BE49-F238E27FC236}">
                <a16:creationId xmlns:a16="http://schemas.microsoft.com/office/drawing/2014/main" id="{C19F6E2E-02FA-7FBE-DE4C-88ED33691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33335543-0C15-D72A-696F-1452DC235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대마도자유여행)대마도에도 편의점이 있어요! 대마도 여행필수코스 이즈하라 패밀리마트 : 네이버 블로그">
            <a:extLst>
              <a:ext uri="{FF2B5EF4-FFF2-40B4-BE49-F238E27FC236}">
                <a16:creationId xmlns:a16="http://schemas.microsoft.com/office/drawing/2014/main" id="{6BA9D86B-D306-F80F-1116-9D5B7A34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23" r="10108"/>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42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Arc 6156">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150" name="Picture 6" descr="쓰시마(대마도) 이즈하라 고양이 : 네이버 블로그">
            <a:extLst>
              <a:ext uri="{FF2B5EF4-FFF2-40B4-BE49-F238E27FC236}">
                <a16:creationId xmlns:a16="http://schemas.microsoft.com/office/drawing/2014/main" id="{EB8825D5-42F4-9BB3-4D79-2CE18834E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78" r="-1" b="11972"/>
          <a:stretch/>
        </p:blipFill>
        <p:spPr bwMode="auto">
          <a:xfrm>
            <a:off x="4505199"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122F45FA-F35B-0F96-9DC2-1514F49DFDA2}"/>
              </a:ext>
            </a:extLst>
          </p:cNvPr>
          <p:cNvSpPr>
            <a:spLocks noGrp="1"/>
          </p:cNvSpPr>
          <p:nvPr>
            <p:ph type="title"/>
          </p:nvPr>
        </p:nvSpPr>
        <p:spPr>
          <a:xfrm>
            <a:off x="860742" y="754840"/>
            <a:ext cx="4001034" cy="2757748"/>
          </a:xfrm>
        </p:spPr>
        <p:txBody>
          <a:bodyPr vert="horz" lIns="91440" tIns="45720" rIns="91440" bIns="45720" rtlCol="0" anchor="b">
            <a:normAutofit/>
          </a:bodyPr>
          <a:lstStyle/>
          <a:p>
            <a:pPr latinLnBrk="0"/>
            <a:r>
              <a:rPr lang="ko-KR" altLang="en-US" sz="6000" kern="1200">
                <a:solidFill>
                  <a:schemeClr val="tx1"/>
                </a:solidFill>
                <a:latin typeface="+mj-lt"/>
                <a:ea typeface="+mj-ea"/>
                <a:cs typeface="+mj-cs"/>
              </a:rPr>
              <a:t>쓰시마섬의</a:t>
            </a:r>
            <a:r>
              <a:rPr lang="en-US" altLang="ko-KR" sz="6000" kern="1200">
                <a:solidFill>
                  <a:schemeClr val="tx1"/>
                </a:solidFill>
                <a:latin typeface="+mj-lt"/>
                <a:ea typeface="+mj-ea"/>
                <a:cs typeface="+mj-cs"/>
              </a:rPr>
              <a:t> </a:t>
            </a:r>
            <a:r>
              <a:rPr lang="ko-KR" altLang="en-US" sz="6000" kern="1200">
                <a:solidFill>
                  <a:schemeClr val="tx1"/>
                </a:solidFill>
                <a:latin typeface="+mj-lt"/>
                <a:ea typeface="+mj-ea"/>
                <a:cs typeface="+mj-cs"/>
              </a:rPr>
              <a:t>지리적 특징</a:t>
            </a:r>
          </a:p>
        </p:txBody>
      </p:sp>
      <p:sp>
        <p:nvSpPr>
          <p:cNvPr id="3" name="내용 개체 틀 2">
            <a:extLst>
              <a:ext uri="{FF2B5EF4-FFF2-40B4-BE49-F238E27FC236}">
                <a16:creationId xmlns:a16="http://schemas.microsoft.com/office/drawing/2014/main" id="{32C1768D-484B-E2EB-8E25-E0A087476891}"/>
              </a:ext>
            </a:extLst>
          </p:cNvPr>
          <p:cNvSpPr>
            <a:spLocks noGrp="1"/>
          </p:cNvSpPr>
          <p:nvPr>
            <p:ph idx="1"/>
          </p:nvPr>
        </p:nvSpPr>
        <p:spPr>
          <a:xfrm>
            <a:off x="860742" y="3633690"/>
            <a:ext cx="4001034" cy="2099321"/>
          </a:xfrm>
        </p:spPr>
        <p:txBody>
          <a:bodyPr vert="horz" lIns="91440" tIns="45720" rIns="91440" bIns="45720" rtlCol="0">
            <a:normAutofit/>
          </a:bodyPr>
          <a:lstStyle/>
          <a:p>
            <a:pPr marL="0" indent="0" latinLnBrk="0">
              <a:buNone/>
            </a:pPr>
            <a:r>
              <a:rPr lang="ko-KR" altLang="en-US" sz="2000" b="0" i="0" kern="1200" dirty="0">
                <a:solidFill>
                  <a:schemeClr val="tx1"/>
                </a:solidFill>
                <a:effectLst/>
                <a:latin typeface="+mn-lt"/>
                <a:ea typeface="+mn-ea"/>
                <a:cs typeface="+mn-cs"/>
              </a:rPr>
              <a:t>야생동물로는 </a:t>
            </a:r>
            <a:r>
              <a:rPr lang="ko-KR" altLang="en-US" sz="2000" b="0" i="0" u="none" strike="noStrike" kern="1200" dirty="0" err="1">
                <a:solidFill>
                  <a:schemeClr val="tx1"/>
                </a:solidFill>
                <a:effectLst/>
                <a:latin typeface="+mn-lt"/>
                <a:ea typeface="+mn-ea"/>
                <a:cs typeface="+mn-cs"/>
              </a:rPr>
              <a:t>꽃사슴</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삵</a:t>
            </a:r>
            <a:r>
              <a:rPr lang="en-US" altLang="ko-KR" sz="2000" b="0" i="0" kern="1200" dirty="0">
                <a:solidFill>
                  <a:schemeClr val="tx1"/>
                </a:solidFill>
                <a:effectLst/>
                <a:latin typeface="+mn-lt"/>
                <a:ea typeface="+mn-ea"/>
                <a:cs typeface="+mn-cs"/>
              </a:rPr>
              <a:t>(</a:t>
            </a:r>
            <a:r>
              <a:rPr lang="ko-KR" altLang="en-US" sz="2000" b="0" i="0" kern="1200" dirty="0" err="1">
                <a:solidFill>
                  <a:schemeClr val="tx1"/>
                </a:solidFill>
                <a:effectLst/>
                <a:latin typeface="+mn-lt"/>
                <a:ea typeface="+mn-ea"/>
                <a:cs typeface="+mn-cs"/>
              </a:rPr>
              <a:t>쓰시마야마네코</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수달</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산달</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꿩</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재두루미</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족제비</a:t>
            </a:r>
            <a:r>
              <a:rPr lang="en-US" altLang="ko-KR" sz="2000" b="0" i="0" kern="1200" dirty="0">
                <a:solidFill>
                  <a:schemeClr val="tx1"/>
                </a:solidFill>
                <a:effectLst/>
                <a:latin typeface="+mn-lt"/>
                <a:ea typeface="+mn-ea"/>
                <a:cs typeface="+mn-cs"/>
              </a:rPr>
              <a:t>, </a:t>
            </a:r>
            <a:r>
              <a:rPr lang="ko-KR" altLang="en-US" sz="2000" b="0" i="0" kern="1200" dirty="0" err="1">
                <a:solidFill>
                  <a:schemeClr val="tx1"/>
                </a:solidFill>
                <a:effectLst/>
                <a:latin typeface="+mn-lt"/>
                <a:ea typeface="+mn-ea"/>
                <a:cs typeface="+mn-cs"/>
              </a:rPr>
              <a:t>쓰시마살무사</a:t>
            </a:r>
            <a:r>
              <a:rPr lang="en-US" altLang="ko-KR" sz="2000" b="0" i="0" kern="1200" dirty="0">
                <a:solidFill>
                  <a:schemeClr val="tx1"/>
                </a:solidFill>
                <a:effectLst/>
                <a:latin typeface="+mn-lt"/>
                <a:ea typeface="+mn-ea"/>
                <a:cs typeface="+mn-cs"/>
              </a:rPr>
              <a:t>, </a:t>
            </a:r>
            <a:r>
              <a:rPr lang="ko-KR" altLang="en-US" sz="2000" b="0" i="0" kern="1200" dirty="0" err="1">
                <a:solidFill>
                  <a:schemeClr val="tx1"/>
                </a:solidFill>
                <a:effectLst/>
                <a:latin typeface="+mn-lt"/>
                <a:ea typeface="+mn-ea"/>
                <a:cs typeface="+mn-cs"/>
              </a:rPr>
              <a:t>쓰시마붉은개구리</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등이 서식하며</a:t>
            </a:r>
            <a:r>
              <a:rPr lang="en-US" altLang="ko-KR" sz="2000" b="0" i="0" kern="1200" dirty="0">
                <a:solidFill>
                  <a:schemeClr val="tx1"/>
                </a:solidFill>
                <a:effectLst/>
                <a:latin typeface="+mn-lt"/>
                <a:ea typeface="+mn-ea"/>
                <a:cs typeface="+mn-cs"/>
              </a:rPr>
              <a:t>, </a:t>
            </a:r>
            <a:r>
              <a:rPr lang="ko-KR" altLang="en-US" sz="2000" b="0" i="0" kern="1200" dirty="0">
                <a:solidFill>
                  <a:schemeClr val="tx1"/>
                </a:solidFill>
                <a:effectLst/>
                <a:latin typeface="+mn-lt"/>
                <a:ea typeface="+mn-ea"/>
                <a:cs typeface="+mn-cs"/>
              </a:rPr>
              <a:t>섬의 전체 면적상 약 </a:t>
            </a:r>
            <a:r>
              <a:rPr lang="en-US" altLang="ko-KR" sz="2000" b="0" i="0" kern="1200" dirty="0">
                <a:solidFill>
                  <a:schemeClr val="tx1"/>
                </a:solidFill>
                <a:effectLst/>
                <a:latin typeface="+mn-lt"/>
                <a:ea typeface="+mn-ea"/>
                <a:cs typeface="+mn-cs"/>
              </a:rPr>
              <a:t>88% </a:t>
            </a:r>
            <a:r>
              <a:rPr lang="ko-KR" altLang="en-US" sz="2000" b="0" i="0" kern="1200" dirty="0">
                <a:solidFill>
                  <a:schemeClr val="tx1"/>
                </a:solidFill>
                <a:effectLst/>
                <a:latin typeface="+mn-lt"/>
                <a:ea typeface="+mn-ea"/>
                <a:cs typeface="+mn-cs"/>
              </a:rPr>
              <a:t>정도가 </a:t>
            </a:r>
            <a:r>
              <a:rPr lang="ko-KR" altLang="en-US" sz="2000" b="0" i="0" kern="1200" dirty="0" err="1">
                <a:solidFill>
                  <a:schemeClr val="tx1"/>
                </a:solidFill>
                <a:effectLst/>
                <a:latin typeface="+mn-lt"/>
                <a:ea typeface="+mn-ea"/>
                <a:cs typeface="+mn-cs"/>
              </a:rPr>
              <a:t>조엽수림으로</a:t>
            </a:r>
            <a:r>
              <a:rPr lang="en-US" altLang="ko-KR" sz="2000" b="0" i="0" kern="1200" dirty="0">
                <a:solidFill>
                  <a:schemeClr val="tx1"/>
                </a:solidFill>
                <a:effectLst/>
                <a:latin typeface="+mn-lt"/>
                <a:ea typeface="+mn-ea"/>
                <a:cs typeface="+mn-cs"/>
              </a:rPr>
              <a:t> </a:t>
            </a:r>
            <a:r>
              <a:rPr lang="ko-KR" altLang="en-US" sz="2000" b="0" i="0" kern="1200" dirty="0" err="1">
                <a:solidFill>
                  <a:schemeClr val="tx1"/>
                </a:solidFill>
                <a:effectLst/>
                <a:latin typeface="+mn-lt"/>
                <a:ea typeface="+mn-ea"/>
                <a:cs typeface="+mn-cs"/>
              </a:rPr>
              <a:t>이뤄져있다</a:t>
            </a:r>
            <a:r>
              <a:rPr lang="en-US" altLang="ko-KR" sz="2000" b="0" i="0" kern="1200" dirty="0">
                <a:solidFill>
                  <a:schemeClr val="tx1"/>
                </a:solidFill>
                <a:effectLst/>
                <a:latin typeface="+mn-lt"/>
                <a:ea typeface="+mn-ea"/>
                <a:cs typeface="+mn-cs"/>
              </a:rPr>
              <a:t>.</a:t>
            </a:r>
            <a:endParaRPr lang="en-US" altLang="ko-KR" sz="2000" kern="1200" dirty="0">
              <a:solidFill>
                <a:schemeClr val="tx1"/>
              </a:solidFill>
              <a:latin typeface="+mn-lt"/>
              <a:ea typeface="+mn-ea"/>
              <a:cs typeface="+mn-cs"/>
            </a:endParaRPr>
          </a:p>
        </p:txBody>
      </p:sp>
      <p:pic>
        <p:nvPicPr>
          <p:cNvPr id="6148" name="Picture 4" descr="한국 수달 '대마도 상륙작전'···헤엄쳐 갔나, '밀항' 했나 - 경향신문">
            <a:extLst>
              <a:ext uri="{FF2B5EF4-FFF2-40B4-BE49-F238E27FC236}">
                <a16:creationId xmlns:a16="http://schemas.microsoft.com/office/drawing/2014/main" id="{A4056F3B-E955-5B10-E335-EE7969A8E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75" r="12002" b="1"/>
          <a:stretch/>
        </p:blipFill>
        <p:spPr bwMode="auto">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4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9E1F48-E6A7-5A44-F55F-C6271DC521E8}"/>
            </a:ext>
          </a:extLst>
        </p:cNvPr>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131EBD46-C48B-314D-D382-6040B2F2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Arc 6156">
            <a:extLst>
              <a:ext uri="{FF2B5EF4-FFF2-40B4-BE49-F238E27FC236}">
                <a16:creationId xmlns:a16="http://schemas.microsoft.com/office/drawing/2014/main" id="{0EE464D9-7BE8-63D4-5818-1D0231BC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150" name="Picture 6" descr="쓰시마(대마도) 이즈하라 고양이 : 네이버 블로그">
            <a:extLst>
              <a:ext uri="{FF2B5EF4-FFF2-40B4-BE49-F238E27FC236}">
                <a16:creationId xmlns:a16="http://schemas.microsoft.com/office/drawing/2014/main" id="{783E6CF9-0E60-8432-F391-583967411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78" r="-1" b="11972"/>
          <a:stretch/>
        </p:blipFill>
        <p:spPr bwMode="auto">
          <a:xfrm>
            <a:off x="4505199"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8ECF9292-9AD4-B2F4-7072-4B805D4A3EC9}"/>
              </a:ext>
            </a:extLst>
          </p:cNvPr>
          <p:cNvSpPr>
            <a:spLocks noGrp="1"/>
          </p:cNvSpPr>
          <p:nvPr>
            <p:ph type="title"/>
          </p:nvPr>
        </p:nvSpPr>
        <p:spPr>
          <a:xfrm>
            <a:off x="860742" y="754840"/>
            <a:ext cx="4001034" cy="2757748"/>
          </a:xfrm>
        </p:spPr>
        <p:txBody>
          <a:bodyPr vert="horz" lIns="91440" tIns="45720" rIns="91440" bIns="45720" rtlCol="0" anchor="b">
            <a:normAutofit/>
          </a:bodyPr>
          <a:lstStyle/>
          <a:p>
            <a:pPr latinLnBrk="0"/>
            <a:r>
              <a:rPr lang="ja-JP" altLang="en-US" sz="6000" b="0" i="0" dirty="0">
                <a:solidFill>
                  <a:srgbClr val="000000"/>
                </a:solidFill>
                <a:effectLst/>
                <a:latin typeface="noto"/>
              </a:rPr>
              <a:t>対馬島の地理的特徴</a:t>
            </a:r>
            <a:endParaRPr lang="ko-KR" altLang="en-US" sz="6000" kern="1200" dirty="0">
              <a:solidFill>
                <a:schemeClr val="tx1"/>
              </a:solidFill>
              <a:latin typeface="+mj-lt"/>
              <a:ea typeface="+mj-ea"/>
              <a:cs typeface="+mj-cs"/>
            </a:endParaRPr>
          </a:p>
        </p:txBody>
      </p:sp>
      <p:sp>
        <p:nvSpPr>
          <p:cNvPr id="3" name="내용 개체 틀 2">
            <a:extLst>
              <a:ext uri="{FF2B5EF4-FFF2-40B4-BE49-F238E27FC236}">
                <a16:creationId xmlns:a16="http://schemas.microsoft.com/office/drawing/2014/main" id="{CCFD6DA0-2EC7-BCF6-0735-B41C0DD41535}"/>
              </a:ext>
            </a:extLst>
          </p:cNvPr>
          <p:cNvSpPr>
            <a:spLocks noGrp="1"/>
          </p:cNvSpPr>
          <p:nvPr>
            <p:ph idx="1"/>
          </p:nvPr>
        </p:nvSpPr>
        <p:spPr>
          <a:xfrm>
            <a:off x="860742" y="3633690"/>
            <a:ext cx="4001034" cy="2099321"/>
          </a:xfrm>
        </p:spPr>
        <p:txBody>
          <a:bodyPr vert="horz" lIns="91440" tIns="45720" rIns="91440" bIns="45720" rtlCol="0">
            <a:normAutofit/>
          </a:bodyPr>
          <a:lstStyle/>
          <a:p>
            <a:pPr marL="0" indent="0" latinLnBrk="0">
              <a:buNone/>
            </a:pPr>
            <a:r>
              <a:rPr lang="ja-JP" altLang="en-US" sz="2000" b="0" i="0" dirty="0">
                <a:solidFill>
                  <a:srgbClr val="000000"/>
                </a:solidFill>
                <a:effectLst/>
                <a:latin typeface="noto"/>
              </a:rPr>
              <a:t>野生動物としては、ニホンジカ、ヤマネコ、カワウソ、ヤマダツ、キジ、マナヅル、イタチ、対馬サルムサ、対馬アカガエルなどが生息し、島の全体面積上約</a:t>
            </a:r>
            <a:r>
              <a:rPr lang="en-US" altLang="ja-JP" sz="2000" b="0" i="0" dirty="0">
                <a:solidFill>
                  <a:srgbClr val="000000"/>
                </a:solidFill>
                <a:effectLst/>
                <a:latin typeface="noto"/>
              </a:rPr>
              <a:t>88%</a:t>
            </a:r>
            <a:r>
              <a:rPr lang="ja-JP" altLang="en-US" sz="2000" b="0" i="0" dirty="0">
                <a:solidFill>
                  <a:srgbClr val="000000"/>
                </a:solidFill>
                <a:effectLst/>
                <a:latin typeface="noto"/>
              </a:rPr>
              <a:t>程度が照葉樹林で構成されている</a:t>
            </a:r>
            <a:endParaRPr lang="en-US" altLang="ko-KR" sz="2000" kern="1200" dirty="0">
              <a:solidFill>
                <a:schemeClr val="tx1"/>
              </a:solidFill>
              <a:latin typeface="+mn-lt"/>
              <a:ea typeface="+mn-ea"/>
              <a:cs typeface="+mn-cs"/>
            </a:endParaRPr>
          </a:p>
        </p:txBody>
      </p:sp>
      <p:pic>
        <p:nvPicPr>
          <p:cNvPr id="6148" name="Picture 4" descr="한국 수달 '대마도 상륙작전'···헤엄쳐 갔나, '밀항' 했나 - 경향신문">
            <a:extLst>
              <a:ext uri="{FF2B5EF4-FFF2-40B4-BE49-F238E27FC236}">
                <a16:creationId xmlns:a16="http://schemas.microsoft.com/office/drawing/2014/main" id="{857498E2-308B-04D1-363F-7747EF083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75" r="12002" b="1"/>
          <a:stretch/>
        </p:blipFill>
        <p:spPr bwMode="auto">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12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DABC634E-43BD-6BEF-97B5-46721CAA1EDC}"/>
              </a:ext>
            </a:extLst>
          </p:cNvPr>
          <p:cNvSpPr>
            <a:spLocks noGrp="1"/>
          </p:cNvSpPr>
          <p:nvPr>
            <p:ph type="title"/>
          </p:nvPr>
        </p:nvSpPr>
        <p:spPr>
          <a:xfrm>
            <a:off x="589560" y="856180"/>
            <a:ext cx="4560584" cy="1128068"/>
          </a:xfrm>
        </p:spPr>
        <p:txBody>
          <a:bodyPr anchor="ctr">
            <a:normAutofit/>
          </a:bodyPr>
          <a:lstStyle/>
          <a:p>
            <a:r>
              <a:rPr lang="ko-KR" altLang="en-US" sz="4000" dirty="0"/>
              <a:t>목차</a:t>
            </a:r>
          </a:p>
        </p:txBody>
      </p:sp>
      <p:grpSp>
        <p:nvGrpSpPr>
          <p:cNvPr id="2064" name="Group 206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65" name="Rectangle 206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8" name="Rectangle 206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내용 개체 틀 2">
            <a:extLst>
              <a:ext uri="{FF2B5EF4-FFF2-40B4-BE49-F238E27FC236}">
                <a16:creationId xmlns:a16="http://schemas.microsoft.com/office/drawing/2014/main" id="{735E1913-2BD0-34D0-CDF0-2FD1B4AA230A}"/>
              </a:ext>
            </a:extLst>
          </p:cNvPr>
          <p:cNvSpPr>
            <a:spLocks noGrp="1"/>
          </p:cNvSpPr>
          <p:nvPr>
            <p:ph idx="1"/>
          </p:nvPr>
        </p:nvSpPr>
        <p:spPr>
          <a:xfrm>
            <a:off x="590719" y="2330505"/>
            <a:ext cx="4559425" cy="3979585"/>
          </a:xfrm>
        </p:spPr>
        <p:txBody>
          <a:bodyPr anchor="ctr">
            <a:normAutofit/>
          </a:bodyPr>
          <a:lstStyle/>
          <a:p>
            <a:r>
              <a:rPr lang="ko-KR" altLang="en-US" sz="2000" dirty="0"/>
              <a:t>주제선정이유</a:t>
            </a:r>
            <a:endParaRPr lang="en-US" altLang="ko-KR" sz="2000" dirty="0"/>
          </a:p>
          <a:p>
            <a:r>
              <a:rPr lang="ko-KR" altLang="en-US" sz="2000" dirty="0" err="1"/>
              <a:t>쓰시마섬이란</a:t>
            </a:r>
            <a:r>
              <a:rPr lang="en-US" altLang="ko-KR" sz="2000" dirty="0"/>
              <a:t>?</a:t>
            </a:r>
          </a:p>
          <a:p>
            <a:r>
              <a:rPr lang="ko-KR" altLang="en-US" sz="2000" dirty="0" err="1"/>
              <a:t>쓰시마섬의</a:t>
            </a:r>
            <a:r>
              <a:rPr lang="ko-KR" altLang="en-US" sz="2000" dirty="0"/>
              <a:t> 지리적특징</a:t>
            </a:r>
            <a:endParaRPr lang="en-US" altLang="ko-KR" sz="2000" dirty="0"/>
          </a:p>
          <a:p>
            <a:r>
              <a:rPr lang="ko-KR" altLang="en-US" sz="2000" dirty="0" err="1"/>
              <a:t>쓰시마섬의</a:t>
            </a:r>
            <a:r>
              <a:rPr lang="ko-KR" altLang="en-US" sz="2000" dirty="0"/>
              <a:t> 과거</a:t>
            </a:r>
            <a:endParaRPr lang="en-US" altLang="ko-KR" sz="2000" dirty="0"/>
          </a:p>
          <a:p>
            <a:r>
              <a:rPr lang="ko-KR" altLang="en-US" sz="2000" dirty="0" err="1"/>
              <a:t>쓰시마섬의</a:t>
            </a:r>
            <a:r>
              <a:rPr lang="ko-KR" altLang="en-US" sz="2000" dirty="0"/>
              <a:t> 관광</a:t>
            </a:r>
            <a:endParaRPr lang="en-US" altLang="ko-KR" sz="2000" dirty="0"/>
          </a:p>
          <a:p>
            <a:endParaRPr lang="ko-KR" altLang="en-US" sz="2000" dirty="0"/>
          </a:p>
        </p:txBody>
      </p:sp>
      <p:sp>
        <p:nvSpPr>
          <p:cNvPr id="2070" name="Rectangle 206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쓰시마시 (나가사키현) - 위키백과, 우리 모두의 백과사전">
            <a:extLst>
              <a:ext uri="{FF2B5EF4-FFF2-40B4-BE49-F238E27FC236}">
                <a16:creationId xmlns:a16="http://schemas.microsoft.com/office/drawing/2014/main" id="{44A4182B-0DF1-AA00-25DC-1F2B6F11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28" r="1120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4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D98B92-12C8-810F-6F51-C5AEC5FB52DC}"/>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834F3CD4-C1E1-9095-561F-0B2A4D3B1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4DCA2430-6E70-7D28-1EAE-464845D31035}"/>
              </a:ext>
            </a:extLst>
          </p:cNvPr>
          <p:cNvSpPr>
            <a:spLocks noGrp="1"/>
          </p:cNvSpPr>
          <p:nvPr>
            <p:ph type="title"/>
          </p:nvPr>
        </p:nvSpPr>
        <p:spPr>
          <a:xfrm>
            <a:off x="589560" y="856180"/>
            <a:ext cx="4560584" cy="1128068"/>
          </a:xfrm>
        </p:spPr>
        <p:txBody>
          <a:bodyPr anchor="ctr">
            <a:normAutofit/>
          </a:bodyPr>
          <a:lstStyle/>
          <a:p>
            <a:r>
              <a:rPr lang="ko-KR" altLang="en-US" sz="4000" b="0" i="0" dirty="0">
                <a:solidFill>
                  <a:srgbClr val="000000"/>
                </a:solidFill>
                <a:effectLst/>
                <a:latin typeface="noto"/>
              </a:rPr>
              <a:t>目次</a:t>
            </a:r>
            <a:endParaRPr lang="ko-KR" altLang="en-US" sz="4000" dirty="0"/>
          </a:p>
        </p:txBody>
      </p:sp>
      <p:grpSp>
        <p:nvGrpSpPr>
          <p:cNvPr id="2064" name="Group 2063">
            <a:extLst>
              <a:ext uri="{FF2B5EF4-FFF2-40B4-BE49-F238E27FC236}">
                <a16:creationId xmlns:a16="http://schemas.microsoft.com/office/drawing/2014/main" id="{3E6264B2-BD4B-6901-E681-41AF68368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65" name="Rectangle 2064">
              <a:extLst>
                <a:ext uri="{FF2B5EF4-FFF2-40B4-BE49-F238E27FC236}">
                  <a16:creationId xmlns:a16="http://schemas.microsoft.com/office/drawing/2014/main" id="{7E199111-8367-FDC0-2289-F5FA1034E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6E5ED959-6084-79BA-DDEE-6976EFA0E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8" name="Rectangle 2067">
            <a:extLst>
              <a:ext uri="{FF2B5EF4-FFF2-40B4-BE49-F238E27FC236}">
                <a16:creationId xmlns:a16="http://schemas.microsoft.com/office/drawing/2014/main" id="{BEE3F2CD-090B-BCB0-8E52-A35E79DEB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내용 개체 틀 2">
            <a:extLst>
              <a:ext uri="{FF2B5EF4-FFF2-40B4-BE49-F238E27FC236}">
                <a16:creationId xmlns:a16="http://schemas.microsoft.com/office/drawing/2014/main" id="{BD27BCB0-A172-E5E2-5E60-445BCAAB427E}"/>
              </a:ext>
            </a:extLst>
          </p:cNvPr>
          <p:cNvSpPr>
            <a:spLocks noGrp="1"/>
          </p:cNvSpPr>
          <p:nvPr>
            <p:ph idx="1"/>
          </p:nvPr>
        </p:nvSpPr>
        <p:spPr>
          <a:xfrm>
            <a:off x="590719" y="2330505"/>
            <a:ext cx="4559425" cy="3979585"/>
          </a:xfrm>
        </p:spPr>
        <p:txBody>
          <a:bodyPr anchor="ctr">
            <a:normAutofit/>
          </a:bodyPr>
          <a:lstStyle/>
          <a:p>
            <a:r>
              <a:rPr lang="ja-JP" altLang="en-US" sz="2000" b="0" i="0" dirty="0">
                <a:solidFill>
                  <a:srgbClr val="000000"/>
                </a:solidFill>
                <a:effectLst/>
                <a:latin typeface="noto"/>
              </a:rPr>
              <a:t>テーマ選定の理由</a:t>
            </a:r>
            <a:endParaRPr lang="en-US" altLang="ja-JP" sz="2000" b="0" i="0" dirty="0">
              <a:solidFill>
                <a:srgbClr val="000000"/>
              </a:solidFill>
              <a:effectLst/>
              <a:latin typeface="noto"/>
            </a:endParaRPr>
          </a:p>
          <a:p>
            <a:r>
              <a:rPr lang="ja-JP" altLang="en-US" sz="2000" b="0" i="0" dirty="0">
                <a:solidFill>
                  <a:srgbClr val="000000"/>
                </a:solidFill>
                <a:effectLst/>
                <a:latin typeface="noto"/>
              </a:rPr>
              <a:t>対馬島とは？</a:t>
            </a:r>
            <a:endParaRPr lang="en-US" altLang="ja-JP" sz="2000" b="0" i="0" dirty="0">
              <a:solidFill>
                <a:srgbClr val="000000"/>
              </a:solidFill>
              <a:effectLst/>
              <a:latin typeface="noto"/>
            </a:endParaRPr>
          </a:p>
          <a:p>
            <a:r>
              <a:rPr lang="ja-JP" altLang="en-US" sz="2000" b="0" i="0" dirty="0">
                <a:solidFill>
                  <a:srgbClr val="000000"/>
                </a:solidFill>
                <a:effectLst/>
                <a:latin typeface="noto"/>
              </a:rPr>
              <a:t>対馬島の地理的特徴</a:t>
            </a:r>
            <a:endParaRPr lang="en-US" altLang="ja-JP" sz="2000" b="0" i="0" dirty="0">
              <a:solidFill>
                <a:srgbClr val="000000"/>
              </a:solidFill>
              <a:effectLst/>
              <a:latin typeface="noto"/>
            </a:endParaRPr>
          </a:p>
          <a:p>
            <a:r>
              <a:rPr lang="ja-JP" altLang="en-US" sz="2000" b="0" i="0" dirty="0">
                <a:solidFill>
                  <a:srgbClr val="000000"/>
                </a:solidFill>
                <a:effectLst/>
                <a:latin typeface="noto"/>
              </a:rPr>
              <a:t>対馬島の過去</a:t>
            </a:r>
            <a:endParaRPr lang="en-US" altLang="ja-JP" sz="2000" b="0" i="0" dirty="0">
              <a:solidFill>
                <a:srgbClr val="000000"/>
              </a:solidFill>
              <a:effectLst/>
              <a:latin typeface="noto"/>
            </a:endParaRPr>
          </a:p>
          <a:p>
            <a:r>
              <a:rPr lang="ja-JP" altLang="en-US" sz="2000" b="0" i="0" dirty="0">
                <a:solidFill>
                  <a:srgbClr val="000000"/>
                </a:solidFill>
                <a:effectLst/>
                <a:latin typeface="noto"/>
              </a:rPr>
              <a:t>対馬島の観光</a:t>
            </a:r>
            <a:endParaRPr lang="ko-KR" altLang="en-US" sz="2000" dirty="0"/>
          </a:p>
        </p:txBody>
      </p:sp>
      <p:sp>
        <p:nvSpPr>
          <p:cNvPr id="2070" name="Rectangle 2069">
            <a:extLst>
              <a:ext uri="{FF2B5EF4-FFF2-40B4-BE49-F238E27FC236}">
                <a16:creationId xmlns:a16="http://schemas.microsoft.com/office/drawing/2014/main" id="{22A96C11-9AAA-A552-90A2-91B6E776A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7BB000CE-B8E9-45DE-2C63-241813851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쓰시마시 (나가사키현) - 위키백과, 우리 모두의 백과사전">
            <a:extLst>
              <a:ext uri="{FF2B5EF4-FFF2-40B4-BE49-F238E27FC236}">
                <a16:creationId xmlns:a16="http://schemas.microsoft.com/office/drawing/2014/main" id="{A09E9FE2-B814-4DCF-92A1-C1E868C16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28" r="1120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74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슬픈 운명 딛고 일어난 섬,오픈마인드 쓰시마">
            <a:extLst>
              <a:ext uri="{FF2B5EF4-FFF2-40B4-BE49-F238E27FC236}">
                <a16:creationId xmlns:a16="http://schemas.microsoft.com/office/drawing/2014/main" id="{C98B4A5D-238F-B69C-B0FD-30CFEDB38D0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60093E9E-C67F-9526-D179-09AA37E6B0A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latinLnBrk="0"/>
            <a:r>
              <a:rPr lang="ko-KR" altLang="en-US" sz="6000" dirty="0">
                <a:solidFill>
                  <a:srgbClr val="FFFFFF"/>
                </a:solidFill>
              </a:rPr>
              <a:t>주제선정이유</a:t>
            </a:r>
          </a:p>
        </p:txBody>
      </p:sp>
      <p:sp>
        <p:nvSpPr>
          <p:cNvPr id="3" name="내용 개체 틀 2">
            <a:extLst>
              <a:ext uri="{FF2B5EF4-FFF2-40B4-BE49-F238E27FC236}">
                <a16:creationId xmlns:a16="http://schemas.microsoft.com/office/drawing/2014/main" id="{10979D88-9514-8DC1-3DDC-6A6386C136E6}"/>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latinLnBrk="0">
              <a:buNone/>
            </a:pPr>
            <a:r>
              <a:rPr lang="ko-KR" altLang="en-US" sz="2400" dirty="0">
                <a:solidFill>
                  <a:srgbClr val="FFFFFF"/>
                </a:solidFill>
              </a:rPr>
              <a:t>우리나라와 가장 가까운 일본 </a:t>
            </a:r>
            <a:r>
              <a:rPr lang="ko-KR" altLang="en-US" sz="2400" dirty="0" err="1">
                <a:solidFill>
                  <a:srgbClr val="FFFFFF"/>
                </a:solidFill>
              </a:rPr>
              <a:t>섬이자</a:t>
            </a:r>
            <a:r>
              <a:rPr lang="en-US" altLang="ko-KR" sz="2400" dirty="0">
                <a:solidFill>
                  <a:srgbClr val="FFFFFF"/>
                </a:solidFill>
              </a:rPr>
              <a:t> </a:t>
            </a:r>
            <a:r>
              <a:rPr lang="ko-KR" altLang="en-US" sz="2400" dirty="0">
                <a:solidFill>
                  <a:srgbClr val="FFFFFF"/>
                </a:solidFill>
              </a:rPr>
              <a:t>독도와 함께 영토관련 분쟁이 일어난 섬이므로 보다 더 알아보고 싶어 선정하게 되었습니다</a:t>
            </a:r>
            <a:r>
              <a:rPr lang="en-US" altLang="ko-KR" sz="2400" dirty="0">
                <a:solidFill>
                  <a:srgbClr val="FFFFFF"/>
                </a:solidFill>
              </a:rPr>
              <a:t>.</a:t>
            </a:r>
          </a:p>
        </p:txBody>
      </p:sp>
    </p:spTree>
    <p:extLst>
      <p:ext uri="{BB962C8B-B14F-4D97-AF65-F5344CB8AC3E}">
        <p14:creationId xmlns:p14="http://schemas.microsoft.com/office/powerpoint/2010/main" val="24400346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2700B9E-3AC3-E165-7F5C-CE5835D2B48C}"/>
            </a:ext>
          </a:extLst>
        </p:cNvPr>
        <p:cNvGrpSpPr/>
        <p:nvPr/>
      </p:nvGrpSpPr>
      <p:grpSpPr>
        <a:xfrm>
          <a:off x="0" y="0"/>
          <a:ext cx="0" cy="0"/>
          <a:chOff x="0" y="0"/>
          <a:chExt cx="0" cy="0"/>
        </a:xfrm>
      </p:grpSpPr>
      <p:sp>
        <p:nvSpPr>
          <p:cNvPr id="7175" name="Rectangle 7174">
            <a:extLst>
              <a:ext uri="{FF2B5EF4-FFF2-40B4-BE49-F238E27FC236}">
                <a16:creationId xmlns:a16="http://schemas.microsoft.com/office/drawing/2014/main" id="{DA84E1DD-839E-17E6-CC3D-979C22A86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슬픈 운명 딛고 일어난 섬,오픈마인드 쓰시마">
            <a:extLst>
              <a:ext uri="{FF2B5EF4-FFF2-40B4-BE49-F238E27FC236}">
                <a16:creationId xmlns:a16="http://schemas.microsoft.com/office/drawing/2014/main" id="{0781B601-32C0-1960-8CFC-CC1A1EB8C16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9D885EA9-538E-A954-9E9D-7AA6A835EF1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latinLnBrk="0"/>
            <a:r>
              <a:rPr lang="ja-JP" altLang="en-US" sz="6000" dirty="0"/>
              <a:t>テーマ選定の理由</a:t>
            </a:r>
            <a:endParaRPr lang="ko-KR" altLang="en-US" sz="6000" dirty="0">
              <a:solidFill>
                <a:srgbClr val="FFFFFF"/>
              </a:solidFill>
            </a:endParaRPr>
          </a:p>
        </p:txBody>
      </p:sp>
      <p:sp>
        <p:nvSpPr>
          <p:cNvPr id="3" name="내용 개체 틀 2">
            <a:extLst>
              <a:ext uri="{FF2B5EF4-FFF2-40B4-BE49-F238E27FC236}">
                <a16:creationId xmlns:a16="http://schemas.microsoft.com/office/drawing/2014/main" id="{41E2F1C0-074A-6657-DE4E-E0CE2E9CDB2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latinLnBrk="0">
              <a:buNone/>
            </a:pPr>
            <a:r>
              <a:rPr lang="ja-JP" altLang="en-US" sz="2400" b="0" i="0" dirty="0">
                <a:effectLst/>
                <a:latin typeface="noto"/>
              </a:rPr>
              <a:t>我が国と一番近い日本の島であり独島と共に領土関連紛争が起きた島なのでもっと調べたくて選定するようになりました</a:t>
            </a:r>
            <a:endParaRPr lang="en-US" altLang="ko-KR" sz="2400" dirty="0"/>
          </a:p>
        </p:txBody>
      </p:sp>
    </p:spTree>
    <p:extLst>
      <p:ext uri="{BB962C8B-B14F-4D97-AF65-F5344CB8AC3E}">
        <p14:creationId xmlns:p14="http://schemas.microsoft.com/office/powerpoint/2010/main" val="1114412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D3C932B3-9B2D-50A0-1B87-9AD624E8A7D9}"/>
              </a:ext>
            </a:extLst>
          </p:cNvPr>
          <p:cNvSpPr>
            <a:spLocks noGrp="1"/>
          </p:cNvSpPr>
          <p:nvPr>
            <p:ph type="title"/>
          </p:nvPr>
        </p:nvSpPr>
        <p:spPr>
          <a:xfrm>
            <a:off x="793662" y="386930"/>
            <a:ext cx="10066122" cy="1298448"/>
          </a:xfrm>
        </p:spPr>
        <p:txBody>
          <a:bodyPr anchor="b">
            <a:normAutofit/>
          </a:bodyPr>
          <a:lstStyle/>
          <a:p>
            <a:r>
              <a:rPr lang="ko-KR" altLang="en-US" sz="4800" dirty="0" err="1"/>
              <a:t>쓰시마섬이란</a:t>
            </a:r>
            <a:endParaRPr lang="ko-KR" altLang="en-US" sz="4800" dirty="0"/>
          </a:p>
        </p:txBody>
      </p:sp>
      <p:sp>
        <p:nvSpPr>
          <p:cNvPr id="3092" name="Rectangle 309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내용 개체 틀 2">
            <a:extLst>
              <a:ext uri="{FF2B5EF4-FFF2-40B4-BE49-F238E27FC236}">
                <a16:creationId xmlns:a16="http://schemas.microsoft.com/office/drawing/2014/main" id="{8DB318B9-A073-A4AD-E3BA-A2B41407427C}"/>
              </a:ext>
            </a:extLst>
          </p:cNvPr>
          <p:cNvSpPr>
            <a:spLocks noGrp="1"/>
          </p:cNvSpPr>
          <p:nvPr>
            <p:ph idx="1"/>
          </p:nvPr>
        </p:nvSpPr>
        <p:spPr>
          <a:xfrm>
            <a:off x="793661" y="2599509"/>
            <a:ext cx="4530898" cy="3639450"/>
          </a:xfrm>
        </p:spPr>
        <p:txBody>
          <a:bodyPr anchor="ctr">
            <a:normAutofit/>
          </a:bodyPr>
          <a:lstStyle/>
          <a:p>
            <a:r>
              <a:rPr lang="ko-KR" altLang="en-US" sz="2000" dirty="0" err="1"/>
              <a:t>쓰시마섬은</a:t>
            </a:r>
            <a:r>
              <a:rPr lang="ko-KR" altLang="en-US" sz="2000" dirty="0"/>
              <a:t> 일본 </a:t>
            </a:r>
            <a:r>
              <a:rPr lang="ko-KR" altLang="en-US" sz="2000" dirty="0" err="1"/>
              <a:t>나가사키현의</a:t>
            </a:r>
            <a:r>
              <a:rPr lang="ko-KR" altLang="en-US" sz="2000" dirty="0"/>
              <a:t> 섬</a:t>
            </a:r>
            <a:endParaRPr lang="en-US" altLang="ko-KR" sz="2000" dirty="0"/>
          </a:p>
          <a:p>
            <a:endParaRPr lang="en-US" altLang="ko-KR" sz="2000" dirty="0"/>
          </a:p>
          <a:p>
            <a:r>
              <a:rPr lang="ko-KR" altLang="en-US" sz="2000" dirty="0"/>
              <a:t>한국과 일본의 영주권 문제가 있었음</a:t>
            </a:r>
            <a:endParaRPr lang="en-US" altLang="ko-KR" sz="2000" dirty="0"/>
          </a:p>
          <a:p>
            <a:endParaRPr lang="en-US" altLang="ko-KR" sz="2000" dirty="0"/>
          </a:p>
          <a:p>
            <a:r>
              <a:rPr lang="ko-KR" altLang="en-US" sz="2000" dirty="0"/>
              <a:t>한반도와 가까운 일본의 섬</a:t>
            </a:r>
            <a:endParaRPr lang="en-US" altLang="ko-KR" sz="2000" dirty="0"/>
          </a:p>
          <a:p>
            <a:pPr marL="0" indent="0">
              <a:buNone/>
            </a:pPr>
            <a:r>
              <a:rPr lang="en-US" altLang="ko-KR" sz="2000" dirty="0"/>
              <a:t>- </a:t>
            </a:r>
            <a:r>
              <a:rPr lang="ko-KR" altLang="en-US" sz="2000" dirty="0"/>
              <a:t>날씨가 좋으면 부산</a:t>
            </a:r>
            <a:r>
              <a:rPr lang="en-US" altLang="ko-KR" sz="2000" dirty="0"/>
              <a:t>, </a:t>
            </a:r>
            <a:r>
              <a:rPr lang="ko-KR" altLang="en-US" sz="2000" dirty="0"/>
              <a:t>울산 등에서 </a:t>
            </a:r>
            <a:r>
              <a:rPr lang="ko-KR" altLang="en-US" sz="2000" dirty="0" err="1"/>
              <a:t>쓰시마섬을</a:t>
            </a:r>
            <a:r>
              <a:rPr lang="ko-KR" altLang="en-US" sz="2000" dirty="0"/>
              <a:t> 볼 수 있음</a:t>
            </a:r>
            <a:endParaRPr lang="en-US" altLang="ko-KR" sz="2000" dirty="0"/>
          </a:p>
          <a:p>
            <a:endParaRPr lang="ko-KR" altLang="en-US" sz="2000" dirty="0"/>
          </a:p>
        </p:txBody>
      </p:sp>
      <p:pic>
        <p:nvPicPr>
          <p:cNvPr id="3078" name="Picture 6">
            <a:extLst>
              <a:ext uri="{FF2B5EF4-FFF2-40B4-BE49-F238E27FC236}">
                <a16:creationId xmlns:a16="http://schemas.microsoft.com/office/drawing/2014/main" id="{9980E2A6-4AB8-B02E-5875-F3A8B3F6E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4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309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62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916D71-92B3-B32D-7FC2-F528648E882B}"/>
            </a:ext>
          </a:extLst>
        </p:cNvPr>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9F761FF9-597A-C227-61F9-8463FF394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B38A3936-E136-CA6E-073A-91248F5C3CAB}"/>
              </a:ext>
            </a:extLst>
          </p:cNvPr>
          <p:cNvSpPr>
            <a:spLocks noGrp="1"/>
          </p:cNvSpPr>
          <p:nvPr>
            <p:ph type="title"/>
          </p:nvPr>
        </p:nvSpPr>
        <p:spPr>
          <a:xfrm>
            <a:off x="793662" y="386930"/>
            <a:ext cx="10066122" cy="1298448"/>
          </a:xfrm>
        </p:spPr>
        <p:txBody>
          <a:bodyPr anchor="b">
            <a:normAutofit/>
          </a:bodyPr>
          <a:lstStyle/>
          <a:p>
            <a:r>
              <a:rPr lang="ko-KR" altLang="en-US" sz="4800" b="0" i="0" dirty="0">
                <a:solidFill>
                  <a:srgbClr val="000000"/>
                </a:solidFill>
                <a:effectLst/>
                <a:latin typeface="noto"/>
              </a:rPr>
              <a:t>対馬島</a:t>
            </a:r>
            <a:r>
              <a:rPr lang="ja-JP" altLang="en-US" sz="4800" b="0" i="0" dirty="0">
                <a:solidFill>
                  <a:srgbClr val="000000"/>
                </a:solidFill>
                <a:effectLst/>
                <a:latin typeface="noto"/>
              </a:rPr>
              <a:t>とは</a:t>
            </a:r>
            <a:endParaRPr lang="ko-KR" altLang="en-US" sz="4800" dirty="0"/>
          </a:p>
        </p:txBody>
      </p:sp>
      <p:sp>
        <p:nvSpPr>
          <p:cNvPr id="3092" name="Rectangle 3091">
            <a:extLst>
              <a:ext uri="{FF2B5EF4-FFF2-40B4-BE49-F238E27FC236}">
                <a16:creationId xmlns:a16="http://schemas.microsoft.com/office/drawing/2014/main" id="{7565538B-3291-F178-E5A4-542EF52BD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3FBE5BAB-A023-BF30-CDB7-CA73364B3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내용 개체 틀 2">
            <a:extLst>
              <a:ext uri="{FF2B5EF4-FFF2-40B4-BE49-F238E27FC236}">
                <a16:creationId xmlns:a16="http://schemas.microsoft.com/office/drawing/2014/main" id="{0BD1587D-B491-A57B-2202-E18F7C9D0D8F}"/>
              </a:ext>
            </a:extLst>
          </p:cNvPr>
          <p:cNvSpPr>
            <a:spLocks noGrp="1"/>
          </p:cNvSpPr>
          <p:nvPr>
            <p:ph idx="1"/>
          </p:nvPr>
        </p:nvSpPr>
        <p:spPr>
          <a:xfrm>
            <a:off x="793661" y="2599509"/>
            <a:ext cx="4530898" cy="3639450"/>
          </a:xfrm>
        </p:spPr>
        <p:txBody>
          <a:bodyPr anchor="ctr">
            <a:normAutofit/>
          </a:bodyPr>
          <a:lstStyle/>
          <a:p>
            <a:r>
              <a:rPr lang="ja-JP" altLang="en-US" sz="2000" b="0" i="0" dirty="0">
                <a:solidFill>
                  <a:srgbClr val="000000"/>
                </a:solidFill>
                <a:effectLst/>
              </a:rPr>
              <a:t>対馬は日本の長崎県の島</a:t>
            </a:r>
            <a:endParaRPr lang="en-US" altLang="ja-JP" sz="2000" b="0" i="0" dirty="0">
              <a:solidFill>
                <a:srgbClr val="000000"/>
              </a:solidFill>
              <a:effectLst/>
            </a:endParaRPr>
          </a:p>
          <a:p>
            <a:endParaRPr lang="en-US" altLang="ko-KR" sz="2000" dirty="0"/>
          </a:p>
          <a:p>
            <a:r>
              <a:rPr lang="ja-JP" altLang="en-US" sz="2000" b="0" i="0" dirty="0">
                <a:solidFill>
                  <a:srgbClr val="000000"/>
                </a:solidFill>
                <a:effectLst/>
              </a:rPr>
              <a:t>韓国と日本の永住権問題があった</a:t>
            </a:r>
            <a:endParaRPr lang="en-US" altLang="ja-JP" sz="2000" b="0" i="0" dirty="0">
              <a:solidFill>
                <a:srgbClr val="000000"/>
              </a:solidFill>
              <a:effectLst/>
            </a:endParaRPr>
          </a:p>
          <a:p>
            <a:endParaRPr lang="en-US" altLang="ko-KR" sz="2000" dirty="0"/>
          </a:p>
          <a:p>
            <a:r>
              <a:rPr lang="ja-JP" altLang="en-US" sz="2000" b="0" i="0" dirty="0">
                <a:solidFill>
                  <a:srgbClr val="000000"/>
                </a:solidFill>
                <a:effectLst/>
              </a:rPr>
              <a:t>朝鮮半島に近い日本の島</a:t>
            </a:r>
            <a:endParaRPr lang="en-US" altLang="ja-JP" sz="2000" b="0" i="0" dirty="0">
              <a:solidFill>
                <a:srgbClr val="000000"/>
              </a:solidFill>
              <a:effectLst/>
            </a:endParaRPr>
          </a:p>
          <a:p>
            <a:pPr marL="0" indent="0">
              <a:buNone/>
            </a:pPr>
            <a:r>
              <a:rPr lang="en-US" altLang="ko-KR" sz="2000" dirty="0"/>
              <a:t>- </a:t>
            </a:r>
            <a:r>
              <a:rPr lang="ja-JP" altLang="en-US" sz="2000" b="0" i="0" dirty="0">
                <a:solidFill>
                  <a:srgbClr val="000000"/>
                </a:solidFill>
                <a:effectLst/>
              </a:rPr>
              <a:t>天気が良ければ釜山、蔚山などで対馬島を見ることができる</a:t>
            </a:r>
            <a:endParaRPr lang="ko-KR" altLang="en-US" sz="2000" dirty="0"/>
          </a:p>
        </p:txBody>
      </p:sp>
      <p:pic>
        <p:nvPicPr>
          <p:cNvPr id="3078" name="Picture 6">
            <a:extLst>
              <a:ext uri="{FF2B5EF4-FFF2-40B4-BE49-F238E27FC236}">
                <a16:creationId xmlns:a16="http://schemas.microsoft.com/office/drawing/2014/main" id="{B6C96B51-03D4-1FCC-EA5F-12DB86CF3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4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3095">
            <a:extLst>
              <a:ext uri="{FF2B5EF4-FFF2-40B4-BE49-F238E27FC236}">
                <a16:creationId xmlns:a16="http://schemas.microsoft.com/office/drawing/2014/main" id="{2F2EA04F-2D52-7052-98AE-5D57A7FA4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34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C7482954-C3ED-F2C8-03A3-3C7374897C88}"/>
              </a:ext>
            </a:extLst>
          </p:cNvPr>
          <p:cNvSpPr>
            <a:spLocks noGrp="1"/>
          </p:cNvSpPr>
          <p:nvPr>
            <p:ph type="title"/>
          </p:nvPr>
        </p:nvSpPr>
        <p:spPr>
          <a:xfrm>
            <a:off x="795528" y="386930"/>
            <a:ext cx="10141799" cy="1300554"/>
          </a:xfrm>
        </p:spPr>
        <p:txBody>
          <a:bodyPr anchor="b">
            <a:normAutofit/>
          </a:bodyPr>
          <a:lstStyle/>
          <a:p>
            <a:r>
              <a:rPr lang="ko-KR" altLang="en-US" sz="4800" dirty="0" err="1"/>
              <a:t>쓰시마섬의</a:t>
            </a:r>
            <a:r>
              <a:rPr lang="ko-KR" altLang="en-US" sz="4800" dirty="0"/>
              <a:t> 지리적 특징</a:t>
            </a:r>
          </a:p>
        </p:txBody>
      </p:sp>
      <p:sp>
        <p:nvSpPr>
          <p:cNvPr id="4105" name="Rectangle 410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쓰시마섬 - 위키백과, 우리 모두의 백과사전">
            <a:extLst>
              <a:ext uri="{FF2B5EF4-FFF2-40B4-BE49-F238E27FC236}">
                <a16:creationId xmlns:a16="http://schemas.microsoft.com/office/drawing/2014/main" id="{1385E38F-440B-F7CB-F759-AACD659FF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13" r="5" b="14873"/>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내용 개체 틀 2">
            <a:extLst>
              <a:ext uri="{FF2B5EF4-FFF2-40B4-BE49-F238E27FC236}">
                <a16:creationId xmlns:a16="http://schemas.microsoft.com/office/drawing/2014/main" id="{54E78B4A-346E-3068-1A9E-5B3ADA477485}"/>
              </a:ext>
            </a:extLst>
          </p:cNvPr>
          <p:cNvSpPr>
            <a:spLocks noGrp="1"/>
          </p:cNvSpPr>
          <p:nvPr>
            <p:ph idx="1"/>
          </p:nvPr>
        </p:nvSpPr>
        <p:spPr>
          <a:xfrm>
            <a:off x="6406429" y="2599509"/>
            <a:ext cx="4530898" cy="3639450"/>
          </a:xfrm>
        </p:spPr>
        <p:txBody>
          <a:bodyPr anchor="ctr">
            <a:normAutofit/>
          </a:bodyPr>
          <a:lstStyle/>
          <a:p>
            <a:r>
              <a:rPr lang="ko-KR" altLang="en-US" sz="2000" b="0" i="0" dirty="0">
                <a:effectLst/>
                <a:latin typeface="Pretendard JP" panose="02000503000000020004" pitchFamily="50" charset="-128"/>
                <a:ea typeface="Pretendard JP" panose="02000503000000020004" pitchFamily="50" charset="-128"/>
              </a:rPr>
              <a:t>섬의 면적은 총 </a:t>
            </a:r>
            <a:r>
              <a:rPr lang="en-US" altLang="ko-KR" sz="2000" b="0" i="0" dirty="0">
                <a:effectLst/>
                <a:latin typeface="Pretendard JP" panose="02000503000000020004" pitchFamily="50" charset="-128"/>
                <a:ea typeface="Pretendard JP" panose="02000503000000020004" pitchFamily="50" charset="-128"/>
              </a:rPr>
              <a:t>695.74㎢</a:t>
            </a:r>
            <a:r>
              <a:rPr lang="ko-KR" altLang="en-US" sz="2000" b="0" i="0" dirty="0">
                <a:effectLst/>
                <a:latin typeface="Pretendard JP" panose="02000503000000020004" pitchFamily="50" charset="-128"/>
                <a:ea typeface="Pretendard JP" panose="02000503000000020004" pitchFamily="50" charset="-128"/>
              </a:rPr>
              <a:t>로 부속 섬을 포함하면 </a:t>
            </a:r>
            <a:r>
              <a:rPr lang="en-US" altLang="ko-KR" sz="2000" b="0" i="0" dirty="0">
                <a:effectLst/>
                <a:latin typeface="Pretendard JP" panose="02000503000000020004" pitchFamily="50" charset="-128"/>
                <a:ea typeface="Pretendard JP" panose="02000503000000020004" pitchFamily="50" charset="-128"/>
              </a:rPr>
              <a:t>708.7㎢</a:t>
            </a:r>
          </a:p>
          <a:p>
            <a:r>
              <a:rPr lang="ko-KR" altLang="en-US" sz="2000" b="0" i="0" dirty="0">
                <a:effectLst/>
                <a:latin typeface="Pretendard JP" panose="02000503000000020004" pitchFamily="50" charset="-128"/>
                <a:ea typeface="Pretendard JP" panose="02000503000000020004" pitchFamily="50" charset="-128"/>
              </a:rPr>
              <a:t>일본에서는 본토 </a:t>
            </a:r>
            <a:r>
              <a:rPr lang="en-US" altLang="ko-KR" sz="2000" b="0" i="0" dirty="0">
                <a:effectLst/>
                <a:latin typeface="Pretendard JP" panose="02000503000000020004" pitchFamily="50" charset="-128"/>
                <a:ea typeface="Pretendard JP" panose="02000503000000020004" pitchFamily="50" charset="-128"/>
              </a:rPr>
              <a:t>4</a:t>
            </a:r>
            <a:r>
              <a:rPr lang="ko-KR" altLang="en-US" sz="2000" b="0" i="0" dirty="0">
                <a:effectLst/>
                <a:latin typeface="Pretendard JP" panose="02000503000000020004" pitchFamily="50" charset="-128"/>
                <a:ea typeface="Pretendard JP" panose="02000503000000020004" pitchFamily="50" charset="-128"/>
              </a:rPr>
              <a:t>개 섬을 포함해 </a:t>
            </a:r>
            <a:r>
              <a:rPr lang="en-US" altLang="ko-KR" sz="2000" b="0" i="0" dirty="0">
                <a:effectLst/>
                <a:latin typeface="Pretendard JP" panose="02000503000000020004" pitchFamily="50" charset="-128"/>
                <a:ea typeface="Pretendard JP" panose="02000503000000020004" pitchFamily="50" charset="-128"/>
              </a:rPr>
              <a:t>8</a:t>
            </a:r>
            <a:r>
              <a:rPr lang="ko-KR" altLang="en-US" sz="2000" b="0" i="0" dirty="0" err="1">
                <a:effectLst/>
                <a:latin typeface="Pretendard JP" panose="02000503000000020004" pitchFamily="50" charset="-128"/>
                <a:ea typeface="Pretendard JP" panose="02000503000000020004" pitchFamily="50" charset="-128"/>
              </a:rPr>
              <a:t>번째로</a:t>
            </a:r>
            <a:r>
              <a:rPr lang="ko-KR" altLang="en-US" sz="2000" b="0" i="0" dirty="0">
                <a:effectLst/>
                <a:latin typeface="Pretendard JP" panose="02000503000000020004" pitchFamily="50" charset="-128"/>
                <a:ea typeface="Pretendard JP" panose="02000503000000020004" pitchFamily="50" charset="-128"/>
              </a:rPr>
              <a:t> 큰 섬</a:t>
            </a:r>
            <a:endParaRPr lang="en-US" altLang="ko-KR" sz="2000" dirty="0">
              <a:latin typeface="Pretendard JP" panose="02000503000000020004" pitchFamily="50" charset="-128"/>
              <a:ea typeface="Pretendard JP" panose="02000503000000020004" pitchFamily="50" charset="-128"/>
            </a:endParaRPr>
          </a:p>
          <a:p>
            <a:r>
              <a:rPr lang="ko-KR" altLang="en-US" sz="2000" b="0" i="0" dirty="0">
                <a:effectLst/>
                <a:latin typeface="Pretendard JP" panose="02000503000000020004" pitchFamily="50" charset="-128"/>
                <a:ea typeface="Pretendard JP" panose="02000503000000020004" pitchFamily="50" charset="-128"/>
              </a:rPr>
              <a:t>섬의 대부분이 </a:t>
            </a:r>
            <a:r>
              <a:rPr lang="ko-KR" altLang="en-US" sz="2000" i="0" dirty="0">
                <a:effectLst/>
                <a:latin typeface="Pretendard JP" panose="02000503000000020004" pitchFamily="50" charset="-128"/>
                <a:ea typeface="Pretendard JP" panose="02000503000000020004" pitchFamily="50" charset="-128"/>
              </a:rPr>
              <a:t>해발고도 </a:t>
            </a:r>
            <a:r>
              <a:rPr lang="en-US" altLang="ko-KR" sz="2000" i="0" dirty="0">
                <a:effectLst/>
                <a:latin typeface="Pretendard JP" panose="02000503000000020004" pitchFamily="50" charset="-128"/>
                <a:ea typeface="Pretendard JP" panose="02000503000000020004" pitchFamily="50" charset="-128"/>
              </a:rPr>
              <a:t>400m </a:t>
            </a:r>
            <a:r>
              <a:rPr lang="ko-KR" altLang="en-US" sz="2000" i="0" dirty="0">
                <a:effectLst/>
                <a:latin typeface="Pretendard JP" panose="02000503000000020004" pitchFamily="50" charset="-128"/>
                <a:ea typeface="Pretendard JP" panose="02000503000000020004" pitchFamily="50" charset="-128"/>
              </a:rPr>
              <a:t>이상 산지라 </a:t>
            </a:r>
            <a:r>
              <a:rPr lang="ko-KR" altLang="en-US" sz="2000" b="0" i="0" dirty="0">
                <a:effectLst/>
                <a:latin typeface="Pretendard JP" panose="02000503000000020004" pitchFamily="50" charset="-128"/>
                <a:ea typeface="Pretendard JP" panose="02000503000000020004" pitchFamily="50" charset="-128"/>
              </a:rPr>
              <a:t>평지가 적기 때문에 개발을 </a:t>
            </a:r>
            <a:r>
              <a:rPr lang="ko-KR" altLang="en-US" sz="2000" b="0" i="0" dirty="0" err="1">
                <a:effectLst/>
                <a:latin typeface="Pretendard JP" panose="02000503000000020004" pitchFamily="50" charset="-128"/>
                <a:ea typeface="Pretendard JP" panose="02000503000000020004" pitchFamily="50" charset="-128"/>
              </a:rPr>
              <a:t>한다거나</a:t>
            </a:r>
            <a:r>
              <a:rPr lang="ko-KR" altLang="en-US" sz="2000" b="0" i="0" dirty="0">
                <a:effectLst/>
                <a:latin typeface="Pretendard JP" panose="02000503000000020004" pitchFamily="50" charset="-128"/>
                <a:ea typeface="Pretendard JP" panose="02000503000000020004" pitchFamily="50" charset="-128"/>
              </a:rPr>
              <a:t> 농지 등으로 활용할 수 있는 토지는 많지 않음</a:t>
            </a:r>
            <a:endParaRPr lang="ko-KR" altLang="en-US" sz="2000" dirty="0"/>
          </a:p>
        </p:txBody>
      </p:sp>
      <p:sp>
        <p:nvSpPr>
          <p:cNvPr id="4109" name="Rectangle 4108">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59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AED9D-AD9B-C461-5510-D68EBC939930}"/>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B0B18E9-525B-C514-0781-FD9175C66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2E6BE645-551A-8BAC-1327-87FB2CCDE517}"/>
              </a:ext>
            </a:extLst>
          </p:cNvPr>
          <p:cNvSpPr>
            <a:spLocks noGrp="1"/>
          </p:cNvSpPr>
          <p:nvPr>
            <p:ph type="title"/>
          </p:nvPr>
        </p:nvSpPr>
        <p:spPr>
          <a:xfrm>
            <a:off x="795528" y="386930"/>
            <a:ext cx="10141799" cy="1300554"/>
          </a:xfrm>
        </p:spPr>
        <p:txBody>
          <a:bodyPr anchor="b">
            <a:normAutofit/>
          </a:bodyPr>
          <a:lstStyle/>
          <a:p>
            <a:r>
              <a:rPr lang="ja-JP" altLang="en-US" sz="4800" b="0" i="0" dirty="0">
                <a:solidFill>
                  <a:srgbClr val="000000"/>
                </a:solidFill>
                <a:effectLst/>
                <a:latin typeface="noto"/>
              </a:rPr>
              <a:t>対馬島の地理的特徴</a:t>
            </a:r>
            <a:endParaRPr lang="ko-KR" altLang="en-US" sz="4800" dirty="0"/>
          </a:p>
        </p:txBody>
      </p:sp>
      <p:sp>
        <p:nvSpPr>
          <p:cNvPr id="4105" name="Rectangle 4104">
            <a:extLst>
              <a:ext uri="{FF2B5EF4-FFF2-40B4-BE49-F238E27FC236}">
                <a16:creationId xmlns:a16="http://schemas.microsoft.com/office/drawing/2014/main" id="{3E1B46AA-BD1E-3E29-42F5-67E2BCEFF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0CF0C15-ED54-69D1-0C09-C01DE8CF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쓰시마섬 - 위키백과, 우리 모두의 백과사전">
            <a:extLst>
              <a:ext uri="{FF2B5EF4-FFF2-40B4-BE49-F238E27FC236}">
                <a16:creationId xmlns:a16="http://schemas.microsoft.com/office/drawing/2014/main" id="{8EBAB948-48E5-B672-ECC0-609E4CA68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13" r="5" b="14873"/>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내용 개체 틀 2">
            <a:extLst>
              <a:ext uri="{FF2B5EF4-FFF2-40B4-BE49-F238E27FC236}">
                <a16:creationId xmlns:a16="http://schemas.microsoft.com/office/drawing/2014/main" id="{7041ECE3-C02E-DC49-6819-936C66FE4F20}"/>
              </a:ext>
            </a:extLst>
          </p:cNvPr>
          <p:cNvSpPr>
            <a:spLocks noGrp="1"/>
          </p:cNvSpPr>
          <p:nvPr>
            <p:ph idx="1"/>
          </p:nvPr>
        </p:nvSpPr>
        <p:spPr>
          <a:xfrm>
            <a:off x="6406429" y="2599509"/>
            <a:ext cx="4530898" cy="3639450"/>
          </a:xfrm>
        </p:spPr>
        <p:txBody>
          <a:bodyPr anchor="ctr">
            <a:normAutofit/>
          </a:bodyPr>
          <a:lstStyle/>
          <a:p>
            <a:r>
              <a:rPr lang="ja-JP" altLang="en-US" sz="2000" b="0" i="0" dirty="0">
                <a:solidFill>
                  <a:srgbClr val="000000"/>
                </a:solidFill>
                <a:effectLst/>
                <a:latin typeface="+mj-lt"/>
              </a:rPr>
              <a:t>島の面積は計</a:t>
            </a:r>
            <a:r>
              <a:rPr lang="en-US" altLang="ja-JP" sz="2000" b="0" i="0" dirty="0">
                <a:solidFill>
                  <a:srgbClr val="000000"/>
                </a:solidFill>
                <a:effectLst/>
                <a:latin typeface="+mj-lt"/>
              </a:rPr>
              <a:t>695.74㎢</a:t>
            </a:r>
            <a:r>
              <a:rPr lang="ja-JP" altLang="en-US" sz="2000" b="0" i="0" dirty="0">
                <a:solidFill>
                  <a:srgbClr val="000000"/>
                </a:solidFill>
                <a:effectLst/>
                <a:latin typeface="+mj-lt"/>
              </a:rPr>
              <a:t>で、付属島を含めると</a:t>
            </a:r>
            <a:r>
              <a:rPr lang="en-US" altLang="ja-JP" sz="2000" b="0" i="0" dirty="0">
                <a:solidFill>
                  <a:srgbClr val="000000"/>
                </a:solidFill>
                <a:effectLst/>
                <a:latin typeface="+mj-lt"/>
              </a:rPr>
              <a:t>708.7㎢</a:t>
            </a:r>
            <a:endParaRPr lang="en-US" altLang="ko-KR" sz="2000" b="0" i="0" dirty="0">
              <a:effectLst/>
              <a:latin typeface="+mj-lt"/>
              <a:ea typeface="Pretendard JP" panose="02000503000000020004" pitchFamily="50" charset="-128"/>
            </a:endParaRPr>
          </a:p>
          <a:p>
            <a:r>
              <a:rPr lang="ja-JP" altLang="en-US" sz="2000" b="0" i="0" dirty="0">
                <a:solidFill>
                  <a:srgbClr val="000000"/>
                </a:solidFill>
                <a:effectLst/>
                <a:latin typeface="+mj-lt"/>
              </a:rPr>
              <a:t>日本では本土</a:t>
            </a:r>
            <a:r>
              <a:rPr lang="en-US" altLang="ja-JP" sz="2000" b="0" i="0" dirty="0">
                <a:solidFill>
                  <a:srgbClr val="000000"/>
                </a:solidFill>
                <a:effectLst/>
                <a:latin typeface="+mj-lt"/>
              </a:rPr>
              <a:t>4</a:t>
            </a:r>
            <a:r>
              <a:rPr lang="ja-JP" altLang="en-US" sz="2000" b="0" i="0" dirty="0">
                <a:solidFill>
                  <a:srgbClr val="000000"/>
                </a:solidFill>
                <a:effectLst/>
                <a:latin typeface="+mj-lt"/>
              </a:rPr>
              <a:t>島を含めて</a:t>
            </a:r>
            <a:r>
              <a:rPr lang="en-US" altLang="ja-JP" sz="2000" b="0" i="0" dirty="0">
                <a:solidFill>
                  <a:srgbClr val="000000"/>
                </a:solidFill>
                <a:effectLst/>
                <a:latin typeface="+mj-lt"/>
              </a:rPr>
              <a:t>8</a:t>
            </a:r>
            <a:r>
              <a:rPr lang="ja-JP" altLang="en-US" sz="2000" b="0" i="0" dirty="0">
                <a:solidFill>
                  <a:srgbClr val="000000"/>
                </a:solidFill>
                <a:effectLst/>
                <a:latin typeface="+mj-lt"/>
              </a:rPr>
              <a:t>番目に大きい島</a:t>
            </a:r>
            <a:endParaRPr lang="en-US" altLang="ko-KR" sz="2000" dirty="0">
              <a:latin typeface="+mj-lt"/>
              <a:ea typeface="Pretendard JP" panose="02000503000000020004" pitchFamily="50" charset="-128"/>
            </a:endParaRPr>
          </a:p>
          <a:p>
            <a:r>
              <a:rPr lang="ja-JP" altLang="en-US" sz="2000" b="0" i="0" dirty="0">
                <a:solidFill>
                  <a:srgbClr val="000000"/>
                </a:solidFill>
                <a:effectLst/>
                <a:latin typeface="+mj-lt"/>
              </a:rPr>
              <a:t>島の大部分が海抜高度</a:t>
            </a:r>
            <a:r>
              <a:rPr lang="en-US" altLang="ja-JP" sz="2000" b="0" i="0" dirty="0">
                <a:solidFill>
                  <a:srgbClr val="000000"/>
                </a:solidFill>
                <a:effectLst/>
                <a:latin typeface="+mj-lt"/>
              </a:rPr>
              <a:t>400m</a:t>
            </a:r>
            <a:r>
              <a:rPr lang="ja-JP" altLang="en-US" sz="2000" b="0" i="0" dirty="0">
                <a:solidFill>
                  <a:srgbClr val="000000"/>
                </a:solidFill>
                <a:effectLst/>
                <a:latin typeface="+mj-lt"/>
              </a:rPr>
              <a:t>以上の山地なので平地が少ないため開発をしたり農地などとして活用できる土地は多くない</a:t>
            </a:r>
            <a:endParaRPr lang="ko-KR" altLang="en-US" sz="2000" dirty="0">
              <a:latin typeface="+mj-lt"/>
            </a:endParaRPr>
          </a:p>
        </p:txBody>
      </p:sp>
      <p:sp>
        <p:nvSpPr>
          <p:cNvPr id="4109" name="Rectangle 4108">
            <a:extLst>
              <a:ext uri="{FF2B5EF4-FFF2-40B4-BE49-F238E27FC236}">
                <a16:creationId xmlns:a16="http://schemas.microsoft.com/office/drawing/2014/main" id="{35AD825F-CBEF-A82F-3C34-5263634A6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11634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384</TotalTime>
  <Words>435</Words>
  <Application>Microsoft Office PowerPoint</Application>
  <PresentationFormat>와이드스크린</PresentationFormat>
  <Paragraphs>50</Paragraphs>
  <Slides>13</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13</vt:i4>
      </vt:variant>
    </vt:vector>
  </HeadingPairs>
  <TitlesOfParts>
    <vt:vector size="19" baseType="lpstr">
      <vt:lpstr>noto</vt:lpstr>
      <vt:lpstr>Pretendard JP</vt:lpstr>
      <vt:lpstr>맑은 고딕</vt:lpstr>
      <vt:lpstr>Arial</vt:lpstr>
      <vt:lpstr>Calibri</vt:lpstr>
      <vt:lpstr>Office 테마</vt:lpstr>
      <vt:lpstr>쓰시마섬 (대마도)를  찾아서</vt:lpstr>
      <vt:lpstr>목차</vt:lpstr>
      <vt:lpstr>目次</vt:lpstr>
      <vt:lpstr>주제선정이유</vt:lpstr>
      <vt:lpstr>テーマ選定の理由</vt:lpstr>
      <vt:lpstr>쓰시마섬이란</vt:lpstr>
      <vt:lpstr>対馬島とは</vt:lpstr>
      <vt:lpstr>쓰시마섬의 지리적 특징</vt:lpstr>
      <vt:lpstr>対馬島の地理的特徴</vt:lpstr>
      <vt:lpstr>쓰시마섬의 지리적 특징</vt:lpstr>
      <vt:lpstr>対馬島の地理的特徴</vt:lpstr>
      <vt:lpstr>쓰시마섬의 지리적 특징</vt:lpstr>
      <vt:lpstr>対馬島の地理的特徴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JeongWung Kim</dc:creator>
  <cp:lastModifiedBy>JeongWung Kim</cp:lastModifiedBy>
  <cp:revision>14</cp:revision>
  <dcterms:created xsi:type="dcterms:W3CDTF">2024-11-29T04:23:51Z</dcterms:created>
  <dcterms:modified xsi:type="dcterms:W3CDTF">2024-12-02T10:28:17Z</dcterms:modified>
</cp:coreProperties>
</file>