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25" r:id="rId3"/>
    <p:sldId id="271" r:id="rId4"/>
    <p:sldId id="326" r:id="rId5"/>
    <p:sldId id="276" r:id="rId6"/>
    <p:sldId id="327" r:id="rId7"/>
    <p:sldId id="272" r:id="rId8"/>
    <p:sldId id="328" r:id="rId9"/>
    <p:sldId id="273" r:id="rId10"/>
    <p:sldId id="329" r:id="rId11"/>
    <p:sldId id="274" r:id="rId12"/>
    <p:sldId id="330" r:id="rId13"/>
    <p:sldId id="275" r:id="rId14"/>
    <p:sldId id="331" r:id="rId15"/>
    <p:sldId id="277" r:id="rId16"/>
    <p:sldId id="332" r:id="rId17"/>
    <p:sldId id="314" r:id="rId18"/>
    <p:sldId id="333" r:id="rId19"/>
    <p:sldId id="315" r:id="rId20"/>
    <p:sldId id="334" r:id="rId21"/>
    <p:sldId id="316" r:id="rId22"/>
    <p:sldId id="335" r:id="rId23"/>
    <p:sldId id="318" r:id="rId24"/>
    <p:sldId id="337" r:id="rId25"/>
    <p:sldId id="31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8878-8574-A2B8-63C2-DBA9757D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CA6A3EC-4A63-FF07-00E4-272E2D20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B6EB2D-DAD6-B66A-C8AE-A7952CF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7CE639-EB60-E650-CFE1-E51A0DA5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9A011-AB2C-C58A-3259-616605F9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97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747AC8-4E4A-7789-FB9A-344B54B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53442D-53BD-26C6-A638-DFD37CB2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7FC025-6F7F-8FBD-0AE5-2CA72CB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0385D1-19C6-7F0B-6769-44C6562D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FC4E8-2EC9-17A3-FAFC-E2508568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04B35C6-C4E5-02CE-EEF9-C20336573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786328-F25B-88E7-7FA8-55B76B18A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D0854C-0FA2-2F7A-B49C-F80D3E1E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CDB47-4DA6-6C7D-5DEC-DE6FF74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06DAD-A073-5F22-4563-A043A8CC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8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AC762-67A5-BBA6-2AC9-02E47E88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2199B8-6017-043A-619D-09B6726D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DA1495-E1A4-600A-11A8-47468DC8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EB04E5-C202-10F9-6A2B-DFD54201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71CD71-96BE-F006-D8AE-1913F273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7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BDC15-F602-DE6C-88C7-443A6CB0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1E62FB-A307-70F2-28DD-F044EB19B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72463E-A848-667B-1008-50EF5FE0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BAD1F5-1CFC-1A5D-C2D7-780DA533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B4565E-1786-6795-E7C2-341A2CB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7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0DDED-B9CC-26AD-846E-9983603F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82437-A95E-6A52-FC5D-6B8C5676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5BC79F-CA2E-8EC1-1766-93CA1B6C3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B0B6C8-A50A-E122-5771-E1D0D583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2165A6-2D86-6940-F4E0-38021FFE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D70D6B-5F96-0C91-7C4A-2CF8AC3F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64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455C7-CC37-E8E7-1872-25AFAA9A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29ED77-0085-84C7-6E94-C32FE039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323752-A667-03D3-8E4F-10743D2F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00BF338-67E9-9CDB-3934-44756FC3E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486ED6-A935-8874-0125-8496DDEB7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294816E-9CBD-1588-E662-C7D884C8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FC1CA61-95CD-813F-E910-CFD70F65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7B755C3-70A1-40E5-F1A9-FCA58181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8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CE7C9E-7F43-3F1A-BEC9-86137DB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E4619F3-631F-9CA5-B32B-88A01A27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0FAF33-9A16-49C2-55D1-11EC6FB5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23D98F-AE13-7AEB-686A-8AEF246C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0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3B49D9-06A9-4396-11C9-73E6C843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DE1959-FA3B-B8A1-2AFA-6BB73805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59E3AD-BD19-F620-6EAF-EF9BD83E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4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D4DEE-F3AE-D7EF-16FD-0B117884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11B5E-4383-8B81-829C-5A871FB6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E9D551-25B3-98E3-783D-DFED71093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B022DC-1098-5D34-E190-02E5510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1759B6-3331-E521-0D65-C196716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67D552-9CD2-5B23-3EB9-AFA175CF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4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AB90A-8DF9-6A9A-F751-7B2DF76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5253F9-9D02-DDBA-6703-3419D46E2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8D86F9-AC7F-FF16-A123-60DFBAE0A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EC067A-8470-32E7-AFA8-61691CC7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1EAF7D-D149-D353-C238-8DF0E9DA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C07929-4D63-25F7-CE64-C5532DC2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7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C8C0FDF-8397-D7A1-6762-13621618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E342E5-E8AE-5F99-ED16-D894E153D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70BC6E-F509-FB8A-6662-5359AEEB9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B429EB-65FF-00B0-386A-F2E51EEBF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0EFA47-9818-1AF3-1015-4940E109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3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o.wikipedia.org/wiki/%EC%9E%84%EC%A7%84%EC%99%9C%EB%9E%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C667BB9-E0B4-559B-A8AB-163EB296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ko-KR" altLang="en-US" sz="3600"/>
              <a:t>쓰시마섬의 과거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9F3D95-E3D9-ABE0-AD99-48A810B3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ko-KR" altLang="en-US" sz="1800"/>
              <a:t>고레무네 씨의 입성</a:t>
            </a:r>
            <a:endParaRPr lang="en-US" altLang="ko-KR" sz="1800"/>
          </a:p>
          <a:p>
            <a:r>
              <a:rPr lang="ko-KR" altLang="en-US" sz="1800"/>
              <a:t>고레무네 씨의 세력 확장</a:t>
            </a:r>
            <a:endParaRPr lang="en-US" altLang="ko-KR" sz="1800"/>
          </a:p>
          <a:p>
            <a:r>
              <a:rPr lang="ko-KR" altLang="en-US" sz="1800"/>
              <a:t>아비루 씨와의 갈등</a:t>
            </a:r>
            <a:endParaRPr lang="en-US" altLang="ko-KR" sz="1800"/>
          </a:p>
          <a:p>
            <a:r>
              <a:rPr lang="ko-KR" altLang="en-US" sz="1800"/>
              <a:t>고레무네 씨의 지배권 확립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FD4C8B-3751-9E45-20E6-61EA9563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933700"/>
            <a:ext cx="5628018" cy="27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E8804-78A0-5C8B-D692-FC2FE00E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1FBA047C-CC05-9EE9-A29A-082A4339F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854E5C4-CF84-3922-D29A-FB7E97A2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000" dirty="0"/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72D23E44-25B9-0BC7-855E-7FB8A628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3562F361-3359-CB7C-1DFD-1427A099D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BF7CC692-551A-6733-66A5-C6975D9E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4BF74969-6A89-BB81-026C-CD8F9AA3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D7E947-2CC8-BF78-E5DC-AC65CACE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ロシア軍艦「ポシャドニク」が登場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ロシア軍の活動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対応と外交的介入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余った遺物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EE33B2A4-051E-C02D-F68B-102F7178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445A2FB6-5F1D-94A5-6ED8-A12FB3BD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그들이 발사 한 방법과 러시아 군함이 쓰시마 전투에서 발사 한 방법">
            <a:extLst>
              <a:ext uri="{FF2B5EF4-FFF2-40B4-BE49-F238E27FC236}">
                <a16:creationId xmlns:a16="http://schemas.microsoft.com/office/drawing/2014/main" id="{B99569AE-EB70-440A-FDD1-99ECC8B3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2640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4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397A696-F91A-606A-72F9-ED602FAB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ko-KR" altLang="en-US" sz="3600" dirty="0" err="1"/>
              <a:t>쓰시마섬의</a:t>
            </a:r>
            <a:r>
              <a:rPr lang="ko-KR" altLang="en-US" sz="3600" dirty="0"/>
              <a:t> 과거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879E09-0AB2-14E6-DE2D-6B013923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ko-KR" altLang="en-US" sz="1800"/>
              <a:t>고려와 일본 간의 교역과 관계</a:t>
            </a:r>
            <a:endParaRPr lang="en-US" altLang="ko-KR" sz="1800"/>
          </a:p>
          <a:p>
            <a:r>
              <a:rPr lang="ko-KR" altLang="en-US" sz="1800"/>
              <a:t>쓰시마의 정치적 변화</a:t>
            </a:r>
            <a:endParaRPr lang="en-US" altLang="ko-KR" sz="1800"/>
          </a:p>
          <a:p>
            <a:r>
              <a:rPr lang="ko-KR" altLang="en-US" sz="1800"/>
              <a:t>조선과 일본 간의 외교적 역할</a:t>
            </a:r>
            <a:endParaRPr lang="en-US" altLang="ko-KR" sz="1800"/>
          </a:p>
          <a:p>
            <a:r>
              <a:rPr lang="ko-KR" altLang="en-US" sz="1800"/>
              <a:t>왜구의 문제와 세종의 강경책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페인팅, 그림, 의류, 예술이(가) 표시된 사진&#10;&#10;자동 생성된 설명">
            <a:extLst>
              <a:ext uri="{FF2B5EF4-FFF2-40B4-BE49-F238E27FC236}">
                <a16:creationId xmlns:a16="http://schemas.microsoft.com/office/drawing/2014/main" id="{BC65DE8B-4CA7-0A81-3B62-777ABDC0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04" y="650494"/>
            <a:ext cx="3580485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99A20-861F-9FE4-DBAE-EFDB6046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FC6E9C-AA2C-8FA3-5AA4-B7F988BDB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BBFD1F-8FA8-3D2D-B5FA-AE349AB9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E3F6F-D16C-D5DD-8FFD-A2DA84F92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FF1D17-9856-8D55-79DC-8A842586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高麗と日本の間の交易と関係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対馬の政治的変化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朝鮮と日本の外交的役割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倭寇の問題と世宗の強硬策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28642E-FD02-DB58-D9E2-C8697F7F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8C9E5-0FD4-16C7-F933-E8A568DB6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96AD4-9BFF-0170-C2FF-E635CB639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페인팅, 그림, 의류, 예술이(가) 표시된 사진&#10;&#10;자동 생성된 설명">
            <a:extLst>
              <a:ext uri="{FF2B5EF4-FFF2-40B4-BE49-F238E27FC236}">
                <a16:creationId xmlns:a16="http://schemas.microsoft.com/office/drawing/2014/main" id="{6B970BFD-07F0-A435-DF50-4DF64076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04" y="650494"/>
            <a:ext cx="3580485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770B0D-125C-ABFD-BBD2-DEADBA12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쓰시마섬의 과거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FFA234-3712-E529-4DAE-21A9DBCB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쓰시마와 왜인의 통상</a:t>
            </a:r>
            <a:endParaRPr lang="en-US" altLang="ko-KR" sz="2000"/>
          </a:p>
          <a:p>
            <a:r>
              <a:rPr lang="ko-KR" altLang="en-US" sz="2000"/>
              <a:t>조선의 영향력 강화</a:t>
            </a:r>
            <a:endParaRPr lang="en-US" altLang="ko-KR" sz="2000"/>
          </a:p>
          <a:p>
            <a:r>
              <a:rPr lang="ko-KR" altLang="en-US" sz="2000"/>
              <a:t>왜구의 근거지로서의 쓰시마</a:t>
            </a:r>
            <a:endParaRPr lang="en-US" altLang="ko-KR" sz="2000"/>
          </a:p>
          <a:p>
            <a:r>
              <a:rPr lang="ko-KR" altLang="en-US" sz="2000"/>
              <a:t>임진왜란과 영향력 약화</a:t>
            </a:r>
            <a:endParaRPr lang="en-US" altLang="ko-KR" sz="2000"/>
          </a:p>
          <a:p>
            <a:endParaRPr lang="ko-KR" altLang="en-US" sz="2000"/>
          </a:p>
        </p:txBody>
      </p:sp>
      <p:pic>
        <p:nvPicPr>
          <p:cNvPr id="5122" name="Picture 2" descr="조선, 왜구와의 전쟁을 선포하다 : 대마도 정벌 : 네이버 블로그">
            <a:extLst>
              <a:ext uri="{FF2B5EF4-FFF2-40B4-BE49-F238E27FC236}">
                <a16:creationId xmlns:a16="http://schemas.microsoft.com/office/drawing/2014/main" id="{0F99A21B-EEB5-F325-97C2-A5487EF0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892862"/>
            <a:ext cx="5150277" cy="2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DC3EE-F41F-3E99-B9A4-FBAE2DEF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302C32C-1E46-290D-2EA2-7BC0AE5A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ED44E0-D986-BDF9-7627-569F4696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800" dirty="0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417BA65-CEA0-2BA9-3FD6-4E7BE8F2B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1EF6AF1-3BCF-1122-49E2-920146B02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A483E0-B0EC-B896-54DA-0FED9937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対馬と倭人の通商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朝鮮の影響力強化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倭寇の根拠地としての対馬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文禄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·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慶長の役と影響力の弱体化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5122" name="Picture 2" descr="조선, 왜구와의 전쟁을 선포하다 : 대마도 정벌 : 네이버 블로그">
            <a:extLst>
              <a:ext uri="{FF2B5EF4-FFF2-40B4-BE49-F238E27FC236}">
                <a16:creationId xmlns:a16="http://schemas.microsoft.com/office/drawing/2014/main" id="{9FA9E785-7596-8D8A-F006-F12E8224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892862"/>
            <a:ext cx="5150277" cy="2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948C63D-68A2-4D36-6412-6EBEB18AF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783CCC-9517-C1ED-82A4-9907D7BD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쓰시마섬의 과거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FBC02-72B7-0EB5-E108-89E7712B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러시아 군함 포샤드니크 호의 등장</a:t>
            </a:r>
            <a:endParaRPr lang="en-US" altLang="ko-KR" sz="2000"/>
          </a:p>
          <a:p>
            <a:r>
              <a:rPr lang="ko-KR" altLang="en-US" sz="2000"/>
              <a:t>군사적 점거와 요구</a:t>
            </a:r>
            <a:endParaRPr lang="en-US" altLang="ko-KR" sz="2000"/>
          </a:p>
          <a:p>
            <a:r>
              <a:rPr lang="ko-KR" altLang="en-US" sz="2000"/>
              <a:t>일본의 대응</a:t>
            </a:r>
            <a:endParaRPr lang="en-US" altLang="ko-KR" sz="2000"/>
          </a:p>
          <a:p>
            <a:r>
              <a:rPr lang="ko-KR" altLang="en-US" sz="2000"/>
              <a:t>러시아 측의 유산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573F6B-C304-1424-6DA6-95EBDEF0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7" r="1953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B70DE-B873-F3A5-FC48-1EA388B4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C866E0B-A47D-3A64-5227-40EBC01F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4D076FB-78D9-CE7E-2AAB-66C022CE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000" dirty="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3D59E3F-5757-081E-B1F8-A76BB949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295EA6-EA13-79D6-FD84-221E13027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AC0961D-0E08-5C07-EB51-EA431883F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5">
            <a:extLst>
              <a:ext uri="{FF2B5EF4-FFF2-40B4-BE49-F238E27FC236}">
                <a16:creationId xmlns:a16="http://schemas.microsoft.com/office/drawing/2014/main" id="{1B442465-CFB8-74FB-EAB8-455E57980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2E073-0BEF-A2F8-1BA0-AFBFF387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ロシア軍艦「ポシャドニク」が登場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軍事的占拠と要求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日本の対応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ロシア側の遺産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FF51F5-97A4-CD92-4ED7-23BC021B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DFABEB-E4EF-AE8F-E761-8CEFD9AE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1EB8DB-7879-C2B3-8E9D-F492DE00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7" r="1953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0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D4E7F1-B9F9-26DC-84BC-58A82128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쓰시마섬의 관광</a:t>
            </a:r>
          </a:p>
        </p:txBody>
      </p:sp>
      <p:grpSp>
        <p:nvGrpSpPr>
          <p:cNvPr id="12297" name="Group 1229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298" name="Rectangle 1229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9" name="Rectangle 1229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70BCE9-EA64-F699-9B99-3268AC99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한국에서 배로 가장 쉽게 접근할 수 있는 </a:t>
            </a:r>
            <a:r>
              <a:rPr lang="ko-KR" altLang="en-US" sz="2000" dirty="0" err="1"/>
              <a:t>외국땅</a:t>
            </a:r>
            <a:endParaRPr lang="en-US" altLang="ko-KR" sz="2000" dirty="0"/>
          </a:p>
          <a:p>
            <a:r>
              <a:rPr lang="ko-KR" altLang="en-US" sz="2000" dirty="0"/>
              <a:t>해상 교통망의 발전</a:t>
            </a:r>
            <a:endParaRPr lang="en-US" altLang="ko-KR" sz="2000" dirty="0"/>
          </a:p>
          <a:p>
            <a:r>
              <a:rPr lang="ko-KR" altLang="en-US" sz="2000" dirty="0"/>
              <a:t>쓰시마와 한국의 교류</a:t>
            </a:r>
            <a:endParaRPr lang="en-US" altLang="ko-KR" sz="2000" dirty="0"/>
          </a:p>
          <a:p>
            <a:r>
              <a:rPr lang="ko-KR" altLang="en-US" sz="2000" dirty="0"/>
              <a:t>관광객의 급증</a:t>
            </a:r>
            <a:endParaRPr lang="en-US" altLang="ko-KR" sz="2000" dirty="0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우리의 역사가 서려있는 대마도 걷기 여행길">
            <a:extLst>
              <a:ext uri="{FF2B5EF4-FFF2-40B4-BE49-F238E27FC236}">
                <a16:creationId xmlns:a16="http://schemas.microsoft.com/office/drawing/2014/main" id="{5988C928-F40D-9494-E741-470B06F3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5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5AFCC-74D5-8169-D51E-7CA13719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657E8AC-DFCA-48A3-7E4B-DF3BC54F6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DCAD65-2876-EA17-91A6-508136BB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000" dirty="0"/>
          </a:p>
        </p:txBody>
      </p:sp>
      <p:grpSp>
        <p:nvGrpSpPr>
          <p:cNvPr id="12297" name="Group 12296">
            <a:extLst>
              <a:ext uri="{FF2B5EF4-FFF2-40B4-BE49-F238E27FC236}">
                <a16:creationId xmlns:a16="http://schemas.microsoft.com/office/drawing/2014/main" id="{D31394D7-F818-DC19-0461-6CE94A6B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298" name="Rectangle 12297">
              <a:extLst>
                <a:ext uri="{FF2B5EF4-FFF2-40B4-BE49-F238E27FC236}">
                  <a16:creationId xmlns:a16="http://schemas.microsoft.com/office/drawing/2014/main" id="{39C9497F-7504-5051-9493-B3B00CCA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9" name="Rectangle 12298">
              <a:extLst>
                <a:ext uri="{FF2B5EF4-FFF2-40B4-BE49-F238E27FC236}">
                  <a16:creationId xmlns:a16="http://schemas.microsoft.com/office/drawing/2014/main" id="{D25E946D-E722-0244-7087-039792ADA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4FCC8FE3-54E9-06AB-49D1-7048EF32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77A731-126F-5748-21A7-44F50EE0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韓国から船で最も簡単にアクセスできる外国の土地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海上交通網の発展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対馬と韓国の交流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観光客の急増</a:t>
            </a:r>
            <a:endParaRPr lang="ko-KR" altLang="en-US" sz="2000" dirty="0">
              <a:latin typeface="+mj-lt"/>
            </a:endParaRPr>
          </a:p>
          <a:p>
            <a:endParaRPr lang="ko-KR" altLang="en-US" sz="2000" dirty="0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0DEB3D3E-857F-ED11-0C82-68355302F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25BF84B2-0AF7-D908-CF4F-CAF2DFDBE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우리의 역사가 서려있는 대마도 걷기 여행길">
            <a:extLst>
              <a:ext uri="{FF2B5EF4-FFF2-40B4-BE49-F238E27FC236}">
                <a16:creationId xmlns:a16="http://schemas.microsoft.com/office/drawing/2014/main" id="{28A525ED-07C2-189B-1AB1-DFA14AC6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0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71797D-3975-3036-F2B0-BDE51796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 dirty="0" err="1"/>
              <a:t>쓰시마섬의</a:t>
            </a:r>
            <a:r>
              <a:rPr lang="ko-KR" altLang="en-US" sz="4000" dirty="0"/>
              <a:t> 관광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7A2535-D158-625E-F789-61F3F617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동일본 대지진과 후쿠시마 원전으로 관광객 감소</a:t>
            </a:r>
            <a:endParaRPr lang="en-US" altLang="ko-KR" sz="2000"/>
          </a:p>
          <a:p>
            <a:r>
              <a:rPr lang="ko-KR" altLang="en-US" sz="2000"/>
              <a:t>아베신조 경제 정책과 한일관계 악화</a:t>
            </a:r>
            <a:r>
              <a:rPr lang="en-US" altLang="ko-KR" sz="2000"/>
              <a:t>, </a:t>
            </a:r>
            <a:r>
              <a:rPr lang="ko-KR" altLang="en-US" sz="2000"/>
              <a:t>청해진해운 세월호 침몰로 인해 관광객 수 감소</a:t>
            </a:r>
            <a:endParaRPr lang="en-US" altLang="ko-KR" sz="2000"/>
          </a:p>
          <a:p>
            <a:r>
              <a:rPr lang="ko-KR" altLang="en-US" sz="2000"/>
              <a:t>코로나 여파로 인해 관광객 수 감소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F0C340-D950-ADD9-5BDE-BD749175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6" r="288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DF88C-25D2-E295-5753-CAE419BD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A557F1-25CC-409E-9E24-CC59F0D1F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BC6DCE-61E4-9C26-E8B3-9CFA443A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26311-3857-CE1F-98EC-D7D5AEE8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F993DC-DB1F-2753-2C3C-565E6E60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是宗氏の入城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惟宗氏の勢力拡大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あびるさんとの葛藤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是宗氏の支配権確立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6DEC85-A4E4-B3B6-BAD8-21A788BD2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0B6547-CB4E-E465-3EB2-D805C348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5991B1-9BB2-93AA-8AB8-CE8AA557D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92E0C5-3823-CE43-D1B3-1E3F84D3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933700"/>
            <a:ext cx="5628018" cy="27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5D94B-FDBA-AA80-333F-9F09F243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31113-5415-A5B9-1701-68C09FB4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BD3F4B1-4B3C-0639-B166-8F8EE195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対馬島の観光</a:t>
            </a:r>
            <a:endParaRPr lang="ko-KR" alt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B2390-3F71-C602-558C-DC390E0F8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C105D4-B2BD-3452-9E97-A57375A90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074C9B-101F-9061-B5C4-04EE25153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C708BA5-C8BE-45DB-6D4F-5F5326D9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66AA7D-6D7F-AAEA-D1C6-BE4F5499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東日本大震災や福島原発で観光客の減少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安倍晋三経済政策と韓日関係の悪化、チョンへジン海運、セウォル号沈没により観光客数減少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コロナの影響によって観光客数減少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607802-6DD5-2D53-5A99-FA61ECAA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B796EB-9449-68A3-348F-1CC45476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9E9534-CB85-0BFB-C8CB-D8933B774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6" r="288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7FF873-42D9-0D16-1B3D-1BD6DA69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ko-KR" altLang="en-US" sz="3600"/>
              <a:t>쓰시마섬의 관광</a:t>
            </a:r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1EE4A0-87B2-7D50-8FF6-F0111AF0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ko-KR" altLang="en-US" sz="1800"/>
              <a:t>한국 관광객의 의존도가 높음</a:t>
            </a:r>
            <a:endParaRPr lang="en-US" altLang="ko-KR" sz="1800"/>
          </a:p>
          <a:p>
            <a:r>
              <a:rPr lang="ko-KR" altLang="en-US" sz="1800"/>
              <a:t>한국 관광객들이 쓰시마를 방문하면서 전세버스 수요가 크게 증가</a:t>
            </a:r>
            <a:endParaRPr lang="en-US" altLang="ko-KR" sz="1800"/>
          </a:p>
          <a:p>
            <a:endParaRPr lang="ko-KR" altLang="en-US" sz="180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한국인 절대 오지마&quot;...혐한 외치던 '대마도' 소름돋는 근황 공개됐다 &lt; 이슈 &lt; 여행뉴스 &lt; 기사본문 - 여행톡톡">
            <a:extLst>
              <a:ext uri="{FF2B5EF4-FFF2-40B4-BE49-F238E27FC236}">
                <a16:creationId xmlns:a16="http://schemas.microsoft.com/office/drawing/2014/main" id="{A70F9543-A41E-390D-BC03-B78E1C49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518634"/>
            <a:ext cx="5628018" cy="35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2C180-4E58-7A2F-46F6-50D23D3E7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47AFD8EB-D1AA-A122-2E87-D19518D1E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F0A63AA-9B57-DE97-4059-D8681B8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対馬島の観光</a:t>
            </a:r>
            <a:endParaRPr lang="ko-KR" altLang="en-US" sz="4800" dirty="0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0C3FE35-7C20-40B4-59E7-87BD9D9A6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43DC9-B62D-04AA-267B-19F21529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韓国人観光客の依存度が高い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韓国人観光客が対馬を訪問し、貸切バスの需要が大幅に増加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B8F0BA9C-5EF7-5F02-11C2-473688714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4162A4F3-101B-0E6D-C780-7091363D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2EA0B9B2-EA70-AEC0-0AE9-2DD54AEC2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한국인 절대 오지마&quot;...혐한 외치던 '대마도' 소름돋는 근황 공개됐다 &lt; 이슈 &lt; 여행뉴스 &lt; 기사본문 - 여행톡톡">
            <a:extLst>
              <a:ext uri="{FF2B5EF4-FFF2-40B4-BE49-F238E27FC236}">
                <a16:creationId xmlns:a16="http://schemas.microsoft.com/office/drawing/2014/main" id="{2DCF42D2-A5E5-F87E-CE0C-872690C0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518634"/>
            <a:ext cx="5628018" cy="35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1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0DD9243-DD34-E0A1-F4F6-50129AE0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ko-KR" altLang="en-US" sz="3600"/>
              <a:t>쓰시마섬의 관광</a:t>
            </a: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45AF0D-2037-3E73-BA89-B976C4BD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ko-KR" altLang="en-US" sz="1800"/>
              <a:t>한국과 관련 문화재</a:t>
            </a:r>
            <a:endParaRPr lang="en-US" altLang="ko-KR" sz="1800"/>
          </a:p>
          <a:p>
            <a:r>
              <a:rPr lang="ko-KR" altLang="en-US" sz="1800"/>
              <a:t>최익현 순국비</a:t>
            </a:r>
            <a:endParaRPr lang="en-US" altLang="ko-KR" sz="1800"/>
          </a:p>
          <a:p>
            <a:r>
              <a:rPr lang="ko-KR" altLang="en-US" sz="1800"/>
              <a:t>덕혜옹주비</a:t>
            </a:r>
            <a:endParaRPr lang="en-US" altLang="ko-KR" sz="180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대마도 덕혜옹주결혼기념비 문구(이왕가·李王家) 논란 &lt; 일반 &lt; 사회 &lt; 기사본문 - 울산신문">
            <a:extLst>
              <a:ext uri="{FF2B5EF4-FFF2-40B4-BE49-F238E27FC236}">
                <a16:creationId xmlns:a16="http://schemas.microsoft.com/office/drawing/2014/main" id="{C5B22B4F-4737-DA8F-03AE-D456D7B88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427179"/>
            <a:ext cx="5628018" cy="37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08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5A69A-0C08-4F27-B427-FB40491C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6AC5FDC8-4CEB-3A73-EB10-CFB6C2977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768D607-0C8F-FC0A-579E-2DC7DA2F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対馬島の観光</a:t>
            </a:r>
            <a:endParaRPr lang="ko-KR" altLang="en-US" sz="4800" dirty="0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D83316E7-16B0-1C63-F8D2-116884C5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BF3A9-0325-23E1-0DC5-17187FEF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韓国と関連文化財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チェ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·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イクヒョン殉国碑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徳恵翁主碑</a:t>
            </a:r>
            <a:endParaRPr lang="en-US" altLang="ko-KR" sz="2000" dirty="0">
              <a:latin typeface="+mj-lt"/>
            </a:endParaRPr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AA3E1A73-E7B7-5CE3-67EE-92CAA09CA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B374EF63-ED20-87EB-51BF-0B3F983AB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855B032F-5654-8986-1E76-2421F5795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대마도 덕혜옹주결혼기념비 문구(이왕가·李王家) 논란 &lt; 일반 &lt; 사회 &lt; 기사본문 - 울산신문">
            <a:extLst>
              <a:ext uri="{FF2B5EF4-FFF2-40B4-BE49-F238E27FC236}">
                <a16:creationId xmlns:a16="http://schemas.microsoft.com/office/drawing/2014/main" id="{4B729595-73A8-FBC6-5F49-AFFA66E1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427179"/>
            <a:ext cx="5628018" cy="37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11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여행기] 대마도... 부산에서 한시간 거리 &lt; 여행 &lt; 뉴스 LIVE &lt; 기사본문 - 여수넷통뉴스">
            <a:extLst>
              <a:ext uri="{FF2B5EF4-FFF2-40B4-BE49-F238E27FC236}">
                <a16:creationId xmlns:a16="http://schemas.microsoft.com/office/drawing/2014/main" id="{1E46AA21-7834-7E05-2292-BBAB50AD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9E70F0-72A5-B3EE-FF74-D96C5C9D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감사합니다</a:t>
            </a:r>
          </a:p>
        </p:txBody>
      </p:sp>
      <p:cxnSp>
        <p:nvCxnSpPr>
          <p:cNvPr id="17417" name="Straight Connector 174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482A1-E9B7-76A2-D832-89017FBB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쓰시마섬의 과거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941630-9F11-F895-F8B1-0989F4F7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3" b="309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E4A272-0106-33DB-5223-412A8E9F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원구</a:t>
            </a:r>
            <a:r>
              <a:rPr lang="en-US" altLang="ko-KR" sz="1800" dirty="0"/>
              <a:t>(</a:t>
            </a:r>
            <a:r>
              <a:rPr lang="ko-KR" altLang="en-US" sz="1800" dirty="0"/>
              <a:t>元寇</a:t>
            </a:r>
            <a:r>
              <a:rPr lang="en-US" altLang="ko-KR" sz="1800" dirty="0"/>
              <a:t>)</a:t>
            </a:r>
            <a:r>
              <a:rPr lang="ko-KR" altLang="en-US" sz="1800" dirty="0"/>
              <a:t>와 일본의 침공</a:t>
            </a:r>
            <a:r>
              <a:rPr lang="en-US" altLang="ko-KR" sz="1800" dirty="0"/>
              <a:t>: </a:t>
            </a:r>
            <a:r>
              <a:rPr lang="ko-KR" altLang="en-US" sz="1800" dirty="0"/>
              <a:t>가마쿠라 시대</a:t>
            </a:r>
            <a:endParaRPr lang="en-US" altLang="ko-KR" sz="1800" dirty="0"/>
          </a:p>
          <a:p>
            <a:r>
              <a:rPr lang="ko-KR" altLang="en-US" sz="1800" dirty="0"/>
              <a:t>쿠빌라이 칸의 외교적 노력</a:t>
            </a:r>
            <a:endParaRPr lang="en-US" altLang="ko-KR" sz="1800" b="1" dirty="0"/>
          </a:p>
          <a:p>
            <a:r>
              <a:rPr lang="ko-KR" altLang="en-US" sz="1800" dirty="0"/>
              <a:t>고려의 대응</a:t>
            </a:r>
            <a:endParaRPr lang="en-US" altLang="ko-KR" sz="1800" b="1" dirty="0"/>
          </a:p>
          <a:p>
            <a:r>
              <a:rPr lang="ko-KR" altLang="en-US" sz="1800" dirty="0" err="1"/>
              <a:t>홍다구와</a:t>
            </a:r>
            <a:r>
              <a:rPr lang="ko-KR" altLang="en-US" sz="1800" dirty="0"/>
              <a:t> 고려의 협조</a:t>
            </a:r>
          </a:p>
        </p:txBody>
      </p:sp>
    </p:spTree>
    <p:extLst>
      <p:ext uri="{BB962C8B-B14F-4D97-AF65-F5344CB8AC3E}">
        <p14:creationId xmlns:p14="http://schemas.microsoft.com/office/powerpoint/2010/main" val="91701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F9978-9208-0FB3-5D88-4179AE7D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F12D06-E3BD-CA03-7268-68CD93D8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0A6F874-83A1-4242-90BA-B8A28B575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3" b="309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33E97E-9FA9-975C-CE98-E1327791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元寇と日本の侵攻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鎌倉時代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クビライ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·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カーンの外交努力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高麗の対応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洪茶丘と高麗の協力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79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44848F-C6E7-D6F1-DCC6-D06D38E0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쓰시마섬의 과거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51DA63-2F82-CBB2-4B18-7BC61717A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쓰시마의 침공</a:t>
            </a:r>
            <a:endParaRPr lang="en-US" altLang="ko-KR" sz="2000"/>
          </a:p>
          <a:p>
            <a:r>
              <a:rPr lang="ko-KR" altLang="en-US" sz="2000"/>
              <a:t>소 스케쿠니의 저항</a:t>
            </a:r>
            <a:endParaRPr lang="en-US" altLang="ko-KR" sz="2000"/>
          </a:p>
          <a:p>
            <a:r>
              <a:rPr lang="ko-KR" altLang="en-US" sz="2000"/>
              <a:t>참혹한 수난</a:t>
            </a:r>
            <a:endParaRPr lang="en-US" altLang="ko-KR" sz="2000"/>
          </a:p>
          <a:p>
            <a:r>
              <a:rPr lang="ko-KR" altLang="en-US" sz="2000"/>
              <a:t>이키 제도의 참상</a:t>
            </a:r>
          </a:p>
        </p:txBody>
      </p:sp>
      <p:pic>
        <p:nvPicPr>
          <p:cNvPr id="8194" name="Picture 2" descr="소씨 (쓰시마) - 위키백과, 우리 모두의 백과사전">
            <a:extLst>
              <a:ext uri="{FF2B5EF4-FFF2-40B4-BE49-F238E27FC236}">
                <a16:creationId xmlns:a16="http://schemas.microsoft.com/office/drawing/2014/main" id="{7403F7A1-8137-6BC0-6245-A893DD76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548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DA301-7E35-521A-1511-8DCA84B93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9A2DDB8-0359-C30E-1E31-2BC8FF2D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340018A-960C-B463-0D41-B97BCB04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800" dirty="0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E807222-ABBA-7F5E-70C3-706937B2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8464E885-0201-BD2C-5350-3E6D99FB0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ED7BD5-AF2E-8CF8-49B3-316D17C8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対馬の侵攻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宗助国の抵抗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残酷な受難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壱岐諸島の惨状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8194" name="Picture 2" descr="소씨 (쓰시마) - 위키백과, 우리 모두의 백과사전">
            <a:extLst>
              <a:ext uri="{FF2B5EF4-FFF2-40B4-BE49-F238E27FC236}">
                <a16:creationId xmlns:a16="http://schemas.microsoft.com/office/drawing/2014/main" id="{9A0C51D5-D72C-51DE-7B63-EC240B22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548" y="2484255"/>
            <a:ext cx="3714244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46D497BD-6679-4177-52D1-E8D818B87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6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E0A573-8031-8ADF-C7A1-B6D6040E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ko-KR" altLang="en-US" sz="3600"/>
              <a:t>쓰시마섬의 과거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EA9BC5-987E-1D1D-119B-CD5447EB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ko-KR" altLang="en-US" sz="1800"/>
              <a:t>도요토미 히데요시의 규슈 정벌과 소 씨의 신종</a:t>
            </a:r>
            <a:endParaRPr lang="en-US" altLang="ko-KR" sz="1800"/>
          </a:p>
          <a:p>
            <a:r>
              <a:rPr lang="ko-KR" altLang="en-US" sz="1800"/>
              <a:t>소 요시토시의 임명</a:t>
            </a:r>
            <a:endParaRPr lang="en-US" altLang="ko-KR" sz="1800" b="0" i="0" u="none" strike="noStrike">
              <a:effectLst/>
              <a:latin typeface="Arial" panose="020B0604020202020204" pitchFamily="34" charset="0"/>
              <a:hlinkClick r:id="rId2" tooltip="임진왜란"/>
            </a:endParaRPr>
          </a:p>
          <a:p>
            <a:r>
              <a:rPr lang="ko-KR" altLang="en-US" sz="1800"/>
              <a:t>시미즈 산성 및 오오우라에 격도산성 건설</a:t>
            </a:r>
            <a:endParaRPr lang="en-US" altLang="ko-KR" sz="1800"/>
          </a:p>
          <a:p>
            <a:r>
              <a:rPr lang="ko-KR" altLang="en-US" sz="1800"/>
              <a:t>소 요시토시의 군세</a:t>
            </a:r>
            <a:endParaRPr lang="en-US" altLang="ko-KR" sz="1800"/>
          </a:p>
          <a:p>
            <a:r>
              <a:rPr lang="ko-KR" altLang="en-US" sz="1800"/>
              <a:t>임진왜란에서의 활동</a:t>
            </a:r>
            <a:endParaRPr lang="en-US" altLang="ko-KR" sz="1800"/>
          </a:p>
          <a:p>
            <a:r>
              <a:rPr lang="ko-KR" altLang="en-US" sz="1800"/>
              <a:t>쓰시마의 역할과 문제</a:t>
            </a:r>
            <a:endParaRPr lang="en-US" altLang="ko-KR" sz="1800"/>
          </a:p>
          <a:p>
            <a:r>
              <a:rPr lang="ko-KR" altLang="en-US" sz="1800"/>
              <a:t>고니시 유키나가의 투구</a:t>
            </a: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ō Yoshitoshi">
            <a:extLst>
              <a:ext uri="{FF2B5EF4-FFF2-40B4-BE49-F238E27FC236}">
                <a16:creationId xmlns:a16="http://schemas.microsoft.com/office/drawing/2014/main" id="{CCC77BB1-FD01-DD2C-90B4-81F51167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746" y="650494"/>
            <a:ext cx="386000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8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A2E3F-76B2-1705-B9CB-8D23A2B0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9351552-9A2F-AF02-89E3-F9FE22A05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3F728D-FB37-30BB-7A70-07B92319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3600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AEB5E6FC-903E-A9DC-D5D4-BE2C7E230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B072A-4C26-C082-AC26-29B4D513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豊臣秀吉の九州征伐と曽氏の新種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曽義俊の任命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清水山城及び大浦に格道山城を建設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曽義俊の軍勢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文禄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+mj-lt"/>
              </a:rPr>
              <a:t>·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慶長の役での活動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対馬の役割と問題</a:t>
            </a:r>
            <a:endParaRPr lang="en-US" altLang="ja-JP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1800" b="0" i="0" dirty="0">
                <a:solidFill>
                  <a:srgbClr val="000000"/>
                </a:solidFill>
                <a:effectLst/>
                <a:latin typeface="+mj-lt"/>
              </a:rPr>
              <a:t>小西幸長の投球</a:t>
            </a:r>
            <a:endParaRPr lang="ko-KR" altLang="en-US" sz="1800" dirty="0">
              <a:latin typeface="+mj-lt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EA6AA56-2B2C-EFE5-C2E8-E2EBE7563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B698061E-003B-8EEF-2CEF-08DB87892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2D7789C7-9DFA-11E4-8E44-3F555009A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ō Yoshitoshi">
            <a:extLst>
              <a:ext uri="{FF2B5EF4-FFF2-40B4-BE49-F238E27FC236}">
                <a16:creationId xmlns:a16="http://schemas.microsoft.com/office/drawing/2014/main" id="{26BB8B6E-2BD5-771B-A802-DBAD714C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746" y="650494"/>
            <a:ext cx="386000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9B700C0-D2DD-2264-12C3-1136F5B8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쓰시마섬의 과거</a:t>
            </a: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DD78E5-9CF2-CF5A-0F54-B2FF6294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러시아 군함 포샤드니크 호의 등장</a:t>
            </a:r>
            <a:endParaRPr lang="en-US" altLang="ko-KR" sz="2000"/>
          </a:p>
          <a:p>
            <a:r>
              <a:rPr lang="ko-KR" altLang="en-US" sz="2000"/>
              <a:t>러시아 군의 활동</a:t>
            </a:r>
            <a:endParaRPr lang="en-US" altLang="ko-KR" sz="2000"/>
          </a:p>
          <a:p>
            <a:r>
              <a:rPr lang="ko-KR" altLang="en-US" sz="2000"/>
              <a:t>대응과 외교적 개입</a:t>
            </a:r>
            <a:endParaRPr lang="en-US" altLang="ko-KR" sz="2000"/>
          </a:p>
          <a:p>
            <a:r>
              <a:rPr lang="ko-KR" altLang="en-US" sz="2000"/>
              <a:t>남은 유물</a:t>
            </a: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그들이 발사 한 방법과 러시아 군함이 쓰시마 전투에서 발사 한 방법">
            <a:extLst>
              <a:ext uri="{FF2B5EF4-FFF2-40B4-BE49-F238E27FC236}">
                <a16:creationId xmlns:a16="http://schemas.microsoft.com/office/drawing/2014/main" id="{5D1B29D5-21EC-C43B-6291-1C138A51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2640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1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535</Words>
  <Application>Microsoft Office PowerPoint</Application>
  <PresentationFormat>와이드스크린</PresentationFormat>
  <Paragraphs>119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-apple-system</vt:lpstr>
      <vt:lpstr>맑은 고딕</vt:lpstr>
      <vt:lpstr>Arial</vt:lpstr>
      <vt:lpstr>Office 테마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관광</vt:lpstr>
      <vt:lpstr>対馬島の過去</vt:lpstr>
      <vt:lpstr>쓰시마섬의 관광</vt:lpstr>
      <vt:lpstr>対馬島の観光</vt:lpstr>
      <vt:lpstr>쓰시마섬의 관광</vt:lpstr>
      <vt:lpstr>対馬島の観光</vt:lpstr>
      <vt:lpstr>쓰시마섬의 관광</vt:lpstr>
      <vt:lpstr>対馬島の観光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JeongWung Kim</dc:creator>
  <cp:lastModifiedBy>JeongWung Kim</cp:lastModifiedBy>
  <cp:revision>13</cp:revision>
  <dcterms:created xsi:type="dcterms:W3CDTF">2024-11-29T04:23:51Z</dcterms:created>
  <dcterms:modified xsi:type="dcterms:W3CDTF">2024-12-02T10:27:03Z</dcterms:modified>
</cp:coreProperties>
</file>