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722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Objects="1">
      <p:cViewPr varScale="1">
        <p:scale>
          <a:sx n="100" d="100"/>
          <a:sy n="100" d="100"/>
        </p:scale>
        <p:origin x="0" y="0"/>
      </p:cViewPr>
      <p:guideLst>
        <p:guide orient="horz" pos="2158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presProps" Target="presProps.xml"  /><Relationship Id="rId55" Type="http://schemas.openxmlformats.org/officeDocument/2006/relationships/viewProps" Target="viewProps.xml"  /><Relationship Id="rId56" Type="http://schemas.openxmlformats.org/officeDocument/2006/relationships/theme" Target="theme/theme1.xml"  /><Relationship Id="rId57" Type="http://schemas.openxmlformats.org/officeDocument/2006/relationships/tableStyles" Target="tableStyles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2024-12-04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3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pn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C0mJS8KKOrE?si=bs_6cW9FzvWmThi9" TargetMode="External"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mfMO4bmCS_o?si=y4ug7ayOU6raiiWP" TargetMode="External"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BxsadCU8yGM?si=mle2OplB_bjzEL1Y" TargetMode="External"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jpe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6.png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ICCFEg7Cruo?si=zbLMvlEiS5VpINWk" TargetMode="External"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jpe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근대 </a:t>
            </a:r>
            <a:r>
              <a:rPr lang="en-US" altLang="ko-KR"/>
              <a:t>(</a:t>
            </a:r>
            <a:r>
              <a:rPr lang="ko-KR" altLang="en-US"/>
              <a:t>쇼와시대</a:t>
            </a:r>
            <a:r>
              <a:rPr lang="en-US" altLang="ko-KR"/>
              <a:t>)</a:t>
            </a:r>
            <a:endParaRPr lang="en-US" altLang="ko-KR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일본어일본학과 </a:t>
            </a:r>
            <a:r>
              <a:rPr lang="en-US" altLang="ko-KR"/>
              <a:t>22355677</a:t>
            </a:r>
            <a:r>
              <a:rPr lang="ko-KR" altLang="en-US"/>
              <a:t> 김례원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금융 공황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2440" y="1927415"/>
            <a:ext cx="11247121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1927</a:t>
            </a:r>
            <a:r>
              <a:rPr lang="ko-KR" altLang="en-US"/>
              <a:t>년 </a:t>
            </a:r>
            <a:r>
              <a:rPr lang="en-US" altLang="ko-KR"/>
              <a:t>3</a:t>
            </a:r>
            <a:r>
              <a:rPr lang="ko-KR" altLang="en-US"/>
              <a:t>월부터 발생한 경제 공황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미숙한 금융 시스템 </a:t>
            </a:r>
            <a:r>
              <a:rPr lang="en-US" altLang="ko-KR"/>
              <a:t>+</a:t>
            </a:r>
            <a:r>
              <a:rPr lang="ko-KR" altLang="en-US"/>
              <a:t> 경제적 위기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1929</a:t>
            </a:r>
            <a:r>
              <a:rPr lang="ko-KR" altLang="en-US"/>
              <a:t>년 월가 대폭락과 세계 대공황에게 큰 타격을 받음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글로벌 수요 감소로 인해 일본의 수출 감소 </a:t>
            </a:r>
            <a:r>
              <a:rPr lang="en-US" altLang="ko-KR"/>
              <a:t>-&gt;</a:t>
            </a:r>
            <a:r>
              <a:rPr lang="ko-KR" altLang="en-US"/>
              <a:t> 경제 위기 시작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금융 공황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/>
              <a:t>정부의 대응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1)</a:t>
            </a:r>
            <a:r>
              <a:rPr lang="ko-KR" altLang="en-US"/>
              <a:t> 은행 구조 개편 시행 </a:t>
            </a:r>
            <a:r>
              <a:rPr lang="en-US" altLang="ko-KR"/>
              <a:t>+</a:t>
            </a:r>
            <a:r>
              <a:rPr lang="ko-KR" altLang="en-US"/>
              <a:t> 부도 위험 높은 은행에게 지원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2)</a:t>
            </a:r>
            <a:r>
              <a:rPr lang="ko-KR" altLang="en-US"/>
              <a:t> 공공 사업 촉진 </a:t>
            </a:r>
            <a:r>
              <a:rPr lang="en-US" altLang="ko-KR"/>
              <a:t>-&gt;</a:t>
            </a:r>
            <a:r>
              <a:rPr lang="ko-KR" altLang="en-US"/>
              <a:t> 일거리 창출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3)</a:t>
            </a:r>
            <a:r>
              <a:rPr lang="ko-KR" altLang="en-US"/>
              <a:t> 금융 기관과 부도 위험 높은 기업에 재정적 지원 제공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4)</a:t>
            </a:r>
            <a:r>
              <a:rPr lang="ko-KR" altLang="en-US"/>
              <a:t> 음행과 금융 기관에 대한 규제 강화</a:t>
            </a: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5)</a:t>
            </a:r>
            <a:r>
              <a:rPr lang="ko-KR" altLang="en-US"/>
              <a:t> 일본의 수출 확대 </a:t>
            </a:r>
            <a:r>
              <a:rPr lang="en-US" altLang="ko-KR"/>
              <a:t>+</a:t>
            </a:r>
            <a:r>
              <a:rPr lang="ko-KR" altLang="en-US"/>
              <a:t> 국제 무역 촉진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=&gt;</a:t>
            </a:r>
            <a:r>
              <a:rPr lang="ko-KR" altLang="en-US"/>
              <a:t> 금융 시스템의 재정비와 불안정성 완화</a:t>
            </a:r>
            <a:r>
              <a:rPr lang="en-US" altLang="ko-KR"/>
              <a:t>,</a:t>
            </a:r>
            <a:r>
              <a:rPr lang="ko-KR" altLang="en-US"/>
              <a:t> 경제 회복 목적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금융 공황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262" y="1783397"/>
            <a:ext cx="11809476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금융 공황의 결말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 경제와 금융 시스템의 구조적인 문제 드러내는 계기가 됨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경제체제의 재구축 및 개혁을 통해 문제에 대처 노력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이러한 노력은 이 후 일본 경제의 변화와 성장을 모색하는 과정에서 중요한 역할이 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금융 공황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522696" y="1417638"/>
            <a:ext cx="7146607" cy="4779293"/>
          </a:xfrm>
          <a:prstGeom prst="rect">
            <a:avLst/>
          </a:prstGeom>
        </p:spPr>
      </p:pic>
      <p:sp>
        <p:nvSpPr>
          <p:cNvPr id="6" name=""/>
          <p:cNvSpPr txBox="1"/>
          <p:nvPr/>
        </p:nvSpPr>
        <p:spPr>
          <a:xfrm>
            <a:off x="3359657" y="6196931"/>
            <a:ext cx="6120765" cy="421039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2200"/>
              <a:t>공황 시절 일본은행</a:t>
            </a:r>
            <a:r>
              <a:rPr lang="en-US" altLang="ko-KR" sz="2200"/>
              <a:t>(</a:t>
            </a:r>
            <a:r>
              <a:rPr lang="ko-KR" altLang="en-US" sz="2200"/>
              <a:t>중앙은행</a:t>
            </a:r>
            <a:r>
              <a:rPr lang="en-US" altLang="ko-KR" sz="2200"/>
              <a:t>)</a:t>
            </a:r>
            <a:r>
              <a:rPr lang="ko-KR" altLang="en-US" sz="2200"/>
              <a:t>이 발행한 지폐</a:t>
            </a:r>
            <a:endParaRPr lang="ko-KR" altLang="en-US" sz="2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3)</a:t>
            </a:r>
            <a:r>
              <a:rPr lang="ko-KR" altLang="en-US"/>
              <a:t> </a:t>
            </a: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3271" y="1988820"/>
            <a:ext cx="11928729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1936</a:t>
            </a:r>
            <a:r>
              <a:rPr lang="ko-KR" altLang="en-US"/>
              <a:t>년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26</a:t>
            </a:r>
            <a:r>
              <a:rPr lang="ko-KR" altLang="en-US"/>
              <a:t>일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2</a:t>
            </a:r>
            <a:r>
              <a:rPr lang="ko-KR" altLang="en-US"/>
              <a:t>월 </a:t>
            </a:r>
            <a:r>
              <a:rPr lang="en-US" altLang="ko-KR"/>
              <a:t>29</a:t>
            </a:r>
            <a:r>
              <a:rPr lang="ko-KR" altLang="en-US"/>
              <a:t>일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 군국주의 강화로 인한 일본군 내 청년 장교 세력</a:t>
            </a:r>
            <a:r>
              <a:rPr lang="en-US" altLang="ko-KR"/>
              <a:t>(</a:t>
            </a:r>
            <a:r>
              <a:rPr lang="ko-KR" altLang="en-US"/>
              <a:t>황도파</a:t>
            </a:r>
            <a:r>
              <a:rPr lang="en-US" altLang="ko-KR"/>
              <a:t>)</a:t>
            </a:r>
            <a:r>
              <a:rPr lang="ko-KR" altLang="en-US"/>
              <a:t>가 일으킨 쿠데타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일본을 군 중심이 아닌 천황 중심의 국가로 만들기 위함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368870"/>
            <a:ext cx="3810000" cy="5082539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871848" y="1466405"/>
            <a:ext cx="7320152" cy="498500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 sz="3300"/>
              <a:t>                      황도파</a:t>
            </a:r>
            <a:endParaRPr lang="ko-KR" altLang="en-US" sz="3300"/>
          </a:p>
          <a:p>
            <a:pPr>
              <a:defRPr/>
            </a:pPr>
            <a:endParaRPr lang="ko-KR" altLang="en-US" sz="2400"/>
          </a:p>
          <a:p>
            <a:pPr>
              <a:defRPr/>
            </a:pPr>
            <a:r>
              <a:rPr lang="en-US" altLang="ko-KR" sz="2400"/>
              <a:t>-</a:t>
            </a:r>
            <a:r>
              <a:rPr lang="ko-KR" altLang="en-US" sz="2400"/>
              <a:t> 일본 군부 파벌 중 하나 </a:t>
            </a:r>
            <a:r>
              <a:rPr lang="en-US" altLang="ko-KR" sz="2400"/>
              <a:t>(</a:t>
            </a:r>
            <a:r>
              <a:rPr lang="ko-KR" altLang="en-US" sz="2400"/>
              <a:t>황도파 </a:t>
            </a:r>
            <a:r>
              <a:rPr lang="en-US" altLang="ko-KR" sz="2400"/>
              <a:t>/</a:t>
            </a:r>
            <a:r>
              <a:rPr lang="ko-KR" altLang="en-US" sz="2400"/>
              <a:t> 통제파</a:t>
            </a:r>
            <a:r>
              <a:rPr lang="en-US" altLang="ko-KR" sz="2400"/>
              <a:t>)</a:t>
            </a:r>
            <a:endParaRPr lang="en-US" altLang="ko-KR" sz="2400"/>
          </a:p>
          <a:p>
            <a:pPr>
              <a:defRPr/>
            </a:pPr>
            <a:endParaRPr lang="en-US" altLang="ko-KR" sz="2400"/>
          </a:p>
          <a:p>
            <a:pPr>
              <a:defRPr/>
            </a:pPr>
            <a:r>
              <a:rPr lang="en-US" altLang="ko-KR" sz="2400"/>
              <a:t>-</a:t>
            </a:r>
            <a:r>
              <a:rPr lang="ko-KR" altLang="en-US" sz="2400"/>
              <a:t>통제파와 대립관계</a:t>
            </a:r>
            <a:endParaRPr lang="ko-KR" altLang="en-US" sz="2400"/>
          </a:p>
          <a:p>
            <a:pPr>
              <a:defRPr/>
            </a:pPr>
            <a:endParaRPr lang="ko-KR" altLang="en-US" sz="2400"/>
          </a:p>
          <a:p>
            <a:pPr>
              <a:defRPr/>
            </a:pPr>
            <a:r>
              <a:rPr lang="en-US" altLang="ko-KR" sz="2400"/>
              <a:t>-</a:t>
            </a:r>
            <a:r>
              <a:rPr lang="ko-KR" altLang="en-US" sz="2400"/>
              <a:t>황도파 </a:t>
            </a:r>
            <a:r>
              <a:rPr lang="en-US" altLang="ko-KR" sz="2400"/>
              <a:t>(</a:t>
            </a:r>
            <a:r>
              <a:rPr lang="ko-KR" altLang="en-US" sz="2400"/>
              <a:t>반소련</a:t>
            </a:r>
            <a:r>
              <a:rPr lang="en-US" altLang="ko-KR" sz="2400"/>
              <a:t>,</a:t>
            </a:r>
            <a:r>
              <a:rPr lang="ko-KR" altLang="en-US" sz="2400"/>
              <a:t> 천황 친정 추구 </a:t>
            </a:r>
            <a:r>
              <a:rPr lang="en-US" altLang="ko-KR" sz="2400"/>
              <a:t>-&gt;</a:t>
            </a:r>
            <a:r>
              <a:rPr lang="ko-KR" altLang="en-US" sz="2400"/>
              <a:t> 천황 통치</a:t>
            </a:r>
            <a:r>
              <a:rPr lang="en-US" altLang="ko-KR" sz="2400"/>
              <a:t>)</a:t>
            </a:r>
            <a:endParaRPr lang="en-US" altLang="ko-KR" sz="2400"/>
          </a:p>
          <a:p>
            <a:pPr>
              <a:defRPr/>
            </a:pPr>
            <a:r>
              <a:rPr lang="ko-KR" altLang="en-US" sz="2400"/>
              <a:t> 통제파 </a:t>
            </a:r>
            <a:r>
              <a:rPr lang="en-US" altLang="ko-KR" sz="2400"/>
              <a:t>(</a:t>
            </a:r>
            <a:r>
              <a:rPr lang="ko-KR" altLang="en-US" sz="2400"/>
              <a:t>반영미</a:t>
            </a:r>
            <a:r>
              <a:rPr lang="en-US" altLang="ko-KR" sz="2400"/>
              <a:t>,</a:t>
            </a:r>
            <a:r>
              <a:rPr lang="ko-KR" altLang="en-US" sz="2400"/>
              <a:t> 의회 내각 추구 </a:t>
            </a:r>
            <a:r>
              <a:rPr lang="en-US" altLang="ko-KR" sz="2400"/>
              <a:t>-&gt;</a:t>
            </a:r>
            <a:r>
              <a:rPr lang="ko-KR" altLang="en-US" sz="2400"/>
              <a:t> 군부 법치</a:t>
            </a:r>
            <a:r>
              <a:rPr lang="en-US" altLang="ko-KR" sz="2400"/>
              <a:t>)</a:t>
            </a:r>
            <a:endParaRPr lang="en-US" altLang="ko-KR" sz="2400"/>
          </a:p>
          <a:p>
            <a:pPr>
              <a:defRPr/>
            </a:pPr>
            <a:endParaRPr lang="en-US" altLang="ko-KR" sz="2400"/>
          </a:p>
          <a:p>
            <a:pPr>
              <a:defRPr/>
            </a:pPr>
            <a:r>
              <a:rPr lang="en-US" altLang="ko-KR" sz="2400"/>
              <a:t>-</a:t>
            </a:r>
            <a:r>
              <a:rPr lang="ko-KR" altLang="en-US" sz="2400"/>
              <a:t>가족들의 가난과 굶주림 </a:t>
            </a:r>
            <a:r>
              <a:rPr lang="en-US" altLang="ko-KR" sz="2400"/>
              <a:t>+</a:t>
            </a:r>
            <a:r>
              <a:rPr lang="ko-KR" altLang="en-US" sz="2400"/>
              <a:t> 군부 내 계급 적체현상으로 인한</a:t>
            </a:r>
            <a:endParaRPr lang="ko-KR" altLang="en-US" sz="2400"/>
          </a:p>
          <a:p>
            <a:pPr>
              <a:defRPr/>
            </a:pPr>
            <a:r>
              <a:rPr lang="ko-KR" altLang="en-US" sz="2400"/>
              <a:t> 진급 누락으류 내각과 통제파에 대해 적대적 대상 인식 강화</a:t>
            </a:r>
            <a:endParaRPr lang="ko-KR" altLang="en-US" sz="2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999424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 결말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믿고 있던 천황의 분노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반란군으로 규정되어 전투 및 회유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주모자 대부분 자살 또는 처형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통제파의 일본 군부 및 내각 장악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-1930</a:t>
            </a:r>
            <a:r>
              <a:rPr lang="ko-KR" altLang="en-US"/>
              <a:t>년대 이후 일본이 군국주의로 가고 있었음을 의미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  <p:pic>
        <p:nvPicPr>
          <p:cNvPr id="3" name="그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17828" y="2047831"/>
            <a:ext cx="5322189" cy="3757465"/>
          </a:xfrm>
          <a:prstGeom prst="rect">
            <a:avLst/>
          </a:prstGeom>
        </p:spPr>
      </p:pic>
      <p:pic>
        <p:nvPicPr>
          <p:cNvPr id="4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680198" y="545465"/>
            <a:ext cx="3559919" cy="5767070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2135505" y="5981573"/>
            <a:ext cx="4104513" cy="367538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시내를 행군하는 황도파</a:t>
            </a:r>
            <a:endParaRPr lang="ko-KR" altLang="en-US"/>
          </a:p>
        </p:txBody>
      </p:sp>
      <p:sp>
        <p:nvSpPr>
          <p:cNvPr id="6" name=""/>
          <p:cNvSpPr txBox="1"/>
          <p:nvPr/>
        </p:nvSpPr>
        <p:spPr>
          <a:xfrm>
            <a:off x="8132517" y="6312535"/>
            <a:ext cx="3796212" cy="366903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투항회유를 적은 애드벌룬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415415" y="3223577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일본군 최초의 반란 "226사건"에 관한 이야기입니다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altLang="ko-KR"/>
              <a:t>1)</a:t>
            </a:r>
            <a:r>
              <a:rPr lang="ko-KR" altLang="en-US"/>
              <a:t> 쇼와 문화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2)</a:t>
            </a:r>
            <a:r>
              <a:rPr lang="ko-KR" altLang="en-US"/>
              <a:t> 쇼와 금융 공황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3)</a:t>
            </a:r>
            <a:r>
              <a:rPr lang="ko-KR" altLang="en-US"/>
              <a:t> </a:t>
            </a:r>
            <a:r>
              <a:rPr lang="en-US" altLang="ko-KR"/>
              <a:t>2.26</a:t>
            </a:r>
            <a:r>
              <a:rPr lang="ko-KR" altLang="en-US"/>
              <a:t> 사건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4)</a:t>
            </a:r>
            <a:r>
              <a:rPr lang="ko-KR" altLang="en-US"/>
              <a:t> 난징대학살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en-US" altLang="ko-KR"/>
              <a:t>5)</a:t>
            </a:r>
            <a:r>
              <a:rPr lang="ko-KR" altLang="en-US"/>
              <a:t> 태평양 전쟁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4)</a:t>
            </a:r>
            <a:r>
              <a:rPr lang="ko-KR" altLang="en-US"/>
              <a:t> 난징 대학살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262" y="1711388"/>
            <a:ext cx="11809476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중일 전쟁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-1937.07.07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1945.09.02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중화민국 국민정부와 일본제국의 전쟁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북경</a:t>
            </a:r>
            <a:r>
              <a:rPr lang="en-US" altLang="ko-KR"/>
              <a:t>,</a:t>
            </a:r>
            <a:r>
              <a:rPr lang="ko-KR" altLang="en-US"/>
              <a:t> 난징을 포함한 중국 북동부</a:t>
            </a:r>
            <a:r>
              <a:rPr lang="en-US" altLang="ko-KR"/>
              <a:t>,</a:t>
            </a:r>
            <a:r>
              <a:rPr lang="ko-KR" altLang="en-US"/>
              <a:t> 남부가 함락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태평양 전쟁으로 이어지면서 영국</a:t>
            </a:r>
            <a:r>
              <a:rPr lang="en-US" altLang="ko-KR"/>
              <a:t>,</a:t>
            </a:r>
            <a:r>
              <a:rPr lang="ko-KR" altLang="en-US"/>
              <a:t> 미국</a:t>
            </a:r>
            <a:r>
              <a:rPr lang="en-US" altLang="ko-KR"/>
              <a:t>,</a:t>
            </a:r>
            <a:r>
              <a:rPr lang="ko-KR" altLang="en-US"/>
              <a:t> 소련 등 강대국이 중국 지원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-1945</a:t>
            </a:r>
            <a:r>
              <a:rPr lang="ko-KR" altLang="en-US"/>
              <a:t>년 중국의 전쟁 승리와 일본의 항복선언으로 종전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8801" y="1228727"/>
            <a:ext cx="8534397" cy="54406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67711" y="1268730"/>
            <a:ext cx="7656576" cy="54074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783396"/>
            <a:ext cx="11319130" cy="45259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altLang="ko-KR"/>
              <a:t>1937.12.13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1938.02</a:t>
            </a:r>
            <a:r>
              <a:rPr lang="ko-KR" altLang="en-US"/>
              <a:t> </a:t>
            </a:r>
            <a:r>
              <a:rPr lang="en-US" altLang="ko-KR"/>
              <a:t>(6</a:t>
            </a:r>
            <a:r>
              <a:rPr lang="ko-KR" altLang="en-US"/>
              <a:t>주</a:t>
            </a:r>
            <a:r>
              <a:rPr lang="en-US" altLang="ko-KR"/>
              <a:t>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중국군과 민간인을 대상으로 자행된 무차별 대학살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‘</a:t>
            </a:r>
            <a:r>
              <a:rPr lang="ko-KR" altLang="en-US"/>
              <a:t>난징 대도살</a:t>
            </a:r>
            <a:r>
              <a:rPr lang="en-US" altLang="ko-KR"/>
              <a:t>’</a:t>
            </a:r>
            <a:r>
              <a:rPr lang="ko-KR" altLang="en-US"/>
              <a:t>이라고도 불리나 일본에서는 </a:t>
            </a:r>
            <a:r>
              <a:rPr lang="en-US" altLang="ko-KR"/>
              <a:t>‘</a:t>
            </a:r>
            <a:r>
              <a:rPr lang="ko-KR" altLang="en-US"/>
              <a:t>난징 사건</a:t>
            </a:r>
            <a:r>
              <a:rPr lang="en-US" altLang="ko-KR"/>
              <a:t>’</a:t>
            </a:r>
            <a:r>
              <a:rPr lang="ko-KR" altLang="en-US"/>
              <a:t>으로 축소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en-US" altLang="ko-KR"/>
              <a:t>6</a:t>
            </a:r>
            <a:r>
              <a:rPr lang="ko-KR" altLang="en-US"/>
              <a:t>주라는 단기간동안 사상자 수가 </a:t>
            </a:r>
            <a:r>
              <a:rPr lang="en-US" altLang="ko-KR"/>
              <a:t>30</a:t>
            </a:r>
            <a:r>
              <a:rPr lang="ko-KR" altLang="en-US"/>
              <a:t>만명에 달함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중국군과 민간인 가릴 것 없이 총검술 훈련용으로 학살</a:t>
            </a:r>
            <a:r>
              <a:rPr lang="en-US" altLang="ko-KR"/>
              <a:t>,</a:t>
            </a:r>
            <a:r>
              <a:rPr lang="ko-KR" altLang="en-US"/>
              <a:t> 생매장</a:t>
            </a:r>
            <a:r>
              <a:rPr lang="en-US" altLang="ko-KR"/>
              <a:t>,</a:t>
            </a:r>
            <a:r>
              <a:rPr lang="ko-KR" altLang="en-US"/>
              <a:t> 강간을 일삼음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1916811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난징 대학살의 피해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숨어있는 중국군을 찾기 위해 포로 약 </a:t>
            </a:r>
            <a:r>
              <a:rPr lang="en-US" altLang="ko-KR"/>
              <a:t>2</a:t>
            </a:r>
            <a:r>
              <a:rPr lang="ko-KR" altLang="en-US"/>
              <a:t>만명 학살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피난 가지 못한 민간인 </a:t>
            </a:r>
            <a:r>
              <a:rPr lang="en-US" altLang="ko-KR"/>
              <a:t>20</a:t>
            </a:r>
            <a:r>
              <a:rPr lang="ko-KR" altLang="en-US"/>
              <a:t>만명 이상 학살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여러 연령대의 여성들을 강간 및 학살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점령한 아시아 국가에서 위안부 여성들을 끌어들임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111312" y="1268730"/>
            <a:ext cx="7969375" cy="53093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6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691824" y="2852928"/>
            <a:ext cx="2808351" cy="1688353"/>
          </a:xfrm>
          <a:prstGeom prst="rect">
            <a:avLst/>
          </a:prstGeom>
        </p:spPr>
      </p:pic>
      <p:sp>
        <p:nvSpPr>
          <p:cNvPr id="7" name=""/>
          <p:cNvSpPr txBox="1"/>
          <p:nvPr/>
        </p:nvSpPr>
        <p:spPr>
          <a:xfrm>
            <a:off x="4151757" y="6161555"/>
            <a:ext cx="4464558" cy="36383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사진의 잔인성 때문에 작게 넣었습니다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대학살의 피해</a:t>
            </a:r>
            <a:endParaRPr lang="ko-KR" altLang="en-US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-1945</a:t>
            </a:r>
            <a:r>
              <a:rPr lang="ko-KR" altLang="en-US"/>
              <a:t>년 이후 난징시 총 사망자 </a:t>
            </a:r>
            <a:r>
              <a:rPr lang="en-US" altLang="ko-KR"/>
              <a:t>295,525</a:t>
            </a:r>
            <a:r>
              <a:rPr lang="ko-KR" altLang="en-US"/>
              <a:t>명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</a:t>
            </a:r>
            <a:r>
              <a:rPr lang="en-US" altLang="ko-KR"/>
              <a:t>*</a:t>
            </a:r>
            <a:r>
              <a:rPr lang="ko-KR" altLang="en-US"/>
              <a:t>남성 </a:t>
            </a:r>
            <a:r>
              <a:rPr lang="en-US" altLang="ko-KR"/>
              <a:t>224,333</a:t>
            </a:r>
            <a:r>
              <a:rPr lang="ko-KR" altLang="en-US"/>
              <a:t>명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</a:t>
            </a:r>
            <a:r>
              <a:rPr lang="en-US" altLang="ko-KR"/>
              <a:t>*</a:t>
            </a:r>
            <a:r>
              <a:rPr lang="ko-KR" altLang="en-US"/>
              <a:t>여성 </a:t>
            </a:r>
            <a:r>
              <a:rPr lang="en-US" altLang="ko-KR"/>
              <a:t>64,902</a:t>
            </a:r>
            <a:r>
              <a:rPr lang="ko-KR" altLang="en-US"/>
              <a:t>명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</a:t>
            </a:r>
            <a:r>
              <a:rPr lang="en-US" altLang="ko-KR"/>
              <a:t>*</a:t>
            </a:r>
            <a:r>
              <a:rPr lang="ko-KR" altLang="en-US"/>
              <a:t>아동 </a:t>
            </a:r>
            <a:r>
              <a:rPr lang="en-US" altLang="ko-KR"/>
              <a:t>5,290</a:t>
            </a:r>
            <a:r>
              <a:rPr lang="ko-KR" altLang="en-US"/>
              <a:t>명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집계되지 않은 인구나 실종자 등 더 많은 사람들이 피해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1262" y="1927414"/>
            <a:ext cx="11809476" cy="4525963"/>
          </a:xfrm>
        </p:spPr>
        <p:txBody>
          <a:bodyPr/>
          <a:lstStyle/>
          <a:p>
            <a:pPr>
              <a:defRPr/>
            </a:pPr>
            <a:r>
              <a:rPr lang="en-US" altLang="ko-KR"/>
              <a:t>100</a:t>
            </a:r>
            <a:r>
              <a:rPr lang="ko-KR" altLang="en-US"/>
              <a:t>인 참수 경쟁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일본군 무카이 도시아키 </a:t>
            </a:r>
            <a:r>
              <a:rPr lang="en-US" altLang="ko-KR"/>
              <a:t>+</a:t>
            </a:r>
            <a:r>
              <a:rPr lang="ko-KR" altLang="en-US"/>
              <a:t> 노다 츠요시 소위 </a:t>
            </a:r>
            <a:r>
              <a:rPr lang="en-US" altLang="ko-KR"/>
              <a:t>100</a:t>
            </a:r>
            <a:r>
              <a:rPr lang="ko-KR" altLang="en-US"/>
              <a:t>인 참수 경쟁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 신문 기사로 쓰여짐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이 둘은 패전 후 난징 재판에서 사형을 선고 받고 </a:t>
            </a:r>
            <a:r>
              <a:rPr lang="en-US" altLang="ko-KR"/>
              <a:t>1948.01.28</a:t>
            </a:r>
            <a:r>
              <a:rPr lang="ko-KR" altLang="en-US"/>
              <a:t>에 처형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9241" y="1772793"/>
            <a:ext cx="12133517" cy="4525963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ko-KR" altLang="en-US" sz="3300">
                <a:latin typeface="+mn-lt"/>
                <a:ea typeface="문체부 쓰기 정체"/>
                <a:cs typeface="+mn-cs"/>
              </a:rPr>
              <a:t>쇼와 시대의 개막 </a:t>
            </a:r>
            <a:endParaRPr lang="ko-KR" altLang="en-US" sz="3300">
              <a:latin typeface="+mn-lt"/>
              <a:ea typeface="문체부 쓰기 정체"/>
              <a:cs typeface="+mn-cs"/>
            </a:endParaRPr>
          </a:p>
          <a:p>
            <a:pPr marL="0" indent="0">
              <a:buFont typeface="Arial"/>
              <a:buNone/>
              <a:defRPr/>
            </a:pPr>
            <a:br>
              <a:rPr lang="en-US" altLang="ko-KR" sz="3300">
                <a:latin typeface="+mn-lt"/>
                <a:ea typeface="문체부 쓰기 정체"/>
                <a:cs typeface="+mn-cs"/>
              </a:rPr>
            </a:br>
            <a:r>
              <a:rPr lang="ko-KR" altLang="en-US" sz="3300">
                <a:latin typeface="+mn-lt"/>
                <a:ea typeface="문체부 쓰기 정체"/>
                <a:cs typeface="+mn-cs"/>
              </a:rPr>
              <a:t> 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-1926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년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12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월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25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일 새벽 가나가와 현에서 요시히토 천황 사망</a:t>
            </a:r>
            <a:endParaRPr lang="ko-KR" altLang="en-US" sz="3300">
              <a:latin typeface="+mn-lt"/>
              <a:ea typeface="문체부 쓰기 정체"/>
              <a:cs typeface="+mn-cs"/>
            </a:endParaRPr>
          </a:p>
          <a:p>
            <a:pPr marL="0" indent="0">
              <a:buFont typeface="Arial"/>
              <a:buNone/>
              <a:defRPr/>
            </a:pPr>
            <a:br>
              <a:rPr lang="en-US" altLang="ko-KR" sz="3300">
                <a:latin typeface="+mn-lt"/>
                <a:ea typeface="문체부 쓰기 정체"/>
                <a:cs typeface="+mn-cs"/>
              </a:rPr>
            </a:br>
            <a:r>
              <a:rPr lang="ko-KR" altLang="en-US" sz="3300">
                <a:latin typeface="+mn-lt"/>
                <a:ea typeface="문체부 쓰기 정체"/>
                <a:cs typeface="+mn-cs"/>
              </a:rPr>
              <a:t> 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요시히토 천황 사후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1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일후 다이쇼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(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大正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)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에서 쇼와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(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昭和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)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로 연호교체를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 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발표</a:t>
            </a:r>
            <a:endParaRPr lang="ko-KR" altLang="en-US" sz="3300">
              <a:latin typeface="+mn-lt"/>
              <a:ea typeface="문체부 쓰기 정체"/>
              <a:cs typeface="+mn-cs"/>
            </a:endParaRPr>
          </a:p>
          <a:p>
            <a:pPr marL="0" indent="0">
              <a:buFont typeface="Arial"/>
              <a:buNone/>
              <a:defRPr/>
            </a:pPr>
            <a:br>
              <a:rPr lang="en-US" altLang="ko-KR" sz="3300">
                <a:latin typeface="+mn-lt"/>
                <a:ea typeface="문체부 쓰기 정체"/>
                <a:cs typeface="+mn-cs"/>
              </a:rPr>
            </a:br>
            <a:r>
              <a:rPr lang="ko-KR" altLang="en-US" sz="3300">
                <a:latin typeface="+mn-lt"/>
                <a:ea typeface="문체부 쓰기 정체"/>
                <a:cs typeface="+mn-cs"/>
              </a:rPr>
              <a:t>  </a:t>
            </a:r>
            <a:r>
              <a:rPr lang="en-US" altLang="ko-KR" sz="33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3300">
                <a:latin typeface="+mn-lt"/>
                <a:ea typeface="문체부 쓰기 정체"/>
                <a:cs typeface="+mn-cs"/>
              </a:rPr>
              <a:t>그의 장남인 히로히토가 새로운 천황으로 즉위</a:t>
            </a:r>
            <a:endParaRPr lang="ko-KR" altLang="en-US" sz="3300">
              <a:latin typeface="+mn-lt"/>
              <a:ea typeface="문체부 쓰기 정체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3" name="그림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915924" y="1417638"/>
            <a:ext cx="5828157" cy="5156375"/>
          </a:xfrm>
          <a:prstGeom prst="rect">
            <a:avLst/>
          </a:prstGeom>
        </p:spPr>
      </p:pic>
      <p:sp>
        <p:nvSpPr>
          <p:cNvPr id="4" name=""/>
          <p:cNvSpPr txBox="1"/>
          <p:nvPr/>
        </p:nvSpPr>
        <p:spPr>
          <a:xfrm>
            <a:off x="7752206" y="3109531"/>
            <a:ext cx="3600452" cy="64141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일본군 소위 노다 츠요시</a:t>
            </a:r>
            <a:r>
              <a:rPr lang="en-US" altLang="ko-KR"/>
              <a:t>(</a:t>
            </a:r>
            <a:r>
              <a:rPr lang="ko-KR" altLang="en-US"/>
              <a:t>왼쪽</a:t>
            </a:r>
            <a:r>
              <a:rPr lang="en-US" altLang="ko-KR"/>
              <a:t>)</a:t>
            </a:r>
            <a:r>
              <a:rPr lang="ko-KR" altLang="en-US"/>
              <a:t>와 무카이 도시아키</a:t>
            </a:r>
            <a:r>
              <a:rPr lang="en-US" altLang="ko-KR"/>
              <a:t>(</a:t>
            </a:r>
            <a:r>
              <a:rPr lang="ko-KR" altLang="en-US"/>
              <a:t>오른쪽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72793"/>
            <a:ext cx="12601575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난징 안전지대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독일 나치 당원이자 지멘스의 직원 </a:t>
            </a:r>
            <a:r>
              <a:rPr lang="en-US" altLang="ko-KR"/>
              <a:t>‘</a:t>
            </a:r>
            <a:r>
              <a:rPr lang="ko-KR" altLang="en-US"/>
              <a:t>욘 라베</a:t>
            </a:r>
            <a:r>
              <a:rPr lang="en-US" altLang="ko-KR"/>
              <a:t>’</a:t>
            </a:r>
            <a:r>
              <a:rPr lang="ko-KR" altLang="en-US"/>
              <a:t>의 주도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외교관</a:t>
            </a:r>
            <a:r>
              <a:rPr lang="en-US" altLang="ko-KR"/>
              <a:t>,</a:t>
            </a:r>
            <a:r>
              <a:rPr lang="ko-KR" altLang="en-US"/>
              <a:t> 사업가 등 난징에 있던 외국인들과 함께 </a:t>
            </a:r>
            <a:r>
              <a:rPr lang="en-US" altLang="ko-KR"/>
              <a:t>‘</a:t>
            </a:r>
            <a:r>
              <a:rPr lang="ko-KR" altLang="en-US"/>
              <a:t>국제위원회</a:t>
            </a:r>
            <a:r>
              <a:rPr lang="en-US" altLang="ko-KR"/>
              <a:t>’</a:t>
            </a:r>
            <a:r>
              <a:rPr lang="ko-KR" altLang="en-US"/>
              <a:t> 조직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일본군이 들어올 수 없도록 </a:t>
            </a:r>
            <a:r>
              <a:rPr lang="en-US" altLang="ko-KR"/>
              <a:t>‘</a:t>
            </a:r>
            <a:r>
              <a:rPr lang="ko-KR" altLang="en-US"/>
              <a:t>국제안전지구</a:t>
            </a:r>
            <a:r>
              <a:rPr lang="en-US" altLang="ko-KR"/>
              <a:t>’</a:t>
            </a:r>
            <a:r>
              <a:rPr lang="ko-KR" altLang="en-US"/>
              <a:t> 설정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피난민들을 보호하고 음식과 머물 곳 제공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약 </a:t>
            </a:r>
            <a:r>
              <a:rPr lang="en-US" altLang="ko-KR"/>
              <a:t>20</a:t>
            </a:r>
            <a:r>
              <a:rPr lang="ko-KR" altLang="en-US"/>
              <a:t>만명이 넘는 중국인들이 대피와 은신처의 음식 제공 받음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68716" y="1568827"/>
            <a:ext cx="6854568" cy="4652098"/>
          </a:xfrm>
          <a:prstGeom prst="rect">
            <a:avLst/>
          </a:prstGeom>
        </p:spPr>
      </p:pic>
      <p:sp>
        <p:nvSpPr>
          <p:cNvPr id="5" name=""/>
          <p:cNvSpPr txBox="1"/>
          <p:nvPr/>
        </p:nvSpPr>
        <p:spPr>
          <a:xfrm>
            <a:off x="4871846" y="6220926"/>
            <a:ext cx="6120766" cy="358944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욘 라베와 동료들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83397"/>
            <a:ext cx="12192001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난징 대학살 이후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-1946</a:t>
            </a:r>
            <a:r>
              <a:rPr lang="ko-KR" altLang="en-US"/>
              <a:t>년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1947</a:t>
            </a:r>
            <a:r>
              <a:rPr lang="ko-KR" altLang="en-US"/>
              <a:t>년 난징 전범재판과 극동 국제군사재판이 열림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-60</a:t>
            </a:r>
            <a:r>
              <a:rPr lang="ko-KR" altLang="en-US"/>
              <a:t>명 이상의 전쟁 범죄 용의자 중 </a:t>
            </a:r>
            <a:r>
              <a:rPr lang="en-US" altLang="ko-KR"/>
              <a:t>28</a:t>
            </a:r>
            <a:r>
              <a:rPr lang="ko-KR" altLang="en-US"/>
              <a:t>명 처벌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난징 대학살 당시 책임자 마츠이 이와네</a:t>
            </a:r>
            <a:r>
              <a:rPr lang="en-US" altLang="ko-KR"/>
              <a:t>,</a:t>
            </a:r>
            <a:r>
              <a:rPr lang="ko-KR" altLang="en-US"/>
              <a:t> 일본 외무성 장관이었던 히로타 고키는 사형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-6</a:t>
            </a:r>
            <a:r>
              <a:rPr lang="ko-KR" altLang="en-US"/>
              <a:t>사단 육군 중장 다니 히사오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100</a:t>
            </a:r>
            <a:r>
              <a:rPr lang="ko-KR" altLang="en-US"/>
              <a:t>인 참수경쟁의 주범 노다 츠요시</a:t>
            </a:r>
            <a:r>
              <a:rPr lang="en-US" altLang="ko-KR"/>
              <a:t>,</a:t>
            </a:r>
            <a:r>
              <a:rPr lang="ko-KR" altLang="en-US"/>
              <a:t> 무카이 도시아키 또한 사형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863532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[#벌거벗은세계사] 30만 명 사망한 난징 대학살.. 수백 명을 한곳에 모아 엽기적으로 죽였던 일본의 만행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4007737" y="2498470"/>
            <a:ext cx="5256658" cy="36665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역사 설명 프로그램 </a:t>
            </a:r>
            <a:r>
              <a:rPr lang="en-US" altLang="ko-KR"/>
              <a:t>(</a:t>
            </a:r>
            <a:r>
              <a:rPr lang="ko-KR" altLang="en-US"/>
              <a:t>벌거벗은 세계사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난징 대학살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0" y="3079559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도저히 같은 인간이라고 볼 수 없는 그들의 만행 (결말포함)</a:t>
            </a:r>
            <a:endParaRPr lang="ko-KR" altLang="en-US"/>
          </a:p>
        </p:txBody>
      </p:sp>
      <p:sp>
        <p:nvSpPr>
          <p:cNvPr id="4" name=""/>
          <p:cNvSpPr txBox="1"/>
          <p:nvPr/>
        </p:nvSpPr>
        <p:spPr>
          <a:xfrm>
            <a:off x="5015865" y="2719133"/>
            <a:ext cx="2592324" cy="36506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ko-KR" altLang="en-US"/>
              <a:t>영화 </a:t>
            </a:r>
            <a:r>
              <a:rPr lang="en-US" altLang="ko-KR"/>
              <a:t>(</a:t>
            </a:r>
            <a:r>
              <a:rPr lang="ko-KR" altLang="en-US"/>
              <a:t>난징</a:t>
            </a:r>
            <a:r>
              <a:rPr lang="en-US" altLang="ko-KR"/>
              <a:t>!</a:t>
            </a:r>
            <a:r>
              <a:rPr lang="ko-KR" altLang="en-US"/>
              <a:t> 난징</a:t>
            </a:r>
            <a:r>
              <a:rPr lang="en-US" altLang="ko-KR"/>
              <a:t>!)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5)</a:t>
            </a:r>
            <a:r>
              <a:rPr lang="ko-KR" altLang="en-US"/>
              <a:t> 태평양 전쟁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772793"/>
            <a:ext cx="12192000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ko-KR" altLang="en-US"/>
              <a:t>진주만 공습이 시작된 </a:t>
            </a:r>
            <a:r>
              <a:rPr lang="en-US" altLang="ko-KR"/>
              <a:t>1941.12.07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1945.09.02</a:t>
            </a:r>
            <a:r>
              <a:rPr lang="ko-KR" altLang="en-US"/>
              <a:t> 발생한 </a:t>
            </a:r>
            <a:r>
              <a:rPr lang="en-US" altLang="ko-KR"/>
              <a:t>2</a:t>
            </a:r>
            <a:r>
              <a:rPr lang="ko-KR" altLang="en-US"/>
              <a:t>차 세계대전의 주요 전쟁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동아시아</a:t>
            </a:r>
            <a:r>
              <a:rPr lang="en-US" altLang="ko-KR"/>
              <a:t>,</a:t>
            </a:r>
            <a:r>
              <a:rPr lang="ko-KR" altLang="en-US"/>
              <a:t> 남아시아</a:t>
            </a:r>
            <a:r>
              <a:rPr lang="en-US" altLang="ko-KR"/>
              <a:t>,</a:t>
            </a:r>
            <a:r>
              <a:rPr lang="ko-KR" altLang="en-US"/>
              <a:t> 동남아시아 및 오세아니아 등 태평양 인근에서 발발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연합국과 추축국 간의 전쟁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대표적으로 시작이었던 진주만 공습</a:t>
            </a:r>
            <a:r>
              <a:rPr lang="en-US" altLang="ko-KR"/>
              <a:t>,</a:t>
            </a:r>
            <a:r>
              <a:rPr lang="ko-KR" altLang="en-US"/>
              <a:t> 미드웨이 해전</a:t>
            </a:r>
            <a:r>
              <a:rPr lang="en-US" altLang="ko-KR"/>
              <a:t>,</a:t>
            </a:r>
            <a:r>
              <a:rPr lang="ko-KR" altLang="en-US"/>
              <a:t> 일본 본토 공습 등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1988820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태평양 전쟁의 발발 원인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중일 전쟁 이후 일본의 확장 정책에 대한 미국의 석유 수출 제재로 인한 보복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선전 포고 없이 진행된 공격으로 인한 미국의 분노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중립적 태도였던 미국의 연합국 동맹과 참전 선언으로 시작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060829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진주만 공습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-1941.12.07</a:t>
            </a:r>
            <a:r>
              <a:rPr lang="ko-KR" altLang="en-US"/>
              <a:t> 일본이 미국 하와이 진주만을 선전 포고 없이 기습 공격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대비하지 못한 미군은 속절 없이 당함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1)</a:t>
            </a:r>
            <a:r>
              <a:rPr lang="ko-KR" altLang="en-US"/>
              <a:t> 쇼와 문화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88691" y="1628775"/>
            <a:ext cx="7214616" cy="4758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6435" y="2332037"/>
            <a:ext cx="11319130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남방 작전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-1941.12.08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1942.02.15</a:t>
            </a:r>
            <a:r>
              <a:rPr lang="ko-KR" altLang="en-US"/>
              <a:t> 일본군의 동남아 점령전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석유</a:t>
            </a:r>
            <a:r>
              <a:rPr lang="en-US" altLang="ko-KR"/>
              <a:t>,</a:t>
            </a:r>
            <a:r>
              <a:rPr lang="ko-KR" altLang="en-US"/>
              <a:t> 고무와 같은 핵심 자원 확보를 위해 서구의 식민지였던 동남아를 획득하기 위한 연합국과 일본 간 전투 </a:t>
            </a:r>
            <a:r>
              <a:rPr lang="en-US" altLang="ko-KR"/>
              <a:t>(</a:t>
            </a:r>
            <a:r>
              <a:rPr lang="ko-KR" altLang="en-US"/>
              <a:t>일본 승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801" y="2132838"/>
            <a:ext cx="115823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미드웨이 해전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-1942.06.04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06.07</a:t>
            </a:r>
            <a:r>
              <a:rPr lang="ko-KR" altLang="en-US"/>
              <a:t> 미드웨이 제도 주변에서 벌어진 미국과 일본의 해전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상승세였던 일본의 판도가 완전히 뒤집힌 전투 </a:t>
            </a:r>
            <a:r>
              <a:rPr lang="en-US" altLang="ko-KR"/>
              <a:t>(</a:t>
            </a:r>
            <a:r>
              <a:rPr lang="ko-KR" altLang="en-US"/>
              <a:t>미국의 압도적 승리</a:t>
            </a:r>
            <a:r>
              <a:rPr lang="en-US" altLang="ko-KR"/>
              <a:t>)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216519" y="1578202"/>
            <a:ext cx="7758961" cy="48031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4799" y="2332037"/>
            <a:ext cx="11582401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도쿄 대공습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-1945.03.09</a:t>
            </a:r>
            <a:r>
              <a:rPr lang="ko-KR" altLang="en-US"/>
              <a:t> </a:t>
            </a:r>
            <a:r>
              <a:rPr lang="en-US" altLang="ko-KR"/>
              <a:t>~</a:t>
            </a:r>
            <a:r>
              <a:rPr lang="ko-KR" altLang="en-US"/>
              <a:t> </a:t>
            </a:r>
            <a:r>
              <a:rPr lang="en-US" altLang="ko-KR"/>
              <a:t>03.10</a:t>
            </a:r>
            <a:r>
              <a:rPr lang="ko-KR" altLang="en-US"/>
              <a:t> 대량의 소이탄인 네이팜탄을 도쿄로 폭격</a:t>
            </a:r>
            <a:endParaRPr lang="ko-KR" altLang="en-US"/>
          </a:p>
          <a:p>
            <a:pPr marL="0" indent="0">
              <a:buFont typeface="Arial"/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도쿄 중심으로부터 </a:t>
            </a:r>
            <a:r>
              <a:rPr lang="en-US" altLang="ko-KR">
                <a:ea typeface="문체부 쓰기 정체"/>
              </a:rPr>
              <a:t>41</a:t>
            </a:r>
            <a:r>
              <a:rPr lang="ko-KR" altLang="en-US">
                <a:ea typeface="문체부 쓰기 정체"/>
              </a:rPr>
              <a:t>㎢에 달하는 지역이 파괴</a:t>
            </a:r>
            <a:endParaRPr lang="ko-KR" altLang="en-US">
              <a:ea typeface="문체부 쓰기 정체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>
                <a:ea typeface="문체부 쓰기 정체"/>
              </a:rPr>
              <a:t>  </a:t>
            </a:r>
            <a:r>
              <a:rPr lang="en-US" altLang="ko-KR">
                <a:ea typeface="문체부 쓰기 정체"/>
              </a:rPr>
              <a:t>-</a:t>
            </a:r>
            <a:r>
              <a:rPr lang="ko-KR" altLang="en-US">
                <a:ea typeface="문체부 쓰기 정체"/>
              </a:rPr>
              <a:t>약 </a:t>
            </a:r>
            <a:r>
              <a:rPr lang="en-US" altLang="ko-KR">
                <a:ea typeface="문체부 쓰기 정체"/>
              </a:rPr>
              <a:t>10</a:t>
            </a:r>
            <a:r>
              <a:rPr lang="ko-KR" altLang="en-US">
                <a:ea typeface="문체부 쓰기 정체"/>
              </a:rPr>
              <a:t>만여명의 민간인 사망</a:t>
            </a:r>
            <a:r>
              <a:rPr lang="en-US" altLang="ko-KR">
                <a:ea typeface="문체부 쓰기 정체"/>
              </a:rPr>
              <a:t>,</a:t>
            </a:r>
            <a:r>
              <a:rPr lang="ko-KR" altLang="en-US">
                <a:ea typeface="문체부 쓰기 정체"/>
              </a:rPr>
              <a:t> </a:t>
            </a:r>
            <a:r>
              <a:rPr lang="en-US" altLang="ko-KR">
                <a:ea typeface="문체부 쓰기 정체"/>
              </a:rPr>
              <a:t>100</a:t>
            </a:r>
            <a:r>
              <a:rPr lang="ko-KR" altLang="en-US">
                <a:ea typeface="문체부 쓰기 정체"/>
              </a:rPr>
              <a:t>만 이상의 이재민 발생</a:t>
            </a:r>
            <a:endParaRPr lang="ko-KR" altLang="en-US">
              <a:ea typeface="문체부 쓰기 정체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400300" y="1580007"/>
            <a:ext cx="7391400" cy="4945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132838"/>
            <a:ext cx="10972798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히로시마 </a:t>
            </a:r>
            <a:r>
              <a:rPr lang="en-US" altLang="ko-KR"/>
              <a:t>+</a:t>
            </a:r>
            <a:r>
              <a:rPr lang="ko-KR" altLang="en-US"/>
              <a:t> 나가사키 원자폭탄 투하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-1945.08.06</a:t>
            </a:r>
            <a:r>
              <a:rPr lang="ko-KR" altLang="en-US"/>
              <a:t> 히로시마</a:t>
            </a:r>
            <a:r>
              <a:rPr lang="en-US" altLang="ko-KR"/>
              <a:t>.</a:t>
            </a:r>
            <a:r>
              <a:rPr lang="ko-KR" altLang="en-US"/>
              <a:t> </a:t>
            </a:r>
            <a:r>
              <a:rPr lang="en-US" altLang="ko-KR"/>
              <a:t>1945.08.09</a:t>
            </a:r>
            <a:r>
              <a:rPr lang="ko-KR" altLang="en-US"/>
              <a:t> 나가사키에 당시 최신 폭탄인 원자폭탄을 투하한 사건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-2</a:t>
            </a:r>
            <a:r>
              <a:rPr lang="ko-KR" altLang="en-US"/>
              <a:t>차 세계대전 유럽전신인 독일은 항복했으나 일본은 항복하지 않음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미국은 종전을 위해 새로이 개발한 원자폭탄 투하 결정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투하한 폭탄 </a:t>
            </a:r>
            <a:r>
              <a:rPr lang="en-US" altLang="ko-KR"/>
              <a:t>:</a:t>
            </a:r>
            <a:r>
              <a:rPr lang="ko-KR" altLang="en-US"/>
              <a:t> 히로시마 </a:t>
            </a:r>
            <a:r>
              <a:rPr lang="en-US" altLang="ko-KR"/>
              <a:t>-&gt;</a:t>
            </a:r>
            <a:r>
              <a:rPr lang="ko-KR" altLang="en-US"/>
              <a:t> 리틀보이 </a:t>
            </a:r>
            <a:r>
              <a:rPr lang="en-US" altLang="ko-KR"/>
              <a:t>/</a:t>
            </a:r>
            <a:r>
              <a:rPr lang="ko-KR" altLang="en-US"/>
              <a:t> 나가사키 </a:t>
            </a:r>
            <a:r>
              <a:rPr lang="en-US" altLang="ko-KR"/>
              <a:t>-&gt;</a:t>
            </a:r>
            <a:r>
              <a:rPr lang="ko-KR" altLang="en-US"/>
              <a:t> 팻 맨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11437" y="1417638"/>
            <a:ext cx="6569126" cy="5193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844802"/>
            <a:ext cx="12192000" cy="452596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태평양 전쟁의 결말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원자폭탄 투하 이후 전의를 상실한 일본은 무조건 항복 선언</a:t>
            </a:r>
            <a:r>
              <a:rPr lang="en-US" altLang="ko-KR"/>
              <a:t>(1945.08.15)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-1945.09.02</a:t>
            </a:r>
            <a:r>
              <a:rPr lang="ko-KR" altLang="en-US"/>
              <a:t> 포츠담 선언에서 일본의 항복 서명</a:t>
            </a:r>
            <a:r>
              <a:rPr lang="en-US" altLang="ko-KR"/>
              <a:t>,</a:t>
            </a:r>
            <a:r>
              <a:rPr lang="ko-KR" altLang="en-US"/>
              <a:t> </a:t>
            </a:r>
            <a:r>
              <a:rPr lang="en-US" altLang="ko-KR"/>
              <a:t>2</a:t>
            </a:r>
            <a:r>
              <a:rPr lang="ko-KR" altLang="en-US"/>
              <a:t>차 세계대전 공식 종전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일본은 일본 제국에서 헌법을 기축으로 하는 일본국으로 바뀜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태평양 전쟁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996946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>
                <a:hlinkClick r:id="rId2"/>
              </a:rPr>
              <a:t>미국과 일본의 역사상 최대급 함대전쟁, "태평양전쟁" 총정리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11802" y="2388044"/>
            <a:ext cx="8150730" cy="3993325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ko-KR" altLang="en-US" sz="2900">
                <a:latin typeface="+mn-lt"/>
                <a:ea typeface="문체부 쓰기 정체"/>
                <a:cs typeface="+mn-cs"/>
              </a:rPr>
              <a:t>쇼와 천황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 (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昭和 天皇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)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 </a:t>
            </a:r>
            <a:br>
              <a:rPr lang="en-US" altLang="ko-KR" sz="2900">
                <a:latin typeface="+mn-lt"/>
                <a:ea typeface="문체부 쓰기 정체"/>
                <a:cs typeface="+mn-cs"/>
              </a:rPr>
            </a:br>
            <a:r>
              <a:rPr lang="en-US" altLang="ko-KR" sz="29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일본의 제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124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대 천황</a:t>
            </a:r>
            <a:endParaRPr lang="ko-KR" altLang="en-US" sz="2900">
              <a:latin typeface="+mn-lt"/>
              <a:ea typeface="문체부 쓰기 정체"/>
              <a:cs typeface="+mn-c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2900">
                <a:latin typeface="+mn-lt"/>
                <a:ea typeface="문체부 쓰기 정체"/>
                <a:cs typeface="+mn-cs"/>
              </a:rPr>
              <a:t> 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고훈 시대 이후 최장기간 재위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(1926 ~ 1989) </a:t>
            </a:r>
            <a:br>
              <a:rPr lang="en-US" altLang="ko-KR" sz="2900">
                <a:latin typeface="+mn-lt"/>
                <a:ea typeface="문체부 쓰기 정체"/>
                <a:cs typeface="+mn-cs"/>
              </a:rPr>
            </a:br>
            <a:r>
              <a:rPr lang="ko-KR" altLang="en-US" sz="2900">
                <a:latin typeface="+mn-lt"/>
                <a:ea typeface="문체부 쓰기 정체"/>
                <a:cs typeface="+mn-cs"/>
              </a:rPr>
              <a:t>  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본명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: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 미치노미야 히로히토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(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迪宮 裕仁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)</a:t>
            </a:r>
            <a:br>
              <a:rPr lang="en-US" altLang="ko-KR" sz="2900">
                <a:latin typeface="+mn-lt"/>
                <a:ea typeface="문체부 쓰기 정체"/>
                <a:cs typeface="+mn-cs"/>
              </a:rPr>
            </a:br>
            <a:r>
              <a:rPr lang="ko-KR" altLang="en-US" sz="2900">
                <a:latin typeface="+mn-lt"/>
                <a:ea typeface="문체부 쓰기 정체"/>
                <a:cs typeface="+mn-cs"/>
              </a:rPr>
              <a:t>  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출생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: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1901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년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4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월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29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일</a:t>
            </a:r>
            <a:endParaRPr lang="ko-KR" altLang="en-US" sz="2900">
              <a:latin typeface="+mn-lt"/>
              <a:ea typeface="문체부 쓰기 정체"/>
              <a:cs typeface="+mn-cs"/>
            </a:endParaRPr>
          </a:p>
          <a:p>
            <a:pPr marL="0" indent="0">
              <a:buFont typeface="Arial"/>
              <a:buNone/>
              <a:defRPr/>
            </a:pPr>
            <a:r>
              <a:rPr lang="ko-KR" altLang="en-US" sz="2900">
                <a:latin typeface="+mn-lt"/>
                <a:ea typeface="문체부 쓰기 정체"/>
                <a:cs typeface="+mn-cs"/>
              </a:rPr>
              <a:t>  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사망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: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1989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년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1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월 </a:t>
            </a:r>
            <a:r>
              <a:rPr lang="en-US" altLang="ko-KR" sz="2900">
                <a:latin typeface="+mn-lt"/>
                <a:ea typeface="문체부 쓰기 정체"/>
                <a:cs typeface="+mn-cs"/>
              </a:rPr>
              <a:t>7</a:t>
            </a:r>
            <a:r>
              <a:rPr lang="ko-KR" altLang="en-US" sz="2900">
                <a:latin typeface="+mn-lt"/>
                <a:ea typeface="문체부 쓰기 정체"/>
                <a:cs typeface="+mn-cs"/>
              </a:rPr>
              <a:t>일 사망</a:t>
            </a:r>
            <a:endParaRPr lang="ko-KR" altLang="en-US" sz="2900">
              <a:latin typeface="+mn-lt"/>
              <a:ea typeface="문체부 쓰기 정체"/>
              <a:cs typeface="+mn-cs"/>
            </a:endParaRPr>
          </a:p>
        </p:txBody>
      </p:sp>
      <p:pic>
        <p:nvPicPr>
          <p:cNvPr id="5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7843" y="1417638"/>
            <a:ext cx="3601904" cy="52277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24326" y="2791523"/>
            <a:ext cx="10972798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 sz="4600"/>
              <a:t>감사합니다</a:t>
            </a:r>
            <a:endParaRPr lang="ko-KR" altLang="en-US" sz="4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/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601" y="2332037"/>
            <a:ext cx="10972798" cy="4525963"/>
          </a:xfrm>
        </p:spPr>
        <p:txBody>
          <a:bodyPr/>
          <a:lstStyle/>
          <a:p>
            <a:pPr marL="285750" indent="-285750">
              <a:buFont typeface="Arial"/>
              <a:buChar char="•"/>
              <a:defRPr/>
            </a:pPr>
            <a:r>
              <a:rPr lang="ko-KR" altLang="en-US">
                <a:latin typeface="+mn-lt"/>
                <a:ea typeface="문체부 쓰기 정체"/>
                <a:cs typeface="+mn-cs"/>
              </a:rPr>
              <a:t>쇼와 시대의 문화 </a:t>
            </a:r>
            <a:br>
              <a:rPr lang="en-US" altLang="ko-KR">
                <a:latin typeface="+mn-lt"/>
                <a:ea typeface="문체부 쓰기 정체"/>
                <a:cs typeface="+mn-cs"/>
              </a:rPr>
            </a:br>
            <a:r>
              <a:rPr lang="en-US" altLang="ko-KR">
                <a:latin typeface="+mn-lt"/>
                <a:ea typeface="문체부 쓰기 정체"/>
                <a:cs typeface="+mn-cs"/>
              </a:rPr>
              <a:t>-</a:t>
            </a:r>
            <a:r>
              <a:rPr lang="ko-KR" altLang="en-US">
                <a:latin typeface="+mn-lt"/>
                <a:ea typeface="문체부 쓰기 정체"/>
                <a:cs typeface="+mn-cs"/>
              </a:rPr>
              <a:t>당시 일본은 개화 전후의 모습이 공존</a:t>
            </a:r>
            <a:r>
              <a:rPr lang="en-US" altLang="ko-KR">
                <a:latin typeface="+mn-lt"/>
                <a:ea typeface="문체부 쓰기 정체"/>
                <a:cs typeface="+mn-cs"/>
              </a:rPr>
              <a:t> </a:t>
            </a:r>
            <a:br>
              <a:rPr lang="en-US" altLang="ko-KR">
                <a:latin typeface="+mn-lt"/>
                <a:ea typeface="문체부 쓰기 정체"/>
                <a:cs typeface="+mn-cs"/>
              </a:rPr>
            </a:br>
            <a:r>
              <a:rPr lang="en-US" altLang="ko-KR">
                <a:latin typeface="+mn-lt"/>
                <a:ea typeface="문체부 쓰기 정체"/>
                <a:cs typeface="+mn-cs"/>
              </a:rPr>
              <a:t> 1923</a:t>
            </a:r>
            <a:r>
              <a:rPr lang="ko-KR" altLang="en-US">
                <a:latin typeface="+mn-lt"/>
                <a:ea typeface="문체부 쓰기 정체"/>
                <a:cs typeface="+mn-cs"/>
              </a:rPr>
              <a:t>년 관동 대지진 이전보다는 아니었으나 나름 호황기</a:t>
            </a:r>
            <a:br>
              <a:rPr lang="en-US" altLang="ko-KR">
                <a:latin typeface="+mn-lt"/>
                <a:ea typeface="문체부 쓰기 정체"/>
                <a:cs typeface="+mn-cs"/>
              </a:rPr>
            </a:br>
            <a:br>
              <a:rPr lang="en-US" altLang="ko-KR">
                <a:latin typeface="+mn-lt"/>
                <a:ea typeface="문체부 쓰기 정체"/>
                <a:cs typeface="+mn-cs"/>
              </a:rPr>
            </a:br>
            <a:r>
              <a:rPr lang="en-US" altLang="ko-KR">
                <a:latin typeface="+mn-lt"/>
                <a:ea typeface="문체부 쓰기 정체"/>
                <a:cs typeface="+mn-cs"/>
              </a:rPr>
              <a:t>-1929</a:t>
            </a:r>
            <a:r>
              <a:rPr lang="ko-KR" altLang="en-US">
                <a:latin typeface="+mn-lt"/>
                <a:ea typeface="문체부 쓰기 정체"/>
                <a:cs typeface="+mn-cs"/>
              </a:rPr>
              <a:t>년 세계적으로 </a:t>
            </a:r>
            <a:r>
              <a:rPr lang="ko-KR" altLang="en-US">
                <a:solidFill>
                  <a:srgbClr val="000000"/>
                </a:solidFill>
                <a:latin typeface="+mn-lt"/>
                <a:ea typeface="문체부 쓰기 정체"/>
                <a:cs typeface="+mn-cs"/>
              </a:rPr>
              <a:t>경제대공황</a:t>
            </a:r>
            <a:r>
              <a:rPr lang="ko-KR" altLang="en-US">
                <a:latin typeface="+mn-lt"/>
                <a:ea typeface="문체부 쓰기 정체"/>
                <a:cs typeface="+mn-cs"/>
              </a:rPr>
              <a:t>으로 정치</a:t>
            </a:r>
            <a:r>
              <a:rPr lang="en-US" altLang="ko-KR">
                <a:latin typeface="+mn-lt"/>
                <a:ea typeface="문체부 쓰기 정체"/>
                <a:cs typeface="+mn-cs"/>
              </a:rPr>
              <a:t>, </a:t>
            </a:r>
            <a:r>
              <a:rPr lang="ko-KR" altLang="en-US">
                <a:latin typeface="+mn-lt"/>
                <a:ea typeface="문체부 쓰기 정체"/>
                <a:cs typeface="+mn-cs"/>
              </a:rPr>
              <a:t>경제의 불황이 심화</a:t>
            </a:r>
            <a:endParaRPr lang="ko-KR" altLang="en-US">
              <a:latin typeface="+mn-lt"/>
              <a:ea typeface="문체부 쓰기 정체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문화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8445" y="1628775"/>
            <a:ext cx="11175108" cy="4997196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ko-KR" altLang="en-US"/>
              <a:t>만주사변</a:t>
            </a:r>
            <a:r>
              <a:rPr lang="en-US" altLang="ko-KR"/>
              <a:t>(1931)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공황 탈출을 위해 만주 공격 후 점령 </a:t>
            </a:r>
            <a:r>
              <a:rPr lang="en-US" altLang="ko-KR"/>
              <a:t>-&gt;</a:t>
            </a:r>
            <a:r>
              <a:rPr lang="ko-KR" altLang="en-US"/>
              <a:t> 괴뢰국 </a:t>
            </a:r>
            <a:r>
              <a:rPr lang="en-US" altLang="ko-KR"/>
              <a:t>‘</a:t>
            </a:r>
            <a:r>
              <a:rPr lang="ko-KR" altLang="en-US"/>
              <a:t>만주국</a:t>
            </a:r>
            <a:r>
              <a:rPr lang="en-US" altLang="ko-KR"/>
              <a:t>’</a:t>
            </a:r>
            <a:r>
              <a:rPr lang="ko-KR" altLang="en-US"/>
              <a:t> 건국</a:t>
            </a: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중일전쟁</a:t>
            </a:r>
            <a:r>
              <a:rPr lang="en-US" altLang="ko-KR"/>
              <a:t>(1937)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태평양 전쟁</a:t>
            </a:r>
            <a:r>
              <a:rPr lang="en-US" altLang="ko-KR"/>
              <a:t>(1941)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일본의 남진정책 </a:t>
            </a:r>
            <a:r>
              <a:rPr lang="en-US" altLang="ko-KR"/>
              <a:t>(</a:t>
            </a:r>
            <a:r>
              <a:rPr lang="ko-KR" altLang="en-US"/>
              <a:t>동남아시아 공격</a:t>
            </a:r>
            <a:r>
              <a:rPr lang="en-US" altLang="ko-KR"/>
              <a:t>)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-&gt;</a:t>
            </a:r>
            <a:r>
              <a:rPr lang="ko-KR" altLang="en-US"/>
              <a:t> 미국이 일본에게 석유 수출 제재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-&gt;</a:t>
            </a:r>
            <a:r>
              <a:rPr lang="ko-KR" altLang="en-US"/>
              <a:t> 일본의 하와이 진주만 공습으로 전쟁 시작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-&gt;</a:t>
            </a:r>
            <a:r>
              <a:rPr lang="ko-KR" altLang="en-US"/>
              <a:t>미국의 원자폭탄 </a:t>
            </a:r>
            <a:r>
              <a:rPr lang="en-US" altLang="ko-KR"/>
              <a:t>2</a:t>
            </a:r>
            <a:r>
              <a:rPr lang="ko-KR" altLang="en-US"/>
              <a:t>회 투하로 항복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</a:t>
            </a:r>
            <a:r>
              <a:rPr lang="en-US" altLang="ko-KR"/>
              <a:t>-</a:t>
            </a:r>
            <a:r>
              <a:rPr lang="ko-KR" altLang="en-US"/>
              <a:t>일본제국 </a:t>
            </a:r>
            <a:r>
              <a:rPr lang="en-US" altLang="ko-KR"/>
              <a:t>----&gt;</a:t>
            </a:r>
            <a:r>
              <a:rPr lang="ko-KR" altLang="en-US"/>
              <a:t> 일본국 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쇼와 문화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r="150" b="5250"/>
          <a:stretch>
            <a:fillRect/>
          </a:stretch>
        </p:blipFill>
        <p:spPr>
          <a:xfrm>
            <a:off x="1749528" y="1235011"/>
            <a:ext cx="8692945" cy="5438738"/>
          </a:xfrm>
          <a:prstGeom prst="rect">
            <a:avLst/>
          </a:prstGeom>
        </p:spPr>
      </p:pic>
      <p:sp>
        <p:nvSpPr>
          <p:cNvPr id="8" name=""/>
          <p:cNvSpPr txBox="1"/>
          <p:nvPr/>
        </p:nvSpPr>
        <p:spPr>
          <a:xfrm>
            <a:off x="609599" y="1052703"/>
            <a:ext cx="4766311" cy="364617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2)</a:t>
            </a:r>
            <a:r>
              <a:rPr lang="ko-KR" altLang="en-US"/>
              <a:t> 쇼와 금융 공황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함초롬돋움"/>
        <a:ea typeface=""/>
        <a:cs typeface="Times New Roman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1c3d62"/>
      </a:dk2>
      <a:lt2>
        <a:srgbClr val="e3dcc1"/>
      </a:lt2>
      <a:accent1>
        <a:srgbClr val="315f97"/>
      </a:accent1>
      <a:accent2>
        <a:srgbClr val="c75252"/>
      </a:accent2>
      <a:accent3>
        <a:srgbClr val="e9ae2b"/>
      </a:accent3>
      <a:accent4>
        <a:srgbClr val="699b37"/>
      </a:accent4>
      <a:accent5>
        <a:srgbClr val="358791"/>
      </a:accent5>
      <a:accent6>
        <a:srgbClr val="ca56a7"/>
      </a:accent6>
      <a:hlink>
        <a:srgbClr val="0000ff"/>
      </a:hlink>
      <a:folHlink>
        <a:srgbClr val="800080"/>
      </a:folHlink>
    </a:clrScheme>
    <a:fontScheme name="한컴오피스">
      <a:majorFont>
        <a:latin typeface="함초롬돋움"/>
        <a:ea typeface="함초롬돋움"/>
        <a:cs typeface="Times New Roman"/>
      </a:majorFont>
      <a:minorFont>
        <a:latin typeface="함초롬돋움"/>
        <a:ea typeface="함초롬돋움"/>
        <a:cs typeface="Times New Roman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990</ep:Words>
  <ep:PresentationFormat>화면 슬라이드 쇼(4:3)</ep:PresentationFormat>
  <ep:Paragraphs>189</ep:Paragraphs>
  <ep:Slides>51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ep:HeadingPairs>
  <ep:TitlesOfParts>
    <vt:vector size="52" baseType="lpstr">
      <vt:lpstr>한컴오피스</vt:lpstr>
      <vt:lpstr>일본의 근대 (쇼와시대)</vt:lpstr>
      <vt:lpstr>목차</vt:lpstr>
      <vt:lpstr>슬라이드 3</vt:lpstr>
      <vt:lpstr>1) 쇼와 문화</vt:lpstr>
      <vt:lpstr>쇼와 문화</vt:lpstr>
      <vt:lpstr>쇼와 문화</vt:lpstr>
      <vt:lpstr>쇼와 문화</vt:lpstr>
      <vt:lpstr>쇼와 문화</vt:lpstr>
      <vt:lpstr>2) 쇼와 금융 공황</vt:lpstr>
      <vt:lpstr>쇼와 금융 공황</vt:lpstr>
      <vt:lpstr>쇼와 금융 공황</vt:lpstr>
      <vt:lpstr>쇼와 금융 공황</vt:lpstr>
      <vt:lpstr>쇼와 금융 공황</vt:lpstr>
      <vt:lpstr>3) 2.26 사건</vt:lpstr>
      <vt:lpstr>2.26 사건</vt:lpstr>
      <vt:lpstr>2.26 사건</vt:lpstr>
      <vt:lpstr>2.26 사건</vt:lpstr>
      <vt:lpstr>2.26 사건</vt:lpstr>
      <vt:lpstr>2.26 사건</vt:lpstr>
      <vt:lpstr>4) 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난징 대학살</vt:lpstr>
      <vt:lpstr>5) 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태평양 전쟁</vt:lpstr>
      <vt:lpstr>슬라이드 50</vt:lpstr>
      <vt:lpstr>슬라이드 51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2024-12-04T11:15:30.077</dcterms:created>
  <dc:creator>My Home</dc:creator>
  <cp:lastModifiedBy>My Home</cp:lastModifiedBy>
  <dcterms:modified xsi:type="dcterms:W3CDTF">2024-12-04T13:45:32.194</dcterms:modified>
  <cp:revision>26</cp:revision>
  <dc:title>일본의 근대 (쇼와시대)</dc:title>
  <cp:version>1000.0000.01</cp:version>
</cp:coreProperties>
</file>