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07" r:id="rId4"/>
    <p:sldId id="259" r:id="rId5"/>
    <p:sldId id="258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06" r:id="rId15"/>
    <p:sldId id="261" r:id="rId16"/>
    <p:sldId id="322" r:id="rId17"/>
    <p:sldId id="325" r:id="rId18"/>
    <p:sldId id="326" r:id="rId19"/>
    <p:sldId id="327" r:id="rId20"/>
    <p:sldId id="328" r:id="rId21"/>
    <p:sldId id="323" r:id="rId22"/>
    <p:sldId id="313" r:id="rId23"/>
    <p:sldId id="324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A9"/>
    <a:srgbClr val="28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1"/>
    <p:restoredTop sz="94668"/>
  </p:normalViewPr>
  <p:slideViewPr>
    <p:cSldViewPr snapToGrid="0">
      <p:cViewPr>
        <p:scale>
          <a:sx n="94" d="100"/>
          <a:sy n="94" d="100"/>
        </p:scale>
        <p:origin x="15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C23A7-8F3A-4D48-9B4A-422D40C1CA9B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7AC09-6114-514A-A854-059324AA2505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6286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7AC09-6114-514A-A854-059324AA2505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0072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7AC09-6114-514A-A854-059324AA2505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6088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9EB506-62F6-3E06-4E8A-40EA79642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79049A-908A-1427-9953-349C1BC73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7CF5AA-6AC4-6748-A73A-54E404EB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7BA0D5-8842-F3FF-DC3F-5B87F7DDA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12E708-5BA1-C736-7176-590EEB63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2897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1EA936-451A-FE05-ECBF-6AC24D8D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2CC6C2-406A-02C5-8098-FFD86955F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39066C-7775-9E59-9D84-1887173B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F2D014-245E-173A-B73B-D3850F5E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4113D9-9C1D-D41F-403E-8AD80033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5383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27D30E1-66B0-34C0-03A9-6C00FB6F7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20E73A-57B7-6DFF-7406-1C1E3D8DB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879662-0122-1282-9D24-F50BB6D0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39B1AA-6C16-C064-E22E-B73BFA8F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3A24DC-9D45-EA8E-4C30-085E166E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4121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0F7FD-8712-88C8-9A87-169CB6A6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47B79D-6D34-0D3D-FFCF-E8F80A6E7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3B47F2-F0ED-64EA-8B32-3F435DED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CDA640-5D92-ECD0-D242-F2938EC6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54538F-0265-EF18-A853-3882BECC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14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144BCB-B973-A6AD-45B6-19A9C593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97BBEB-93A1-C038-72AD-F076B3C2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08322E-BF50-2BA2-C02D-360F9FD9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A1D615-21AE-5B81-9CEA-9AC0BC71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90EED7-3900-E0E3-51A0-6843D055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9934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F4E074-7F2D-3071-3FDF-FE15C654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3B07351-1AFB-987C-3FBB-EEA6F305D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D848A3-2AE4-ACF2-52B6-D345FC64D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F35F52-DEEC-84F1-D69D-37C85551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D89C96-D29E-5D13-C23A-D802D93B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991E48D-100A-E432-5689-73E3B7157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3333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3FEA95-D42D-7E7C-24DA-1C05B0AC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815F54-55B6-00DC-5D10-F02F39C60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45CCB4-5D19-E905-ACD3-B0FB4B448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E51851-C35F-3398-AF4E-7D3D436B8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BFF119-984F-00FF-65DF-CD4C7130E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154D27-3D08-C8BD-E0F2-FA89EB09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344CEC5-8CC5-9011-F201-2DF80746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53A9100-6ACE-C992-9600-92851E5F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8333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7A19BD-7A7A-0FCC-F546-E8F03EBF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1582C55-7F33-36A7-77AD-69B62E6A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C490BC4-DDA2-5FA7-F82D-75BE1124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F6FC0E7-C1C4-1FE8-A62A-AA063277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7443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F47DCCE-31FC-9520-3FDD-80C10F90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1649B72-685F-206D-4E86-93DA1E8D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DC2E59-3F5C-BA61-F347-789F734B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9610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8E1FB9-C523-65E7-E645-746FA5D3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60BEBC-FD1E-2092-69BA-5493868BA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9A4B11-7990-DD16-C0F3-831A7FEBC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51F3EB-367C-3811-726B-211DBF73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22A025F-C3FC-CD36-1F6E-F620BE82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535C1F-497A-3F43-C387-B8413067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094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921AF1-88AD-45FE-A24F-04BC62FC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BC11CD7-1EAB-4580-B47A-341DAD8F5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B47C0C-C1D4-EA4C-3257-AB544195A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83C08A-121C-057E-4918-9A55D542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3154AA-6BBC-6599-A958-838F72A5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30EEA5-6223-D290-6500-9469B155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5608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3BEC362-E2D8-831A-E3E0-A8671D72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3E33CA-76A0-B062-B099-AD2835B5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ECB383-E072-6EA1-1E39-C1817CAB2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467C8-A7EC-384D-AD2F-E0E8A353C343}" type="datetimeFigureOut">
              <a:rPr kumimoji="1" lang="ko-KR" altLang="en-US" smtClean="0"/>
              <a:t>2024. 12. 4.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73C0CB-1B35-8074-354A-B56893DB9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C6C0A5-417C-8015-B110-FD4F93215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DC445-2811-5C48-8DE8-154244424F8C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2261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F671EC2-4662-412C-BCDE-3C444F09F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8932">
            <a:off x="9734550" y="1178631"/>
            <a:ext cx="818377" cy="126880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71CD2A4-1DEB-C755-145A-B3DF00F24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4435" flipH="1">
            <a:off x="1443936" y="1005131"/>
            <a:ext cx="1013514" cy="1571340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0E604ECB-1EDF-49FC-4849-9E48D7BE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20000">
            <a:off x="1403624" y="1377945"/>
            <a:ext cx="9457906" cy="2725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53764D-FF71-919F-531D-F9E8E65A9BE4}"/>
              </a:ext>
            </a:extLst>
          </p:cNvPr>
          <p:cNvSpPr txBox="1"/>
          <p:nvPr/>
        </p:nvSpPr>
        <p:spPr>
          <a:xfrm>
            <a:off x="2279372" y="2167118"/>
            <a:ext cx="72771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8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C860F-D73B-EB57-3A71-B28D0FF12E21}"/>
              </a:ext>
            </a:extLst>
          </p:cNvPr>
          <p:cNvSpPr txBox="1"/>
          <p:nvPr/>
        </p:nvSpPr>
        <p:spPr>
          <a:xfrm>
            <a:off x="629122" y="4947626"/>
            <a:ext cx="42111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[</a:t>
            </a:r>
            <a:r>
              <a:rPr lang="ko-KR" altLang="en-US" sz="3000" dirty="0" err="1">
                <a:solidFill>
                  <a:schemeClr val="bg1"/>
                </a:solidFill>
                <a:latin typeface="나눔고딕 ExtraBold"/>
                <a:ea typeface="나눔고딕 ExtraBold"/>
              </a:rPr>
              <a:t>일본국가의과거와현재</a:t>
            </a:r>
            <a:r>
              <a:rPr lang="en-US" altLang="ko-KR" sz="3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]</a:t>
            </a:r>
            <a:endParaRPr lang="ko-KR" altLang="en-US" sz="3000" dirty="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59738-3798-7B50-171F-D534910FC923}"/>
              </a:ext>
            </a:extLst>
          </p:cNvPr>
          <p:cNvSpPr txBox="1"/>
          <p:nvPr/>
        </p:nvSpPr>
        <p:spPr>
          <a:xfrm>
            <a:off x="565391" y="5433646"/>
            <a:ext cx="8401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dirty="0">
                <a:solidFill>
                  <a:srgbClr val="FF80A9"/>
                </a:solidFill>
                <a:latin typeface="나눔고딕 ExtraBold"/>
                <a:ea typeface="나눔고딕 ExtraBold"/>
              </a:rPr>
              <a:t>22305876</a:t>
            </a:r>
            <a:r>
              <a:rPr lang="ko-KR" altLang="en-US" sz="4000" dirty="0">
                <a:solidFill>
                  <a:srgbClr val="FF80A9"/>
                </a:solidFill>
                <a:latin typeface="나눔고딕 ExtraBold"/>
                <a:ea typeface="나눔고딕 ExtraBold"/>
              </a:rPr>
              <a:t> </a:t>
            </a:r>
            <a:r>
              <a:rPr lang="ko-KR" altLang="en-US" sz="4000" dirty="0" err="1">
                <a:solidFill>
                  <a:srgbClr val="FF80A9"/>
                </a:solidFill>
                <a:latin typeface="나눔고딕 ExtraBold"/>
                <a:ea typeface="나눔고딕 ExtraBold"/>
              </a:rPr>
              <a:t>일본어일본학과</a:t>
            </a:r>
            <a:r>
              <a:rPr lang="ko-KR" altLang="en-US" sz="4000" dirty="0">
                <a:solidFill>
                  <a:srgbClr val="FF80A9"/>
                </a:solidFill>
                <a:latin typeface="나눔고딕 ExtraBold"/>
                <a:ea typeface="나눔고딕 ExtraBold"/>
              </a:rPr>
              <a:t> 신은영</a:t>
            </a:r>
          </a:p>
        </p:txBody>
      </p:sp>
    </p:spTree>
    <p:extLst>
      <p:ext uri="{BB962C8B-B14F-4D97-AF65-F5344CB8AC3E}">
        <p14:creationId xmlns:p14="http://schemas.microsoft.com/office/powerpoint/2010/main" val="365475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특징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2383" y="2320909"/>
            <a:ext cx="73272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800" b="1" dirty="0" err="1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심발</a:t>
            </a:r>
            <a:r>
              <a:rPr kumimoji="1" lang="ko-KR" altLang="en-US" sz="5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지진</a:t>
            </a:r>
            <a:endParaRPr kumimoji="1" lang="en-US" altLang="ko-KR" sz="5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0EAA2-9532-BBB2-E6AF-87D2DA057EE6}"/>
              </a:ext>
            </a:extLst>
          </p:cNvPr>
          <p:cNvSpPr txBox="1"/>
          <p:nvPr/>
        </p:nvSpPr>
        <p:spPr>
          <a:xfrm>
            <a:off x="1652092" y="3671950"/>
            <a:ext cx="8902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판 내부에서 발생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깊이가 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100km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이상인 지진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영향 범위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넓으나</a:t>
            </a:r>
            <a:r>
              <a:rPr kumimoji="1" lang="en-US" altLang="ko-KR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흔들림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약한 편</a:t>
            </a:r>
            <a:endParaRPr kumimoji="1" lang="en-US" altLang="ko-KR" sz="32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99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특징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2383" y="2296323"/>
            <a:ext cx="73272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지진의 분포</a:t>
            </a:r>
            <a:endParaRPr kumimoji="1" lang="en-US" altLang="ko-KR" sz="5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FB94F-B9F7-7095-CE7B-C7AA0D2FB6B5}"/>
              </a:ext>
            </a:extLst>
          </p:cNvPr>
          <p:cNvSpPr txBox="1"/>
          <p:nvPr/>
        </p:nvSpPr>
        <p:spPr>
          <a:xfrm>
            <a:off x="1593582" y="3576793"/>
            <a:ext cx="9019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전 국토가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발생 위험 지역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으로 분류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도호쿠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간토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시고쿠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큐슈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지역은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특히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위험이 높은 지역</a:t>
            </a:r>
            <a:endParaRPr kumimoji="1" lang="en-US" altLang="ko-KR" sz="32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40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지진과 자연재해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2383" y="2060305"/>
            <a:ext cx="732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6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쓰나미</a:t>
            </a:r>
            <a:endParaRPr kumimoji="1" lang="en-US" altLang="ko-KR" sz="6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600F8-4AFD-E0AD-9D01-76D6BFBA2CE1}"/>
              </a:ext>
            </a:extLst>
          </p:cNvPr>
          <p:cNvSpPr txBox="1"/>
          <p:nvPr/>
        </p:nvSpPr>
        <p:spPr>
          <a:xfrm>
            <a:off x="906116" y="3400402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주변의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해저 지진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은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대규모 쓰나미 유발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하는 경우 많음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BE5D3-6509-C125-113D-3ADC92203BB1}"/>
              </a:ext>
            </a:extLst>
          </p:cNvPr>
          <p:cNvSpPr txBox="1"/>
          <p:nvPr/>
        </p:nvSpPr>
        <p:spPr>
          <a:xfrm>
            <a:off x="1161374" y="4099876"/>
            <a:ext cx="10099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동일본 대지진 당시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최대 높이 </a:t>
            </a:r>
            <a:r>
              <a:rPr kumimoji="1" lang="en-US" altLang="ko-KR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40m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의 쓰나미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발생하여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대규모 피해 초래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08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지진과 자연재해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2383" y="2098828"/>
            <a:ext cx="732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6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화산 활동</a:t>
            </a:r>
            <a:endParaRPr kumimoji="1"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8411E0-7102-9D36-B04E-D2C1E005C29F}"/>
              </a:ext>
            </a:extLst>
          </p:cNvPr>
          <p:cNvSpPr txBox="1"/>
          <p:nvPr/>
        </p:nvSpPr>
        <p:spPr>
          <a:xfrm>
            <a:off x="2420954" y="3441090"/>
            <a:ext cx="735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일본의 지진은 </a:t>
            </a:r>
            <a:r>
              <a:rPr kumimoji="1" lang="ko-KR" altLang="en-US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종종 화산 활동과 연계</a:t>
            </a:r>
            <a:endParaRPr kumimoji="1" lang="en-US" altLang="ko-KR" sz="3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C5D24-4B51-6B5A-B531-FD12FE972ECD}"/>
              </a:ext>
            </a:extLst>
          </p:cNvPr>
          <p:cNvSpPr txBox="1"/>
          <p:nvPr/>
        </p:nvSpPr>
        <p:spPr>
          <a:xfrm>
            <a:off x="2420953" y="4169309"/>
            <a:ext cx="7350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・ </a:t>
            </a:r>
            <a:r>
              <a:rPr kumimoji="1" lang="en-US" altLang="ko-KR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2014</a:t>
            </a:r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 </a:t>
            </a:r>
            <a:r>
              <a:rPr kumimoji="1" lang="ko-KR" altLang="en-US" sz="36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온타케산</a:t>
            </a:r>
            <a:r>
              <a:rPr kumimoji="1" lang="ko-KR" altLang="en-US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분화</a:t>
            </a:r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는</a:t>
            </a:r>
            <a:endParaRPr kumimoji="1" lang="en-US" altLang="ko-KR" sz="3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주변 지진 활동과 </a:t>
            </a:r>
            <a:r>
              <a:rPr kumimoji="1" lang="ko-KR" altLang="en-US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연관성 있다고 분석</a:t>
            </a:r>
          </a:p>
        </p:txBody>
      </p:sp>
    </p:spTree>
    <p:extLst>
      <p:ext uri="{BB962C8B-B14F-4D97-AF65-F5344CB8AC3E}">
        <p14:creationId xmlns:p14="http://schemas.microsoft.com/office/powerpoint/2010/main" val="13247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4201887" y="-2407785"/>
            <a:ext cx="3788227" cy="11673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C9BB6-5935-B3E1-C984-EF64D892881B}"/>
              </a:ext>
            </a:extLst>
          </p:cNvPr>
          <p:cNvSpPr txBox="1"/>
          <p:nvPr/>
        </p:nvSpPr>
        <p:spPr>
          <a:xfrm>
            <a:off x="1299696" y="3032059"/>
            <a:ext cx="9592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7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발생 현황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CE792-CA4B-155F-5840-4D3B75D90E95}"/>
              </a:ext>
            </a:extLst>
          </p:cNvPr>
          <p:cNvSpPr txBox="1"/>
          <p:nvPr/>
        </p:nvSpPr>
        <p:spPr>
          <a:xfrm>
            <a:off x="5692684" y="2120949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02</a:t>
            </a:r>
            <a:endParaRPr kumimoji="1" lang="ko-KR" altLang="en-US" sz="4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275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9A3EC9FD-7111-CF0C-FC18-E5CF7CAC3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-57726" y="2264366"/>
            <a:ext cx="4777845" cy="3278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빈도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6538172" y="2262663"/>
            <a:ext cx="4874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 발생 빈도</a:t>
            </a:r>
            <a:endParaRPr kumimoji="1" lang="en-US" altLang="ko-KR" sz="54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080FC83-F9F2-83F7-F99C-DE998846E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70" y="1514668"/>
            <a:ext cx="5231158" cy="4777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5F83C7-926B-8E1D-DE6C-E1AF31BF54FC}"/>
              </a:ext>
            </a:extLst>
          </p:cNvPr>
          <p:cNvSpPr txBox="1"/>
          <p:nvPr/>
        </p:nvSpPr>
        <p:spPr>
          <a:xfrm>
            <a:off x="5311940" y="3522629"/>
            <a:ext cx="73272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전 세계 지진의 </a:t>
            </a:r>
            <a:r>
              <a:rPr kumimoji="1" lang="ko-KR" altLang="en-US" sz="2600" b="1" dirty="0">
                <a:solidFill>
                  <a:srgbClr val="FFC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600" b="1" dirty="0">
                <a:solidFill>
                  <a:srgbClr val="FFC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10%</a:t>
            </a:r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가</a:t>
            </a:r>
            <a:endParaRPr kumimoji="1" lang="en-US" altLang="ko-KR" sz="2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600" b="1" dirty="0">
                <a:solidFill>
                  <a:srgbClr val="FFC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발생하는 지역</a:t>
            </a:r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으로</a:t>
            </a:r>
            <a:r>
              <a:rPr kumimoji="1" lang="en-US" altLang="ko-KR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연간 약 </a:t>
            </a:r>
            <a:r>
              <a:rPr kumimoji="1" lang="en-US" altLang="ko-KR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1,500</a:t>
            </a:r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회 이상의</a:t>
            </a:r>
            <a:endParaRPr kumimoji="1" lang="en-US" altLang="ko-KR" sz="2600" b="1" dirty="0">
              <a:solidFill>
                <a:schemeClr val="bg1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solidFill>
                  <a:srgbClr val="FFC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유감지진</a:t>
            </a:r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사람이 느낄 수 있는 지진</a:t>
            </a:r>
            <a:r>
              <a:rPr kumimoji="1" lang="en-US" altLang="ko-KR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2600" b="1" dirty="0">
                <a:solidFill>
                  <a:schemeClr val="bg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600" b="1" dirty="0">
                <a:solidFill>
                  <a:srgbClr val="FFC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발생</a:t>
            </a:r>
            <a:endParaRPr kumimoji="1" lang="en-US" altLang="ko-KR" sz="2600" b="1" dirty="0">
              <a:solidFill>
                <a:srgbClr val="FFC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1039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71C3FB67-E4E6-5B49-E988-4FDD4C192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지진이 자주 발생하는 이유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2533-CCD8-22C1-5B7F-C2379D9358C3}"/>
              </a:ext>
            </a:extLst>
          </p:cNvPr>
          <p:cNvSpPr txBox="1"/>
          <p:nvPr/>
        </p:nvSpPr>
        <p:spPr>
          <a:xfrm>
            <a:off x="1422137" y="2540553"/>
            <a:ext cx="9362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일본은 </a:t>
            </a:r>
            <a:r>
              <a:rPr kumimoji="1" lang="ko-KR" altLang="en-US" sz="3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유라시아판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북아메리카판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태평양판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필리핀해판 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4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개의 주요 판이 만나는 경계에 위치</a:t>
            </a:r>
            <a:endParaRPr kumimoji="1" lang="en-US" altLang="ko-KR" sz="3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E5F44-C789-56C8-9887-4BA96619289E}"/>
              </a:ext>
            </a:extLst>
          </p:cNvPr>
          <p:cNvSpPr txBox="1"/>
          <p:nvPr/>
        </p:nvSpPr>
        <p:spPr>
          <a:xfrm>
            <a:off x="56331" y="3732662"/>
            <a:ext cx="12093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판 경계에선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판의 충돌과 </a:t>
            </a:r>
            <a:r>
              <a:rPr kumimoji="1" lang="ko-KR" altLang="en-US" sz="30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섭입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한 판이 다른 판 아래로 들어가는 현상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3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확장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판이 멀어지는 현상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),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변환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판이 옆으로 이동하는 현상</a:t>
            </a:r>
            <a:r>
              <a:rPr kumimoji="1" lang="en-US" altLang="ko-KR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3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3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활발하게 일어나기 때문</a:t>
            </a:r>
          </a:p>
        </p:txBody>
      </p:sp>
    </p:spTree>
    <p:extLst>
      <p:ext uri="{BB962C8B-B14F-4D97-AF65-F5344CB8AC3E}">
        <p14:creationId xmlns:p14="http://schemas.microsoft.com/office/powerpoint/2010/main" val="10139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주요 지진대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-333807" y="2162879"/>
            <a:ext cx="128596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4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난카이 </a:t>
            </a:r>
            <a:r>
              <a:rPr kumimoji="1" lang="ko-KR" altLang="en-US" sz="5400" b="1" dirty="0" err="1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트로프</a:t>
            </a:r>
            <a:endParaRPr kumimoji="1" lang="en-US" altLang="ko-KR" sz="54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endParaRPr kumimoji="1" lang="en-US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남서부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혼슈 남부와 </a:t>
            </a:r>
            <a:r>
              <a:rPr kumimoji="1" lang="ko-KR" altLang="en-US" sz="2700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시고쿠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해안에서 발생하는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해구형 지진대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규모 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8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이상의 강진 자주 발생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쓰나미 위험성 큼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대표적 사례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난카이 대지진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1946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도카이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지진 가능성 예측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일본에서 가장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활동적인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지진대 중 하나</a:t>
            </a:r>
            <a:r>
              <a:rPr kumimoji="1" lang="en-US" altLang="ko-KR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대규모 지진 </a:t>
            </a:r>
            <a:r>
              <a:rPr kumimoji="1" lang="ko-KR" altLang="en-US" sz="2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반복적 발생</a:t>
            </a:r>
            <a:endParaRPr kumimoji="1" lang="en-US" altLang="ko-KR" sz="26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38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주요 지진대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515926" y="2963098"/>
            <a:ext cx="1117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4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동해 해구</a:t>
            </a:r>
            <a:endParaRPr kumimoji="1" lang="en-US" altLang="ko-KR" sz="54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endParaRPr kumimoji="1" lang="en-US" altLang="ko-KR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동쪽 해안을 따라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태평양판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북아메리카판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충돌하는 지진대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동일본 대지진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(2011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규모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9.0)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이 지역에서 발생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17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주요 지진대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2383" y="2808513"/>
            <a:ext cx="732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6000" b="1" dirty="0" err="1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이즈</a:t>
            </a:r>
            <a:r>
              <a:rPr kumimoji="1" lang="en-US" altLang="ko-KR" sz="6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-</a:t>
            </a:r>
            <a:r>
              <a:rPr kumimoji="1" lang="ko-KR" altLang="en-US" sz="6000" b="1" dirty="0" err="1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오가사와라</a:t>
            </a:r>
            <a:r>
              <a:rPr kumimoji="1" lang="ko-KR" altLang="en-US" sz="6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해구</a:t>
            </a:r>
            <a:endParaRPr kumimoji="1" lang="en-US" altLang="ko-KR" sz="6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FCE35-CED2-8A52-4E77-EB9D291767EF}"/>
              </a:ext>
            </a:extLst>
          </p:cNvPr>
          <p:cNvSpPr txBox="1"/>
          <p:nvPr/>
        </p:nvSpPr>
        <p:spPr>
          <a:xfrm>
            <a:off x="1250763" y="4123479"/>
            <a:ext cx="96904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남동부에서 발생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필리핀해판</a:t>
            </a:r>
            <a:r>
              <a:rPr kumimoji="1" lang="en-US" altLang="ko-KR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en-US" altLang="ko-KR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태평양판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충돌하는 지점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해저 지진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으로 인한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쓰나미 발생 가능성</a:t>
            </a:r>
            <a:r>
              <a:rPr kumimoji="1" lang="en-US" altLang="ko-KR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높음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ko-KR" altLang="en-US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43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pSp>
        <p:nvGrpSpPr>
          <p:cNvPr id="2" name="그룹 1002">
            <a:extLst>
              <a:ext uri="{FF2B5EF4-FFF2-40B4-BE49-F238E27FC236}">
                <a16:creationId xmlns:a16="http://schemas.microsoft.com/office/drawing/2014/main" id="{2F9CD1CD-BAA3-F84F-B530-719EB46FD212}"/>
              </a:ext>
            </a:extLst>
          </p:cNvPr>
          <p:cNvGrpSpPr/>
          <p:nvPr/>
        </p:nvGrpSpPr>
        <p:grpSpPr>
          <a:xfrm>
            <a:off x="1902013" y="-661737"/>
            <a:ext cx="11031934" cy="7856122"/>
            <a:chOff x="6594944" y="-1268754"/>
            <a:chExt cx="12533921" cy="12609524"/>
          </a:xfrm>
        </p:grpSpPr>
        <p:pic>
          <p:nvPicPr>
            <p:cNvPr id="3" name="Object 5">
              <a:extLst>
                <a:ext uri="{FF2B5EF4-FFF2-40B4-BE49-F238E27FC236}">
                  <a16:creationId xmlns:a16="http://schemas.microsoft.com/office/drawing/2014/main" id="{012179AF-820F-E970-EC35-C844A0E3D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594944" y="-1268754"/>
              <a:ext cx="12533921" cy="12609524"/>
            </a:xfrm>
            <a:prstGeom prst="rect">
              <a:avLst/>
            </a:prstGeom>
          </p:spPr>
        </p:pic>
      </p:grpSp>
      <p:grpSp>
        <p:nvGrpSpPr>
          <p:cNvPr id="13" name="그룹 1003">
            <a:extLst>
              <a:ext uri="{FF2B5EF4-FFF2-40B4-BE49-F238E27FC236}">
                <a16:creationId xmlns:a16="http://schemas.microsoft.com/office/drawing/2014/main" id="{D5C910F9-FEB4-8DAF-D8F4-7B7AFC01D375}"/>
              </a:ext>
            </a:extLst>
          </p:cNvPr>
          <p:cNvGrpSpPr/>
          <p:nvPr/>
        </p:nvGrpSpPr>
        <p:grpSpPr>
          <a:xfrm rot="9450949">
            <a:off x="-1289007" y="-1170561"/>
            <a:ext cx="4824441" cy="3459637"/>
            <a:chOff x="407376" y="9155364"/>
            <a:chExt cx="4761681" cy="2180458"/>
          </a:xfrm>
        </p:grpSpPr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E6A2EDC2-EEFF-4CE9-8389-EC67FCD7A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E102554-C33B-BD01-36B8-98841923A873}"/>
              </a:ext>
            </a:extLst>
          </p:cNvPr>
          <p:cNvSpPr txBox="1"/>
          <p:nvPr/>
        </p:nvSpPr>
        <p:spPr>
          <a:xfrm>
            <a:off x="-586167" y="248832"/>
            <a:ext cx="32984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7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목차</a:t>
            </a:r>
          </a:p>
        </p:txBody>
      </p:sp>
      <p:grpSp>
        <p:nvGrpSpPr>
          <p:cNvPr id="7" name="그룹 1003">
            <a:extLst>
              <a:ext uri="{FF2B5EF4-FFF2-40B4-BE49-F238E27FC236}">
                <a16:creationId xmlns:a16="http://schemas.microsoft.com/office/drawing/2014/main" id="{665DD6AD-EB97-F1BF-2972-7039A631D48E}"/>
              </a:ext>
            </a:extLst>
          </p:cNvPr>
          <p:cNvGrpSpPr/>
          <p:nvPr/>
        </p:nvGrpSpPr>
        <p:grpSpPr>
          <a:xfrm>
            <a:off x="8681723" y="5400860"/>
            <a:ext cx="4761681" cy="2180458"/>
            <a:chOff x="407376" y="9155364"/>
            <a:chExt cx="4761681" cy="2180458"/>
          </a:xfrm>
        </p:grpSpPr>
        <p:pic>
          <p:nvPicPr>
            <p:cNvPr id="8" name="Object 9">
              <a:extLst>
                <a:ext uri="{FF2B5EF4-FFF2-40B4-BE49-F238E27FC236}">
                  <a16:creationId xmlns:a16="http://schemas.microsoft.com/office/drawing/2014/main" id="{6FAB470A-4B13-1316-BD7E-4120B2A2E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376" y="9155364"/>
              <a:ext cx="4761681" cy="2180458"/>
            </a:xfrm>
            <a:prstGeom prst="rect">
              <a:avLst/>
            </a:prstGeom>
          </p:spPr>
        </p:pic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93F774BF-16BB-CC1E-DAA9-5ADA90552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66" y="1309267"/>
            <a:ext cx="2139577" cy="15214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9A821-7BE3-7B22-CA3D-5F3B236A2F52}"/>
              </a:ext>
            </a:extLst>
          </p:cNvPr>
          <p:cNvSpPr txBox="1"/>
          <p:nvPr/>
        </p:nvSpPr>
        <p:spPr>
          <a:xfrm>
            <a:off x="3422609" y="3024066"/>
            <a:ext cx="7532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3. </a:t>
            </a:r>
            <a:r>
              <a:rPr lang="ko-KR" altLang="en-US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역사적 대지진 </a:t>
            </a:r>
            <a:r>
              <a:rPr lang="ko-KR" altLang="en-US" sz="4000" b="1" dirty="0" err="1">
                <a:solidFill>
                  <a:srgbClr val="FF0000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大震災</a:t>
            </a:r>
            <a:endParaRPr lang="en-US" altLang="ko-KR" sz="4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78AC8-06FC-CE3F-73BE-0D7359A36EF1}"/>
              </a:ext>
            </a:extLst>
          </p:cNvPr>
          <p:cNvSpPr txBox="1"/>
          <p:nvPr/>
        </p:nvSpPr>
        <p:spPr>
          <a:xfrm>
            <a:off x="3422610" y="1422036"/>
            <a:ext cx="60072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1.</a:t>
            </a:r>
            <a:r>
              <a:rPr lang="ko-KR" altLang="en-US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일본과 지진</a:t>
            </a:r>
            <a:endParaRPr lang="en-US" altLang="ko-KR" sz="4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97B01B-1CBB-0D88-F8B0-05218F1C306A}"/>
              </a:ext>
            </a:extLst>
          </p:cNvPr>
          <p:cNvSpPr txBox="1"/>
          <p:nvPr/>
        </p:nvSpPr>
        <p:spPr>
          <a:xfrm>
            <a:off x="3443649" y="2200727"/>
            <a:ext cx="60072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2.</a:t>
            </a:r>
            <a:r>
              <a:rPr lang="ko-KR" altLang="en-US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일본의 지진 발생 현황</a:t>
            </a:r>
            <a:endParaRPr lang="en-US" altLang="ko-KR" sz="4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2B8D7D-8BE4-D584-6173-A377FF2D5E18}"/>
              </a:ext>
            </a:extLst>
          </p:cNvPr>
          <p:cNvSpPr txBox="1"/>
          <p:nvPr/>
        </p:nvSpPr>
        <p:spPr>
          <a:xfrm>
            <a:off x="3422610" y="3803981"/>
            <a:ext cx="6683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4.</a:t>
            </a:r>
            <a:r>
              <a:rPr lang="ko-KR" altLang="en-US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일본의 지진 대응 시스템</a:t>
            </a:r>
            <a:endParaRPr lang="en-US" altLang="ko-KR" sz="4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819A59-D808-666C-7978-2144DA25F34A}"/>
              </a:ext>
            </a:extLst>
          </p:cNvPr>
          <p:cNvSpPr txBox="1"/>
          <p:nvPr/>
        </p:nvSpPr>
        <p:spPr>
          <a:xfrm>
            <a:off x="3422610" y="4638679"/>
            <a:ext cx="66839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5.</a:t>
            </a:r>
            <a:r>
              <a:rPr lang="ko-KR" altLang="en-US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일본의 지진 미래 전략</a:t>
            </a:r>
            <a:endParaRPr lang="en-US" altLang="ko-KR" sz="4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901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주요 지진대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1566483" y="2693609"/>
            <a:ext cx="905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4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내륙 활성 </a:t>
            </a:r>
            <a:r>
              <a:rPr kumimoji="1" lang="ko-KR" altLang="en-US" sz="5400" b="1" dirty="0" err="1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단층대</a:t>
            </a:r>
            <a:endParaRPr kumimoji="1" lang="en-US" altLang="ko-KR" sz="54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B31D1-29D7-68C7-C583-8860838A4D0A}"/>
              </a:ext>
            </a:extLst>
          </p:cNvPr>
          <p:cNvSpPr txBox="1"/>
          <p:nvPr/>
        </p:nvSpPr>
        <p:spPr>
          <a:xfrm>
            <a:off x="720169" y="3890762"/>
            <a:ext cx="10751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내륙엔 약 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2,000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개 이상의 </a:t>
            </a:r>
            <a:r>
              <a:rPr kumimoji="1" lang="ko-KR" altLang="en-US" sz="27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활성 단층 존재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강한 내륙 지진의 원인</a:t>
            </a:r>
            <a:endParaRPr kumimoji="1" lang="en-US" altLang="ko-KR" sz="27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대표적 예시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7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고베 대지진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(1995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),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7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후쿠이</a:t>
            </a:r>
            <a:r>
              <a:rPr kumimoji="1" lang="ko-KR" altLang="en-US" sz="27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지진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(1948</a:t>
            </a:r>
            <a:r>
              <a:rPr kumimoji="1" lang="ko-KR" altLang="en-US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</a:t>
            </a:r>
            <a:r>
              <a:rPr kumimoji="1" lang="en-US" altLang="ko-KR" sz="27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14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73BE76EF-002B-386E-BFA1-6A8393C2B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-68917" y="2535148"/>
            <a:ext cx="4298181" cy="3566801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121C9E83-93F3-E5C9-B7B5-B2F4F8F57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3840123" y="2535148"/>
            <a:ext cx="4298181" cy="3566801"/>
          </a:xfrm>
          <a:prstGeom prst="rect">
            <a:avLst/>
          </a:prstGeom>
        </p:spPr>
      </p:pic>
      <p:pic>
        <p:nvPicPr>
          <p:cNvPr id="2" name="Object 5">
            <a:extLst>
              <a:ext uri="{FF2B5EF4-FFF2-40B4-BE49-F238E27FC236}">
                <a16:creationId xmlns:a16="http://schemas.microsoft.com/office/drawing/2014/main" id="{F601B47E-5F39-77FD-34A9-1F60FE07B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7833216" y="2535147"/>
            <a:ext cx="4298181" cy="3566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A1C75-6889-00BE-3299-9B933FEDF722}"/>
              </a:ext>
            </a:extLst>
          </p:cNvPr>
          <p:cNvSpPr txBox="1"/>
          <p:nvPr/>
        </p:nvSpPr>
        <p:spPr>
          <a:xfrm>
            <a:off x="433136" y="446202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유형별 지진 빈도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E72F0-AB49-983A-7840-5E9428BC6CE2}"/>
              </a:ext>
            </a:extLst>
          </p:cNvPr>
          <p:cNvSpPr txBox="1"/>
          <p:nvPr/>
        </p:nvSpPr>
        <p:spPr>
          <a:xfrm>
            <a:off x="727736" y="2015026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직접적 지각 지진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6ED36-F3EA-B1E1-2CAC-1A99E7DB2AEA}"/>
              </a:ext>
            </a:extLst>
          </p:cNvPr>
          <p:cNvSpPr txBox="1"/>
          <p:nvPr/>
        </p:nvSpPr>
        <p:spPr>
          <a:xfrm>
            <a:off x="4678801" y="2015026"/>
            <a:ext cx="26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 err="1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심발</a:t>
            </a:r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지진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6EA78-432C-4CA5-1375-60C0922ECF8B}"/>
              </a:ext>
            </a:extLst>
          </p:cNvPr>
          <p:cNvSpPr txBox="1"/>
          <p:nvPr/>
        </p:nvSpPr>
        <p:spPr>
          <a:xfrm>
            <a:off x="8671894" y="2032953"/>
            <a:ext cx="26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해저 지진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D7A1C-9394-EA08-4E1A-0E2E5899CCE7}"/>
              </a:ext>
            </a:extLst>
          </p:cNvPr>
          <p:cNvSpPr txBox="1"/>
          <p:nvPr/>
        </p:nvSpPr>
        <p:spPr>
          <a:xfrm>
            <a:off x="325310" y="3656827"/>
            <a:ext cx="35382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3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얕은 깊이 </a:t>
            </a:r>
            <a:r>
              <a:rPr kumimoji="1" lang="en-US" altLang="ko-KR" sz="23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kumimoji="1" lang="ko-KR" altLang="en-US" sz="23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약 </a:t>
            </a:r>
            <a:r>
              <a:rPr kumimoji="1" lang="en-US" altLang="ko-KR" sz="23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10~30km)</a:t>
            </a:r>
          </a:p>
          <a:p>
            <a:pPr algn="ctr"/>
            <a:r>
              <a:rPr kumimoji="1" lang="ko-KR" altLang="en-US" sz="23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에서 발생하는 지진</a:t>
            </a:r>
            <a:r>
              <a:rPr kumimoji="1" lang="en-US" altLang="ko-KR" sz="23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</a:p>
          <a:p>
            <a:pPr algn="ctr"/>
            <a:r>
              <a:rPr kumimoji="1" lang="ko-KR" altLang="en-US" sz="23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도심에 강한 진동 전달</a:t>
            </a:r>
            <a:r>
              <a:rPr kumimoji="1" lang="ko-KR" altLang="en-US" sz="23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하여 </a:t>
            </a:r>
            <a:endParaRPr kumimoji="1" lang="en-US" altLang="ko-KR" sz="23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3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큰 피해를 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C34F4-C51C-819B-B170-8482B43D045C}"/>
              </a:ext>
            </a:extLst>
          </p:cNvPr>
          <p:cNvSpPr txBox="1"/>
          <p:nvPr/>
        </p:nvSpPr>
        <p:spPr>
          <a:xfrm>
            <a:off x="4391200" y="3485831"/>
            <a:ext cx="3196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100Km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이상의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깊이에서 발생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비교적 넓은 지역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에 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약한 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흔들림 유발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86EED-4924-7F9D-61F5-027F8E29CE89}"/>
              </a:ext>
            </a:extLst>
          </p:cNvPr>
          <p:cNvSpPr txBox="1"/>
          <p:nvPr/>
        </p:nvSpPr>
        <p:spPr>
          <a:xfrm>
            <a:off x="8384295" y="3658035"/>
            <a:ext cx="3196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해양판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에서 발생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쓰나미의 원인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이 되는 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경우가 많음</a:t>
            </a:r>
          </a:p>
        </p:txBody>
      </p:sp>
    </p:spTree>
    <p:extLst>
      <p:ext uri="{BB962C8B-B14F-4D97-AF65-F5344CB8AC3E}">
        <p14:creationId xmlns:p14="http://schemas.microsoft.com/office/powerpoint/2010/main" val="145130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32554"/>
            <a:ext cx="10647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54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진도와 규모</a:t>
            </a: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096BA44-B8A0-0CD4-38A6-FF541C07D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40084" y="1518345"/>
            <a:ext cx="5039716" cy="5074026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047627EF-A031-7C2C-714E-D1144A726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337038" y="1518345"/>
            <a:ext cx="5039715" cy="5074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A8526F-2785-B35C-1A7F-7D4B59736885}"/>
              </a:ext>
            </a:extLst>
          </p:cNvPr>
          <p:cNvSpPr txBox="1"/>
          <p:nvPr/>
        </p:nvSpPr>
        <p:spPr>
          <a:xfrm>
            <a:off x="1761970" y="1476417"/>
            <a:ext cx="26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 규모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C7E58-6E7F-214B-7636-7F1C5A51FCC2}"/>
              </a:ext>
            </a:extLst>
          </p:cNvPr>
          <p:cNvSpPr txBox="1"/>
          <p:nvPr/>
        </p:nvSpPr>
        <p:spPr>
          <a:xfrm>
            <a:off x="7657294" y="1431013"/>
            <a:ext cx="26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진도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D9F10-DCEE-54C6-2D8C-40F8D996B612}"/>
              </a:ext>
            </a:extLst>
          </p:cNvPr>
          <p:cNvSpPr txBox="1"/>
          <p:nvPr/>
        </p:nvSpPr>
        <p:spPr>
          <a:xfrm>
            <a:off x="1747317" y="2260410"/>
            <a:ext cx="2825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규모 </a:t>
            </a:r>
            <a:r>
              <a:rPr kumimoji="1" lang="en-US" altLang="ko-KR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5~6</a:t>
            </a: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건물 흔들림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경미한 피해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EDF551-DF13-1D89-4D7A-F82B88C07310}"/>
              </a:ext>
            </a:extLst>
          </p:cNvPr>
          <p:cNvSpPr txBox="1"/>
          <p:nvPr/>
        </p:nvSpPr>
        <p:spPr>
          <a:xfrm>
            <a:off x="6596505" y="3229302"/>
            <a:ext cx="4520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일본은 독자적인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진도 계급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(JAM 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진도 계급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사용하여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체감 강도 세분화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ABE5F-C288-047C-2C37-0A45D6B29576}"/>
              </a:ext>
            </a:extLst>
          </p:cNvPr>
          <p:cNvSpPr txBox="1"/>
          <p:nvPr/>
        </p:nvSpPr>
        <p:spPr>
          <a:xfrm>
            <a:off x="928592" y="3816511"/>
            <a:ext cx="46474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규모 </a:t>
            </a:r>
            <a:r>
              <a:rPr kumimoji="1" lang="en-US" altLang="ko-KR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7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이상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구조물 붕괴 및 광범위한 피해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A93EF-7ECD-23FA-2040-4A794EDDB707}"/>
              </a:ext>
            </a:extLst>
          </p:cNvPr>
          <p:cNvSpPr txBox="1"/>
          <p:nvPr/>
        </p:nvSpPr>
        <p:spPr>
          <a:xfrm>
            <a:off x="1497658" y="5028919"/>
            <a:ext cx="35092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동일본 대지진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규모 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9.0,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쓰나미 동반</a:t>
            </a:r>
          </a:p>
        </p:txBody>
      </p:sp>
    </p:spTree>
    <p:extLst>
      <p:ext uri="{BB962C8B-B14F-4D97-AF65-F5344CB8AC3E}">
        <p14:creationId xmlns:p14="http://schemas.microsoft.com/office/powerpoint/2010/main" val="12530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42878-0897-5351-CED7-D61FE82E79A1}"/>
              </a:ext>
            </a:extLst>
          </p:cNvPr>
          <p:cNvSpPr txBox="1"/>
          <p:nvPr/>
        </p:nvSpPr>
        <p:spPr>
          <a:xfrm>
            <a:off x="433136" y="446202"/>
            <a:ext cx="1064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지진의 분포 특성</a:t>
            </a:r>
            <a:endParaRPr kumimoji="1" lang="ko-KR" altLang="en-US" sz="36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096BA44-B8A0-0CD4-38A6-FF541C07D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40084" y="1518345"/>
            <a:ext cx="5039716" cy="5074026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047627EF-A031-7C2C-714E-D1144A726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16200000">
            <a:off x="6337038" y="1518345"/>
            <a:ext cx="5039715" cy="5074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A8526F-2785-B35C-1A7F-7D4B59736885}"/>
              </a:ext>
            </a:extLst>
          </p:cNvPr>
          <p:cNvSpPr txBox="1"/>
          <p:nvPr/>
        </p:nvSpPr>
        <p:spPr>
          <a:xfrm>
            <a:off x="1761970" y="1476417"/>
            <a:ext cx="2620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지표 지진과</a:t>
            </a:r>
            <a:endParaRPr kumimoji="1" lang="en-US" altLang="ko-KR" sz="3200" b="1" dirty="0">
              <a:highlight>
                <a:srgbClr val="FFFF00"/>
              </a:highlight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200" b="1" dirty="0" err="1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심발</a:t>
            </a:r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지진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C7E58-6E7F-214B-7636-7F1C5A51FCC2}"/>
              </a:ext>
            </a:extLst>
          </p:cNvPr>
          <p:cNvSpPr txBox="1"/>
          <p:nvPr/>
        </p:nvSpPr>
        <p:spPr>
          <a:xfrm>
            <a:off x="7657294" y="1431013"/>
            <a:ext cx="26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지역별 분포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D9F10-DCEE-54C6-2D8C-40F8D996B612}"/>
              </a:ext>
            </a:extLst>
          </p:cNvPr>
          <p:cNvSpPr txBox="1"/>
          <p:nvPr/>
        </p:nvSpPr>
        <p:spPr>
          <a:xfrm>
            <a:off x="798092" y="2886258"/>
            <a:ext cx="4723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태평양판 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필리핀해판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섭입으로 인한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해구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에서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대규모 지진 자주 발생</a:t>
            </a:r>
            <a:endParaRPr kumimoji="1" lang="en-US" altLang="ko-KR" sz="28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내륙에서 활서 단층 따라 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분포된 지진 주기적 발생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EDF551-DF13-1D89-4D7A-F82B88C07310}"/>
              </a:ext>
            </a:extLst>
          </p:cNvPr>
          <p:cNvSpPr txBox="1"/>
          <p:nvPr/>
        </p:nvSpPr>
        <p:spPr>
          <a:xfrm>
            <a:off x="6933422" y="2101428"/>
            <a:ext cx="4068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도호쿠</a:t>
            </a:r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지역</a:t>
            </a:r>
            <a:endParaRPr kumimoji="1" lang="en-US" altLang="ko-KR" sz="24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동일본 대지진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400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이와테・미야기・후쿠시마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잦은 지진 발생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CCD5D-0522-2383-F11C-65BAB1861220}"/>
              </a:ext>
            </a:extLst>
          </p:cNvPr>
          <p:cNvSpPr txBox="1"/>
          <p:nvPr/>
        </p:nvSpPr>
        <p:spPr>
          <a:xfrm>
            <a:off x="7011811" y="3743984"/>
            <a:ext cx="406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간토 지역</a:t>
            </a:r>
            <a:endParaRPr kumimoji="1" lang="en-US" altLang="ko-KR" sz="24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관동대지진</a:t>
            </a:r>
            <a:r>
              <a:rPr kumimoji="1" lang="en-US" altLang="ko-KR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도쿄 수도권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발생 가능성 높은 지역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4BC17-ED14-FADA-A3D0-E3A29EE89595}"/>
              </a:ext>
            </a:extLst>
          </p:cNvPr>
          <p:cNvSpPr txBox="1"/>
          <p:nvPr/>
        </p:nvSpPr>
        <p:spPr>
          <a:xfrm>
            <a:off x="7011811" y="5017209"/>
            <a:ext cx="406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긴키 지역</a:t>
            </a:r>
            <a:endParaRPr kumimoji="1" lang="en-US" altLang="ko-KR" sz="24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고베 대지진 대표되는</a:t>
            </a:r>
            <a:endParaRPr kumimoji="1" lang="en-US" altLang="ko-KR" sz="24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24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내륙 단층대의 활동</a:t>
            </a:r>
          </a:p>
        </p:txBody>
      </p:sp>
    </p:spTree>
    <p:extLst>
      <p:ext uri="{BB962C8B-B14F-4D97-AF65-F5344CB8AC3E}">
        <p14:creationId xmlns:p14="http://schemas.microsoft.com/office/powerpoint/2010/main" val="13187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4201887" y="-2407785"/>
            <a:ext cx="3788227" cy="11673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C9BB6-5935-B3E1-C984-EF64D892881B}"/>
              </a:ext>
            </a:extLst>
          </p:cNvPr>
          <p:cNvSpPr txBox="1"/>
          <p:nvPr/>
        </p:nvSpPr>
        <p:spPr>
          <a:xfrm>
            <a:off x="1299697" y="3051244"/>
            <a:ext cx="9592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72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일본과 지진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CE792-CA4B-155F-5840-4D3B75D90E95}"/>
              </a:ext>
            </a:extLst>
          </p:cNvPr>
          <p:cNvSpPr txBox="1"/>
          <p:nvPr/>
        </p:nvSpPr>
        <p:spPr>
          <a:xfrm>
            <a:off x="5692684" y="2120949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01</a:t>
            </a:r>
            <a:endParaRPr kumimoji="1" lang="ko-KR" altLang="en-US" sz="4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078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05B2B400-8F45-77F4-09DE-20E3CB36E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4799195" y="-5780308"/>
            <a:ext cx="2593611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5DF94E-4712-9745-1B54-77C8DAE42DF0}"/>
              </a:ext>
            </a:extLst>
          </p:cNvPr>
          <p:cNvSpPr txBox="1"/>
          <p:nvPr/>
        </p:nvSpPr>
        <p:spPr>
          <a:xfrm>
            <a:off x="3052443" y="112617"/>
            <a:ext cx="6087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일본과 지진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FB715-6324-93FA-5669-9591C8178E40}"/>
              </a:ext>
            </a:extLst>
          </p:cNvPr>
          <p:cNvSpPr txBox="1"/>
          <p:nvPr/>
        </p:nvSpPr>
        <p:spPr>
          <a:xfrm>
            <a:off x="2434693" y="4863420"/>
            <a:ext cx="73226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일본은 지진이 </a:t>
            </a:r>
            <a:r>
              <a:rPr kumimoji="1" lang="ko-KR" altLang="en-US" sz="3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매우</a:t>
            </a:r>
            <a:r>
              <a:rPr kumimoji="1" lang="ko-KR" altLang="en-US" sz="3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빈번한 지역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0E1688C-7E78-6B79-D4F8-00A2FFD3A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848" y="1497691"/>
            <a:ext cx="8202304" cy="3190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6CBF94-48B0-5E2A-91BA-431ADACC3264}"/>
              </a:ext>
            </a:extLst>
          </p:cNvPr>
          <p:cNvSpPr txBox="1"/>
          <p:nvPr/>
        </p:nvSpPr>
        <p:spPr>
          <a:xfrm>
            <a:off x="2434692" y="5530860"/>
            <a:ext cx="73226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지리적 위치와 </a:t>
            </a:r>
            <a:endParaRPr kumimoji="1" lang="en-US" altLang="ko-KR" sz="3400" b="1" dirty="0">
              <a:solidFill>
                <a:schemeClr val="bg1"/>
              </a:solidFill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pPr algn="ctr"/>
            <a:r>
              <a:rPr kumimoji="1" lang="ko-KR" altLang="en-US" sz="3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지질학적 특성</a:t>
            </a:r>
            <a:r>
              <a:rPr kumimoji="1" lang="ko-KR" altLang="en-US" sz="3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으로 지진 발생</a:t>
            </a:r>
          </a:p>
        </p:txBody>
      </p:sp>
    </p:spTree>
    <p:extLst>
      <p:ext uri="{BB962C8B-B14F-4D97-AF65-F5344CB8AC3E}">
        <p14:creationId xmlns:p14="http://schemas.microsoft.com/office/powerpoint/2010/main" val="22332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지리적 위치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905299" y="2324187"/>
            <a:ext cx="5754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5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환태평양 조산대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824C3-BE1F-67FF-1782-9FB14096A0E1}"/>
              </a:ext>
            </a:extLst>
          </p:cNvPr>
          <p:cNvSpPr txBox="1"/>
          <p:nvPr/>
        </p:nvSpPr>
        <p:spPr>
          <a:xfrm>
            <a:off x="905299" y="3429000"/>
            <a:ext cx="93041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일본은 환태평양 조산대의 중심부에 위치</a:t>
            </a:r>
            <a:endParaRPr kumimoji="1" lang="en-US" altLang="ko-KR" sz="36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환태평양 조산대 </a:t>
            </a:r>
            <a:r>
              <a:rPr kumimoji="1" lang="en-US" altLang="ko-KR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&gt;</a:t>
            </a:r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태평양을 둘러싼 지역으로</a:t>
            </a:r>
            <a:r>
              <a:rPr kumimoji="1" lang="en-US" altLang="ko-KR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</a:p>
          <a:p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전 세계 </a:t>
            </a:r>
            <a:r>
              <a:rPr kumimoji="1" lang="ko-KR" altLang="en-US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지진의 </a:t>
            </a:r>
            <a:r>
              <a:rPr kumimoji="1" lang="en-US" altLang="ko-KR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90%</a:t>
            </a:r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와 </a:t>
            </a:r>
            <a:r>
              <a:rPr kumimoji="1" lang="ko-KR" altLang="en-US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화산 활동의 </a:t>
            </a:r>
            <a:r>
              <a:rPr kumimoji="1" lang="en-US" altLang="ko-KR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75%</a:t>
            </a:r>
            <a:r>
              <a:rPr kumimoji="1" lang="ko-KR" altLang="en-US" sz="36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6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발생</a:t>
            </a:r>
          </a:p>
        </p:txBody>
      </p:sp>
    </p:spTree>
    <p:extLst>
      <p:ext uri="{BB962C8B-B14F-4D97-AF65-F5344CB8AC3E}">
        <p14:creationId xmlns:p14="http://schemas.microsoft.com/office/powerpoint/2010/main" val="11130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지리적 위치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903834" y="1825874"/>
            <a:ext cx="1080594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45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판 구조론적 특성</a:t>
            </a:r>
            <a:endParaRPr kumimoji="1" lang="en-US" altLang="ko-KR" sz="45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  <a:p>
            <a:r>
              <a:rPr kumimoji="1" lang="ko-KR" altLang="en-US" sz="4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 </a:t>
            </a:r>
            <a:r>
              <a:rPr kumimoji="1" lang="ko-KR" altLang="en-US" sz="3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일본은 </a:t>
            </a:r>
            <a:r>
              <a:rPr kumimoji="1" lang="en-US" altLang="ko-KR" sz="3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4</a:t>
            </a:r>
            <a:r>
              <a:rPr kumimoji="1" lang="ko-KR" altLang="en-US" sz="3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개의 주요 판이 만나는 복잡한 경계에 자리 잡음</a:t>
            </a:r>
            <a:endParaRPr kumimoji="1" lang="en-US" altLang="ko-KR" sz="3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0C413-0A6F-416B-A5CF-37CC6AD4F2AC}"/>
              </a:ext>
            </a:extLst>
          </p:cNvPr>
          <p:cNvSpPr txBox="1"/>
          <p:nvPr/>
        </p:nvSpPr>
        <p:spPr>
          <a:xfrm>
            <a:off x="1259016" y="3416686"/>
            <a:ext cx="91069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1.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유라시아판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일본의 서부와 중앙부 위치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2.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북아메리카판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홋카이도 및 일본 북동부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3.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태평양판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일본 동쪽 해구에서 </a:t>
            </a:r>
            <a:r>
              <a:rPr kumimoji="1" lang="ko-KR" altLang="en-US" sz="2800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섭입해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지진 유발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4.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필리핀해판</a:t>
            </a:r>
            <a:r>
              <a:rPr kumimoji="1" lang="en-US" altLang="ko-KR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28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일본 남부 해역에서 유라시아판 아래로 </a:t>
            </a:r>
            <a:r>
              <a:rPr kumimoji="1" lang="ko-KR" altLang="en-US" sz="2800" b="1" dirty="0" err="1">
                <a:latin typeface="NanumGothic" panose="020D0604000000000000" pitchFamily="34" charset="-127"/>
                <a:ea typeface="NanumGothic" panose="020D0604000000000000" pitchFamily="34" charset="-127"/>
              </a:rPr>
              <a:t>섭입</a:t>
            </a:r>
            <a:endParaRPr kumimoji="1" lang="en-US" altLang="ko-KR" sz="28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5F8B6-9B23-033E-C66C-D027F632DBA2}"/>
              </a:ext>
            </a:extLst>
          </p:cNvPr>
          <p:cNvSpPr txBox="1"/>
          <p:nvPr/>
        </p:nvSpPr>
        <p:spPr>
          <a:xfrm>
            <a:off x="767135" y="5503909"/>
            <a:ext cx="1107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이 </a:t>
            </a:r>
            <a:r>
              <a:rPr kumimoji="1" lang="en-US" altLang="ko-KR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4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개의 판이 만나는 경계에서 판의 움직임으로 </a:t>
            </a:r>
            <a:r>
              <a:rPr kumimoji="1" lang="ko-KR" altLang="en-US" sz="2000" b="1" dirty="0" err="1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섭입형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 지진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과 내륙의 </a:t>
            </a:r>
            <a:r>
              <a:rPr kumimoji="1" lang="ko-KR" altLang="en-US" sz="20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단층 지진</a:t>
            </a:r>
            <a:r>
              <a:rPr kumimoji="1" lang="ko-KR" altLang="en-US" sz="20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번번히 발생</a:t>
            </a:r>
            <a:endParaRPr kumimoji="1" lang="en-US" altLang="ko-KR" sz="20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74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지리적 위치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2381" y="1988311"/>
            <a:ext cx="732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6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지형적 특성</a:t>
            </a:r>
            <a:endParaRPr kumimoji="1" lang="en-US" altLang="ko-KR" sz="6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52699-E3DF-A361-7A0D-714C47DAE889}"/>
              </a:ext>
            </a:extLst>
          </p:cNvPr>
          <p:cNvSpPr txBox="1"/>
          <p:nvPr/>
        </p:nvSpPr>
        <p:spPr>
          <a:xfrm>
            <a:off x="2368856" y="3267769"/>
            <a:ext cx="74542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열도는 대부분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산악지형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판의 충돌과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지질학적 변형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으로 형성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404A6-980E-A12A-2F40-4A01967FCD88}"/>
              </a:ext>
            </a:extLst>
          </p:cNvPr>
          <p:cNvSpPr txBox="1"/>
          <p:nvPr/>
        </p:nvSpPr>
        <p:spPr>
          <a:xfrm>
            <a:off x="2380810" y="4494638"/>
            <a:ext cx="7444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동해와 태평양의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해저 지각활동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은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주변의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지진 활동 더욱 활발하게 만듦</a:t>
            </a:r>
            <a:endParaRPr kumimoji="1" lang="en-US" altLang="ko-KR" sz="32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764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특징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2383" y="2185777"/>
            <a:ext cx="7327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60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해구형 지진</a:t>
            </a:r>
            <a:endParaRPr kumimoji="1" lang="en-US" altLang="ko-KR" sz="60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4E7A5-E889-781E-0E15-FAD362CFF8C1}"/>
              </a:ext>
            </a:extLst>
          </p:cNvPr>
          <p:cNvSpPr txBox="1"/>
          <p:nvPr/>
        </p:nvSpPr>
        <p:spPr>
          <a:xfrm>
            <a:off x="1667474" y="3513352"/>
            <a:ext cx="8871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동쪽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태평양판 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+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필리핀해판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의 섭입으로 발생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08F3E-BB69-836D-65DF-286DB78DAB98}"/>
              </a:ext>
            </a:extLst>
          </p:cNvPr>
          <p:cNvSpPr txBox="1"/>
          <p:nvPr/>
        </p:nvSpPr>
        <p:spPr>
          <a:xfrm>
            <a:off x="3095749" y="4778744"/>
            <a:ext cx="6014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대표적 사례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동일본 대지진 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2011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9AA7A-8CD8-8CCE-B411-3FD8C7A2F8DB}"/>
              </a:ext>
            </a:extLst>
          </p:cNvPr>
          <p:cNvSpPr txBox="1"/>
          <p:nvPr/>
        </p:nvSpPr>
        <p:spPr>
          <a:xfrm>
            <a:off x="2182838" y="4145965"/>
            <a:ext cx="784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규모가 크며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쓰나미를 동반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하는 경우가 많음</a:t>
            </a:r>
          </a:p>
        </p:txBody>
      </p:sp>
    </p:spTree>
    <p:extLst>
      <p:ext uri="{BB962C8B-B14F-4D97-AF65-F5344CB8AC3E}">
        <p14:creationId xmlns:p14="http://schemas.microsoft.com/office/powerpoint/2010/main" val="164955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C3D3D6B-E3AF-1EC5-5B90-580452CFE6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62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2" name="Object 5">
            <a:extLst>
              <a:ext uri="{FF2B5EF4-FFF2-40B4-BE49-F238E27FC236}">
                <a16:creationId xmlns:a16="http://schemas.microsoft.com/office/drawing/2014/main" id="{11E7C11B-9D7A-6D87-AB31-1F5CC47B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5400000">
            <a:off x="3605451" y="-1842635"/>
            <a:ext cx="4995387" cy="1167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8AE93-C31B-5CA5-E2AA-7E4E63A6243D}"/>
              </a:ext>
            </a:extLst>
          </p:cNvPr>
          <p:cNvSpPr txBox="1"/>
          <p:nvPr/>
        </p:nvSpPr>
        <p:spPr>
          <a:xfrm>
            <a:off x="2432384" y="366156"/>
            <a:ext cx="732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800" b="1" dirty="0">
                <a:highlight>
                  <a:srgbClr val="FFFF00"/>
                </a:highlight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일본의 지진 특징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866E5-3121-E97C-D154-69B30FE22856}"/>
              </a:ext>
            </a:extLst>
          </p:cNvPr>
          <p:cNvSpPr txBox="1"/>
          <p:nvPr/>
        </p:nvSpPr>
        <p:spPr>
          <a:xfrm>
            <a:off x="2439527" y="2248955"/>
            <a:ext cx="732723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5800" b="1" dirty="0"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내륙 단층형 지진</a:t>
            </a:r>
            <a:endParaRPr kumimoji="1" lang="en-US" altLang="ko-KR" sz="5800" b="1" dirty="0">
              <a:latin typeface="NANUMGOTHIC EXTRABOLD" panose="020D0604000000000000" pitchFamily="34" charset="-127"/>
              <a:ea typeface="NANUMGOTHIC EXTRABOLD" panose="020D0604000000000000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62158-DAC4-324E-6C4C-1ACDED2DB30E}"/>
              </a:ext>
            </a:extLst>
          </p:cNvPr>
          <p:cNvSpPr txBox="1"/>
          <p:nvPr/>
        </p:nvSpPr>
        <p:spPr>
          <a:xfrm>
            <a:off x="1790450" y="3624161"/>
            <a:ext cx="86253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일본 내륙의 활성 단층대에서 발생</a:t>
            </a:r>
            <a:endParaRPr kumimoji="1" lang="en-US" altLang="ko-KR" sz="3200" b="1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도심지역 발생할 경우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,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큰 피해 유발</a:t>
            </a:r>
            <a:endParaRPr kumimoji="1" lang="en-US" altLang="ko-KR" sz="3200" b="1" dirty="0">
              <a:solidFill>
                <a:srgbClr val="FF0000"/>
              </a:solidFill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/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대표적 사례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: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ko-KR" altLang="en-US" sz="3200" b="1" dirty="0">
                <a:solidFill>
                  <a:srgbClr val="FF0000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고베 대지진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(1995</a:t>
            </a:r>
            <a:r>
              <a:rPr kumimoji="1" lang="ko-KR" altLang="en-US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년</a:t>
            </a:r>
            <a:r>
              <a:rPr kumimoji="1" lang="en-US" altLang="ko-KR" sz="3200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90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693</Words>
  <Application>Microsoft Macintosh PowerPoint</Application>
  <PresentationFormat>와이드스크린</PresentationFormat>
  <Paragraphs>146</Paragraphs>
  <Slides>23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NanumGothic</vt:lpstr>
      <vt:lpstr>나눔고딕 ExtraBold</vt:lpstr>
      <vt:lpstr>Malgun Gothic</vt:lpstr>
      <vt:lpstr>NANUMGOTHIC EXTRABOLD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신은영</dc:creator>
  <cp:lastModifiedBy>신은영</cp:lastModifiedBy>
  <cp:revision>6</cp:revision>
  <dcterms:created xsi:type="dcterms:W3CDTF">2024-11-23T17:42:55Z</dcterms:created>
  <dcterms:modified xsi:type="dcterms:W3CDTF">2024-12-04T14:43:41Z</dcterms:modified>
</cp:coreProperties>
</file>