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0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023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6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2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90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4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48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909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02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추상적인 빨강 기하학 무늬">
            <a:extLst>
              <a:ext uri="{FF2B5EF4-FFF2-40B4-BE49-F238E27FC236}">
                <a16:creationId xmlns:a16="http://schemas.microsoft.com/office/drawing/2014/main" id="{9CF33F1A-C3D1-B9C0-D5B7-453CB9D5B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DD29B6E1-6E86-A1A0-2491-E5B84B3A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68000"/>
                </a:schemeClr>
              </a:gs>
              <a:gs pos="100000">
                <a:schemeClr val="accent1">
                  <a:lumMod val="60000"/>
                  <a:lumOff val="40000"/>
                  <a:alpha val="7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83838" y="1452913"/>
            <a:ext cx="9426194" cy="1071446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dirty="0"/>
              <a:t>일본 각지를 대표하는 명소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59709" y="4606232"/>
            <a:ext cx="5481920" cy="908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b="1" dirty="0"/>
              <a:t>일본 국가의 과거와 현재</a:t>
            </a:r>
          </a:p>
          <a:p>
            <a:pPr algn="ctr">
              <a:lnSpc>
                <a:spcPct val="110000"/>
              </a:lnSpc>
            </a:pPr>
            <a:r>
              <a:rPr lang="ko-KR" altLang="en-US" b="1" dirty="0"/>
              <a:t>일*어일*학과           222*1*60           장*호</a:t>
            </a:r>
            <a:endParaRPr lang="ko-KR" b="1" dirty="0"/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97" y="930615"/>
            <a:ext cx="8886884" cy="953669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ko-KR" dirty="0"/>
              <a:t>3</a:t>
            </a:r>
            <a:r>
              <a:rPr lang="ko-KR" altLang="en-US" dirty="0"/>
              <a:t>．</a:t>
            </a:r>
            <a:r>
              <a:rPr lang="ko-KR" altLang="en-US" b="1" dirty="0"/>
              <a:t>간토 지방 (関東地方)</a:t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077441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8. </a:t>
            </a:r>
            <a:r>
              <a:rPr lang="ko-KR" altLang="en-US" b="1" dirty="0" err="1"/>
              <a:t>우시쿠</a:t>
            </a:r>
            <a:r>
              <a:rPr lang="ko-KR" altLang="en-US" b="1" dirty="0"/>
              <a:t> 대불 (</a:t>
            </a:r>
            <a:r>
              <a:rPr lang="ko-KR" altLang="en-US" b="1" dirty="0" err="1"/>
              <a:t>이바라키현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세계에서 가장 높은 불상 중 하나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내부 탐방 가능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하늘, 야외, 조각, 구름이(가) 표시된 사진&#10;&#10;자동 생성된 설명">
            <a:extLst>
              <a:ext uri="{FF2B5EF4-FFF2-40B4-BE49-F238E27FC236}">
                <a16:creationId xmlns:a16="http://schemas.microsoft.com/office/drawing/2014/main" id="{D1412195-0617-9B25-5790-F6A11148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13" y="1656510"/>
            <a:ext cx="2888316" cy="42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55708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328" y="2040088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9. 닛코 </a:t>
            </a:r>
            <a:r>
              <a:rPr lang="ko-KR" altLang="en-US" b="1" dirty="0" err="1"/>
              <a:t>도쇼구</a:t>
            </a:r>
            <a:r>
              <a:rPr lang="ko-KR" altLang="en-US" b="1" dirty="0"/>
              <a:t> (</a:t>
            </a:r>
            <a:r>
              <a:rPr lang="ko-KR" altLang="en-US" b="1" dirty="0" err="1"/>
              <a:t>도치기현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화려한 장식의 신사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도쿠가와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이에야스의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무덤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  <p:pic>
        <p:nvPicPr>
          <p:cNvPr id="6" name="그림 5" descr="나무, 야외, 예배 장소, 중국 건축이(가) 표시된 사진&#10;&#10;자동 생성된 설명">
            <a:extLst>
              <a:ext uri="{FF2B5EF4-FFF2-40B4-BE49-F238E27FC236}">
                <a16:creationId xmlns:a16="http://schemas.microsoft.com/office/drawing/2014/main" id="{23376ACD-592A-42B2-90D8-ECC4C798C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69" y="2146847"/>
            <a:ext cx="4638103" cy="32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6953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040088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10. </a:t>
            </a:r>
            <a:r>
              <a:rPr lang="ko-KR" altLang="en-US" b="1" dirty="0" err="1"/>
              <a:t>다루마지</a:t>
            </a:r>
            <a:r>
              <a:rPr lang="ko-KR" altLang="en-US" b="1" dirty="0"/>
              <a:t> (</a:t>
            </a:r>
            <a:r>
              <a:rPr lang="ko-KR" altLang="en-US" b="1" dirty="0" err="1"/>
              <a:t>군마현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군마의 상징 다루마 전시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소원 비는 곳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하늘, 일본 건축, 구름이(가) 표시된 사진&#10;&#10;자동 생성된 설명">
            <a:extLst>
              <a:ext uri="{FF2B5EF4-FFF2-40B4-BE49-F238E27FC236}">
                <a16:creationId xmlns:a16="http://schemas.microsoft.com/office/drawing/2014/main" id="{8913321C-58E2-86C9-9702-AA8CB1360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10" y="2040088"/>
            <a:ext cx="4932108" cy="32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587" y="600664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554" y="2071216"/>
            <a:ext cx="8883836" cy="367768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11. 슈퍼 아레나 (사이타마현)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대형 공연 및 스포츠 경기장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현대적 디자인</a:t>
            </a: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6" name="그림 5" descr="하늘, 건물, 상업용 건물, 야외이(가) 표시된 사진&#10;&#10;자동 생성된 설명">
            <a:extLst>
              <a:ext uri="{FF2B5EF4-FFF2-40B4-BE49-F238E27FC236}">
                <a16:creationId xmlns:a16="http://schemas.microsoft.com/office/drawing/2014/main" id="{A7088072-A8F4-3039-2FE7-24D35355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37" y="2354364"/>
            <a:ext cx="5385234" cy="29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0688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59" y="2077441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12. 도쿄 디즈니 리조트 (</a:t>
            </a:r>
            <a:r>
              <a:rPr lang="ko-KR" altLang="en-US" b="1" dirty="0" err="1"/>
              <a:t>지바현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최대 테마파크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가족 나들이 코스</a:t>
            </a:r>
            <a:endParaRPr lang="ko-KR" altLang="en-US" b="1" dirty="0"/>
          </a:p>
        </p:txBody>
      </p:sp>
      <p:pic>
        <p:nvPicPr>
          <p:cNvPr id="6" name="그림 5" descr="하늘, 건물, 야외, 월트 디즈니 월드이(가) 표시된 사진&#10;&#10;자동 생성된 설명">
            <a:extLst>
              <a:ext uri="{FF2B5EF4-FFF2-40B4-BE49-F238E27FC236}">
                <a16:creationId xmlns:a16="http://schemas.microsoft.com/office/drawing/2014/main" id="{21E0FD00-3EEE-C8DA-441E-2CE314771E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53" y="2403290"/>
            <a:ext cx="4827089" cy="30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0688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3</a:t>
            </a:r>
            <a:r>
              <a:rPr lang="ko-KR" altLang="en-US" dirty="0"/>
              <a:t>．</a:t>
            </a:r>
            <a:r>
              <a:rPr lang="ko-KR" altLang="en-US" b="1" dirty="0"/>
              <a:t>간토 지방 (関東地方)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59" y="2077441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</a:t>
            </a:r>
            <a:r>
              <a:rPr lang="en-US" altLang="ko-KR" b="1" dirty="0"/>
              <a:t>3</a:t>
            </a:r>
            <a:r>
              <a:rPr lang="ko-KR" altLang="en-US" b="1" dirty="0"/>
              <a:t>. 도쿄 타워 (도쿄도)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도쿄의 상징적 구조물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멋진 전망대</a:t>
            </a:r>
          </a:p>
        </p:txBody>
      </p:sp>
      <p:pic>
        <p:nvPicPr>
          <p:cNvPr id="5" name="그림 4" descr="하늘, 야외, 구름, 마천루이(가) 표시된 사진&#10;&#10;자동 생성된 설명">
            <a:extLst>
              <a:ext uri="{FF2B5EF4-FFF2-40B4-BE49-F238E27FC236}">
                <a16:creationId xmlns:a16="http://schemas.microsoft.com/office/drawing/2014/main" id="{272E1FA3-5EB1-8684-12AB-CC62954DC2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04" y="1793183"/>
            <a:ext cx="2888021" cy="42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311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054" y="2164598"/>
            <a:ext cx="9444130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14. 가마쿠라 대불 (</a:t>
            </a:r>
            <a:r>
              <a:rPr lang="ko-KR" altLang="en-US" b="1" dirty="0" err="1"/>
              <a:t>가나가와현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최대의 청동 대불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평화로운 분위기</a:t>
            </a:r>
          </a:p>
        </p:txBody>
      </p:sp>
      <p:pic>
        <p:nvPicPr>
          <p:cNvPr id="6" name="그림 5" descr="야외, 하늘, 조각상, 기념물이(가) 표시된 사진&#10;&#10;자동 생성된 설명">
            <a:extLst>
              <a:ext uri="{FF2B5EF4-FFF2-40B4-BE49-F238E27FC236}">
                <a16:creationId xmlns:a16="http://schemas.microsoft.com/office/drawing/2014/main" id="{D90DB1B7-E3CA-F0EB-56DE-907EBD6B7F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06" y="2051637"/>
            <a:ext cx="4256056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311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4</a:t>
            </a:r>
            <a:r>
              <a:rPr lang="ko-KR" altLang="en-US" dirty="0"/>
              <a:t>．</a:t>
            </a:r>
            <a:r>
              <a:rPr lang="ko-KR" altLang="en-US" b="1" dirty="0"/>
              <a:t>주부 지방 (中部地方)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12101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15. </a:t>
            </a:r>
            <a:r>
              <a:rPr lang="ko-KR" altLang="en-US" b="1" dirty="0" err="1"/>
              <a:t>반다이바시</a:t>
            </a:r>
            <a:r>
              <a:rPr lang="ko-KR" altLang="en-US" b="1" dirty="0"/>
              <a:t> (니가타현)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니가타의 상징적 다리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아름다운 야경</a:t>
            </a:r>
            <a:endParaRPr lang="ko-KR" altLang="en-US" b="1" dirty="0"/>
          </a:p>
        </p:txBody>
      </p:sp>
      <p:pic>
        <p:nvPicPr>
          <p:cNvPr id="6" name="그림 5" descr="야외, 하늘, 물, 다리이(가) 표시된 사진&#10;&#10;자동 생성된 설명">
            <a:extLst>
              <a:ext uri="{FF2B5EF4-FFF2-40B4-BE49-F238E27FC236}">
                <a16:creationId xmlns:a16="http://schemas.microsoft.com/office/drawing/2014/main" id="{14A02BF1-EE73-43B5-9A35-8848A30862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47" y="2226987"/>
            <a:ext cx="4745491" cy="31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2556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12724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16. </a:t>
            </a:r>
            <a:r>
              <a:rPr lang="ko-KR" altLang="en-US" b="1" dirty="0" err="1"/>
              <a:t>다테야마</a:t>
            </a:r>
            <a:r>
              <a:rPr lang="ko-KR" altLang="en-US" b="1" dirty="0"/>
              <a:t> </a:t>
            </a:r>
            <a:r>
              <a:rPr lang="ko-KR" altLang="en-US" b="1" dirty="0" err="1"/>
              <a:t>쿠로베</a:t>
            </a:r>
            <a:r>
              <a:rPr lang="ko-KR" altLang="en-US" b="1" dirty="0"/>
              <a:t> 댐 (</a:t>
            </a:r>
            <a:r>
              <a:rPr lang="ko-KR" altLang="en-US" b="1" dirty="0" err="1"/>
              <a:t>도야마현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최고 높이의 댐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웅장한 물보라</a:t>
            </a: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물, 폭포, 산이(가) 표시된 사진&#10;&#10;자동 생성된 설명">
            <a:extLst>
              <a:ext uri="{FF2B5EF4-FFF2-40B4-BE49-F238E27FC236}">
                <a16:creationId xmlns:a16="http://schemas.microsoft.com/office/drawing/2014/main" id="{E37DF2A9-A12A-58F2-29B9-2623CA043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80" y="2328263"/>
            <a:ext cx="4933792" cy="30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9341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1" y="2114794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17. 가나자와 성 (</a:t>
            </a:r>
            <a:r>
              <a:rPr lang="ko-KR" altLang="en-US" b="1" dirty="0" err="1"/>
              <a:t>이시카와현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옛 다이묘의 거처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역사적인 정원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895EF5B6-4965-4528-BBE7-3FF076D0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2263028"/>
            <a:ext cx="4439770" cy="29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2A018-834F-E1E3-DFD6-5B02EADC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83" y="843388"/>
            <a:ext cx="8886884" cy="71644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/>
              <a:t>목차</a:t>
            </a:r>
            <a:endParaRPr lang="ko-KR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2130" y="1564602"/>
            <a:ext cx="8891024" cy="4640966"/>
          </a:xfrm>
        </p:spPr>
        <p:txBody>
          <a:bodyPr vert="horz" lIns="91440" tIns="45720" rIns="91440" bIns="45720" anchor="t">
            <a:normAutofit/>
          </a:bodyPr>
          <a:lstStyle/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홋카이도 지방 (北海道地方)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 err="1"/>
              <a:t>도호쿠</a:t>
            </a:r>
            <a:r>
              <a:rPr lang="ko-KR" altLang="en-US" sz="2000" b="1" dirty="0"/>
              <a:t> 지방 (東北地方)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간토 지방 (関東地方)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주부 지방 (中部地方)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긴키 지방 (近畿地方)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 err="1"/>
              <a:t>주고쿠</a:t>
            </a:r>
            <a:r>
              <a:rPr lang="ko-KR" altLang="en-US" sz="2000" b="1" dirty="0"/>
              <a:t> 지방 (中国地方)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시코쿠 지방 (四国地方)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규슈 지방 (九州地方)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오키나와 지방 (沖縄地方)</a:t>
            </a:r>
          </a:p>
        </p:txBody>
      </p:sp>
    </p:spTree>
    <p:extLst>
      <p:ext uri="{BB962C8B-B14F-4D97-AF65-F5344CB8AC3E}">
        <p14:creationId xmlns:p14="http://schemas.microsoft.com/office/powerpoint/2010/main" val="25045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00272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97" y="212724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18. </a:t>
            </a:r>
            <a:r>
              <a:rPr lang="ko-KR" altLang="en-US" b="1" dirty="0" err="1"/>
              <a:t>에이헤이지</a:t>
            </a:r>
            <a:r>
              <a:rPr lang="ko-KR" altLang="en-US" b="1" dirty="0"/>
              <a:t> (</a:t>
            </a:r>
            <a:r>
              <a:rPr lang="ko-KR" altLang="en-US" b="1" dirty="0" err="1"/>
              <a:t>후쿠이현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선종 수행의 본거지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평온한 분위기</a:t>
            </a:r>
          </a:p>
        </p:txBody>
      </p:sp>
      <p:pic>
        <p:nvPicPr>
          <p:cNvPr id="6" name="그림 5" descr="야외, 식물, 정글, 삼림지이(가) 표시된 사진&#10;&#10;자동 생성된 설명">
            <a:extLst>
              <a:ext uri="{FF2B5EF4-FFF2-40B4-BE49-F238E27FC236}">
                <a16:creationId xmlns:a16="http://schemas.microsoft.com/office/drawing/2014/main" id="{8F7CF55A-B05A-3AED-0051-794A0559B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04" y="2305210"/>
            <a:ext cx="4677801" cy="30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395223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514" y="2008960"/>
            <a:ext cx="8883836" cy="367768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19. </a:t>
            </a:r>
            <a:r>
              <a:rPr lang="ko-KR" altLang="en-US" b="1" dirty="0" err="1"/>
              <a:t>후지산</a:t>
            </a:r>
            <a:r>
              <a:rPr lang="ko-KR" altLang="en-US" b="1" dirty="0"/>
              <a:t> </a:t>
            </a:r>
            <a:r>
              <a:rPr lang="en-US" altLang="ko-KR" b="1" dirty="0"/>
              <a:t>5</a:t>
            </a:r>
            <a:r>
              <a:rPr lang="ko-KR" altLang="en-US" b="1" dirty="0"/>
              <a:t>호 (</a:t>
            </a:r>
            <a:r>
              <a:rPr lang="ko-KR" altLang="en-US" b="1" dirty="0" err="1"/>
              <a:t>야마나시현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후지산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관문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호수 경치가 뛰어남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6" name="그림 5" descr="야외, 하늘, 성층 화산, 호수이(가) 표시된 사진&#10;&#10;자동 생성된 설명">
            <a:extLst>
              <a:ext uri="{FF2B5EF4-FFF2-40B4-BE49-F238E27FC236}">
                <a16:creationId xmlns:a16="http://schemas.microsoft.com/office/drawing/2014/main" id="{184438D5-BC43-00F8-C90C-C03724A92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28" y="2041617"/>
            <a:ext cx="4645958" cy="34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48860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87" y="199650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20. 마츠모토 성 (나가노현)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일본에서 가장 오래된 목조 성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검은 외관</a:t>
            </a:r>
            <a:endParaRPr lang="ko-KR" altLang="en-US" b="1" dirty="0"/>
          </a:p>
        </p:txBody>
      </p:sp>
      <p:pic>
        <p:nvPicPr>
          <p:cNvPr id="6" name="그림 5" descr="야외, 건물, 나무, 하늘이(가) 표시된 사진&#10;&#10;자동 생성된 설명">
            <a:extLst>
              <a:ext uri="{FF2B5EF4-FFF2-40B4-BE49-F238E27FC236}">
                <a16:creationId xmlns:a16="http://schemas.microsoft.com/office/drawing/2014/main" id="{C65A9BAF-0647-0778-1AC7-9EA497BA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04" y="2228370"/>
            <a:ext cx="4655851" cy="3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588213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211" y="2145921"/>
            <a:ext cx="9207561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21. </a:t>
            </a:r>
            <a:r>
              <a:rPr lang="ko-KR" altLang="en-US" b="1" dirty="0" err="1"/>
              <a:t>시라카와고</a:t>
            </a:r>
            <a:r>
              <a:rPr lang="ko-KR" altLang="en-US" b="1" dirty="0"/>
              <a:t> </a:t>
            </a:r>
            <a:r>
              <a:rPr lang="ko-KR" altLang="en-US" b="1" dirty="0" err="1"/>
              <a:t>합장촌</a:t>
            </a:r>
            <a:r>
              <a:rPr lang="ko-KR" altLang="en-US" b="1" dirty="0"/>
              <a:t> (</a:t>
            </a:r>
            <a:r>
              <a:rPr lang="ko-KR" altLang="en-US" b="1" dirty="0" err="1"/>
              <a:t>기후현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세계 문화 유산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전통 초가집 마을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나무, 잔디, 집이(가) 표시된 사진&#10;&#10;자동 생성된 설명">
            <a:extLst>
              <a:ext uri="{FF2B5EF4-FFF2-40B4-BE49-F238E27FC236}">
                <a16:creationId xmlns:a16="http://schemas.microsoft.com/office/drawing/2014/main" id="{213D1001-82D5-9636-00AF-8F9C1DBCFE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34" y="2145921"/>
            <a:ext cx="5158507" cy="34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5708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523" y="212101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22. </a:t>
            </a:r>
            <a:r>
              <a:rPr lang="ko-KR" altLang="en-US" b="1" dirty="0" err="1"/>
              <a:t>미호노마쓰바라</a:t>
            </a:r>
            <a:r>
              <a:rPr lang="ko-KR" altLang="en-US" b="1" dirty="0"/>
              <a:t> (</a:t>
            </a:r>
            <a:r>
              <a:rPr lang="ko-KR" altLang="en-US" b="1" dirty="0" err="1"/>
              <a:t>시즈오카현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후지산과 소나무 숲의 절경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</a:t>
            </a: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3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 절경</a:t>
            </a:r>
            <a:endParaRPr lang="ko-KR" altLang="en-US" b="1" dirty="0"/>
          </a:p>
        </p:txBody>
      </p:sp>
      <p:pic>
        <p:nvPicPr>
          <p:cNvPr id="6" name="그림 5" descr="자연, 야외, 하늘, 물이(가) 표시된 사진&#10;&#10;자동 생성된 설명">
            <a:extLst>
              <a:ext uri="{FF2B5EF4-FFF2-40B4-BE49-F238E27FC236}">
                <a16:creationId xmlns:a16="http://schemas.microsoft.com/office/drawing/2014/main" id="{CDAA8471-B3F0-9335-D010-847B3374C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4" y="1927516"/>
            <a:ext cx="3801309" cy="38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32184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61" y="2071215"/>
            <a:ext cx="9649572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23. 나고야 성 (</a:t>
            </a:r>
            <a:r>
              <a:rPr lang="ko-KR" altLang="en-US" b="1" dirty="0" err="1"/>
              <a:t>아이치현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금으로 장식된 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샤치호코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역사 깊은 성곽</a:t>
            </a:r>
            <a:endParaRPr lang="ko-KR" altLang="en-US" b="1" dirty="0"/>
          </a:p>
        </p:txBody>
      </p:sp>
      <p:pic>
        <p:nvPicPr>
          <p:cNvPr id="6" name="그림 5" descr="건물, 야외, 하늘, 성이(가) 표시된 사진&#10;&#10;자동 생성된 설명">
            <a:extLst>
              <a:ext uri="{FF2B5EF4-FFF2-40B4-BE49-F238E27FC236}">
                <a16:creationId xmlns:a16="http://schemas.microsoft.com/office/drawing/2014/main" id="{2FC4D89B-B3AE-216A-609F-8490ECDE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09" y="2380199"/>
            <a:ext cx="4824933" cy="3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37625"/>
            <a:ext cx="8886884" cy="95366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en-US" altLang="ko-KR" dirty="0"/>
              <a:t>5</a:t>
            </a:r>
            <a:r>
              <a:rPr lang="ko-KR" altLang="en-US" dirty="0"/>
              <a:t>．</a:t>
            </a:r>
            <a:r>
              <a:rPr lang="ko-KR" altLang="en-US" b="1" dirty="0"/>
              <a:t>긴키 지방 (近畿地方)</a:t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24. 이세 </a:t>
            </a:r>
            <a:r>
              <a:rPr lang="ko-KR" altLang="en-US" b="1" dirty="0" err="1"/>
              <a:t>신궁</a:t>
            </a:r>
            <a:r>
              <a:rPr lang="ko-KR" altLang="en-US" b="1" dirty="0"/>
              <a:t> (</a:t>
            </a:r>
            <a:r>
              <a:rPr lang="ko-KR" altLang="en-US" b="1" dirty="0" err="1"/>
              <a:t>미에현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신도의 중심지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신성한 분위기</a:t>
            </a:r>
          </a:p>
        </p:txBody>
      </p:sp>
      <p:pic>
        <p:nvPicPr>
          <p:cNvPr id="6" name="그림 5" descr="하늘, 구름, 야외, 예배 장소이(가) 표시된 사진&#10;&#10;자동 생성된 설명">
            <a:extLst>
              <a:ext uri="{FF2B5EF4-FFF2-40B4-BE49-F238E27FC236}">
                <a16:creationId xmlns:a16="http://schemas.microsoft.com/office/drawing/2014/main" id="{46F65FC8-2B6B-9C36-04E6-416CFB6D18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2" y="2139696"/>
            <a:ext cx="4926185" cy="32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75370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024" y="217082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25. </a:t>
            </a:r>
            <a:r>
              <a:rPr lang="ko-KR" altLang="en-US" b="1" dirty="0" err="1"/>
              <a:t>히코네</a:t>
            </a:r>
            <a:r>
              <a:rPr lang="ko-KR" altLang="en-US" b="1" dirty="0"/>
              <a:t> 성 (</a:t>
            </a:r>
            <a:r>
              <a:rPr lang="ko-KR" altLang="en-US" b="1" dirty="0" err="1"/>
              <a:t>시가현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국보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원형이 보존된 성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180F2BA4-4552-B9BD-F6B3-D3AB8432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42" y="2134324"/>
            <a:ext cx="4536221" cy="33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8159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18949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26. </a:t>
            </a:r>
            <a:r>
              <a:rPr lang="ko-KR" altLang="en-US" b="1" dirty="0" err="1"/>
              <a:t>금각사</a:t>
            </a:r>
            <a:r>
              <a:rPr lang="ko-KR" altLang="en-US" b="1" dirty="0"/>
              <a:t> (</a:t>
            </a:r>
            <a:r>
              <a:rPr lang="ko-KR" altLang="en-US" b="1" dirty="0" err="1"/>
              <a:t>교토부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황금으로 빛나는 불교 사원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물에 비친 반영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하늘, 나무, 중국 건축이(가) 표시된 사진&#10;&#10;자동 생성된 설명">
            <a:extLst>
              <a:ext uri="{FF2B5EF4-FFF2-40B4-BE49-F238E27FC236}">
                <a16:creationId xmlns:a16="http://schemas.microsoft.com/office/drawing/2014/main" id="{1D5BD589-3D2B-2028-4BD3-8864CCB237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84" y="2420456"/>
            <a:ext cx="4841066" cy="32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2556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642" y="2033862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27. 오사카성 (오사카부)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도요토미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히데요시의 성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역사 상징</a:t>
            </a:r>
            <a:endParaRPr lang="ko-KR" altLang="en-US" b="1" dirty="0"/>
          </a:p>
        </p:txBody>
      </p:sp>
      <p:pic>
        <p:nvPicPr>
          <p:cNvPr id="6" name="그림 5" descr="야외, 하늘, 나무, 건물이(가) 표시된 사진&#10;&#10;자동 생성된 설명">
            <a:extLst>
              <a:ext uri="{FF2B5EF4-FFF2-40B4-BE49-F238E27FC236}">
                <a16:creationId xmlns:a16="http://schemas.microsoft.com/office/drawing/2014/main" id="{4C99D992-BBC0-8D28-D88C-08B4C62ED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7485"/>
            <a:ext cx="4764220" cy="30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DA6ED0-9F46-8E1E-7E94-55D9F502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728369"/>
            <a:ext cx="10259922" cy="702066"/>
          </a:xfrm>
        </p:spPr>
        <p:txBody>
          <a:bodyPr/>
          <a:lstStyle/>
          <a:p>
            <a:pPr algn="ctr"/>
            <a:r>
              <a:rPr lang="ko-KR" altLang="en-US" dirty="0"/>
              <a:t>1．</a:t>
            </a:r>
            <a:r>
              <a:rPr lang="ko-KR" dirty="0">
                <a:ea typeface="+mj-lt"/>
                <a:cs typeface="+mj-lt"/>
              </a:rPr>
              <a:t>홋카이도 지방 (北海道地方)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5240" y="1578980"/>
            <a:ext cx="9604161" cy="4238399"/>
          </a:xfrm>
        </p:spPr>
        <p:txBody>
          <a:bodyPr/>
          <a:lstStyle/>
          <a:p>
            <a:pPr marL="0" lvl="0" indent="0">
              <a:buNone/>
              <a:defRPr/>
            </a:pPr>
            <a:endParaRPr lang="en-US" altLang="ko-KR" b="1" dirty="0"/>
          </a:p>
          <a:p>
            <a:pPr marL="0" lvl="0" indent="0">
              <a:buNone/>
              <a:defRPr/>
            </a:pPr>
            <a:r>
              <a:rPr lang="en-US" altLang="ko-KR" b="1" dirty="0"/>
              <a:t>1.</a:t>
            </a:r>
            <a:r>
              <a:rPr lang="ko-KR" altLang="en-US" b="1" dirty="0"/>
              <a:t> 삿포로 </a:t>
            </a:r>
            <a:r>
              <a:rPr lang="en-US" altLang="ko-KR" b="1" dirty="0"/>
              <a:t>TV </a:t>
            </a:r>
            <a:r>
              <a:rPr lang="ko-KR" altLang="en-US" b="1" dirty="0"/>
              <a:t>타워 (홋카이도)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삿포로의 상징적인 전망대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야경 명소</a:t>
            </a:r>
            <a:endParaRPr lang="ko-KR" altLang="en-US" b="1" dirty="0"/>
          </a:p>
        </p:txBody>
      </p:sp>
      <p:pic>
        <p:nvPicPr>
          <p:cNvPr id="6" name="그림 5" descr="야외, 나무, 하늘, 잔디이(가) 표시된 사진&#10;&#10;자동 생성된 설명">
            <a:extLst>
              <a:ext uri="{FF2B5EF4-FFF2-40B4-BE49-F238E27FC236}">
                <a16:creationId xmlns:a16="http://schemas.microsoft.com/office/drawing/2014/main" id="{E6EB956D-3504-5B17-1FDF-D31E47FCA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5533"/>
            <a:ext cx="4108335" cy="32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2556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642" y="2033862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</a:t>
            </a:r>
            <a:r>
              <a:rPr lang="en-US" altLang="ko-KR" b="1" dirty="0"/>
              <a:t>8. </a:t>
            </a:r>
            <a:r>
              <a:rPr lang="ko-KR" altLang="en-US" b="1" dirty="0" err="1"/>
              <a:t>히메지</a:t>
            </a:r>
            <a:r>
              <a:rPr lang="ko-KR" altLang="en-US" b="1" dirty="0"/>
              <a:t> 성 </a:t>
            </a:r>
            <a:r>
              <a:rPr lang="en-US" altLang="ko-KR" b="1" dirty="0"/>
              <a:t>(</a:t>
            </a:r>
            <a:r>
              <a:rPr lang="ko-KR" altLang="en-US" b="1" dirty="0" err="1"/>
              <a:t>효고현</a:t>
            </a:r>
            <a:r>
              <a:rPr lang="en-US" altLang="ko-KR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백로를 닮은 아름다운 성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세계 문화 유산</a:t>
            </a:r>
            <a:endParaRPr lang="ko-KR" altLang="en-US" b="1" dirty="0"/>
          </a:p>
        </p:txBody>
      </p:sp>
      <p:pic>
        <p:nvPicPr>
          <p:cNvPr id="5" name="그림 4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585FEC2A-E4FD-3BD9-9537-4B6B16160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4" y="2199433"/>
            <a:ext cx="4573734" cy="33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18948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779" y="2139696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29. </a:t>
            </a:r>
            <a:r>
              <a:rPr lang="ko-KR" altLang="en-US" b="1" dirty="0" err="1"/>
              <a:t>도다이지</a:t>
            </a:r>
            <a:r>
              <a:rPr lang="ko-KR" altLang="en-US" b="1" dirty="0"/>
              <a:t> 대불전 (</a:t>
            </a:r>
            <a:r>
              <a:rPr lang="ko-KR" altLang="en-US" b="1" dirty="0" err="1"/>
              <a:t>나라현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최대의 목조 건축물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거대한 불상</a:t>
            </a:r>
            <a:endParaRPr lang="ko-KR" altLang="en-US" b="1" dirty="0"/>
          </a:p>
        </p:txBody>
      </p:sp>
      <p:pic>
        <p:nvPicPr>
          <p:cNvPr id="6" name="그림 5" descr="야외, 하늘, 중국 건축, 일본 건축이(가) 표시된 사진&#10;&#10;자동 생성된 설명">
            <a:extLst>
              <a:ext uri="{FF2B5EF4-FFF2-40B4-BE49-F238E27FC236}">
                <a16:creationId xmlns:a16="http://schemas.microsoft.com/office/drawing/2014/main" id="{3E855A10-B10B-CB9F-ED83-328CF4DAF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33" y="2139696"/>
            <a:ext cx="4804282" cy="33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9341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044" y="217082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30. </a:t>
            </a:r>
            <a:r>
              <a:rPr lang="ko-KR" altLang="en-US" b="1" dirty="0" err="1"/>
              <a:t>고야산</a:t>
            </a:r>
            <a:r>
              <a:rPr lang="ko-KR" altLang="en-US" b="1" dirty="0"/>
              <a:t> (</a:t>
            </a:r>
            <a:r>
              <a:rPr lang="ko-KR" altLang="en-US" b="1" dirty="0" err="1"/>
              <a:t>와카야마현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불교의 성지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고풍스러운 절과 묘지</a:t>
            </a:r>
            <a:endParaRPr lang="ko-KR" altLang="en-US" b="1" dirty="0"/>
          </a:p>
        </p:txBody>
      </p:sp>
      <p:pic>
        <p:nvPicPr>
          <p:cNvPr id="6" name="그림 5" descr="야외, 일본 건축, 중국 건축, 하늘이(가) 표시된 사진&#10;&#10;자동 생성된 설명">
            <a:extLst>
              <a:ext uri="{FF2B5EF4-FFF2-40B4-BE49-F238E27FC236}">
                <a16:creationId xmlns:a16="http://schemas.microsoft.com/office/drawing/2014/main" id="{C43FDD4D-8EF1-2A98-538F-F9D0F3A08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99" y="2170823"/>
            <a:ext cx="4632808" cy="30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594438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6</a:t>
            </a:r>
            <a:r>
              <a:rPr lang="ko-KR" altLang="en-US" dirty="0"/>
              <a:t>．</a:t>
            </a:r>
            <a:r>
              <a:rPr lang="ko-KR" altLang="en-US" b="1" dirty="0" err="1"/>
              <a:t>주고쿠</a:t>
            </a:r>
            <a:r>
              <a:rPr lang="ko-KR" altLang="en-US" b="1" dirty="0"/>
              <a:t> 지방 (中国地方)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465" y="2152147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31. </a:t>
            </a:r>
            <a:r>
              <a:rPr lang="ko-KR" altLang="en-US" b="1" dirty="0" err="1"/>
              <a:t>돗토리</a:t>
            </a:r>
            <a:r>
              <a:rPr lang="ko-KR" altLang="en-US" b="1" dirty="0"/>
              <a:t> 사구 (</a:t>
            </a:r>
            <a:r>
              <a:rPr lang="ko-KR" altLang="en-US" b="1" dirty="0" err="1"/>
              <a:t>돗토리현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최대 모래언덕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낙타 체험 가능</a:t>
            </a: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구름, 하늘, 반사이(가) 표시된 사진&#10;&#10;자동 생성된 설명">
            <a:extLst>
              <a:ext uri="{FF2B5EF4-FFF2-40B4-BE49-F238E27FC236}">
                <a16:creationId xmlns:a16="http://schemas.microsoft.com/office/drawing/2014/main" id="{EBA3C1BA-A0E1-A37A-E4EF-3F2CF17DE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45" y="2450565"/>
            <a:ext cx="5170474" cy="33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12723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6</a:t>
            </a:r>
            <a:r>
              <a:rPr lang="ko-KR" altLang="en-US" dirty="0"/>
              <a:t>．</a:t>
            </a:r>
            <a:r>
              <a:rPr lang="ko-KR" altLang="en-US" b="1" dirty="0" err="1"/>
              <a:t>주고쿠</a:t>
            </a:r>
            <a:r>
              <a:rPr lang="ko-KR" altLang="en-US" b="1" dirty="0"/>
              <a:t> 지방 (中国地方)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32. </a:t>
            </a:r>
            <a:r>
              <a:rPr lang="ko-KR" altLang="en-US" b="1" dirty="0" err="1"/>
              <a:t>이즈모타이샤</a:t>
            </a:r>
            <a:r>
              <a:rPr lang="ko-KR" altLang="en-US" b="1" dirty="0"/>
              <a:t> (</a:t>
            </a:r>
            <a:r>
              <a:rPr lang="ko-KR" altLang="en-US" b="1" dirty="0" err="1"/>
              <a:t>시마네현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최고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最古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)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신사 중 하나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연애 기원의 명소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나무, 일본 건축, 중국 건축이(가) 표시된 사진&#10;&#10;자동 생성된 설명">
            <a:extLst>
              <a:ext uri="{FF2B5EF4-FFF2-40B4-BE49-F238E27FC236}">
                <a16:creationId xmlns:a16="http://schemas.microsoft.com/office/drawing/2014/main" id="{DF19888A-9FAA-365D-E7FC-2E3A44FC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89" y="2428738"/>
            <a:ext cx="4973091" cy="32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8198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6</a:t>
            </a:r>
            <a:r>
              <a:rPr lang="ko-KR" altLang="en-US"/>
              <a:t>．</a:t>
            </a:r>
            <a:r>
              <a:rPr lang="ko-KR" altLang="en-US" b="1"/>
              <a:t>주고쿠 지방 (中国地方)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33. </a:t>
            </a:r>
            <a:r>
              <a:rPr lang="ko-KR" altLang="en-US" b="1" dirty="0" err="1"/>
              <a:t>고라쿠엔</a:t>
            </a:r>
            <a:r>
              <a:rPr lang="ko-KR" altLang="en-US" b="1" dirty="0"/>
              <a:t> (</a:t>
            </a:r>
            <a:r>
              <a:rPr lang="ko-KR" altLang="en-US" b="1" dirty="0" err="1"/>
              <a:t>오카야마현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일본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3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대 정원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사계절 경치가 뛰어남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하늘, 잔디, 나무이(가) 표시된 사진&#10;&#10;자동 생성된 설명">
            <a:extLst>
              <a:ext uri="{FF2B5EF4-FFF2-40B4-BE49-F238E27FC236}">
                <a16:creationId xmlns:a16="http://schemas.microsoft.com/office/drawing/2014/main" id="{9E1B21F7-08D4-E9DC-8F5B-0CFBA80809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66" y="2274474"/>
            <a:ext cx="5116239" cy="31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73762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6</a:t>
            </a:r>
            <a:r>
              <a:rPr lang="ko-KR" altLang="en-US"/>
              <a:t>．</a:t>
            </a:r>
            <a:r>
              <a:rPr lang="ko-KR" altLang="en-US" b="1"/>
              <a:t>주고쿠 지방 (中国地方)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40" y="217082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34. 원폭 돔 (히로시마현)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히로시마 원폭 피해의 상징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세계 평화 유산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건물, 야외, 하늘, 돔이(가) 표시된 사진&#10;&#10;자동 생성된 설명">
            <a:extLst>
              <a:ext uri="{FF2B5EF4-FFF2-40B4-BE49-F238E27FC236}">
                <a16:creationId xmlns:a16="http://schemas.microsoft.com/office/drawing/2014/main" id="{34A6296F-08CB-C377-9A7E-3BA8F361A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65670"/>
            <a:ext cx="4654866" cy="30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1894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6</a:t>
            </a:r>
            <a:r>
              <a:rPr lang="ko-KR" altLang="en-US"/>
              <a:t>．</a:t>
            </a:r>
            <a:r>
              <a:rPr lang="ko-KR" altLang="en-US" b="1"/>
              <a:t>주고쿠 지방 (中国地方)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35. </a:t>
            </a:r>
            <a:r>
              <a:rPr lang="ko-KR" altLang="en-US" b="1" dirty="0" err="1"/>
              <a:t>쓰노시마</a:t>
            </a:r>
            <a:r>
              <a:rPr lang="ko-KR" altLang="en-US" b="1" dirty="0"/>
              <a:t> 대교 (</a:t>
            </a:r>
            <a:r>
              <a:rPr lang="ko-KR" altLang="en-US" b="1" dirty="0" err="1"/>
              <a:t>야마구치현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청록색 바다를 가로지르는 다리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드라이브 명소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야외, 물, 하늘, 아쿠아이(가) 표시된 사진&#10;&#10;자동 생성된 설명">
            <a:extLst>
              <a:ext uri="{FF2B5EF4-FFF2-40B4-BE49-F238E27FC236}">
                <a16:creationId xmlns:a16="http://schemas.microsoft.com/office/drawing/2014/main" id="{E20C701C-F351-813C-95B9-4DE24BDAC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91" y="2357834"/>
            <a:ext cx="4717917" cy="32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3801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7</a:t>
            </a:r>
            <a:r>
              <a:rPr lang="ko-KR" altLang="en-US" dirty="0"/>
              <a:t>．</a:t>
            </a:r>
            <a:r>
              <a:rPr lang="ko-KR" altLang="en-US" b="1" dirty="0"/>
              <a:t>시코쿠 지방 (四国地方)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36. </a:t>
            </a:r>
            <a:r>
              <a:rPr lang="ko-KR" altLang="en-US" b="1" dirty="0" err="1"/>
              <a:t>나루토</a:t>
            </a:r>
            <a:r>
              <a:rPr lang="ko-KR" altLang="en-US" b="1" dirty="0"/>
              <a:t> 소용돌이 (</a:t>
            </a:r>
            <a:r>
              <a:rPr lang="ko-KR" altLang="en-US" b="1" dirty="0" err="1"/>
              <a:t>도쿠시마현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자연의 경이로운 소용돌이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관람선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체험</a:t>
            </a:r>
          </a:p>
        </p:txBody>
      </p:sp>
      <p:pic>
        <p:nvPicPr>
          <p:cNvPr id="6" name="그림 5" descr="물, 하늘, 야외, 다리이(가) 표시된 사진&#10;&#10;자동 생성된 설명">
            <a:extLst>
              <a:ext uri="{FF2B5EF4-FFF2-40B4-BE49-F238E27FC236}">
                <a16:creationId xmlns:a16="http://schemas.microsoft.com/office/drawing/2014/main" id="{A59EC1E8-2F97-A31A-FA6B-DE258845C9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2469631"/>
            <a:ext cx="4922413" cy="32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48860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7</a:t>
            </a:r>
            <a:r>
              <a:rPr lang="ko-KR" altLang="en-US"/>
              <a:t>．</a:t>
            </a:r>
            <a:r>
              <a:rPr lang="ko-KR" altLang="en-US" b="1"/>
              <a:t>시코쿠 지방 (四国地方)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37. </a:t>
            </a:r>
            <a:r>
              <a:rPr lang="ko-KR" altLang="en-US" b="1" dirty="0" err="1"/>
              <a:t>고토히라궁</a:t>
            </a:r>
            <a:r>
              <a:rPr lang="ko-KR" altLang="en-US" b="1" dirty="0"/>
              <a:t> (</a:t>
            </a:r>
            <a:r>
              <a:rPr lang="ko-KR" altLang="en-US" b="1" dirty="0" err="1"/>
              <a:t>가가와현</a:t>
            </a:r>
            <a:r>
              <a:rPr lang="ko-KR" altLang="en-US" b="1" dirty="0"/>
              <a:t>)</a:t>
            </a:r>
          </a:p>
          <a:p>
            <a:pPr lvl="0"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시코쿠 최대 신사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가파른 계단이 특징</a:t>
            </a:r>
            <a:endParaRPr lang="ko-KR" altLang="en-US" b="1" dirty="0"/>
          </a:p>
        </p:txBody>
      </p:sp>
      <p:pic>
        <p:nvPicPr>
          <p:cNvPr id="6" name="그림 5" descr="야외, 예배 장소, 구름, 하늘이(가) 표시된 사진&#10;&#10;자동 생성된 설명">
            <a:extLst>
              <a:ext uri="{FF2B5EF4-FFF2-40B4-BE49-F238E27FC236}">
                <a16:creationId xmlns:a16="http://schemas.microsoft.com/office/drawing/2014/main" id="{90756798-48A4-729A-A3CC-3D77DA7D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9" y="2139696"/>
            <a:ext cx="4587151" cy="3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55909"/>
            <a:ext cx="8886884" cy="95366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en-US" altLang="ko-KR" sz="3555" dirty="0"/>
              <a:t>2</a:t>
            </a:r>
            <a:r>
              <a:rPr lang="ko-KR" altLang="en-US" sz="3555" dirty="0"/>
              <a:t>．</a:t>
            </a:r>
            <a:r>
              <a:rPr lang="ko-KR" altLang="en-US" sz="3555" b="1" dirty="0" err="1"/>
              <a:t>도호쿠</a:t>
            </a:r>
            <a:r>
              <a:rPr lang="ko-KR" altLang="en-US" sz="3555" b="1" dirty="0"/>
              <a:t> 지방 (東北地方)</a:t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91" y="1598077"/>
            <a:ext cx="9132857" cy="4424741"/>
          </a:xfrm>
        </p:spPr>
        <p:txBody>
          <a:bodyPr/>
          <a:lstStyle/>
          <a:p>
            <a:pPr marL="0" lvl="0" indent="0">
              <a:buNone/>
              <a:defRPr/>
            </a:pPr>
            <a:endParaRPr lang="ko-KR" altLang="en-US" b="1" dirty="0"/>
          </a:p>
          <a:p>
            <a:pPr marL="0" lvl="0" indent="0">
              <a:buNone/>
              <a:defRPr/>
            </a:pPr>
            <a:r>
              <a:rPr lang="en-US" altLang="ko-KR" b="1" dirty="0"/>
              <a:t>2. </a:t>
            </a:r>
            <a:r>
              <a:rPr lang="ko-KR" altLang="en-US" b="1" dirty="0" err="1"/>
              <a:t>네부타</a:t>
            </a:r>
            <a:r>
              <a:rPr lang="ko-KR" altLang="en-US" b="1" dirty="0"/>
              <a:t> </a:t>
            </a:r>
            <a:r>
              <a:rPr lang="ko-KR" altLang="en-US" b="1" dirty="0" err="1"/>
              <a:t>와라세관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en-US" altLang="ko-KR" b="1" dirty="0" err="1"/>
              <a:t>아오모리</a:t>
            </a:r>
            <a:r>
              <a:rPr lang="ko-KR" altLang="en-US" b="1" dirty="0"/>
              <a:t>현</a:t>
            </a:r>
            <a:r>
              <a:rPr lang="en-US" altLang="ko-KR" b="1" dirty="0"/>
              <a:t>)</a:t>
            </a:r>
          </a:p>
          <a:p>
            <a:pPr marL="0" lvl="0" indent="0">
              <a:buNone/>
              <a:defRPr/>
            </a:pPr>
            <a:endParaRPr lang="en-US" altLang="ko-KR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화려한 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네부타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축제 전시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지역 문화 체험</a:t>
            </a: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6" name="그림 5" descr="하늘, 건물, 야외, 레드이(가) 표시된 사진&#10;&#10;자동 생성된 설명">
            <a:extLst>
              <a:ext uri="{FF2B5EF4-FFF2-40B4-BE49-F238E27FC236}">
                <a16:creationId xmlns:a16="http://schemas.microsoft.com/office/drawing/2014/main" id="{3EC15992-AD6E-6A49-7DA3-9D717C998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2282"/>
            <a:ext cx="4128798" cy="27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94" y="606890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7</a:t>
            </a:r>
            <a:r>
              <a:rPr lang="ko-KR" altLang="en-US"/>
              <a:t>．</a:t>
            </a:r>
            <a:r>
              <a:rPr lang="ko-KR" altLang="en-US" b="1"/>
              <a:t>시코쿠 지방 (四国地方)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240" y="210234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38. </a:t>
            </a:r>
            <a:r>
              <a:rPr lang="ko-KR" altLang="en-US" b="1" dirty="0" err="1"/>
              <a:t>마쓰야마</a:t>
            </a:r>
            <a:r>
              <a:rPr lang="ko-KR" altLang="en-US" b="1" dirty="0"/>
              <a:t> 성 (</a:t>
            </a:r>
            <a:r>
              <a:rPr lang="ko-KR" altLang="en-US" b="1" dirty="0" err="1"/>
              <a:t>에히메현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산 꼭대기에 위치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시내 전경이 훌륭함</a:t>
            </a:r>
            <a:endParaRPr lang="ko-KR" altLang="en-US" b="1" dirty="0"/>
          </a:p>
        </p:txBody>
      </p:sp>
      <p:pic>
        <p:nvPicPr>
          <p:cNvPr id="6" name="그림 5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7CA07D15-C30E-79B0-2EAC-F74039BE2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58" y="2102343"/>
            <a:ext cx="5083064" cy="33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62" y="55708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7</a:t>
            </a:r>
            <a:r>
              <a:rPr lang="ko-KR" altLang="en-US"/>
              <a:t>．</a:t>
            </a:r>
            <a:r>
              <a:rPr lang="ko-KR" altLang="en-US" b="1"/>
              <a:t>시코쿠 지방 (四国地方)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39. </a:t>
            </a:r>
            <a:r>
              <a:rPr lang="ko-KR" altLang="en-US" b="1" dirty="0" err="1"/>
              <a:t>가쓰라하마</a:t>
            </a:r>
            <a:r>
              <a:rPr lang="ko-KR" altLang="en-US" b="1" dirty="0"/>
              <a:t> (</a:t>
            </a:r>
            <a:r>
              <a:rPr lang="ko-KR" altLang="en-US" b="1" dirty="0" err="1"/>
              <a:t>고치현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아름다운 해변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료마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동상이 유명</a:t>
            </a:r>
            <a:endParaRPr lang="ko-KR" altLang="en-US" b="1" dirty="0"/>
          </a:p>
        </p:txBody>
      </p:sp>
      <p:pic>
        <p:nvPicPr>
          <p:cNvPr id="6" name="그림 5" descr="야외, 자연, 해안, 하늘이(가) 표시된 사진&#10;&#10;자동 생성된 설명">
            <a:extLst>
              <a:ext uri="{FF2B5EF4-FFF2-40B4-BE49-F238E27FC236}">
                <a16:creationId xmlns:a16="http://schemas.microsoft.com/office/drawing/2014/main" id="{B21C6ED7-D226-0E91-C1C4-34C8A5C5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80" y="2139696"/>
            <a:ext cx="5187010" cy="30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1350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8</a:t>
            </a:r>
            <a:r>
              <a:rPr lang="ko-KR" altLang="en-US" dirty="0"/>
              <a:t>．</a:t>
            </a:r>
            <a:r>
              <a:rPr lang="ko-KR" altLang="en-US" b="1" dirty="0"/>
              <a:t>규슈 지방 (九州地方)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11" y="2089892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40. 후쿠오카 타워 (후쿠오카현)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바다를 배경으로 한 현대식 타워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전망 명소</a:t>
            </a:r>
            <a:endParaRPr lang="ko-KR" altLang="en-US" b="1" dirty="0"/>
          </a:p>
        </p:txBody>
      </p:sp>
      <p:pic>
        <p:nvPicPr>
          <p:cNvPr id="6" name="그림 5" descr="야외, 하늘, 건물, 구름이(가) 표시된 사진&#10;&#10;자동 생성된 설명">
            <a:extLst>
              <a:ext uri="{FF2B5EF4-FFF2-40B4-BE49-F238E27FC236}">
                <a16:creationId xmlns:a16="http://schemas.microsoft.com/office/drawing/2014/main" id="{3C6E66CA-51E1-EA85-F867-03910272B4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21" y="2295291"/>
            <a:ext cx="5198410" cy="30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0105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41. </a:t>
            </a:r>
            <a:r>
              <a:rPr lang="ko-KR" altLang="en-US" b="1" dirty="0" err="1"/>
              <a:t>요시노가리</a:t>
            </a:r>
            <a:r>
              <a:rPr lang="ko-KR" altLang="en-US" b="1" dirty="0"/>
              <a:t> 역사공원 (사가현)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고대 일본 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야요이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시대 유적지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건축물 체험 가능</a:t>
            </a:r>
            <a:endParaRPr lang="ko-KR" altLang="en-US" b="1" dirty="0"/>
          </a:p>
        </p:txBody>
      </p:sp>
      <p:pic>
        <p:nvPicPr>
          <p:cNvPr id="6" name="그림 5" descr="야외, 하늘, 건물, 구름이(가) 표시된 사진&#10;&#10;자동 생성된 설명">
            <a:extLst>
              <a:ext uri="{FF2B5EF4-FFF2-40B4-BE49-F238E27FC236}">
                <a16:creationId xmlns:a16="http://schemas.microsoft.com/office/drawing/2014/main" id="{9D72991A-3129-5B01-56BB-5A235E94D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73" y="2391974"/>
            <a:ext cx="5023830" cy="24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401448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42. </a:t>
            </a:r>
            <a:r>
              <a:rPr lang="ko-KR" altLang="en-US" b="1" dirty="0" err="1"/>
              <a:t>글로버</a:t>
            </a:r>
            <a:r>
              <a:rPr lang="ko-KR" altLang="en-US" b="1" dirty="0"/>
              <a:t> 정원 (</a:t>
            </a:r>
            <a:r>
              <a:rPr lang="ko-KR" altLang="en-US" b="1" dirty="0" err="1"/>
              <a:t>나가사키현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나가사키의 서양식 정원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항구 풍경</a:t>
            </a:r>
            <a:endParaRPr lang="ko-KR" altLang="en-US" b="1" dirty="0"/>
          </a:p>
        </p:txBody>
      </p:sp>
      <p:pic>
        <p:nvPicPr>
          <p:cNvPr id="6" name="그림 5" descr="야외, 식물, 나무, 하늘이(가) 표시된 사진&#10;&#10;자동 생성된 설명">
            <a:extLst>
              <a:ext uri="{FF2B5EF4-FFF2-40B4-BE49-F238E27FC236}">
                <a16:creationId xmlns:a16="http://schemas.microsoft.com/office/drawing/2014/main" id="{B75BFA9E-0D06-94A9-180F-5C6F54D7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26" y="2330897"/>
            <a:ext cx="4300790" cy="28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0105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43. </a:t>
            </a:r>
            <a:r>
              <a:rPr lang="ko-KR" altLang="en-US" b="1" dirty="0" err="1"/>
              <a:t>구마모모</a:t>
            </a:r>
            <a:r>
              <a:rPr lang="ko-KR" altLang="en-US" b="1" dirty="0"/>
              <a:t> 성 (구마모토현)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강력한 방어 구조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 </a:t>
            </a: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3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 명성</a:t>
            </a:r>
            <a:endParaRPr lang="ko-KR" altLang="en-US" b="1" dirty="0"/>
          </a:p>
        </p:txBody>
      </p:sp>
      <p:pic>
        <p:nvPicPr>
          <p:cNvPr id="6" name="그림 5" descr="야외, 하늘, 건물, 성이(가) 표시된 사진&#10;&#10;자동 생성된 설명">
            <a:extLst>
              <a:ext uri="{FF2B5EF4-FFF2-40B4-BE49-F238E27FC236}">
                <a16:creationId xmlns:a16="http://schemas.microsoft.com/office/drawing/2014/main" id="{DEA275E5-6A64-170D-23F5-F4F98CB7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1634"/>
            <a:ext cx="4301736" cy="29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56953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65" y="212101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44. </a:t>
            </a:r>
            <a:r>
              <a:rPr lang="ko-KR" altLang="en-US" b="1" dirty="0" err="1"/>
              <a:t>벳푸</a:t>
            </a:r>
            <a:r>
              <a:rPr lang="ko-KR" altLang="en-US" b="1" dirty="0"/>
              <a:t> 지옥 온천 (</a:t>
            </a:r>
            <a:r>
              <a:rPr lang="ko-KR" altLang="en-US" b="1" dirty="0" err="1"/>
              <a:t>오이타현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다양한 색깔의 온천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독특한 지열 현상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6" name="그림 5" descr="야외, 나무, 증기, 지상이(가) 표시된 사진&#10;&#10;자동 생성된 설명">
            <a:extLst>
              <a:ext uri="{FF2B5EF4-FFF2-40B4-BE49-F238E27FC236}">
                <a16:creationId xmlns:a16="http://schemas.microsoft.com/office/drawing/2014/main" id="{2423776B-C68B-B35E-6413-4011625EC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1779"/>
            <a:ext cx="4362639" cy="28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87821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45. 우도 </a:t>
            </a:r>
            <a:r>
              <a:rPr lang="ko-KR" altLang="en-US" b="1" dirty="0" err="1"/>
              <a:t>신궁</a:t>
            </a:r>
            <a:r>
              <a:rPr lang="ko-KR" altLang="en-US" b="1" dirty="0"/>
              <a:t> (미야자키현)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해안 절벽에 위치한 신사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신비로운 분위기</a:t>
            </a:r>
            <a:endParaRPr lang="ko-KR" altLang="en-US" b="1" dirty="0"/>
          </a:p>
        </p:txBody>
      </p:sp>
      <p:pic>
        <p:nvPicPr>
          <p:cNvPr id="6" name="그림 5" descr="예배 장소, 중국 건축, 일본 건축, 신사이(가) 표시된 사진&#10;&#10;자동 생성된 설명">
            <a:extLst>
              <a:ext uri="{FF2B5EF4-FFF2-40B4-BE49-F238E27FC236}">
                <a16:creationId xmlns:a16="http://schemas.microsoft.com/office/drawing/2014/main" id="{E4C88ECC-A8FC-372A-58BE-DCB4A1CA6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4431"/>
            <a:ext cx="4119625" cy="27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9" y="51350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46. </a:t>
            </a:r>
            <a:r>
              <a:rPr lang="ko-KR" altLang="en-US" b="1" dirty="0" err="1"/>
              <a:t>사쿠라지마</a:t>
            </a:r>
            <a:r>
              <a:rPr lang="ko-KR" altLang="en-US" b="1" dirty="0"/>
              <a:t> (가고시마현)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활화산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가고시마의 상징</a:t>
            </a:r>
          </a:p>
        </p:txBody>
      </p:sp>
      <p:pic>
        <p:nvPicPr>
          <p:cNvPr id="6" name="그림 5" descr="야외, 경치, 산, 하늘이(가) 표시된 사진&#10;&#10;자동 생성된 설명">
            <a:extLst>
              <a:ext uri="{FF2B5EF4-FFF2-40B4-BE49-F238E27FC236}">
                <a16:creationId xmlns:a16="http://schemas.microsoft.com/office/drawing/2014/main" id="{56BABAFC-EDE5-D5F1-B894-EE1C16353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8" y="2703993"/>
            <a:ext cx="5045221" cy="25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6291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9</a:t>
            </a:r>
            <a:r>
              <a:rPr lang="ko-KR" altLang="en-US" dirty="0"/>
              <a:t>．</a:t>
            </a:r>
            <a:r>
              <a:rPr lang="ko-KR" altLang="en-US" b="1" dirty="0"/>
              <a:t>오키나와 지방 (沖縄地方)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77" y="2083666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47. </a:t>
            </a:r>
            <a:r>
              <a:rPr lang="ko-KR" altLang="en-US" b="1" dirty="0" err="1"/>
              <a:t>슈리성</a:t>
            </a:r>
            <a:r>
              <a:rPr lang="ko-KR" altLang="en-US" b="1" dirty="0"/>
              <a:t> (오키나와현)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류큐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왕국의 중심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독특한 붉은 건축물</a:t>
            </a:r>
            <a:endParaRPr lang="ko-KR" altLang="en-US" b="1" dirty="0"/>
          </a:p>
        </p:txBody>
      </p:sp>
      <p:pic>
        <p:nvPicPr>
          <p:cNvPr id="6" name="그림 5" descr="하늘, 야외, 중국 건축, 일본 건축이(가) 표시된 사진&#10;&#10;자동 생성된 설명">
            <a:extLst>
              <a:ext uri="{FF2B5EF4-FFF2-40B4-BE49-F238E27FC236}">
                <a16:creationId xmlns:a16="http://schemas.microsoft.com/office/drawing/2014/main" id="{0F101F79-87E3-7C9E-8B16-6AFE93C4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15" y="2352247"/>
            <a:ext cx="4713927" cy="27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56301"/>
            <a:ext cx="8886884" cy="667296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2</a:t>
            </a:r>
            <a:r>
              <a:rPr lang="ko-KR" altLang="en-US" dirty="0"/>
              <a:t>．</a:t>
            </a:r>
            <a:r>
              <a:rPr lang="ko-KR" altLang="en-US" b="1" dirty="0" err="1"/>
              <a:t>도호쿠</a:t>
            </a:r>
            <a:r>
              <a:rPr lang="ko-KR" altLang="en-US" b="1" dirty="0"/>
              <a:t> 지방 (東北地方)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744" y="2108569"/>
            <a:ext cx="9095504" cy="388312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3. 주손지 금당 (</a:t>
            </a:r>
            <a:r>
              <a:rPr lang="ko-KR" altLang="en-US" b="1" dirty="0" err="1"/>
              <a:t>이와테현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황금으로 장식된 불당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세계 문화 유산</a:t>
            </a:r>
          </a:p>
        </p:txBody>
      </p:sp>
      <p:pic>
        <p:nvPicPr>
          <p:cNvPr id="6" name="그림 5" descr="야외, 잔디, 조경, 도로이(가) 표시된 사진&#10;&#10;자동 생성된 설명">
            <a:extLst>
              <a:ext uri="{FF2B5EF4-FFF2-40B4-BE49-F238E27FC236}">
                <a16:creationId xmlns:a16="http://schemas.microsoft.com/office/drawing/2014/main" id="{3D76F32C-FBB1-6309-D319-492B2B5B0A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59595"/>
            <a:ext cx="4354286" cy="28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91193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ko-KR" altLang="en-US" dirty="0"/>
              <a:t>참고 문헌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‘HAN NEWS’, 「</a:t>
            </a:r>
            <a:r>
              <a:rPr lang="ko-KR" altLang="en-US" dirty="0"/>
              <a:t>일본 </a:t>
            </a:r>
            <a:r>
              <a:rPr lang="ko-KR" altLang="en-US" dirty="0" err="1"/>
              <a:t>전국지도ㅣ</a:t>
            </a:r>
            <a:r>
              <a:rPr lang="ko-KR" altLang="en-US" dirty="0"/>
              <a:t>’</a:t>
            </a:r>
            <a:r>
              <a:rPr lang="en-US" altLang="ko-KR" dirty="0"/>
              <a:t>47</a:t>
            </a:r>
            <a:r>
              <a:rPr lang="ko-KR" altLang="en-US" dirty="0" err="1"/>
              <a:t>도도부현’을</a:t>
            </a:r>
            <a:r>
              <a:rPr lang="ko-KR" altLang="en-US" dirty="0"/>
              <a:t> 알아보자</a:t>
            </a:r>
            <a:r>
              <a:rPr lang="en-US" altLang="ko-KR" dirty="0"/>
              <a:t>.」, ‘JAPANKURU Han’s’, 2023.04.25., 2024.12.05., http://www.japankuru.com/ko/tour/e3836</a:t>
            </a:r>
          </a:p>
        </p:txBody>
      </p:sp>
    </p:spTree>
    <p:extLst>
      <p:ext uri="{BB962C8B-B14F-4D97-AF65-F5344CB8AC3E}">
        <p14:creationId xmlns:p14="http://schemas.microsoft.com/office/powerpoint/2010/main" val="118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3383459"/>
            <a:ext cx="8886884" cy="953669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ko-KR" altLang="en-US" sz="5400" dirty="0" err="1"/>
              <a:t>함께해주셔서</a:t>
            </a:r>
            <a:br>
              <a:rPr lang="ko-KR" altLang="en-US" sz="5400" dirty="0"/>
            </a:br>
            <a:r>
              <a:rPr lang="ko-KR" altLang="en-US" sz="54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032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31007"/>
            <a:ext cx="8886884" cy="598816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2</a:t>
            </a:r>
            <a:r>
              <a:rPr lang="ko-KR" altLang="en-US" dirty="0"/>
              <a:t>．</a:t>
            </a:r>
            <a:r>
              <a:rPr lang="ko-KR" altLang="en-US" b="1" dirty="0" err="1"/>
              <a:t>도호쿠</a:t>
            </a:r>
            <a:r>
              <a:rPr lang="ko-KR" altLang="en-US" b="1" dirty="0"/>
              <a:t> 지방 (東北地方)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2" y="2114794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ko-KR" b="1" dirty="0"/>
              <a:t>4. </a:t>
            </a:r>
            <a:r>
              <a:rPr lang="ko-KR" altLang="en-US" b="1" dirty="0"/>
              <a:t>센다이 </a:t>
            </a:r>
            <a:r>
              <a:rPr lang="ko-KR" altLang="en-US" b="1" dirty="0" err="1"/>
              <a:t>대관음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en-US" altLang="ko-KR" b="1" dirty="0" err="1"/>
              <a:t>미야기</a:t>
            </a:r>
            <a:r>
              <a:rPr lang="ko-KR" altLang="en-US" b="1" dirty="0"/>
              <a:t>현</a:t>
            </a:r>
            <a:r>
              <a:rPr lang="en-US" altLang="ko-KR" b="1" dirty="0"/>
              <a:t>)</a:t>
            </a:r>
          </a:p>
          <a:p>
            <a:pPr marL="0" lvl="0" indent="0">
              <a:buNone/>
              <a:defRPr/>
            </a:pPr>
            <a:endParaRPr lang="en-US" altLang="ko-KR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</a:rPr>
              <a:t>일본 최대 규모의 관음상 중 하나</a:t>
            </a: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</a:rPr>
              <a:t>불교 표현 전시와 전망대 마련</a:t>
            </a:r>
            <a:endParaRPr lang="en-US" altLang="ko-KR" b="1" dirty="0"/>
          </a:p>
        </p:txBody>
      </p:sp>
      <p:pic>
        <p:nvPicPr>
          <p:cNvPr id="6" name="그림 5" descr="야외, 하늘, 조각, 구름이(가) 표시된 사진&#10;&#10;자동 생성된 설명">
            <a:extLst>
              <a:ext uri="{FF2B5EF4-FFF2-40B4-BE49-F238E27FC236}">
                <a16:creationId xmlns:a16="http://schemas.microsoft.com/office/drawing/2014/main" id="{67746D70-3961-5E17-55E9-E3DC727157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39" y="2114794"/>
            <a:ext cx="4086269" cy="29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68360"/>
            <a:ext cx="8886884" cy="561463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660" y="2121019"/>
            <a:ext cx="8883836" cy="367768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5. </a:t>
            </a:r>
            <a:r>
              <a:rPr lang="ko-KR" altLang="en-US" b="1" dirty="0" err="1"/>
              <a:t>센슈</a:t>
            </a:r>
            <a:r>
              <a:rPr lang="ko-KR" altLang="en-US" b="1" dirty="0"/>
              <a:t> 공원 (</a:t>
            </a:r>
            <a:r>
              <a:rPr lang="ko-KR" altLang="en-US" b="1" dirty="0" err="1"/>
              <a:t>아키타현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아키타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성터 기반 공원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벚꽃 명소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6" name="그림 5" descr="나무, 야외, 식물, 물이(가) 표시된 사진&#10;&#10;자동 생성된 설명">
            <a:extLst>
              <a:ext uri="{FF2B5EF4-FFF2-40B4-BE49-F238E27FC236}">
                <a16:creationId xmlns:a16="http://schemas.microsoft.com/office/drawing/2014/main" id="{036184FB-3954-C2D0-2245-64F87E5F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05" y="2416147"/>
            <a:ext cx="4334795" cy="28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43458"/>
            <a:ext cx="8886884" cy="592590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1" y="205876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6. </a:t>
            </a:r>
            <a:r>
              <a:rPr lang="ko-KR" altLang="en-US" b="1" dirty="0" err="1"/>
              <a:t>야마데라</a:t>
            </a:r>
            <a:r>
              <a:rPr lang="ko-KR" altLang="en-US" b="1" dirty="0"/>
              <a:t> (</a:t>
            </a:r>
            <a:r>
              <a:rPr lang="ko-KR" altLang="en-US" b="1" dirty="0" err="1"/>
              <a:t>야마가타현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절벽에 자리한 절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전망이 아름다움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dirty="0"/>
          </a:p>
        </p:txBody>
      </p:sp>
      <p:pic>
        <p:nvPicPr>
          <p:cNvPr id="6" name="그림 5" descr="야외, 하늘, 나무, 식물이(가) 표시된 사진&#10;&#10;자동 생성된 설명">
            <a:extLst>
              <a:ext uri="{FF2B5EF4-FFF2-40B4-BE49-F238E27FC236}">
                <a16:creationId xmlns:a16="http://schemas.microsoft.com/office/drawing/2014/main" id="{42BCCDD9-7744-44C1-713C-C19FF687E9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43307"/>
            <a:ext cx="4936471" cy="2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31007"/>
            <a:ext cx="8886884" cy="642394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07121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7. </a:t>
            </a:r>
            <a:r>
              <a:rPr lang="ko-KR" altLang="en-US" b="1" dirty="0" err="1"/>
              <a:t>쓰루가성</a:t>
            </a:r>
            <a:r>
              <a:rPr lang="ko-KR" altLang="en-US" b="1" dirty="0"/>
              <a:t> (</a:t>
            </a:r>
            <a:r>
              <a:rPr lang="ko-KR" altLang="en-US" b="1" dirty="0" err="1"/>
              <a:t>후쿠시마현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백색 벽의 일본식 성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사무라이 역사</a:t>
            </a:r>
            <a:endParaRPr lang="ko-KR" altLang="en-US" b="1" dirty="0"/>
          </a:p>
        </p:txBody>
      </p:sp>
      <p:pic>
        <p:nvPicPr>
          <p:cNvPr id="6" name="그림 5" descr="야외, 하늘, 꽃, 사쿠라이(가) 표시된 사진&#10;&#10;자동 생성된 설명">
            <a:extLst>
              <a:ext uri="{FF2B5EF4-FFF2-40B4-BE49-F238E27FC236}">
                <a16:creationId xmlns:a16="http://schemas.microsoft.com/office/drawing/2014/main" id="{7F575DD0-0586-1EE9-3D59-3FE3ACA816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55" y="2400163"/>
            <a:ext cx="4614319" cy="30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5E8E2"/>
      </a:lt2>
      <a:accent1>
        <a:srgbClr val="B67CE0"/>
      </a:accent1>
      <a:accent2>
        <a:srgbClr val="D95FD9"/>
      </a:accent2>
      <a:accent3>
        <a:srgbClr val="E07CB7"/>
      </a:accent3>
      <a:accent4>
        <a:srgbClr val="D95F74"/>
      </a:accent4>
      <a:accent5>
        <a:srgbClr val="DE8F74"/>
      </a:accent5>
      <a:accent6>
        <a:srgbClr val="C59D4F"/>
      </a:accent6>
      <a:hlink>
        <a:srgbClr val="6C8C55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1053</Words>
  <Application>Microsoft Office PowerPoint</Application>
  <PresentationFormat>와이드스크린</PresentationFormat>
  <Paragraphs>300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5" baseType="lpstr">
      <vt:lpstr>함초롬바탕</vt:lpstr>
      <vt:lpstr>Arial</vt:lpstr>
      <vt:lpstr>Neue Haas Grotesk Text Pro</vt:lpstr>
      <vt:lpstr>SwellVTI</vt:lpstr>
      <vt:lpstr>일본 각지를 대표하는 명소</vt:lpstr>
      <vt:lpstr>목차</vt:lpstr>
      <vt:lpstr>1．홋카이도 지방 (北海道地方)</vt:lpstr>
      <vt:lpstr>2．도호쿠 지방 (東北地方) </vt:lpstr>
      <vt:lpstr>2．도호쿠 지방 (東北地方)</vt:lpstr>
      <vt:lpstr>2．도호쿠 지방 (東北地方)</vt:lpstr>
      <vt:lpstr>2．도호쿠 지방 (東北地方)</vt:lpstr>
      <vt:lpstr>2．도호쿠 지방 (東北地方)</vt:lpstr>
      <vt:lpstr>2．도호쿠 지방 (東北地方)</vt:lpstr>
      <vt:lpstr>3．간토 지방 (関東地方) </vt:lpstr>
      <vt:lpstr>3．간토 지방 (関東地方)</vt:lpstr>
      <vt:lpstr>3．간토 지방 (関東地方)</vt:lpstr>
      <vt:lpstr>3．간토 지방 (関東地方)</vt:lpstr>
      <vt:lpstr>3．간토 지방 (関東地方)</vt:lpstr>
      <vt:lpstr>3．간토 지방 (関東地方)</vt:lpstr>
      <vt:lpstr>3．간토 지방 (関東地方)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5．긴키 지방 (近畿地方) </vt:lpstr>
      <vt:lpstr>5．긴키 지방 (近畿地方)</vt:lpstr>
      <vt:lpstr>5．긴키 지방 (近畿地方)</vt:lpstr>
      <vt:lpstr>5．긴키 지방 (近畿地方)</vt:lpstr>
      <vt:lpstr>5．긴키 지방 (近畿地方)</vt:lpstr>
      <vt:lpstr>5．긴키 지방 (近畿地方)</vt:lpstr>
      <vt:lpstr>5．긴키 지방 (近畿地方)</vt:lpstr>
      <vt:lpstr>6．주고쿠 지방 (中国地方)</vt:lpstr>
      <vt:lpstr>6．주고쿠 지방 (中国地方)</vt:lpstr>
      <vt:lpstr>6．주고쿠 지방 (中国地方)</vt:lpstr>
      <vt:lpstr>6．주고쿠 지방 (中国地方)</vt:lpstr>
      <vt:lpstr>6．주고쿠 지방 (中国地方)</vt:lpstr>
      <vt:lpstr>7．시코쿠 지방 (四国地方)</vt:lpstr>
      <vt:lpstr>7．시코쿠 지방 (四国地方)</vt:lpstr>
      <vt:lpstr>7．시코쿠 지방 (四国地方)</vt:lpstr>
      <vt:lpstr>7．시코쿠 지방 (四国地方)</vt:lpstr>
      <vt:lpstr>8．규슈 지방 (九州地方)</vt:lpstr>
      <vt:lpstr>8．규슈 지방 (九州地方)</vt:lpstr>
      <vt:lpstr>8．규슈 지방 (九州地方)</vt:lpstr>
      <vt:lpstr>8．규슈 지방 (九州地方)</vt:lpstr>
      <vt:lpstr>8．규슈 지방 (九州地方)</vt:lpstr>
      <vt:lpstr>8．규슈 지방 (九州地方)</vt:lpstr>
      <vt:lpstr>8．규슈 지방 (九州地方)</vt:lpstr>
      <vt:lpstr>9．오키나와 지방 (沖縄地方)</vt:lpstr>
      <vt:lpstr>참고 문헌</vt:lpstr>
      <vt:lpstr>함께해주셔서 감사합니다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장현호</dc:creator>
  <cp:lastModifiedBy>장현호</cp:lastModifiedBy>
  <cp:revision>252</cp:revision>
  <dcterms:created xsi:type="dcterms:W3CDTF">2024-05-31T13:36:03Z</dcterms:created>
  <dcterms:modified xsi:type="dcterms:W3CDTF">2024-12-04T18:15:08Z</dcterms:modified>
  <cp:version/>
</cp:coreProperties>
</file>