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4"/>
  </p:sldMasterIdLst>
  <p:sldIdLst>
    <p:sldId id="278" r:id="rId5"/>
    <p:sldId id="279" r:id="rId6"/>
    <p:sldId id="277" r:id="rId7"/>
    <p:sldId id="295" r:id="rId8"/>
    <p:sldId id="280" r:id="rId9"/>
    <p:sldId id="293" r:id="rId10"/>
    <p:sldId id="292" r:id="rId11"/>
    <p:sldId id="282" r:id="rId12"/>
    <p:sldId id="284" r:id="rId13"/>
    <p:sldId id="286" r:id="rId14"/>
    <p:sldId id="285" r:id="rId15"/>
    <p:sldId id="287" r:id="rId16"/>
    <p:sldId id="288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17" autoAdjust="0"/>
  </p:normalViewPr>
  <p:slideViewPr>
    <p:cSldViewPr snapToGrid="0">
      <p:cViewPr varScale="1">
        <p:scale>
          <a:sx n="73" d="100"/>
          <a:sy n="73" d="100"/>
        </p:scale>
        <p:origin x="10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38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62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66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15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5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61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73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56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7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9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7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나눔고딕" panose="020B0503020000020004" pitchFamily="2" charset="-127"/>
              </a:defRPr>
            </a:lvl1pPr>
          </a:lstStyle>
          <a:p>
            <a:fld id="{A5B0A250-5CC0-1746-B209-08E8B0DAE6AF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나눔고딕" panose="020B0503020000020004" pitchFamily="2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나눔고딕" panose="020B0503020000020004" pitchFamily="2" charset="-127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8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b="1" i="0" kern="1200" spc="50">
          <a:solidFill>
            <a:schemeClr val="tx1"/>
          </a:solidFill>
          <a:latin typeface="나눔고딕" panose="020B0503020000020004" pitchFamily="2" charset="-12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2400" b="0" i="0" kern="1200" spc="40">
          <a:solidFill>
            <a:schemeClr val="tx1"/>
          </a:solidFill>
          <a:latin typeface="나눔고딕" panose="020B0503020000020004" pitchFamily="2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2000" b="0" i="0" kern="1200" spc="40">
          <a:solidFill>
            <a:schemeClr val="tx1"/>
          </a:solidFill>
          <a:latin typeface="나눔고딕" panose="020B0503020000020004" pitchFamily="2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1800" b="0" i="0" kern="1200" spc="40">
          <a:solidFill>
            <a:schemeClr val="tx1"/>
          </a:solidFill>
          <a:latin typeface="나눔고딕" panose="020B0503020000020004" pitchFamily="2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1600" b="0" i="0" kern="1200" spc="40">
          <a:solidFill>
            <a:schemeClr val="tx1"/>
          </a:solidFill>
          <a:latin typeface="나눔고딕" panose="020B0503020000020004" pitchFamily="2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1400" b="0" i="0" kern="1200" spc="40">
          <a:solidFill>
            <a:schemeClr val="tx1"/>
          </a:solidFill>
          <a:latin typeface="나눔고딕" panose="020B0503020000020004" pitchFamily="2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FC2F8E-8FF7-FF05-491B-ED5A6B07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대정봉환</a:t>
            </a:r>
            <a:r>
              <a:rPr lang="ko-KR" altLang="en-US" dirty="0"/>
              <a:t>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043834-91B5-27BF-DCDF-BA6FDA9A6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628394"/>
            <a:ext cx="7566127" cy="3601212"/>
          </a:xfrm>
        </p:spPr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/>
              <a:t> </a:t>
            </a:r>
            <a:r>
              <a:rPr lang="ko-KR" altLang="ko-KR" sz="2000" dirty="0"/>
              <a:t>1867년, 에도 막부 15대 쇼군 </a:t>
            </a:r>
            <a:r>
              <a:rPr lang="ko-KR" altLang="ko-KR" sz="2000" dirty="0" err="1"/>
              <a:t>도쿠가와</a:t>
            </a:r>
            <a:r>
              <a:rPr lang="ko-KR" altLang="ko-KR" sz="2000" dirty="0"/>
              <a:t> </a:t>
            </a:r>
            <a:r>
              <a:rPr lang="ko-KR" altLang="ko-KR" sz="2000" dirty="0" err="1"/>
              <a:t>요시노부</a:t>
            </a:r>
            <a:r>
              <a:rPr lang="en-US" altLang="ko-KR" sz="2000" dirty="0"/>
              <a:t>(</a:t>
            </a:r>
            <a:r>
              <a:rPr lang="ko-KR" altLang="en-US" sz="2000" dirty="0"/>
              <a:t>德川慶喜</a:t>
            </a:r>
            <a:r>
              <a:rPr lang="en-US" altLang="ko-KR" sz="2000" dirty="0"/>
              <a:t>),</a:t>
            </a:r>
            <a:r>
              <a:rPr lang="ko-KR" altLang="ko-KR" sz="2000" dirty="0"/>
              <a:t> </a:t>
            </a:r>
            <a:endParaRPr lang="en-US" altLang="ko-KR" sz="20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000" dirty="0"/>
              <a:t>    </a:t>
            </a:r>
            <a:r>
              <a:rPr lang="ko-KR" altLang="ko-KR" sz="2000" dirty="0"/>
              <a:t>천황에게 정치적 권력 반납</a:t>
            </a:r>
            <a:endParaRPr lang="en-US" altLang="ko-KR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ko-KR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ko-KR" altLang="ko-KR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2000" dirty="0"/>
              <a:t> </a:t>
            </a:r>
            <a:r>
              <a:rPr lang="ko-KR" altLang="ko-KR" sz="2000" dirty="0"/>
              <a:t>약 260년간 이어져 온 막부 체제 종식</a:t>
            </a:r>
            <a:r>
              <a:rPr lang="en-US" altLang="ko-KR" sz="2000" dirty="0"/>
              <a:t>,</a:t>
            </a:r>
            <a:r>
              <a:rPr lang="ko-KR" altLang="ko-KR" sz="2000" dirty="0"/>
              <a:t> </a:t>
            </a:r>
            <a:endParaRPr lang="en-US" altLang="ko-KR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000" dirty="0"/>
              <a:t>    </a:t>
            </a:r>
            <a:r>
              <a:rPr lang="ko-KR" altLang="ko-KR" sz="2000" dirty="0"/>
              <a:t>천황 중심의 정치 체제 부활</a:t>
            </a:r>
            <a:endParaRPr lang="en-US" altLang="ko-KR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ko-KR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ko-KR" altLang="ko-KR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2000" dirty="0"/>
              <a:t> </a:t>
            </a:r>
            <a:r>
              <a:rPr lang="ko-KR" altLang="ko-KR" sz="2000" dirty="0"/>
              <a:t>명목상으로는 천황 중심</a:t>
            </a:r>
            <a:r>
              <a:rPr lang="ko-KR" altLang="en-US" sz="2000" dirty="0"/>
              <a:t>이지만</a:t>
            </a:r>
            <a:r>
              <a:rPr lang="ko-KR" altLang="ko-KR" sz="2000" dirty="0"/>
              <a:t>, 실질적으로는 </a:t>
            </a:r>
            <a:endParaRPr lang="en-US" altLang="ko-KR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000" dirty="0"/>
              <a:t>    </a:t>
            </a:r>
            <a:r>
              <a:rPr lang="ko-KR" altLang="ko-KR" sz="2000" dirty="0"/>
              <a:t>새로운 권력 구조를 둘러싼 갈등 시작됨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pic>
        <p:nvPicPr>
          <p:cNvPr id="6" name="그림 5" descr="의류, 인간의 얼굴, 사람, 인물사진이(가) 표시된 사진&#10;&#10;자동 생성된 설명">
            <a:extLst>
              <a:ext uri="{FF2B5EF4-FFF2-40B4-BE49-F238E27FC236}">
                <a16:creationId xmlns:a16="http://schemas.microsoft.com/office/drawing/2014/main" id="{C05FA655-A944-AA43-EF21-A4E39D711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48" y="324463"/>
            <a:ext cx="2670447" cy="3770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9DD09E-EB1F-4647-6E8E-AAD75D3721C1}"/>
              </a:ext>
            </a:extLst>
          </p:cNvPr>
          <p:cNvSpPr txBox="1"/>
          <p:nvPr/>
        </p:nvSpPr>
        <p:spPr>
          <a:xfrm>
            <a:off x="8959417" y="4198374"/>
            <a:ext cx="2448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>
                <a:latin typeface="나눔고딕" panose="020B0503020000020004" pitchFamily="2" charset="-127"/>
              </a:rPr>
              <a:t>도쿠가와</a:t>
            </a:r>
            <a:r>
              <a:rPr lang="ko-KR" altLang="en-US" dirty="0">
                <a:latin typeface="나눔고딕" panose="020B0503020000020004" pitchFamily="2" charset="-127"/>
              </a:rPr>
              <a:t> </a:t>
            </a:r>
            <a:r>
              <a:rPr lang="ko-KR" altLang="en-US" dirty="0" err="1">
                <a:latin typeface="나눔고딕" panose="020B0503020000020004" pitchFamily="2" charset="-127"/>
              </a:rPr>
              <a:t>요시노부</a:t>
            </a:r>
            <a:endParaRPr lang="en-US" altLang="ko-KR" dirty="0">
              <a:latin typeface="나눔고딕" panose="020B0503020000020004" pitchFamily="2" charset="-127"/>
            </a:endParaRPr>
          </a:p>
          <a:p>
            <a:pPr algn="ctr"/>
            <a:r>
              <a:rPr lang="en-US" altLang="ko-KR" dirty="0">
                <a:latin typeface="나눔고딕" panose="020B0503020000020004" pitchFamily="2" charset="-127"/>
              </a:rPr>
              <a:t>(1837~1912)</a:t>
            </a:r>
          </a:p>
          <a:p>
            <a:pPr algn="ctr"/>
            <a:r>
              <a:rPr lang="ko-KR" altLang="en-US" dirty="0" err="1">
                <a:latin typeface="나눔고딕" panose="020B0503020000020004" pitchFamily="2" charset="-127"/>
              </a:rPr>
              <a:t>에도막부</a:t>
            </a:r>
            <a:r>
              <a:rPr lang="ko-KR" altLang="en-US" dirty="0">
                <a:latin typeface="나눔고딕" panose="020B0503020000020004" pitchFamily="2" charset="-127"/>
              </a:rPr>
              <a:t> 제</a:t>
            </a:r>
            <a:r>
              <a:rPr lang="en-US" altLang="ko-KR" dirty="0">
                <a:latin typeface="나눔고딕" panose="020B0503020000020004" pitchFamily="2" charset="-127"/>
              </a:rPr>
              <a:t>15</a:t>
            </a:r>
            <a:r>
              <a:rPr lang="ko-KR" altLang="en-US" dirty="0">
                <a:latin typeface="나눔고딕" panose="020B0503020000020004" pitchFamily="2" charset="-127"/>
              </a:rPr>
              <a:t>대 쇼군</a:t>
            </a:r>
          </a:p>
        </p:txBody>
      </p:sp>
    </p:spTree>
    <p:extLst>
      <p:ext uri="{BB962C8B-B14F-4D97-AF65-F5344CB8AC3E}">
        <p14:creationId xmlns:p14="http://schemas.microsoft.com/office/powerpoint/2010/main" val="11464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6FF03A-47AA-0540-7E38-D97F574A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메이지 유신 과정 </a:t>
            </a:r>
            <a:r>
              <a:rPr lang="en-US" altLang="ko-KR" dirty="0"/>
              <a:t>– </a:t>
            </a:r>
            <a:r>
              <a:rPr lang="ko-KR" altLang="en-US" dirty="0"/>
              <a:t>경제 개혁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3027E1E-9EBD-918C-9C20-CFAC49519B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5150" y="1638104"/>
            <a:ext cx="702275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1873년 지세 개혁(地租改正)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수확량 기준으로 부과하던 세금</a:t>
            </a: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ko-K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토지 소유자에게 일정 비율(3%)로 화폐 세금 부과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-&gt;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후에 2.5%로 낮춰 농민 부담 줄임</a:t>
            </a:r>
            <a:endParaRPr lang="ja-JP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화폐 통일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1871년</a:t>
            </a: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'엔(円)' 도입으로 일본의 화폐 단일화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일본 경제</a:t>
            </a: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국제 시장과 연결</a:t>
            </a:r>
            <a:endParaRPr kumimoji="0" lang="ja-JP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산업화 및 근대적 인프라 구축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관영 공장(官営工場)</a:t>
            </a: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설립</a:t>
            </a:r>
            <a:r>
              <a:rPr lang="en-US" altLang="ko-KR" dirty="0"/>
              <a:t>: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방직, 제철, 섬유 공장 등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철도</a:t>
            </a: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항만 건설: 1872년</a:t>
            </a: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도쿄~요코하마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첫 철도 개통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전신망 설치로 정보 전달 속도 증가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45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F9FC2-37D3-1339-A94C-9408222C5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CBDE23-D395-2F32-39B8-B160E759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경제 개혁의 결과는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BE1667B-8A28-4247-A8A3-BEE061BD47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5150" y="1521860"/>
            <a:ext cx="701955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일본 경제의 현대적 기반 마련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ko-KR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국가 재정 강화 및 산업화 가속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ko-KR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ko-KR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ko-KR" altLang="en-US" sz="2000" dirty="0"/>
              <a:t> 미쓰이</a:t>
            </a:r>
            <a:r>
              <a:rPr lang="en-US" altLang="ko-KR" sz="2000" dirty="0"/>
              <a:t>, </a:t>
            </a:r>
            <a:r>
              <a:rPr lang="ko-KR" altLang="en-US" sz="2000" dirty="0"/>
              <a:t>스미토모</a:t>
            </a:r>
            <a:r>
              <a:rPr lang="en-US" altLang="ko-KR" sz="2000" dirty="0"/>
              <a:t>, </a:t>
            </a:r>
            <a:r>
              <a:rPr lang="ko-KR" altLang="en-US" sz="2000" b="0" i="0" dirty="0">
                <a:solidFill>
                  <a:srgbClr val="121212"/>
                </a:solidFill>
                <a:effectLst/>
              </a:rPr>
              <a:t>미쓰비시</a:t>
            </a:r>
            <a:r>
              <a:rPr lang="en-US" altLang="ko-KR" sz="2000" b="0" i="0" dirty="0">
                <a:solidFill>
                  <a:srgbClr val="121212"/>
                </a:solidFill>
                <a:effectLst/>
              </a:rPr>
              <a:t>, </a:t>
            </a:r>
            <a:r>
              <a:rPr lang="ko-KR" altLang="en-US" sz="2000" b="0" i="0" dirty="0" err="1">
                <a:solidFill>
                  <a:srgbClr val="121212"/>
                </a:solidFill>
                <a:effectLst/>
              </a:rPr>
              <a:t>야스다</a:t>
            </a:r>
            <a:r>
              <a:rPr lang="en-US" altLang="ko-KR" sz="2000" b="0" i="0" dirty="0">
                <a:solidFill>
                  <a:srgbClr val="121212"/>
                </a:solidFill>
                <a:effectLst/>
              </a:rPr>
              <a:t>, </a:t>
            </a:r>
            <a:r>
              <a:rPr lang="ko-KR" altLang="en-US" sz="2000" b="0" i="0" dirty="0">
                <a:solidFill>
                  <a:srgbClr val="121212"/>
                </a:solidFill>
                <a:effectLst/>
              </a:rPr>
              <a:t>가와사키</a:t>
            </a:r>
            <a:r>
              <a:rPr lang="en-US" altLang="ko-KR" sz="2000" dirty="0">
                <a:solidFill>
                  <a:srgbClr val="121212"/>
                </a:solidFill>
              </a:rPr>
              <a:t> </a:t>
            </a:r>
            <a:r>
              <a:rPr lang="ko-KR" altLang="en-US" sz="2000" dirty="0">
                <a:solidFill>
                  <a:srgbClr val="121212"/>
                </a:solidFill>
              </a:rPr>
              <a:t>등</a:t>
            </a:r>
            <a:endParaRPr lang="en-US" altLang="ko-KR" sz="2000" dirty="0">
              <a:solidFill>
                <a:srgbClr val="121212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ko-KR" sz="2000" dirty="0">
                <a:solidFill>
                  <a:srgbClr val="121212"/>
                </a:solidFill>
              </a:rPr>
              <a:t>    </a:t>
            </a:r>
            <a:r>
              <a:rPr lang="ko-KR" altLang="en-US" sz="2000" dirty="0">
                <a:solidFill>
                  <a:srgbClr val="121212"/>
                </a:solidFill>
              </a:rPr>
              <a:t>현대에는 재벌그룹이라고 불리는 기업들의 전신회사들 탄생</a:t>
            </a:r>
            <a:endParaRPr lang="en-US" altLang="ko-KR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23" name="그림 22" descr="텍스트, 메뉴, 책, 실내이(가) 표시된 사진&#10;&#10;자동 생성된 설명">
            <a:extLst>
              <a:ext uri="{FF2B5EF4-FFF2-40B4-BE49-F238E27FC236}">
                <a16:creationId xmlns:a16="http://schemas.microsoft.com/office/drawing/2014/main" id="{3BC84EF1-B4BF-7F61-0CCE-30BAF2B3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85" y="665279"/>
            <a:ext cx="7765774" cy="5824331"/>
          </a:xfrm>
          <a:prstGeom prst="rect">
            <a:avLst/>
          </a:prstGeom>
        </p:spPr>
      </p:pic>
      <p:pic>
        <p:nvPicPr>
          <p:cNvPr id="7" name="그림 6" descr="블랙, 어둠이(가) 표시된 사진&#10;&#10;자동 생성된 설명">
            <a:extLst>
              <a:ext uri="{FF2B5EF4-FFF2-40B4-BE49-F238E27FC236}">
                <a16:creationId xmlns:a16="http://schemas.microsoft.com/office/drawing/2014/main" id="{88129BB6-D45F-657C-C9F0-9330881AA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40" y="1023546"/>
            <a:ext cx="4230064" cy="4230064"/>
          </a:xfrm>
          <a:prstGeom prst="rect">
            <a:avLst/>
          </a:prstGeom>
        </p:spPr>
      </p:pic>
      <p:pic>
        <p:nvPicPr>
          <p:cNvPr id="11" name="그림 10" descr="텍스트, 폰트, 로고, 그래픽이(가) 표시된 사진&#10;&#10;자동 생성된 설명">
            <a:extLst>
              <a:ext uri="{FF2B5EF4-FFF2-40B4-BE49-F238E27FC236}">
                <a16:creationId xmlns:a16="http://schemas.microsoft.com/office/drawing/2014/main" id="{811156F0-ABE6-6E84-D925-7747C85BA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99" y="1268107"/>
            <a:ext cx="7620000" cy="4051300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68A328B4-47A1-925E-C290-B8CB3B6A7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45349" y="1023546"/>
            <a:ext cx="4762500" cy="4095750"/>
          </a:xfrm>
          <a:prstGeom prst="rect">
            <a:avLst/>
          </a:prstGeom>
        </p:spPr>
      </p:pic>
      <p:pic>
        <p:nvPicPr>
          <p:cNvPr id="15" name="그림 14" descr="텍스트, 수집품, 지폐, 우표이(가) 표시된 사진&#10;&#10;자동 생성된 설명">
            <a:extLst>
              <a:ext uri="{FF2B5EF4-FFF2-40B4-BE49-F238E27FC236}">
                <a16:creationId xmlns:a16="http://schemas.microsoft.com/office/drawing/2014/main" id="{059EE64C-79D5-301B-19CD-D38DEA3FED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85" y="1455477"/>
            <a:ext cx="7479846" cy="4243936"/>
          </a:xfrm>
          <a:prstGeom prst="rect">
            <a:avLst/>
          </a:prstGeom>
        </p:spPr>
      </p:pic>
      <p:pic>
        <p:nvPicPr>
          <p:cNvPr id="19" name="그림 18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87BEFF3F-0F15-EEDB-3900-A0045FE632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95" y="1225401"/>
            <a:ext cx="4263735" cy="4407198"/>
          </a:xfrm>
          <a:prstGeom prst="rect">
            <a:avLst/>
          </a:prstGeom>
        </p:spPr>
      </p:pic>
      <p:pic>
        <p:nvPicPr>
          <p:cNvPr id="21" name="그림 20" descr="철도, 증기, 교통, 야외이(가) 표시된 사진&#10;&#10;자동 생성된 설명">
            <a:extLst>
              <a:ext uri="{FF2B5EF4-FFF2-40B4-BE49-F238E27FC236}">
                <a16:creationId xmlns:a16="http://schemas.microsoft.com/office/drawing/2014/main" id="{C1672FDB-0058-A5D0-7453-E1550B6ACA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12" y="1403399"/>
            <a:ext cx="6622886" cy="45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0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42895E-912D-B573-7D30-A06D8C82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메이지 유신 과정 </a:t>
            </a:r>
            <a:r>
              <a:rPr lang="en-US" altLang="ko-KR" dirty="0"/>
              <a:t>- </a:t>
            </a:r>
            <a:r>
              <a:rPr lang="ko-KR" altLang="en-US" dirty="0"/>
              <a:t>사회 개혁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43BEB98-9B56-536A-620B-782EA7A765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5150" y="1729244"/>
            <a:ext cx="7242367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신분제 폐지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1871년</a:t>
            </a: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신분제도 공식 폐지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사무라이, 농민, 상인 등 전통적 신분 계급 제거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사무라이에게 지급되던 연금 폐지</a:t>
            </a: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국가 귀속</a:t>
            </a:r>
            <a:endParaRPr kumimoji="0" lang="en-US" altLang="ko-K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ko-KR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근대적 교육제도 도입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1872년</a:t>
            </a: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학제(学制) 발표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모든 국민이 의무적</a:t>
            </a:r>
            <a:r>
              <a:rPr kumimoji="0" lang="ko-KR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으로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초등교육 받도록 규정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서양식 학문(수학, 과학, 역사 등)과 일본 고유 문화 조화</a:t>
            </a:r>
            <a:endParaRPr kumimoji="0" lang="en-US" altLang="ko-K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ko-KR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의복 및 풍습 변화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서양식 의복과 헤어스타일 도입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도쿄 등 도시 지역 중심으로 서양식 생활방식 확산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70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F72C64-AE1E-57C4-7E5C-B166E9975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B2BDAF3-2F6C-09CD-F2A0-46A202CEB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4541445" cy="1587449"/>
          </a:xfrm>
        </p:spPr>
        <p:txBody>
          <a:bodyPr>
            <a:normAutofit/>
          </a:bodyPr>
          <a:lstStyle/>
          <a:p>
            <a:r>
              <a:rPr lang="ko-KR" altLang="en-US" dirty="0"/>
              <a:t>사회 개혁의 결과는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ECC48A8-B754-C892-1495-42023105E4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114401" y="482085"/>
            <a:ext cx="5457725" cy="15411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sz="2000" b="1" i="0" u="none" strike="noStrike" cap="none" normalizeH="0" baseline="0" dirty="0">
                <a:ln>
                  <a:noFill/>
                </a:ln>
                <a:effectLst/>
              </a:rPr>
              <a:t>평등 사회로의 전환</a:t>
            </a:r>
            <a:endParaRPr kumimoji="0" lang="ko-KR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457200" lvl="1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effectLst/>
              </a:rPr>
              <a:t>국민 개개인의 능력이 중요한 사회로 변화</a:t>
            </a:r>
            <a:endParaRPr kumimoji="0" lang="ko-KR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sz="2000" b="1" i="0" u="none" strike="noStrike" cap="none" normalizeH="0" baseline="0" dirty="0">
                <a:ln>
                  <a:noFill/>
                </a:ln>
                <a:effectLst/>
              </a:rPr>
              <a:t>근대적 인재 육성</a:t>
            </a:r>
            <a:endParaRPr kumimoji="0" lang="ko-KR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457200" lvl="1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effectLst/>
              </a:rPr>
              <a:t>일본 내 교육을 받은 인재들</a:t>
            </a:r>
            <a:r>
              <a:rPr kumimoji="0" lang="en-US" altLang="ko-KR" b="0" i="0" u="none" strike="noStrike" cap="none" normalizeH="0" baseline="0" dirty="0">
                <a:ln>
                  <a:noFill/>
                </a:ln>
                <a:effectLst/>
              </a:rPr>
              <a:t>,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n-US" altLang="ko-KR" b="0" i="0" u="none" strike="noStrike" cap="none" normalizeH="0" baseline="0" dirty="0">
              <a:ln>
                <a:noFill/>
              </a:ln>
              <a:effectLst/>
            </a:endParaRPr>
          </a:p>
          <a:p>
            <a:pPr marL="457200" lvl="1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effectLst/>
              </a:rPr>
              <a:t>   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effectLst/>
              </a:rPr>
              <a:t>정부와 산업의 핵심 인력으로 활동</a:t>
            </a: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ko-KR" altLang="ko-KR" sz="6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7" name="그림 6" descr="텍스트, 의류, 만화 영화, 사람이(가) 표시된 사진&#10;&#10;자동 생성된 설명">
            <a:extLst>
              <a:ext uri="{FF2B5EF4-FFF2-40B4-BE49-F238E27FC236}">
                <a16:creationId xmlns:a16="http://schemas.microsoft.com/office/drawing/2014/main" id="{C0CBC018-77B7-6359-265C-3E444DFCD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9" y="3010106"/>
            <a:ext cx="3474720" cy="2553919"/>
          </a:xfrm>
          <a:prstGeom prst="rect">
            <a:avLst/>
          </a:prstGeom>
        </p:spPr>
      </p:pic>
      <p:pic>
        <p:nvPicPr>
          <p:cNvPr id="9" name="그림 8" descr="의류, 페인팅, 그림, 사람이(가) 표시된 사진&#10;&#10;자동 생성된 설명">
            <a:extLst>
              <a:ext uri="{FF2B5EF4-FFF2-40B4-BE49-F238E27FC236}">
                <a16:creationId xmlns:a16="http://schemas.microsoft.com/office/drawing/2014/main" id="{4D5BB28F-765D-5916-EB19-B34687C6E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71" y="3062226"/>
            <a:ext cx="3474720" cy="2449678"/>
          </a:xfrm>
          <a:prstGeom prst="rect">
            <a:avLst/>
          </a:prstGeom>
        </p:spPr>
      </p:pic>
      <p:pic>
        <p:nvPicPr>
          <p:cNvPr id="11" name="그림 10" descr="가구, 실내, 의자, 테이블이(가) 표시된 사진&#10;&#10;자동 생성된 설명">
            <a:extLst>
              <a:ext uri="{FF2B5EF4-FFF2-40B4-BE49-F238E27FC236}">
                <a16:creationId xmlns:a16="http://schemas.microsoft.com/office/drawing/2014/main" id="{A435BEA3-BF77-E95F-40B7-775DEA699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84" y="3131721"/>
            <a:ext cx="3474720" cy="231068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5ADD15B-C747-D340-BF8A-A1DD2A6A9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0B0B662E-0152-FD4E-B468-3F3593C1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55">
              <a:extLst>
                <a:ext uri="{FF2B5EF4-FFF2-40B4-BE49-F238E27FC236}">
                  <a16:creationId xmlns:a16="http://schemas.microsoft.com/office/drawing/2014/main" id="{81BFFC99-6B9D-F240-BD39-160F4C573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4DC6AEB9-EEFF-D243-AEE2-42D0F9E53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58">
              <a:extLst>
                <a:ext uri="{FF2B5EF4-FFF2-40B4-BE49-F238E27FC236}">
                  <a16:creationId xmlns:a16="http://schemas.microsoft.com/office/drawing/2014/main" id="{D89DA958-651D-0049-A549-A9D22E494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E039F1-6D47-C642-B506-452A83B0A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34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FBD8B9A-3330-D15C-E45D-0D6EDC8C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6154424" cy="126898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대정봉환의</a:t>
            </a:r>
            <a:r>
              <a:rPr lang="ko-KR" altLang="en-US" dirty="0"/>
              <a:t> 영향과 의의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DD0E3AB-67E8-A5DE-EA0B-3BAD5558EF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3373" y="1544313"/>
            <a:ext cx="6154424" cy="36012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명목적으로 천황에게 권력이 돌아가며 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en-US" altLang="ko-KR" sz="2000" dirty="0"/>
              <a:t>   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메이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effectLst/>
              </a:rPr>
              <a:t>지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 유신의 시작을 알림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ko-KR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260년간 일본을 통치했던 막부 체제</a:t>
            </a:r>
            <a:r>
              <a:rPr kumimoji="0" lang="en-US" altLang="ko-KR" sz="2000" b="0" i="0" u="none" strike="noStrike" cap="none" normalizeH="0" dirty="0">
                <a:ln>
                  <a:noFill/>
                </a:ln>
                <a:effectLst/>
              </a:rPr>
              <a:t> </a:t>
            </a:r>
            <a:r>
              <a:rPr kumimoji="0" lang="ko-KR" altLang="en-US" sz="2000" b="0" i="0" u="none" strike="noStrike" cap="none" normalizeH="0" dirty="0">
                <a:ln>
                  <a:noFill/>
                </a:ln>
                <a:effectLst/>
              </a:rPr>
              <a:t>종료</a:t>
            </a:r>
            <a:endParaRPr kumimoji="0" lang="en-US" altLang="ko-KR" sz="2000" b="0" i="0" u="none" strike="noStrike" cap="none" normalizeH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ko-KR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effectLst/>
              </a:rPr>
              <a:t>대정봉환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 이후에도 구 막부 세력은 저항, 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en-US" altLang="ko-KR" sz="2000" dirty="0"/>
              <a:t>   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결국 내전(보신 전쟁)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ko-KR" altLang="ko-KR" sz="2000" dirty="0"/>
          </a:p>
          <a:p>
            <a:pPr marL="0" lvl="0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ko-KR" altLang="ko-KR" sz="2000" dirty="0"/>
              <a:t>일본 사회</a:t>
            </a:r>
            <a:r>
              <a:rPr lang="en-US" altLang="ko-KR" sz="2000" dirty="0"/>
              <a:t>,</a:t>
            </a:r>
            <a:r>
              <a:rPr lang="ko-KR" altLang="ko-KR" sz="2000" dirty="0"/>
              <a:t> 정치 구조에 있어 상징적 사건</a:t>
            </a:r>
            <a:endParaRPr lang="en-US" altLang="ko-KR" sz="2000" dirty="0"/>
          </a:p>
          <a:p>
            <a:pPr marL="0" lvl="0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ko-KR" altLang="ko-KR" sz="2000" dirty="0"/>
          </a:p>
          <a:p>
            <a:pPr marL="0" lvl="0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ko-KR" sz="2000" dirty="0"/>
              <a:t> </a:t>
            </a:r>
            <a:r>
              <a:rPr lang="ko-KR" altLang="ko-KR" sz="2000" dirty="0"/>
              <a:t>메이지 유신으로 이어지는 역사적 흐름 가속화</a:t>
            </a: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ko-KR" altLang="ko-KR" sz="11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9" name="그림 8" descr="의류, 사람, 페인팅, 만화 영화이(가) 표시된 사진&#10;&#10;자동 생성된 설명">
            <a:extLst>
              <a:ext uri="{FF2B5EF4-FFF2-40B4-BE49-F238E27FC236}">
                <a16:creationId xmlns:a16="http://schemas.microsoft.com/office/drawing/2014/main" id="{5B3028BF-E680-A821-12AF-F9C1027DF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6" r="2" b="18810"/>
          <a:stretch/>
        </p:blipFill>
        <p:spPr>
          <a:xfrm>
            <a:off x="7492315" y="10"/>
            <a:ext cx="4699685" cy="3428989"/>
          </a:xfrm>
          <a:prstGeom prst="rect">
            <a:avLst/>
          </a:prstGeom>
        </p:spPr>
      </p:pic>
      <p:pic>
        <p:nvPicPr>
          <p:cNvPr id="11" name="그림 10" descr="텍스트, 직사각형, 문패, 예술이(가) 표시된 사진&#10;&#10;자동 생성된 설명">
            <a:extLst>
              <a:ext uri="{FF2B5EF4-FFF2-40B4-BE49-F238E27FC236}">
                <a16:creationId xmlns:a16="http://schemas.microsoft.com/office/drawing/2014/main" id="{27FCE166-F837-41E8-9A8E-17FCDA33D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9" r="23945"/>
          <a:stretch/>
        </p:blipFill>
        <p:spPr>
          <a:xfrm>
            <a:off x="7492315" y="3429001"/>
            <a:ext cx="4699685" cy="3429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608BEAB-78BB-F54E-B087-1CB0393E3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88536" y="3428999"/>
            <a:ext cx="4703464" cy="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84B970-A9BC-554F-AFC0-D4C5811B7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88851" y="0"/>
            <a:ext cx="1901686" cy="4677439"/>
            <a:chOff x="10290315" y="0"/>
            <a:chExt cx="1901686" cy="4677439"/>
          </a:xfrm>
        </p:grpSpPr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7B833146-9A26-EA41-8B79-06207BD00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E4D1DD64-0D91-0641-B937-B7F8B0A5F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E7C64C9D-CB02-BF42-8DC9-660F3EC73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15A7E0DC-E563-4E45-8D1D-3B57D5A60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635315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36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C9596A-0CDD-88FC-D41B-3832A7A9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메이지 시대 개막</a:t>
            </a:r>
          </a:p>
        </p:txBody>
      </p:sp>
      <p:pic>
        <p:nvPicPr>
          <p:cNvPr id="7" name="내용 개체 틀 6" descr="의류, 신발류, 인간의 얼굴, 사람이(가) 표시된 사진&#10;&#10;자동 생성된 설명">
            <a:extLst>
              <a:ext uri="{FF2B5EF4-FFF2-40B4-BE49-F238E27FC236}">
                <a16:creationId xmlns:a16="http://schemas.microsoft.com/office/drawing/2014/main" id="{4EDB3073-99BF-0D8C-5930-98F5CF186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60" y="459607"/>
            <a:ext cx="2542690" cy="36004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53A2D1-6807-BC7F-AECD-6CB5C251F022}"/>
              </a:ext>
            </a:extLst>
          </p:cNvPr>
          <p:cNvSpPr txBox="1"/>
          <p:nvPr/>
        </p:nvSpPr>
        <p:spPr>
          <a:xfrm>
            <a:off x="9217213" y="4208206"/>
            <a:ext cx="2276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나눔고딕" panose="020B0503020000020004" pitchFamily="2" charset="-127"/>
              </a:rPr>
              <a:t>메이지</a:t>
            </a:r>
            <a:r>
              <a:rPr lang="en-US" altLang="ko-KR" dirty="0">
                <a:latin typeface="나눔고딕" panose="020B0503020000020004" pitchFamily="2" charset="-127"/>
              </a:rPr>
              <a:t>(</a:t>
            </a:r>
            <a:r>
              <a:rPr lang="ko-KR" altLang="en-US" dirty="0">
                <a:latin typeface="나눔고딕" panose="020B0503020000020004" pitchFamily="2" charset="-127"/>
              </a:rPr>
              <a:t>明治</a:t>
            </a:r>
            <a:r>
              <a:rPr lang="en-US" altLang="ko-KR" dirty="0">
                <a:latin typeface="나눔고딕" panose="020B0503020000020004" pitchFamily="2" charset="-127"/>
              </a:rPr>
              <a:t>)</a:t>
            </a:r>
            <a:r>
              <a:rPr lang="ko-KR" altLang="en-US" dirty="0">
                <a:latin typeface="나눔고딕" panose="020B0503020000020004" pitchFamily="2" charset="-127"/>
              </a:rPr>
              <a:t> </a:t>
            </a:r>
            <a:r>
              <a:rPr lang="ko-KR" altLang="en-US" dirty="0" err="1">
                <a:latin typeface="나눔고딕" panose="020B0503020000020004" pitchFamily="2" charset="-127"/>
              </a:rPr>
              <a:t>덴노</a:t>
            </a:r>
            <a:r>
              <a:rPr lang="en-US" altLang="ko-KR" dirty="0">
                <a:latin typeface="나눔고딕" panose="020B0503020000020004" pitchFamily="2" charset="-127"/>
              </a:rPr>
              <a:t>, </a:t>
            </a:r>
          </a:p>
          <a:p>
            <a:pPr algn="ctr"/>
            <a:r>
              <a:rPr lang="en-US" altLang="ko-KR" dirty="0">
                <a:latin typeface="나눔고딕" panose="020B0503020000020004" pitchFamily="2" charset="-127"/>
              </a:rPr>
              <a:t>(1852 ~ 1912)</a:t>
            </a:r>
          </a:p>
          <a:p>
            <a:pPr algn="ctr"/>
            <a:r>
              <a:rPr lang="en-US" altLang="ko-KR" dirty="0">
                <a:latin typeface="나눔고딕" panose="020B0503020000020004" pitchFamily="2" charset="-127"/>
              </a:rPr>
              <a:t> </a:t>
            </a:r>
            <a:r>
              <a:rPr lang="ko-KR" altLang="en-US" dirty="0">
                <a:latin typeface="나눔고딕" panose="020B0503020000020004" pitchFamily="2" charset="-127"/>
              </a:rPr>
              <a:t>일본 제 </a:t>
            </a:r>
            <a:r>
              <a:rPr lang="en-US" altLang="ko-KR" dirty="0">
                <a:latin typeface="나눔고딕" panose="020B0503020000020004" pitchFamily="2" charset="-127"/>
              </a:rPr>
              <a:t>122</a:t>
            </a:r>
            <a:r>
              <a:rPr lang="ko-KR" altLang="en-US" dirty="0">
                <a:latin typeface="나눔고딕" panose="020B0503020000020004" pitchFamily="2" charset="-127"/>
              </a:rPr>
              <a:t>대 천황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6A4894-C8C0-37D8-E52A-81175F4D2131}"/>
              </a:ext>
            </a:extLst>
          </p:cNvPr>
          <p:cNvSpPr txBox="1"/>
          <p:nvPr/>
        </p:nvSpPr>
        <p:spPr>
          <a:xfrm>
            <a:off x="737419" y="1818968"/>
            <a:ext cx="70714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2000" dirty="0">
                <a:latin typeface="나눔고딕" pitchFamily="2" charset="-127"/>
              </a:rPr>
              <a:t> </a:t>
            </a:r>
            <a:r>
              <a:rPr lang="ko-KR" altLang="ko-KR" sz="2000" dirty="0">
                <a:latin typeface="나눔고딕" pitchFamily="2" charset="-127"/>
              </a:rPr>
              <a:t>1868년 1월</a:t>
            </a:r>
            <a:r>
              <a:rPr lang="en-US" altLang="ko-KR" sz="2000" dirty="0">
                <a:latin typeface="나눔고딕" pitchFamily="2" charset="-127"/>
              </a:rPr>
              <a:t>,</a:t>
            </a:r>
            <a:r>
              <a:rPr lang="ko-KR" altLang="ko-KR" sz="2000" dirty="0">
                <a:latin typeface="나눔고딕" pitchFamily="2" charset="-127"/>
              </a:rPr>
              <a:t> "왕정복고의 </a:t>
            </a:r>
            <a:r>
              <a:rPr lang="ko-KR" altLang="ko-KR" sz="2000" dirty="0" err="1">
                <a:latin typeface="나눔고딕" pitchFamily="2" charset="-127"/>
              </a:rPr>
              <a:t>대호령"을</a:t>
            </a:r>
            <a:r>
              <a:rPr lang="ko-KR" altLang="ko-KR" sz="2000" dirty="0">
                <a:latin typeface="나눔고딕" pitchFamily="2" charset="-127"/>
              </a:rPr>
              <a:t> 통해 </a:t>
            </a:r>
            <a:endParaRPr lang="en-US" altLang="ko-KR" sz="2000" dirty="0">
              <a:latin typeface="나눔고딕" pitchFamily="2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latin typeface="나눔고딕" pitchFamily="2" charset="-127"/>
              </a:rPr>
              <a:t>    </a:t>
            </a:r>
            <a:r>
              <a:rPr lang="ko-KR" altLang="ko-KR" sz="2000" dirty="0">
                <a:latin typeface="나눔고딕" pitchFamily="2" charset="-127"/>
              </a:rPr>
              <a:t>천황 중심의</a:t>
            </a:r>
            <a:r>
              <a:rPr lang="en-US" altLang="ko-KR" sz="2000" dirty="0">
                <a:latin typeface="나눔고딕" pitchFamily="2" charset="-127"/>
              </a:rPr>
              <a:t> </a:t>
            </a:r>
            <a:r>
              <a:rPr lang="ko-KR" altLang="ko-KR" sz="2000" dirty="0">
                <a:latin typeface="나눔고딕" pitchFamily="2" charset="-127"/>
              </a:rPr>
              <a:t>정부가 출범</a:t>
            </a:r>
            <a:endParaRPr lang="en-US" altLang="ko-KR" sz="2000" dirty="0">
              <a:latin typeface="나눔고딕" pitchFamily="2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ko-KR" sz="2000" dirty="0">
              <a:latin typeface="나눔고딕" pitchFamily="2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ko-KR" altLang="ko-KR" sz="2000" dirty="0">
              <a:latin typeface="나눔고딕" pitchFamily="2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2000" dirty="0">
                <a:latin typeface="나눔고딕" pitchFamily="2" charset="-127"/>
              </a:rPr>
              <a:t> </a:t>
            </a:r>
            <a:r>
              <a:rPr lang="ko-KR" altLang="ko-KR" sz="2000" dirty="0">
                <a:latin typeface="나눔고딕" pitchFamily="2" charset="-127"/>
              </a:rPr>
              <a:t>1868년 10월 23일</a:t>
            </a:r>
            <a:r>
              <a:rPr lang="en-US" altLang="ko-KR" sz="2000" dirty="0">
                <a:latin typeface="나눔고딕" pitchFamily="2" charset="-127"/>
              </a:rPr>
              <a:t>,</a:t>
            </a:r>
            <a:r>
              <a:rPr lang="ko-KR" altLang="ko-KR" sz="2000" dirty="0">
                <a:latin typeface="나눔고딕" pitchFamily="2" charset="-127"/>
              </a:rPr>
              <a:t> 메이지라는 연호를 사용하며</a:t>
            </a:r>
            <a:r>
              <a:rPr lang="en-US" altLang="ko-KR" sz="2000" dirty="0">
                <a:latin typeface="나눔고딕" pitchFamily="2" charset="-127"/>
              </a:rPr>
              <a:t> 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latin typeface="나눔고딕" pitchFamily="2" charset="-127"/>
              </a:rPr>
              <a:t>    </a:t>
            </a:r>
            <a:r>
              <a:rPr lang="ko-KR" altLang="ko-KR" sz="2000" dirty="0">
                <a:latin typeface="나눔고딕" pitchFamily="2" charset="-127"/>
              </a:rPr>
              <a:t>새로운</a:t>
            </a:r>
            <a:r>
              <a:rPr lang="en-US" altLang="ko-KR" sz="2000" dirty="0">
                <a:latin typeface="나눔고딕" pitchFamily="2" charset="-127"/>
              </a:rPr>
              <a:t> </a:t>
            </a:r>
            <a:r>
              <a:rPr lang="ko-KR" altLang="ko-KR" sz="2000" dirty="0">
                <a:latin typeface="나눔고딕" pitchFamily="2" charset="-127"/>
              </a:rPr>
              <a:t>시대(메이지 시대)를 시작</a:t>
            </a:r>
            <a:endParaRPr lang="en-US" altLang="ko-KR" sz="2000" dirty="0">
              <a:latin typeface="나눔고딕" pitchFamily="2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ko-KR" sz="2000" dirty="0">
              <a:latin typeface="나눔고딕" pitchFamily="2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ko-KR" altLang="ko-KR" sz="2000" dirty="0">
              <a:latin typeface="나눔고딕" pitchFamily="2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2000" dirty="0">
                <a:latin typeface="나눔고딕" pitchFamily="2" charset="-127"/>
              </a:rPr>
              <a:t> </a:t>
            </a:r>
            <a:r>
              <a:rPr lang="ko-KR" altLang="ko-KR" sz="2000" dirty="0">
                <a:latin typeface="나눔고딕" pitchFamily="2" charset="-127"/>
              </a:rPr>
              <a:t>메이지 시대는 이후 일본의 근대화와 서양화를 </a:t>
            </a:r>
            <a:endParaRPr lang="en-US" altLang="ko-KR" sz="2000" dirty="0">
              <a:latin typeface="나눔고딕" pitchFamily="2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latin typeface="나눔고딕" pitchFamily="2" charset="-127"/>
              </a:rPr>
              <a:t>    </a:t>
            </a:r>
            <a:r>
              <a:rPr lang="ko-KR" altLang="ko-KR" sz="2000" dirty="0">
                <a:latin typeface="나눔고딕" pitchFamily="2" charset="-127"/>
              </a:rPr>
              <a:t>본격적으로 추진하는 시기로 이</a:t>
            </a:r>
            <a:r>
              <a:rPr lang="ko-KR" altLang="en-US" sz="2000" dirty="0">
                <a:latin typeface="나눔고딕" pitchFamily="2" charset="-127"/>
              </a:rPr>
              <a:t>어짐</a:t>
            </a:r>
            <a:r>
              <a:rPr lang="ko-KR" altLang="ko-KR" sz="2000" dirty="0">
                <a:latin typeface="나눔고딕" pitchFamily="2" charset="-12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latin typeface="나눔고딕" panose="020B050302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561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3BD91FB-8AD3-8360-5CC8-2178C763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59" cy="126898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이와쿠라</a:t>
            </a:r>
            <a:r>
              <a:rPr lang="ko-KR" altLang="en-US" dirty="0"/>
              <a:t> 사절단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028E46-EC7F-B0EE-C865-F625A399B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93647"/>
            <a:ext cx="5106595" cy="4463041"/>
          </a:xfrm>
        </p:spPr>
        <p:txBody>
          <a:bodyPr>
            <a:noAutofit/>
          </a:bodyPr>
          <a:lstStyle/>
          <a:p>
            <a:pPr>
              <a:lnSpc>
                <a:spcPct val="104000"/>
              </a:lnSpc>
            </a:pPr>
            <a:r>
              <a:rPr lang="ko-KR" altLang="en-US" sz="2000" dirty="0"/>
              <a:t>일본 정부가 메이지 유신 이후 파견</a:t>
            </a:r>
            <a:r>
              <a:rPr lang="en-US" altLang="ko-KR" sz="2000" dirty="0"/>
              <a:t> </a:t>
            </a:r>
          </a:p>
          <a:p>
            <a:pPr>
              <a:lnSpc>
                <a:spcPct val="104000"/>
              </a:lnSpc>
            </a:pPr>
            <a:endParaRPr lang="en-US" altLang="ko-KR" sz="2000" dirty="0"/>
          </a:p>
          <a:p>
            <a:pPr>
              <a:lnSpc>
                <a:spcPct val="104000"/>
              </a:lnSpc>
            </a:pPr>
            <a:r>
              <a:rPr lang="en-US" altLang="ko-KR" sz="2000" dirty="0"/>
              <a:t>1871</a:t>
            </a:r>
            <a:r>
              <a:rPr lang="ko-KR" altLang="en-US" sz="2000" dirty="0"/>
              <a:t>년 </a:t>
            </a:r>
            <a:r>
              <a:rPr lang="en-US" altLang="ko-KR" sz="2000" dirty="0"/>
              <a:t>~ 1873</a:t>
            </a:r>
            <a:r>
              <a:rPr lang="ko-KR" altLang="en-US" sz="2000" dirty="0"/>
              <a:t>년</a:t>
            </a:r>
            <a:endParaRPr lang="en-US" altLang="ko-KR" sz="2000" dirty="0"/>
          </a:p>
          <a:p>
            <a:pPr marL="0" indent="0">
              <a:lnSpc>
                <a:spcPct val="104000"/>
              </a:lnSpc>
              <a:buNone/>
            </a:pPr>
            <a:r>
              <a:rPr lang="en-US" altLang="ko-KR" sz="2000" dirty="0"/>
              <a:t>   </a:t>
            </a:r>
            <a:r>
              <a:rPr lang="ko-KR" altLang="en-US" sz="2000" dirty="0"/>
              <a:t>구미</a:t>
            </a:r>
            <a:r>
              <a:rPr lang="en-US" altLang="ko-KR" sz="2000" dirty="0"/>
              <a:t>(</a:t>
            </a:r>
            <a:r>
              <a:rPr lang="ja-JP" altLang="en-US" sz="2000" dirty="0"/>
              <a:t>欧米</a:t>
            </a:r>
            <a:r>
              <a:rPr lang="en-US" altLang="ja-JP" sz="2000" dirty="0"/>
              <a:t>)12</a:t>
            </a:r>
            <a:r>
              <a:rPr lang="ko-KR" altLang="en-US" sz="2000" dirty="0"/>
              <a:t>개국을 순방</a:t>
            </a:r>
            <a:endParaRPr lang="en-US" altLang="ko-KR" sz="2000" dirty="0"/>
          </a:p>
          <a:p>
            <a:pPr>
              <a:lnSpc>
                <a:spcPct val="104000"/>
              </a:lnSpc>
            </a:pPr>
            <a:endParaRPr lang="en-US" altLang="ko-KR" sz="2000" dirty="0"/>
          </a:p>
          <a:p>
            <a:pPr>
              <a:lnSpc>
                <a:spcPct val="104000"/>
              </a:lnSpc>
            </a:pPr>
            <a:r>
              <a:rPr lang="ko-KR" altLang="en-US" sz="2000" dirty="0"/>
              <a:t>서구 열강과 맺은 불평등 조약 개정 및</a:t>
            </a:r>
            <a:endParaRPr lang="en-US" altLang="ko-KR" sz="2000" dirty="0"/>
          </a:p>
          <a:p>
            <a:pPr marL="0" indent="0">
              <a:lnSpc>
                <a:spcPct val="104000"/>
              </a:lnSpc>
              <a:buNone/>
            </a:pPr>
            <a:r>
              <a:rPr lang="en-US" altLang="ko-KR" sz="2000" dirty="0"/>
              <a:t>   </a:t>
            </a:r>
            <a:r>
              <a:rPr lang="ko-KR" altLang="en-US" sz="2000" dirty="0"/>
              <a:t>정부 고위 관료들의 일본 근대화 위함</a:t>
            </a:r>
            <a:endParaRPr lang="en-US" altLang="ko-KR" sz="2000" dirty="0"/>
          </a:p>
          <a:p>
            <a:pPr marL="0" indent="0">
              <a:lnSpc>
                <a:spcPct val="104000"/>
              </a:lnSpc>
              <a:buNone/>
            </a:pPr>
            <a:endParaRPr lang="en-US" altLang="ko-KR" sz="2000" dirty="0"/>
          </a:p>
          <a:p>
            <a:pPr>
              <a:lnSpc>
                <a:spcPct val="104000"/>
              </a:lnSpc>
            </a:pPr>
            <a:r>
              <a:rPr lang="ko-KR" altLang="en-US" sz="2000" dirty="0" err="1"/>
              <a:t>이와쿠라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도모미</a:t>
            </a:r>
            <a:r>
              <a:rPr lang="en-US" altLang="ko-KR" sz="2000" dirty="0"/>
              <a:t>, </a:t>
            </a:r>
            <a:r>
              <a:rPr lang="ko-KR" altLang="en-US" sz="2000" dirty="0"/>
              <a:t>오쿠보 </a:t>
            </a:r>
            <a:r>
              <a:rPr lang="ko-KR" altLang="en-US" sz="2000" dirty="0" err="1"/>
              <a:t>도시미치</a:t>
            </a:r>
            <a:r>
              <a:rPr lang="en-US" altLang="ko-KR" sz="2000" dirty="0"/>
              <a:t>, </a:t>
            </a:r>
            <a:r>
              <a:rPr lang="ko-KR" altLang="en-US" sz="2000" dirty="0"/>
              <a:t>기도 </a:t>
            </a:r>
            <a:r>
              <a:rPr lang="ko-KR" altLang="en-US" sz="2000" dirty="0" err="1"/>
              <a:t>다카요시</a:t>
            </a:r>
            <a:r>
              <a:rPr lang="en-US" altLang="ko-KR" sz="2000" dirty="0"/>
              <a:t>,</a:t>
            </a:r>
            <a:r>
              <a:rPr lang="ko-KR" altLang="en-US" sz="2000" dirty="0"/>
              <a:t> 이토 히로부미</a:t>
            </a:r>
            <a:r>
              <a:rPr lang="en-US" altLang="ko-KR" sz="2000" dirty="0"/>
              <a:t>, </a:t>
            </a:r>
            <a:r>
              <a:rPr lang="ko-KR" altLang="en-US" sz="2000" dirty="0"/>
              <a:t>야마구치 </a:t>
            </a:r>
            <a:r>
              <a:rPr lang="ko-KR" altLang="en-US" sz="2000" dirty="0" err="1"/>
              <a:t>마스카</a:t>
            </a:r>
            <a:r>
              <a:rPr lang="ko-KR" altLang="en-US" sz="2000" dirty="0"/>
              <a:t> 등</a:t>
            </a:r>
            <a:endParaRPr lang="en-US" altLang="ko-KR" sz="2000" dirty="0"/>
          </a:p>
        </p:txBody>
      </p:sp>
      <p:pic>
        <p:nvPicPr>
          <p:cNvPr id="5" name="그림 4" descr="의류, 사람, 신발류, 인간의 얼굴이(가) 표시된 사진&#10;&#10;자동 생성된 설명">
            <a:extLst>
              <a:ext uri="{FF2B5EF4-FFF2-40B4-BE49-F238E27FC236}">
                <a16:creationId xmlns:a16="http://schemas.microsoft.com/office/drawing/2014/main" id="{01274EB3-D327-6A88-52EE-1C297B845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96" y="892660"/>
            <a:ext cx="6430513" cy="50640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B5E71B3-7269-894E-A00B-31D341365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3" name="Freeform 85">
              <a:extLst>
                <a:ext uri="{FF2B5EF4-FFF2-40B4-BE49-F238E27FC236}">
                  <a16:creationId xmlns:a16="http://schemas.microsoft.com/office/drawing/2014/main" id="{FFFA3A20-1539-CC4A-9BE1-7415FE5A9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7">
              <a:extLst>
                <a:ext uri="{FF2B5EF4-FFF2-40B4-BE49-F238E27FC236}">
                  <a16:creationId xmlns:a16="http://schemas.microsoft.com/office/drawing/2014/main" id="{44EBCCFB-8EAB-2442-8E02-293F08D50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9">
              <a:extLst>
                <a:ext uri="{FF2B5EF4-FFF2-40B4-BE49-F238E27FC236}">
                  <a16:creationId xmlns:a16="http://schemas.microsoft.com/office/drawing/2014/main" id="{AFD14830-CC36-D64E-8173-39804256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97">
              <a:extLst>
                <a:ext uri="{FF2B5EF4-FFF2-40B4-BE49-F238E27FC236}">
                  <a16:creationId xmlns:a16="http://schemas.microsoft.com/office/drawing/2014/main" id="{FAA40AB8-EB6E-A44D-B3CA-7D25B64F5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A01F17-907D-3541-BBAF-A33828880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42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7F325C-53D5-C45E-1FE7-11BD2E4C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메이지 유신</a:t>
            </a:r>
            <a:r>
              <a:rPr lang="en-US" altLang="ko-KR" dirty="0"/>
              <a:t>(</a:t>
            </a:r>
            <a:r>
              <a:rPr lang="ko-KR" altLang="en-US" dirty="0"/>
              <a:t>明治維新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19DF46-B9A6-8CDD-3EB3-A687E65A2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메이지 </a:t>
            </a:r>
            <a:r>
              <a:rPr lang="ko-KR" altLang="en-US" dirty="0" err="1"/>
              <a:t>덴노가</a:t>
            </a:r>
            <a:r>
              <a:rPr lang="ko-KR" altLang="en-US" dirty="0"/>
              <a:t> 집권하던 시기에 </a:t>
            </a:r>
            <a:r>
              <a:rPr lang="ko-KR" altLang="en-US" dirty="0" err="1"/>
              <a:t>이르러진</a:t>
            </a:r>
            <a:r>
              <a:rPr lang="ko-KR" altLang="en-US" dirty="0"/>
              <a:t> 개혁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전통적 봉건 체제 해체 및 근대화 과정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 개혁을 통해 일본은 제국주의 국가가 됨</a:t>
            </a:r>
          </a:p>
        </p:txBody>
      </p:sp>
    </p:spTree>
    <p:extLst>
      <p:ext uri="{BB962C8B-B14F-4D97-AF65-F5344CB8AC3E}">
        <p14:creationId xmlns:p14="http://schemas.microsoft.com/office/powerpoint/2010/main" val="5902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22BBD-277E-8270-3EC5-627B281E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메이지 유신 과정 </a:t>
            </a:r>
            <a:r>
              <a:rPr lang="en-US" altLang="ko-KR" dirty="0"/>
              <a:t>– </a:t>
            </a:r>
            <a:r>
              <a:rPr lang="ko-KR" altLang="en-US" dirty="0"/>
              <a:t>정치 개혁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4BDB049-6797-0034-4F8D-DC8945F2F4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5150" y="1658948"/>
            <a:ext cx="7238520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sz="2200" b="1" dirty="0"/>
              <a:t>1871년 </a:t>
            </a:r>
            <a:r>
              <a:rPr lang="ko-KR" altLang="en-US" sz="2200" b="1" dirty="0" err="1"/>
              <a:t>폐번치현</a:t>
            </a:r>
            <a:r>
              <a:rPr lang="ko-KR" altLang="ko-KR" sz="2200" b="1" dirty="0"/>
              <a:t>(廃藩置県)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 </a:t>
            </a:r>
            <a:r>
              <a:rPr lang="ko-KR" altLang="ko-KR" dirty="0"/>
              <a:t>전국 300여개 번(藩)</a:t>
            </a:r>
            <a:r>
              <a:rPr lang="en-US" altLang="ko-KR" dirty="0"/>
              <a:t> </a:t>
            </a:r>
            <a:r>
              <a:rPr lang="ko-KR" altLang="ko-KR" dirty="0"/>
              <a:t>폐지, 72개 현(県) 재편성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 </a:t>
            </a:r>
            <a:r>
              <a:rPr lang="ko-KR" altLang="ko-KR" dirty="0"/>
              <a:t>번의 군사</a:t>
            </a:r>
            <a:r>
              <a:rPr lang="en-US" altLang="ko-KR" dirty="0"/>
              <a:t>,</a:t>
            </a:r>
            <a:r>
              <a:rPr lang="ko-KR" altLang="ko-KR" dirty="0"/>
              <a:t> 행정권 중앙정부가 </a:t>
            </a:r>
            <a:r>
              <a:rPr lang="ko-KR" altLang="en-US" dirty="0"/>
              <a:t>관리</a:t>
            </a:r>
            <a:endParaRPr lang="ko-KR" altLang="ko-KR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 </a:t>
            </a:r>
            <a:r>
              <a:rPr lang="ko-KR" altLang="ko-KR" dirty="0"/>
              <a:t>지방 통치 위해 중앙에서 </a:t>
            </a:r>
            <a:r>
              <a:rPr lang="ko-KR" altLang="ko-KR" dirty="0" err="1"/>
              <a:t>현령</a:t>
            </a:r>
            <a:r>
              <a:rPr lang="ko-KR" altLang="ko-KR" dirty="0"/>
              <a:t>(県令) 파견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2200" dirty="0"/>
              <a:t> </a:t>
            </a:r>
            <a:r>
              <a:rPr lang="ko-KR" altLang="ko-KR" sz="2200" b="1" dirty="0"/>
              <a:t>1889년 메이지 헌법 공포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 </a:t>
            </a:r>
            <a:r>
              <a:rPr lang="ko-KR" altLang="ko-KR" dirty="0"/>
              <a:t>독일의 프로이센 헌법 모델</a:t>
            </a:r>
            <a:r>
              <a:rPr lang="en-US" altLang="ko-KR" dirty="0"/>
              <a:t>,</a:t>
            </a:r>
            <a:r>
              <a:rPr lang="ko-KR" altLang="ko-KR" dirty="0"/>
              <a:t> 근대적 헌법 제정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 </a:t>
            </a:r>
            <a:r>
              <a:rPr lang="ko-KR" altLang="ko-KR" dirty="0"/>
              <a:t>천황 권한</a:t>
            </a:r>
            <a:r>
              <a:rPr lang="en-US" altLang="ko-KR" dirty="0"/>
              <a:t> </a:t>
            </a:r>
            <a:r>
              <a:rPr lang="ko-KR" altLang="en-US" dirty="0"/>
              <a:t>증대</a:t>
            </a:r>
            <a:endParaRPr lang="ko-KR" altLang="ko-KR" dirty="0"/>
          </a:p>
          <a:p>
            <a:pPr marL="914400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 </a:t>
            </a:r>
            <a:r>
              <a:rPr lang="ko-KR" altLang="ko-KR" dirty="0"/>
              <a:t>국가 원수 및 군 통수권 보유</a:t>
            </a:r>
          </a:p>
          <a:p>
            <a:pPr marL="914400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 </a:t>
            </a:r>
            <a:r>
              <a:rPr lang="ko-KR" altLang="ko-KR" dirty="0"/>
              <a:t>행정부 입법부 감독</a:t>
            </a:r>
            <a:r>
              <a:rPr lang="en-US" altLang="ko-KR" dirty="0"/>
              <a:t>,</a:t>
            </a:r>
            <a:r>
              <a:rPr lang="ko-KR" altLang="ko-KR" dirty="0"/>
              <a:t> 상징적 지도자 역할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 </a:t>
            </a:r>
            <a:r>
              <a:rPr lang="ko-KR" altLang="ko-KR" dirty="0"/>
              <a:t>의회 구성</a:t>
            </a:r>
          </a:p>
          <a:p>
            <a:pPr marL="914400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2000" dirty="0"/>
              <a:t> </a:t>
            </a:r>
            <a:r>
              <a:rPr lang="ko-KR" altLang="ko-KR" dirty="0"/>
              <a:t>귀족원(상원): 귀족과 황족 중심</a:t>
            </a:r>
          </a:p>
          <a:p>
            <a:pPr marL="914400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 </a:t>
            </a:r>
            <a:r>
              <a:rPr lang="ko-KR" altLang="ko-KR" dirty="0"/>
              <a:t>중의원(하원): 제한적 선거로 선출된 의원들로 구성</a:t>
            </a:r>
          </a:p>
          <a:p>
            <a:pPr marL="914400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 </a:t>
            </a:r>
            <a:r>
              <a:rPr lang="ko-KR" altLang="ko-KR" dirty="0"/>
              <a:t>의회의 입법 권한은 제한적이며, 최종 결정은 천황의 권한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896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E39B976-EC1D-3529-4C3D-1D7299CD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280" y="770890"/>
            <a:ext cx="4133560" cy="1268984"/>
          </a:xfrm>
        </p:spPr>
        <p:txBody>
          <a:bodyPr>
            <a:normAutofit/>
          </a:bodyPr>
          <a:lstStyle/>
          <a:p>
            <a:r>
              <a:rPr lang="ko-KR" altLang="en-US" dirty="0"/>
              <a:t>정치 개혁의 결과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EBABCB4-B20D-943B-3A1C-1709E26FC7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96450" y="1626092"/>
            <a:ext cx="5395550" cy="36012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sz="2000" b="1" i="0" u="none" strike="noStrike" cap="none" normalizeH="0" baseline="0" dirty="0">
                <a:ln>
                  <a:noFill/>
                </a:ln>
                <a:effectLst/>
              </a:rPr>
              <a:t>중앙집권 체제 확립</a:t>
            </a:r>
            <a:endParaRPr kumimoji="0" lang="ko-KR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457200" lvl="1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effectLst/>
              </a:rPr>
              <a:t>번 중심 </a:t>
            </a:r>
            <a:r>
              <a:rPr kumimoji="0" lang="ko-KR" altLang="ko-KR" b="1" i="0" u="none" strike="noStrike" cap="none" normalizeH="0" baseline="0" dirty="0">
                <a:ln>
                  <a:noFill/>
                </a:ln>
                <a:effectLst/>
              </a:rPr>
              <a:t>분권적 정치 체제</a:t>
            </a:r>
            <a:r>
              <a:rPr lang="en-US" altLang="ko-KR" dirty="0"/>
              <a:t> -&gt; </a:t>
            </a:r>
          </a:p>
          <a:p>
            <a:pPr marL="457200" lvl="1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dirty="0"/>
              <a:t>   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effectLst/>
              </a:rPr>
              <a:t>천황 중심 </a:t>
            </a:r>
            <a:r>
              <a:rPr kumimoji="0" lang="ko-KR" altLang="ko-KR" b="1" i="0" u="none" strike="noStrike" cap="none" normalizeH="0" baseline="0" dirty="0">
                <a:ln>
                  <a:noFill/>
                </a:ln>
                <a:effectLst/>
              </a:rPr>
              <a:t>강력한 중앙집권적 조직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ko-K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effectLst/>
              </a:rPr>
              <a:t>완성</a:t>
            </a:r>
          </a:p>
          <a:p>
            <a:pPr marL="457200" lvl="1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effectLst/>
              </a:rPr>
              <a:t>전국적 정책 추진과 군사력, </a:t>
            </a:r>
            <a:endParaRPr kumimoji="0" lang="en-US" altLang="ko-KR" b="0" i="0" u="none" strike="noStrike" cap="none" normalizeH="0" baseline="0" dirty="0">
              <a:ln>
                <a:noFill/>
              </a:ln>
              <a:effectLst/>
            </a:endParaRPr>
          </a:p>
          <a:p>
            <a:pPr marL="457200" lvl="1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dirty="0"/>
              <a:t>   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effectLst/>
              </a:rPr>
              <a:t>세금 징수</a:t>
            </a:r>
            <a:r>
              <a:rPr kumimoji="0" lang="en-US" altLang="ko-KR" b="0" i="0" u="none" strike="noStrike" cap="none" normalizeH="0" dirty="0">
                <a:ln>
                  <a:noFill/>
                </a:ln>
                <a:effectLst/>
              </a:rPr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effectLst/>
              </a:rPr>
              <a:t>체계화</a:t>
            </a: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sz="2000" b="1" i="0" u="none" strike="noStrike" cap="none" normalizeH="0" baseline="0" dirty="0">
                <a:ln>
                  <a:noFill/>
                </a:ln>
                <a:effectLst/>
              </a:rPr>
              <a:t>의회 정치 도입</a:t>
            </a:r>
            <a:endParaRPr kumimoji="0" lang="ko-KR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457200" lvl="1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effectLst/>
              </a:rPr>
              <a:t>국민 참여 정치 구조 형성</a:t>
            </a:r>
          </a:p>
          <a:p>
            <a:pPr marL="457200" lvl="1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dirty="0"/>
              <a:t>   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effectLst/>
              </a:rPr>
              <a:t>비록 제한적이나, 입헌군주제 </a:t>
            </a:r>
            <a:endParaRPr kumimoji="0" lang="en-US" altLang="ko-KR" b="0" i="0" u="none" strike="noStrike" cap="none" normalizeH="0" baseline="0" dirty="0">
              <a:ln>
                <a:noFill/>
              </a:ln>
              <a:effectLst/>
            </a:endParaRPr>
          </a:p>
          <a:p>
            <a:pPr marL="457200" lvl="1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dirty="0"/>
              <a:t>   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effectLst/>
              </a:rPr>
              <a:t>전환을</a:t>
            </a:r>
            <a:r>
              <a:rPr lang="en-US" altLang="ko-KR" dirty="0"/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effectLst/>
              </a:rPr>
              <a:t>통해 서구식 국가로의 변모</a:t>
            </a: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sz="2000" b="1" i="0" u="none" strike="noStrike" cap="none" normalizeH="0" baseline="0" dirty="0">
                <a:ln>
                  <a:noFill/>
                </a:ln>
                <a:effectLst/>
              </a:rPr>
              <a:t>근대적 통치 시스템 도입</a:t>
            </a:r>
            <a:endParaRPr kumimoji="0" lang="ko-KR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457200" lvl="1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effectLst/>
              </a:rPr>
              <a:t>관료제 발전</a:t>
            </a:r>
            <a:r>
              <a:rPr kumimoji="0" lang="en-US" altLang="ko-KR" b="0" i="0" u="none" strike="noStrike" cap="none" normalizeH="0" baseline="0" dirty="0">
                <a:ln>
                  <a:noFill/>
                </a:ln>
                <a:effectLst/>
              </a:rPr>
              <a:t>,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effectLst/>
              </a:rPr>
              <a:t> 법치주의 확립</a:t>
            </a:r>
            <a:r>
              <a:rPr lang="en-US" altLang="ko-KR" dirty="0"/>
              <a:t> </a:t>
            </a:r>
          </a:p>
          <a:p>
            <a:pPr marL="457200" lvl="1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en-US" altLang="ko-KR" b="1" i="0" u="none" strike="noStrike" cap="none" normalizeH="0" baseline="0" dirty="0">
                <a:ln>
                  <a:noFill/>
                </a:ln>
                <a:effectLst/>
              </a:rPr>
              <a:t>  </a:t>
            </a:r>
            <a:r>
              <a:rPr lang="en-US" altLang="ko-KR" dirty="0"/>
              <a:t>-&gt;</a:t>
            </a:r>
            <a:r>
              <a:rPr lang="ko-KR" altLang="ko-KR" dirty="0"/>
              <a:t> </a:t>
            </a:r>
            <a:r>
              <a:rPr kumimoji="0" lang="ko-KR" altLang="ko-KR" b="1" i="0" u="none" strike="noStrike" cap="none" normalizeH="0" baseline="0" dirty="0">
                <a:ln>
                  <a:noFill/>
                </a:ln>
                <a:effectLst/>
              </a:rPr>
              <a:t>행정 효율성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effectLst/>
              </a:rPr>
              <a:t> 향상</a:t>
            </a:r>
          </a:p>
          <a:p>
            <a:pPr marL="457200" lvl="1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en-US" altLang="ko-KR" b="1" i="0" u="none" strike="noStrike" cap="none" normalizeH="0" baseline="0" dirty="0">
                <a:ln>
                  <a:noFill/>
                </a:ln>
                <a:effectLst/>
              </a:rPr>
              <a:t>    </a:t>
            </a:r>
            <a:r>
              <a:rPr kumimoji="0" lang="ko-KR" altLang="ko-KR" b="1" i="0" u="none" strike="noStrike" cap="none" normalizeH="0" baseline="0" dirty="0">
                <a:ln>
                  <a:noFill/>
                </a:ln>
                <a:effectLst/>
              </a:rPr>
              <a:t>국가의식</a:t>
            </a:r>
            <a:r>
              <a:rPr kumimoji="0" lang="en-US" altLang="ko-KR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en-US" b="1" i="0" u="none" strike="noStrike" cap="none" normalizeH="0" baseline="0" dirty="0">
                <a:ln>
                  <a:noFill/>
                </a:ln>
                <a:effectLst/>
              </a:rPr>
              <a:t>및</a:t>
            </a:r>
            <a:r>
              <a:rPr kumimoji="0" lang="ko-KR" altLang="ko-KR" b="1" i="0" u="none" strike="noStrike" cap="none" normalizeH="0" baseline="0" dirty="0">
                <a:ln>
                  <a:noFill/>
                </a:ln>
                <a:effectLst/>
              </a:rPr>
              <a:t> 법적 권리</a:t>
            </a:r>
            <a:r>
              <a:rPr lang="en-US" altLang="ko-KR" dirty="0"/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effectLst/>
              </a:rPr>
              <a:t>개념 확산</a:t>
            </a: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ko-KR" altLang="ko-KR" sz="1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6" name="그림 5" descr="텍스트, 지도, 도표, 폰트이(가) 표시된 사진&#10;&#10;자동 생성된 설명">
            <a:extLst>
              <a:ext uri="{FF2B5EF4-FFF2-40B4-BE49-F238E27FC236}">
                <a16:creationId xmlns:a16="http://schemas.microsoft.com/office/drawing/2014/main" id="{DDCE1B67-0F39-0912-3D07-4C18F3E85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0" r="3" b="8586"/>
          <a:stretch/>
        </p:blipFill>
        <p:spPr>
          <a:xfrm>
            <a:off x="800354" y="678758"/>
            <a:ext cx="2718545" cy="2622632"/>
          </a:xfrm>
          <a:prstGeom prst="rect">
            <a:avLst/>
          </a:prstGeom>
        </p:spPr>
      </p:pic>
      <p:pic>
        <p:nvPicPr>
          <p:cNvPr id="8" name="그림 7" descr="텍스트, 친필, 종이, 책이(가) 표시된 사진&#10;&#10;자동 생성된 설명">
            <a:extLst>
              <a:ext uri="{FF2B5EF4-FFF2-40B4-BE49-F238E27FC236}">
                <a16:creationId xmlns:a16="http://schemas.microsoft.com/office/drawing/2014/main" id="{A39CFB7D-F03D-D34C-D6F1-8D58CAAA1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5" b="5"/>
          <a:stretch/>
        </p:blipFill>
        <p:spPr>
          <a:xfrm>
            <a:off x="4051608" y="678758"/>
            <a:ext cx="2718502" cy="2622632"/>
          </a:xfrm>
          <a:prstGeom prst="rect">
            <a:avLst/>
          </a:prstGeom>
        </p:spPr>
      </p:pic>
      <p:pic>
        <p:nvPicPr>
          <p:cNvPr id="12" name="그림 11" descr="건물, 실내, 홀, 흑백이(가) 표시된 사진&#10;&#10;자동 생성된 설명">
            <a:extLst>
              <a:ext uri="{FF2B5EF4-FFF2-40B4-BE49-F238E27FC236}">
                <a16:creationId xmlns:a16="http://schemas.microsoft.com/office/drawing/2014/main" id="{057635EC-09E8-1550-6BD5-61CAF447A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9" r="2309" b="2"/>
          <a:stretch/>
        </p:blipFill>
        <p:spPr>
          <a:xfrm>
            <a:off x="800365" y="3545072"/>
            <a:ext cx="2718523" cy="2622632"/>
          </a:xfrm>
          <a:prstGeom prst="rect">
            <a:avLst/>
          </a:prstGeom>
        </p:spPr>
      </p:pic>
      <p:pic>
        <p:nvPicPr>
          <p:cNvPr id="10" name="그림 9" descr="텍스트, 흑백, 군대이(가) 표시된 사진&#10;&#10;자동 생성된 설명">
            <a:extLst>
              <a:ext uri="{FF2B5EF4-FFF2-40B4-BE49-F238E27FC236}">
                <a16:creationId xmlns:a16="http://schemas.microsoft.com/office/drawing/2014/main" id="{14FB8CC4-CDDB-12A6-4E17-EEE691479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r="10070" b="-3"/>
          <a:stretch/>
        </p:blipFill>
        <p:spPr>
          <a:xfrm>
            <a:off x="4051606" y="3545072"/>
            <a:ext cx="2718506" cy="2622632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6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93279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5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351A4-51B3-4B74-6BA6-CC2D83AB6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7966E1-7E09-FE97-C029-3C566ED9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메이지 유신 과정 </a:t>
            </a:r>
            <a:r>
              <a:rPr lang="en-US" altLang="ko-KR" dirty="0"/>
              <a:t>– </a:t>
            </a:r>
            <a:r>
              <a:rPr lang="ko-KR" altLang="en-US" dirty="0"/>
              <a:t>군사 개혁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A13979-73E6-8849-BD89-BE71315DA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1524971"/>
            <a:ext cx="9452113" cy="5183942"/>
          </a:xfrm>
        </p:spPr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sz="2200" b="1" dirty="0"/>
              <a:t>1873년</a:t>
            </a:r>
            <a:r>
              <a:rPr lang="en-US" altLang="ko-KR" sz="2200" b="1" dirty="0"/>
              <a:t>, </a:t>
            </a:r>
            <a:r>
              <a:rPr lang="ko-KR" altLang="ko-KR" sz="2200" b="1" dirty="0" err="1"/>
              <a:t>징병령</a:t>
            </a:r>
            <a:r>
              <a:rPr lang="ko-KR" altLang="ko-KR" sz="2200" b="1" dirty="0"/>
              <a:t> 발</a:t>
            </a:r>
            <a:r>
              <a:rPr lang="ko-KR" altLang="en-US" sz="2200" b="1" dirty="0"/>
              <a:t>표</a:t>
            </a:r>
            <a:endParaRPr lang="ko-KR" altLang="ko-KR" sz="2200" dirty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dirty="0"/>
              <a:t>모든 남성(20세 이상)이 계급 신분 상관없이</a:t>
            </a:r>
            <a:r>
              <a:rPr lang="en-US" altLang="ko-KR" dirty="0"/>
              <a:t> </a:t>
            </a:r>
            <a:r>
              <a:rPr lang="ko-KR" altLang="ko-KR" dirty="0"/>
              <a:t>의무적으로 군 복무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dirty="0"/>
              <a:t>구 사무라이 계층 중심의 군대 해체,</a:t>
            </a:r>
            <a:r>
              <a:rPr lang="en-US" altLang="ko-KR" b="1" dirty="0"/>
              <a:t> </a:t>
            </a:r>
            <a:r>
              <a:rPr lang="ko-KR" altLang="ko-KR" dirty="0"/>
              <a:t>서양식 국민군 창설</a:t>
            </a:r>
            <a:endParaRPr lang="en-US" altLang="ko-K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ko-KR" altLang="ko-KR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2200" b="1" dirty="0"/>
              <a:t> </a:t>
            </a:r>
            <a:r>
              <a:rPr lang="ko-KR" altLang="ko-KR" sz="2200" b="1" dirty="0"/>
              <a:t>군사 교육 및 장비 현대화</a:t>
            </a:r>
            <a:endParaRPr lang="ko-KR" altLang="ko-KR" sz="2200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 </a:t>
            </a:r>
            <a:r>
              <a:rPr lang="ko-KR" altLang="ko-KR" dirty="0"/>
              <a:t>프랑스와 독일 군사 체제</a:t>
            </a:r>
            <a:r>
              <a:rPr lang="en-US" altLang="ko-KR" dirty="0"/>
              <a:t> </a:t>
            </a:r>
            <a:r>
              <a:rPr lang="ko-KR" altLang="en-US" dirty="0"/>
              <a:t>모방</a:t>
            </a:r>
            <a:r>
              <a:rPr lang="en-US" altLang="ko-KR" dirty="0"/>
              <a:t>, </a:t>
            </a:r>
            <a:r>
              <a:rPr lang="ko-KR" altLang="ko-KR" dirty="0"/>
              <a:t>신식 군사 훈련 도입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 </a:t>
            </a:r>
            <a:r>
              <a:rPr lang="ko-KR" altLang="ko-KR" dirty="0"/>
              <a:t>일본 해군은 영국식으</a:t>
            </a:r>
            <a:r>
              <a:rPr lang="ko-KR" altLang="en-US" dirty="0"/>
              <a:t>로</a:t>
            </a:r>
            <a:endParaRPr lang="en-US" altLang="ko-KR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ko-KR" altLang="ko-KR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2200" b="1" dirty="0"/>
              <a:t> </a:t>
            </a:r>
            <a:r>
              <a:rPr lang="ko-KR" altLang="ko-KR" sz="2200" b="1" dirty="0"/>
              <a:t>군수 산업 발전</a:t>
            </a:r>
            <a:endParaRPr lang="ko-KR" altLang="ko-KR" sz="1800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 </a:t>
            </a:r>
            <a:r>
              <a:rPr lang="ko-KR" altLang="ko-KR" dirty="0"/>
              <a:t>현대식 무기 생산을 위해 군수 공장 설립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 </a:t>
            </a:r>
            <a:r>
              <a:rPr lang="ko-KR" altLang="ko-KR" dirty="0"/>
              <a:t>일본 내 군사적 자급자족 능력 강화</a:t>
            </a:r>
          </a:p>
          <a:p>
            <a:pPr marL="914400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ko-KR" sz="2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49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9CB58-7689-E3A9-E13E-9F2014329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288C9F-89D8-85AF-CBEE-A9335E07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군사 개혁의 결과는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FF697C-0985-7E11-0B6E-E387180280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83754" y="1739886"/>
            <a:ext cx="6474529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2200" b="1" dirty="0"/>
              <a:t> </a:t>
            </a:r>
            <a:r>
              <a:rPr lang="ko-KR" altLang="ko-KR" sz="2200" b="1" dirty="0"/>
              <a:t>서남 전쟁(1877년)</a:t>
            </a:r>
            <a:endParaRPr lang="ko-KR" altLang="ko-KR" sz="2200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 </a:t>
            </a:r>
            <a:r>
              <a:rPr lang="ko-KR" altLang="ko-KR" dirty="0"/>
              <a:t>징병제와 서양식 군대로 구 사무라이 반란을 진압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 </a:t>
            </a:r>
            <a:r>
              <a:rPr lang="ko-KR" altLang="ko-KR" dirty="0"/>
              <a:t>중앙정부의 군사력이 절대적인 우위를 점함</a:t>
            </a:r>
            <a:endParaRPr lang="en-US" altLang="ko-KR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ko-KR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sz="2200" b="1" dirty="0"/>
              <a:t>아시아 강국으로 부상</a:t>
            </a:r>
            <a:endParaRPr lang="ko-KR" altLang="ko-KR" sz="2200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 </a:t>
            </a:r>
            <a:r>
              <a:rPr lang="ko-KR" altLang="ko-KR" dirty="0"/>
              <a:t>청일전쟁(1894</a:t>
            </a:r>
            <a:r>
              <a:rPr lang="en-US" altLang="ko-KR" dirty="0"/>
              <a:t>~</a:t>
            </a:r>
            <a:r>
              <a:rPr lang="ko-KR" altLang="ko-KR" dirty="0"/>
              <a:t>1895</a:t>
            </a:r>
            <a:r>
              <a:rPr lang="en-US" altLang="ko-KR" dirty="0"/>
              <a:t>), </a:t>
            </a:r>
            <a:r>
              <a:rPr lang="ko-KR" altLang="ko-KR" dirty="0"/>
              <a:t>러일전쟁(1904</a:t>
            </a:r>
            <a:r>
              <a:rPr lang="en-US" altLang="ko-KR" dirty="0"/>
              <a:t>~</a:t>
            </a:r>
            <a:r>
              <a:rPr lang="ko-KR" altLang="ko-KR" dirty="0"/>
              <a:t>1905) </a:t>
            </a:r>
            <a:endParaRPr lang="en-US" altLang="ko-KR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dirty="0"/>
              <a:t>    </a:t>
            </a:r>
            <a:r>
              <a:rPr lang="ko-KR" altLang="ko-KR" dirty="0"/>
              <a:t>승리를 통해 군사적 성과를 입증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ko-KR" altLang="ko-K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D2EAC6-23B0-A516-7EB2-F96D6E8C5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나눔고딕" pitchFamily="2" charset="-127"/>
            </a:endParaRPr>
          </a:p>
        </p:txBody>
      </p:sp>
      <p:pic>
        <p:nvPicPr>
          <p:cNvPr id="9" name="그림 8" descr="그림, 스케치, 의류, 사람이(가) 표시된 사진&#10;&#10;자동 생성된 설명">
            <a:extLst>
              <a:ext uri="{FF2B5EF4-FFF2-40B4-BE49-F238E27FC236}">
                <a16:creationId xmlns:a16="http://schemas.microsoft.com/office/drawing/2014/main" id="{A4A2D6F2-EEE4-0D83-4879-5E0ED131C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6402">
            <a:off x="3307016" y="1224084"/>
            <a:ext cx="5281953" cy="3711643"/>
          </a:xfrm>
          <a:prstGeom prst="rect">
            <a:avLst/>
          </a:prstGeom>
        </p:spPr>
      </p:pic>
      <p:pic>
        <p:nvPicPr>
          <p:cNvPr id="11" name="그림 10" descr="무기, 갑옷, 의류이(가) 표시된 사진&#10;&#10;자동 생성된 설명">
            <a:extLst>
              <a:ext uri="{FF2B5EF4-FFF2-40B4-BE49-F238E27FC236}">
                <a16:creationId xmlns:a16="http://schemas.microsoft.com/office/drawing/2014/main" id="{BC18EF55-47C3-A5EC-3047-03F5F05F6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479"/>
            <a:ext cx="5360156" cy="4060318"/>
          </a:xfrm>
          <a:prstGeom prst="rect">
            <a:avLst/>
          </a:prstGeom>
        </p:spPr>
      </p:pic>
      <p:pic>
        <p:nvPicPr>
          <p:cNvPr id="15" name="그림 14" descr="야외, 의류, 사람, 그룹이(가) 표시된 사진&#10;&#10;자동 생성된 설명">
            <a:extLst>
              <a:ext uri="{FF2B5EF4-FFF2-40B4-BE49-F238E27FC236}">
                <a16:creationId xmlns:a16="http://schemas.microsoft.com/office/drawing/2014/main" id="{542EDA4E-E107-DC3F-13FF-244AD96A6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83" y="1468367"/>
            <a:ext cx="5707117" cy="4228440"/>
          </a:xfrm>
          <a:prstGeom prst="rect">
            <a:avLst/>
          </a:prstGeom>
        </p:spPr>
      </p:pic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10AC7D37-EE06-5040-C990-F86EB01D8B66}"/>
              </a:ext>
            </a:extLst>
          </p:cNvPr>
          <p:cNvSpPr/>
          <p:nvPr/>
        </p:nvSpPr>
        <p:spPr>
          <a:xfrm>
            <a:off x="5486400" y="3342290"/>
            <a:ext cx="861848" cy="47296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92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PunchcardVTI">
  <a:themeElements>
    <a:clrScheme name="AnalogousFromLightSeedRightStep">
      <a:dk1>
        <a:srgbClr val="000000"/>
      </a:dk1>
      <a:lt1>
        <a:srgbClr val="FFFFFF"/>
      </a:lt1>
      <a:dk2>
        <a:srgbClr val="313820"/>
      </a:dk2>
      <a:lt2>
        <a:srgbClr val="E2E8E5"/>
      </a:lt2>
      <a:accent1>
        <a:srgbClr val="C894AD"/>
      </a:accent1>
      <a:accent2>
        <a:srgbClr val="BC7C80"/>
      </a:accent2>
      <a:accent3>
        <a:srgbClr val="C29C87"/>
      </a:accent3>
      <a:accent4>
        <a:srgbClr val="B1A375"/>
      </a:accent4>
      <a:accent5>
        <a:srgbClr val="9FA87C"/>
      </a:accent5>
      <a:accent6>
        <a:srgbClr val="89AC71"/>
      </a:accent6>
      <a:hlink>
        <a:srgbClr val="579074"/>
      </a:hlink>
      <a:folHlink>
        <a:srgbClr val="7F7F7F"/>
      </a:folHlink>
    </a:clrScheme>
    <a:fontScheme name="Punchcard">
      <a:majorFont>
        <a:latin typeface="Microsoft GothicNeo"/>
        <a:ea typeface=""/>
        <a:cs typeface=""/>
      </a:majorFont>
      <a:minorFont>
        <a:latin typeface="Microsoft GothicNe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5796E431EDA52341A0134142C12C115C" ma:contentTypeVersion="5" ma:contentTypeDescription="새 문서를 만듭니다." ma:contentTypeScope="" ma:versionID="41aedaebaa041d4b53a1e5dcd93487e1">
  <xsd:schema xmlns:xsd="http://www.w3.org/2001/XMLSchema" xmlns:xs="http://www.w3.org/2001/XMLSchema" xmlns:p="http://schemas.microsoft.com/office/2006/metadata/properties" xmlns:ns3="d5e33b93-7c15-4969-872d-a4cb90479c15" targetNamespace="http://schemas.microsoft.com/office/2006/metadata/properties" ma:root="true" ma:fieldsID="a272b580128e4934665c8f2501885494" ns3:_="">
    <xsd:import namespace="d5e33b93-7c15-4969-872d-a4cb90479c1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33b93-7c15-4969-872d-a4cb90479c1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6277B4-DFBA-4519-87C2-B566325846C6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d5e33b93-7c15-4969-872d-a4cb90479c15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59ABFC-42AD-4E07-9689-A0361C751A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5F5994-D170-431F-BE3E-FCDE768B7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e33b93-7c15-4969-872d-a4cb90479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828</Words>
  <Application>Microsoft Office PowerPoint</Application>
  <PresentationFormat>와이드스크린</PresentationFormat>
  <Paragraphs>149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나눔고딕</vt:lpstr>
      <vt:lpstr>Arial</vt:lpstr>
      <vt:lpstr>PunchcardVTI</vt:lpstr>
      <vt:lpstr>대정봉환 </vt:lpstr>
      <vt:lpstr>대정봉환의 영향과 의의</vt:lpstr>
      <vt:lpstr>메이지 시대 개막</vt:lpstr>
      <vt:lpstr>이와쿠라 사절단</vt:lpstr>
      <vt:lpstr>메이지 유신(明治維新)</vt:lpstr>
      <vt:lpstr>메이지 유신 과정 – 정치 개혁</vt:lpstr>
      <vt:lpstr>정치 개혁의 결과</vt:lpstr>
      <vt:lpstr>메이지 유신 과정 – 군사 개혁</vt:lpstr>
      <vt:lpstr>군사 개혁의 결과는?</vt:lpstr>
      <vt:lpstr>메이지 유신 과정 – 경제 개혁</vt:lpstr>
      <vt:lpstr>경제 개혁의 결과는?</vt:lpstr>
      <vt:lpstr>메이지 유신 과정 - 사회 개혁</vt:lpstr>
      <vt:lpstr>사회 개혁의 결과는?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유동민</dc:creator>
  <cp:lastModifiedBy>유동민</cp:lastModifiedBy>
  <cp:revision>173</cp:revision>
  <dcterms:created xsi:type="dcterms:W3CDTF">2024-11-22T15:03:23Z</dcterms:created>
  <dcterms:modified xsi:type="dcterms:W3CDTF">2024-12-05T07:08:47Z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0x0101005796E431EDA52341A0134142C12C115C</vt:lpwstr>
  </property>
</Properties>
</file>