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sldIdLst>
    <p:sldId id="294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7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8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2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6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5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1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나눔고딕" panose="020B0503020000020004" pitchFamily="2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7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lIns="109728" tIns="109728" rIns="109728" bIns="91440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A5B0A250-5CC0-1746-B209-08E8B0DAE6AF}" type="datetimeFigureOut">
              <a:rPr lang="en-US" smtClean="0"/>
              <a:pPr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나눔고딕" panose="020B0503020000020004" pitchFamily="2" charset="-127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i="0" kern="1200" spc="50">
          <a:solidFill>
            <a:schemeClr val="tx1"/>
          </a:solidFill>
          <a:latin typeface="나눔고딕" panose="020B0503020000020004" pitchFamily="2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8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6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1400" b="0" i="0" kern="1200" spc="40">
          <a:solidFill>
            <a:schemeClr val="tx1"/>
          </a:solidFill>
          <a:latin typeface="나눔고딕" panose="020B0503020000020004" pitchFamily="2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bWes9ZRkVg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77A02-FD48-EDA8-5239-B86A257D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메이지 시대 개혁 총 정리 영상</a:t>
            </a:r>
          </a:p>
        </p:txBody>
      </p:sp>
      <p:pic>
        <p:nvPicPr>
          <p:cNvPr id="4" name="온라인 미디어 3" title="피로 세운 전쟁 국가의 탄생! 일본 군국주의의 바탕, &quot;메이지 유신&quot; #highlight #벌거벗은세계사 EP.36">
            <a:hlinkClick r:id="" action="ppaction://media"/>
            <a:extLst>
              <a:ext uri="{FF2B5EF4-FFF2-40B4-BE49-F238E27FC236}">
                <a16:creationId xmlns:a16="http://schemas.microsoft.com/office/drawing/2014/main" id="{08634800-D860-4897-899D-BAAF2A57E6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4575" y="1989774"/>
            <a:ext cx="6376988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020A0F-8EB6-30FE-14DE-45472F47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100"/>
              <a:t>러일전쟁</a:t>
            </a:r>
            <a:r>
              <a:rPr lang="en-US" altLang="ko-KR" sz="3100"/>
              <a:t>(1904~1905)</a:t>
            </a:r>
            <a:endParaRPr lang="ko-KR" altLang="en-US" sz="31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AA2C4C-C2DC-FBD5-A48C-1B594AB13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1" y="1718583"/>
            <a:ext cx="4698708" cy="360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000" b="1" dirty="0"/>
              <a:t>포츠머스 조약</a:t>
            </a:r>
            <a:r>
              <a:rPr lang="en-US" altLang="ko-KR" sz="2000" b="1" dirty="0"/>
              <a:t>(1905</a:t>
            </a:r>
            <a:r>
              <a:rPr lang="ko-KR" altLang="en-US" sz="2000" b="1" dirty="0"/>
              <a:t>년</a:t>
            </a:r>
            <a:r>
              <a:rPr lang="en-US" altLang="ko-KR" sz="2000" b="1" dirty="0"/>
              <a:t>)</a:t>
            </a:r>
            <a:endParaRPr lang="ko-KR" altLang="en-US" sz="2000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미국의 루스벨트 대통령이 중재</a:t>
            </a:r>
            <a:endParaRPr lang="en-US" altLang="ko-KR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일본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b="1" dirty="0"/>
              <a:t>조선에서의 독점적 권리</a:t>
            </a:r>
            <a:r>
              <a:rPr lang="ko-KR" altLang="en-US" dirty="0"/>
              <a:t>를 인정받음</a:t>
            </a:r>
            <a:endParaRPr lang="en-US" altLang="ko-KR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러시아</a:t>
            </a:r>
            <a:r>
              <a:rPr lang="en-US" altLang="ko-KR" dirty="0"/>
              <a:t>,</a:t>
            </a:r>
            <a:r>
              <a:rPr lang="ko-KR" altLang="en-US" dirty="0"/>
              <a:t> 만주와 사할린 남부</a:t>
            </a:r>
            <a:r>
              <a:rPr lang="en-US" altLang="ko-KR" dirty="0"/>
              <a:t>(</a:t>
            </a:r>
            <a:r>
              <a:rPr lang="ko-KR" altLang="en-US" dirty="0"/>
              <a:t>북위 </a:t>
            </a:r>
            <a:r>
              <a:rPr lang="en-US" altLang="ko-KR" dirty="0"/>
              <a:t>50</a:t>
            </a:r>
            <a:r>
              <a:rPr lang="ko-KR" altLang="en-US" dirty="0"/>
              <a:t>도선 이남</a:t>
            </a:r>
            <a:r>
              <a:rPr lang="en-US" altLang="ko-KR" dirty="0"/>
              <a:t>)</a:t>
            </a:r>
            <a:r>
              <a:rPr lang="ko-KR" altLang="en-US" dirty="0"/>
              <a:t> 일본에 할양</a:t>
            </a:r>
            <a:endParaRPr lang="en-US" altLang="ko-KR" dirty="0"/>
          </a:p>
          <a:p>
            <a:pPr>
              <a:lnSpc>
                <a:spcPct val="104000"/>
              </a:lnSpc>
            </a:pPr>
            <a:r>
              <a:rPr lang="ko-KR" altLang="en-US" sz="2000" b="1" dirty="0"/>
              <a:t>조선 지배의 강화</a:t>
            </a:r>
            <a:endParaRPr lang="ko-KR" altLang="en-US" sz="2000" dirty="0"/>
          </a:p>
          <a:p>
            <a:pPr lvl="1">
              <a:lnSpc>
                <a:spcPct val="104000"/>
              </a:lnSpc>
            </a:pPr>
            <a:r>
              <a:rPr lang="ko-KR" altLang="en-US" dirty="0"/>
              <a:t>일본은 전쟁 승리 이후 조선에서의 정치적 영향력 확대</a:t>
            </a:r>
            <a:endParaRPr lang="en-US" altLang="ko-KR" dirty="0"/>
          </a:p>
          <a:p>
            <a:pPr lvl="1">
              <a:lnSpc>
                <a:spcPct val="104000"/>
              </a:lnSpc>
            </a:pPr>
            <a:r>
              <a:rPr lang="en-US" altLang="ko-KR" dirty="0"/>
              <a:t>1905</a:t>
            </a:r>
            <a:r>
              <a:rPr lang="ko-KR" altLang="en-US" dirty="0"/>
              <a:t>년 을사조약으로 조선 외교권을 강탈</a:t>
            </a:r>
            <a:endParaRPr lang="en-US" altLang="ko-KR" dirty="0"/>
          </a:p>
          <a:p>
            <a:pPr marL="0" marR="0" lvl="0" indent="0" defTabSz="914400" rtl="0" eaLnBrk="0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13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의류, 실내, 가구, 사람이(가) 표시된 사진&#10;&#10;자동 생성된 설명">
            <a:extLst>
              <a:ext uri="{FF2B5EF4-FFF2-40B4-BE49-F238E27FC236}">
                <a16:creationId xmlns:a16="http://schemas.microsoft.com/office/drawing/2014/main" id="{725F058B-FBB1-C04D-7285-3FE01468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9478" b="-1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6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E41FC31-126B-F397-D629-05818C30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운요호</a:t>
            </a:r>
            <a:r>
              <a:rPr lang="ko-KR" altLang="en-US" dirty="0"/>
              <a:t> 사건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93FD8A-5030-1664-F058-8402742E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698708" cy="3601212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en-US" altLang="ko-KR" sz="2000" dirty="0"/>
              <a:t>1875</a:t>
            </a:r>
            <a:r>
              <a:rPr lang="ko-KR" altLang="en-US" sz="2000" dirty="0"/>
              <a:t>년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일본은 메이지 유신 이후 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ko-KR" altLang="en-US" sz="2000" dirty="0"/>
              <a:t>   군사력</a:t>
            </a:r>
            <a:r>
              <a:rPr lang="en-US" altLang="ko-KR" sz="2000" dirty="0"/>
              <a:t>,</a:t>
            </a:r>
            <a:r>
              <a:rPr lang="ko-KR" altLang="en-US" sz="2000" dirty="0"/>
              <a:t> 외교력 강화하며 조선에 접근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ko-KR" altLang="en-US" sz="2000" dirty="0"/>
              <a:t>일본이 조선의 개항을 강요하기 위한 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</a:t>
            </a:r>
            <a:r>
              <a:rPr lang="ko-KR" altLang="en-US" sz="2000" dirty="0"/>
              <a:t>계기로 삼은 도발적 행위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예술, 페인팅, 만화 영화, 그라피티이(가) 표시된 사진&#10;&#10;자동 생성된 설명">
            <a:extLst>
              <a:ext uri="{FF2B5EF4-FFF2-40B4-BE49-F238E27FC236}">
                <a16:creationId xmlns:a16="http://schemas.microsoft.com/office/drawing/2014/main" id="{0754D43B-847C-6B1E-26C6-0197D7D9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0377" b="-1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0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B58EA-71D3-2159-7E06-982715B5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7512B52-17AE-7E70-6FEA-00FF2DC7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운요호</a:t>
            </a:r>
            <a:r>
              <a:rPr lang="ko-KR" altLang="en-US" dirty="0"/>
              <a:t> 사건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9AE935-9ECE-9A65-0A7B-B56368004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7558" y="1751460"/>
            <a:ext cx="5263859" cy="3601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일본 군함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effectLst/>
              </a:rPr>
              <a:t>운요호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,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강화도 근처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무단 침입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조선군이 이에 대응, 일본은 이를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dirty="0"/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effectLst/>
              </a:rPr>
              <a:t>구실로 조선에 군사적 압박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kumimoji="0" lang="en-US" altLang="ko-K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2000" dirty="0"/>
              <a:t> 일본은 조선 정부에 </a:t>
            </a:r>
            <a:endParaRPr lang="en-US" altLang="ko-KR" sz="2000" dirty="0"/>
          </a:p>
          <a:p>
            <a:pPr marL="0" indent="0" eaLnBrk="0" fontAlgn="base" hangingPunct="0">
              <a:lnSpc>
                <a:spcPct val="104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ko-KR" sz="2000" dirty="0"/>
              <a:t>    </a:t>
            </a:r>
            <a:r>
              <a:rPr lang="ko-KR" altLang="en-US" sz="2000" dirty="0"/>
              <a:t>강력한 항의</a:t>
            </a:r>
            <a:r>
              <a:rPr lang="en-US" altLang="ko-KR" sz="2000" dirty="0"/>
              <a:t>,</a:t>
            </a:r>
            <a:r>
              <a:rPr lang="ko-KR" altLang="en-US" sz="2000" dirty="0"/>
              <a:t> 개항 압박 시작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예술, 페인팅, 만화 영화, 그라피티이(가) 표시된 사진&#10;&#10;자동 생성된 설명">
            <a:extLst>
              <a:ext uri="{FF2B5EF4-FFF2-40B4-BE49-F238E27FC236}">
                <a16:creationId xmlns:a16="http://schemas.microsoft.com/office/drawing/2014/main" id="{471715A9-0FE5-5643-6915-D92E37E18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r="20377" b="-1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93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B5ACB7-036F-42D1-861C-4DAF77B7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조일수호조규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</a:rPr>
              <a:t>朝日修好条規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78A459-51B0-C36F-7947-626B42F0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39270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2000" dirty="0"/>
              <a:t>1876</a:t>
            </a:r>
            <a:r>
              <a:rPr lang="ko-KR" altLang="en-US" sz="2000" dirty="0"/>
              <a:t>년 </a:t>
            </a:r>
            <a:r>
              <a:rPr lang="en-US" altLang="ko-KR" sz="2000" dirty="0"/>
              <a:t>2</a:t>
            </a:r>
            <a:r>
              <a:rPr lang="ko-KR" altLang="en-US" sz="2000" dirty="0"/>
              <a:t>월 </a:t>
            </a:r>
            <a:r>
              <a:rPr lang="en-US" altLang="ko-KR" sz="2000" dirty="0"/>
              <a:t>27</a:t>
            </a:r>
            <a:r>
              <a:rPr lang="ko-KR" altLang="en-US" sz="2000" dirty="0"/>
              <a:t>일 조선과 일본 사이에 체결된 조약</a:t>
            </a:r>
            <a:endParaRPr lang="en-US" altLang="ko-KR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ko-KR" altLang="ko-KR" sz="2000" dirty="0"/>
              <a:t>조선은 </a:t>
            </a:r>
            <a:r>
              <a:rPr lang="ko-KR" altLang="ko-KR" sz="2000" dirty="0" err="1"/>
              <a:t>자주국임</a:t>
            </a:r>
            <a:r>
              <a:rPr lang="ko-KR" altLang="en-US" sz="2000" dirty="0" err="1"/>
              <a:t>을</a:t>
            </a:r>
            <a:r>
              <a:rPr lang="ko-KR" altLang="en-US" sz="2000" dirty="0"/>
              <a:t> 명시</a:t>
            </a:r>
            <a:r>
              <a:rPr lang="ko-KR" altLang="ko-KR" sz="2000" dirty="0"/>
              <a:t>하나, 이는 중국과의 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000" dirty="0"/>
              <a:t>    </a:t>
            </a:r>
            <a:r>
              <a:rPr lang="ko-KR" altLang="ko-KR" sz="2000" dirty="0"/>
              <a:t>종속 관계를 끊으려는 일본의 의도</a:t>
            </a:r>
            <a:endParaRPr lang="en-US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일본이 서구 열강과 불평등 조약을 맺은 것처럼</a:t>
            </a:r>
            <a:r>
              <a:rPr lang="en-US" altLang="ko-KR" sz="2000" dirty="0"/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2000" dirty="0"/>
              <a:t>    </a:t>
            </a:r>
            <a:r>
              <a:rPr lang="ko-KR" altLang="en-US" sz="2000" dirty="0"/>
              <a:t>조선도 일본과 불평등 조약 체결</a:t>
            </a:r>
            <a:endParaRPr lang="en-US" altLang="ko-KR" sz="2000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7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CA56-D861-3A7F-2C7E-655F26579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4C6E2A-7157-3BAE-8FE7-F2A79D64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조일수호조규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</a:rPr>
              <a:t>朝日修好条規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E66EB3-13A5-69F5-2CC9-4F6085BF1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802208"/>
            <a:ext cx="7335835" cy="3927094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/>
              <a:t>조선의 </a:t>
            </a:r>
            <a:r>
              <a:rPr lang="ko-KR" altLang="ko-KR" sz="2000" b="1" dirty="0" err="1"/>
              <a:t>자주국</a:t>
            </a:r>
            <a:r>
              <a:rPr lang="ko-KR" altLang="ko-KR" sz="2000" b="1" dirty="0"/>
              <a:t> 선언</a:t>
            </a:r>
            <a:r>
              <a:rPr lang="ko-KR" altLang="ko-KR" sz="2000" dirty="0"/>
              <a:t> </a:t>
            </a:r>
            <a:endParaRPr lang="en-US" altLang="ko-KR" sz="20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sz="1800" dirty="0"/>
              <a:t>조선이 </a:t>
            </a:r>
            <a:r>
              <a:rPr lang="ko-KR" altLang="ko-KR" sz="1800" dirty="0" err="1"/>
              <a:t>자주국임을</a:t>
            </a:r>
            <a:r>
              <a:rPr lang="ko-KR" altLang="ko-KR" sz="1800" dirty="0"/>
              <a:t> 명시</a:t>
            </a:r>
            <a:endParaRPr lang="en-US" altLang="ko-KR" sz="18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800" dirty="0"/>
              <a:t>그러나 이는</a:t>
            </a:r>
            <a:r>
              <a:rPr lang="ko-KR" altLang="ko-KR" sz="1800" dirty="0"/>
              <a:t> 청나라와의 종속 관계 부정</a:t>
            </a:r>
            <a:r>
              <a:rPr lang="ko-KR" altLang="en-US" sz="1800" dirty="0"/>
              <a:t>을 위한 일본의 </a:t>
            </a:r>
            <a:r>
              <a:rPr lang="ko-KR" altLang="ko-KR" sz="1800" dirty="0"/>
              <a:t>의도 내포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개항</a:t>
            </a:r>
            <a:endParaRPr lang="en-US" altLang="ko-KR" sz="20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800" dirty="0"/>
              <a:t> </a:t>
            </a:r>
            <a:r>
              <a:rPr lang="ko-KR" altLang="ko-KR" sz="1800" dirty="0"/>
              <a:t>부산, 원산, 인천 3개 항구를 일본에 개방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치외법권 인정</a:t>
            </a:r>
            <a:endParaRPr lang="en-US" altLang="ko-KR" sz="20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800" dirty="0"/>
              <a:t> </a:t>
            </a:r>
            <a:r>
              <a:rPr lang="ko-KR" altLang="ko-KR" sz="1800" dirty="0"/>
              <a:t>일본 국민은 조선에서 일본 법률의 </a:t>
            </a:r>
            <a:endParaRPr lang="en-US" altLang="ko-KR" sz="18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800" dirty="0"/>
              <a:t>    </a:t>
            </a:r>
            <a:r>
              <a:rPr lang="ko-KR" altLang="ko-KR" sz="1800" dirty="0"/>
              <a:t>적용을 받으며 조선 법을 면제받음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해안 </a:t>
            </a:r>
            <a:r>
              <a:rPr lang="ko-KR" altLang="ko-KR" sz="2000" b="1" dirty="0" err="1"/>
              <a:t>측량권</a:t>
            </a:r>
            <a:r>
              <a:rPr lang="ko-KR" altLang="ko-KR" sz="2000" b="1" dirty="0"/>
              <a:t> 허용</a:t>
            </a:r>
            <a:r>
              <a:rPr lang="ko-KR" altLang="ko-KR" sz="2000" dirty="0"/>
              <a:t> </a:t>
            </a:r>
            <a:endParaRPr lang="en-US" altLang="ko-KR" sz="20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800" dirty="0"/>
              <a:t> </a:t>
            </a:r>
            <a:r>
              <a:rPr lang="ko-KR" altLang="ko-KR" sz="1800" dirty="0"/>
              <a:t>조선 연안을 자유롭게 측량할 </a:t>
            </a:r>
            <a:r>
              <a:rPr lang="ko-KR" altLang="en-US" sz="1800" dirty="0"/>
              <a:t>권리 획득</a:t>
            </a:r>
            <a:endParaRPr lang="ko-KR" altLang="ko-KR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무역 특권</a:t>
            </a:r>
            <a:endParaRPr lang="en-US" altLang="ko-KR" sz="2000" b="1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800" dirty="0"/>
              <a:t> </a:t>
            </a:r>
            <a:r>
              <a:rPr lang="ko-KR" altLang="ko-KR" sz="1800" dirty="0"/>
              <a:t>일본 상인에게 자유로운 무역 활동을 허용, </a:t>
            </a:r>
            <a:endParaRPr lang="en-US" altLang="ko-KR" sz="18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800" dirty="0"/>
              <a:t>    </a:t>
            </a:r>
            <a:r>
              <a:rPr lang="ko-KR" altLang="ko-KR" sz="1800" dirty="0"/>
              <a:t>경제적 침투의 기반을 마련</a:t>
            </a:r>
          </a:p>
          <a:p>
            <a:endParaRPr lang="ko-KR" altLang="en-US" dirty="0"/>
          </a:p>
        </p:txBody>
      </p:sp>
      <p:pic>
        <p:nvPicPr>
          <p:cNvPr id="7" name="그림 6" descr="텍스트, 책, 종이, 종이 제품이(가) 표시된 사진&#10;&#10;자동 생성된 설명">
            <a:extLst>
              <a:ext uri="{FF2B5EF4-FFF2-40B4-BE49-F238E27FC236}">
                <a16:creationId xmlns:a16="http://schemas.microsoft.com/office/drawing/2014/main" id="{09C717B4-4383-EC04-71BC-CC8C371C1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90" y="904871"/>
            <a:ext cx="5715000" cy="4787900"/>
          </a:xfrm>
          <a:prstGeom prst="rect">
            <a:avLst/>
          </a:prstGeom>
        </p:spPr>
      </p:pic>
      <p:sp>
        <p:nvSpPr>
          <p:cNvPr id="8" name="두루마리 모양: 가로로 말림 7">
            <a:extLst>
              <a:ext uri="{FF2B5EF4-FFF2-40B4-BE49-F238E27FC236}">
                <a16:creationId xmlns:a16="http://schemas.microsoft.com/office/drawing/2014/main" id="{A0944FA3-E81A-0977-3DD5-5AC912C30D3B}"/>
              </a:ext>
            </a:extLst>
          </p:cNvPr>
          <p:cNvSpPr/>
          <p:nvPr/>
        </p:nvSpPr>
        <p:spPr>
          <a:xfrm rot="20361172">
            <a:off x="2147128" y="2471358"/>
            <a:ext cx="8010939" cy="1033272"/>
          </a:xfrm>
          <a:prstGeom prst="horizontalScroll">
            <a:avLst>
              <a:gd name="adj" fmla="val 182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일본이 조선에 경제적</a:t>
            </a:r>
            <a:r>
              <a:rPr lang="en-US" altLang="ko-KR" dirty="0">
                <a:latin typeface="나눔고딕" panose="020B0503020000020004" pitchFamily="2" charset="-127"/>
              </a:rPr>
              <a:t>·</a:t>
            </a:r>
            <a:r>
              <a:rPr lang="ko-KR" altLang="en-US" dirty="0">
                <a:latin typeface="나눔고딕" panose="020B0503020000020004" pitchFamily="2" charset="-127"/>
              </a:rPr>
              <a:t>정치적 영향력을 확대</a:t>
            </a:r>
            <a:r>
              <a:rPr lang="en-US" altLang="ko-KR" dirty="0">
                <a:latin typeface="나눔고딕" panose="020B0503020000020004" pitchFamily="2" charset="-127"/>
              </a:rPr>
              <a:t>,</a:t>
            </a:r>
            <a:r>
              <a:rPr lang="ko-KR" altLang="en-US" dirty="0">
                <a:latin typeface="나눔고딕" panose="020B0503020000020004" pitchFamily="2" charset="-127"/>
              </a:rPr>
              <a:t> 조선의 전통 질서를 흔들기 시작</a:t>
            </a:r>
          </a:p>
        </p:txBody>
      </p:sp>
    </p:spTree>
    <p:extLst>
      <p:ext uri="{BB962C8B-B14F-4D97-AF65-F5344CB8AC3E}">
        <p14:creationId xmlns:p14="http://schemas.microsoft.com/office/powerpoint/2010/main" val="36063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4C0F36-61DD-D2A0-2A26-2D9D4DBF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류큐</a:t>
            </a:r>
            <a:r>
              <a:rPr lang="ko-KR" altLang="en-US" dirty="0"/>
              <a:t> 병합</a:t>
            </a:r>
            <a:r>
              <a:rPr lang="en-US" altLang="ko-KR" dirty="0"/>
              <a:t>(1879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A86088-324B-9E46-F4D2-FBB744F05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49" y="2320407"/>
            <a:ext cx="60940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류큐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왕국</a:t>
            </a:r>
            <a:r>
              <a:rPr lang="ko-KR" altLang="en-US" sz="2000" dirty="0"/>
              <a:t>은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일본과 중국 사이에서 </a:t>
            </a:r>
            <a:endParaRPr lang="en-US" altLang="ko-KR" sz="20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조공을 바치던 중립적 존재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ko-KR" sz="2000" dirty="0"/>
              <a:t>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이미 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1872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년 제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차 </a:t>
            </a:r>
            <a:r>
              <a:rPr kumimoji="0" lang="ko-KR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류큐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처분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ko-KR" sz="2000" dirty="0"/>
              <a:t>    {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왕국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-&gt;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번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藩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)}</a:t>
            </a:r>
            <a:r>
              <a:rPr lang="ko-KR" altLang="en-US" sz="2000" dirty="0"/>
              <a:t>을 당한 바 있음</a:t>
            </a: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ko-KR" sz="20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dirty="0"/>
              <a:t>명목상 독립 왕국 유지하고 있었음</a:t>
            </a:r>
            <a:endParaRPr lang="en-US" altLang="ko-KR" sz="2000" dirty="0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09B32F09-A1C0-20BF-793C-A1D1ED3D7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0298" y="621344"/>
            <a:ext cx="4008739" cy="2668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134D-175C-80AB-8635-65E20905C7F1}"/>
              </a:ext>
            </a:extLst>
          </p:cNvPr>
          <p:cNvSpPr txBox="1"/>
          <p:nvPr/>
        </p:nvSpPr>
        <p:spPr>
          <a:xfrm>
            <a:off x="8768309" y="34290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B0503020000020004" pitchFamily="2" charset="-127"/>
              </a:rPr>
              <a:t>류큐</a:t>
            </a:r>
            <a:r>
              <a:rPr lang="ko-KR" altLang="en-US" dirty="0">
                <a:latin typeface="나눔고딕" panose="020B0503020000020004" pitchFamily="2" charset="-127"/>
              </a:rPr>
              <a:t> 왕국</a:t>
            </a:r>
            <a:endParaRPr lang="en-US" altLang="ko-KR" dirty="0">
              <a:latin typeface="나눔고딕" panose="020B0503020000020004" pitchFamily="2" charset="-127"/>
            </a:endParaRPr>
          </a:p>
          <a:p>
            <a:pPr algn="ctr"/>
            <a:r>
              <a:rPr lang="en-US" altLang="ko-KR" dirty="0">
                <a:latin typeface="나눔고딕" panose="020B0503020000020004" pitchFamily="2" charset="-127"/>
              </a:rPr>
              <a:t>(1429~1879)</a:t>
            </a:r>
            <a:endParaRPr lang="ko-KR" altLang="en-US" dirty="0">
              <a:latin typeface="나눔고딕" panose="020B050302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56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201F8-0BDA-8325-F72C-6AB7C088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896518-A122-ED51-28D9-F10B6BBA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류큐</a:t>
            </a:r>
            <a:r>
              <a:rPr lang="ko-KR" altLang="en-US" dirty="0"/>
              <a:t> 병합</a:t>
            </a:r>
            <a:r>
              <a:rPr lang="en-US" altLang="ko-KR" dirty="0"/>
              <a:t>(1879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9AF93F-A2B7-66C6-DC17-259619854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858241"/>
            <a:ext cx="475228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1879년</a:t>
            </a:r>
            <a:r>
              <a:rPr lang="en-US" altLang="ko-KR" sz="2000" dirty="0"/>
              <a:t>,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류큐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번 폐지,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오키나와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현(沖縄県) 지정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류큐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ko-KR" altLang="en-US" sz="2000" dirty="0" err="1"/>
              <a:t>번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왕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쇼타이</a:t>
            </a:r>
            <a:r>
              <a:rPr kumimoji="0" lang="ko-KR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를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도쿄로 강제 이주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실질적인 왕국 체제를 종식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ko-KR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일본은 군사적 압력을 동원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류큐의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반발을 억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제</a:t>
            </a: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그림 4" descr="페인팅, 의류, 인간의 얼굴, 일러스트레이션이(가) 표시된 사진&#10;&#10;자동 생성된 설명">
            <a:extLst>
              <a:ext uri="{FF2B5EF4-FFF2-40B4-BE49-F238E27FC236}">
                <a16:creationId xmlns:a16="http://schemas.microsoft.com/office/drawing/2014/main" id="{38A526F8-6606-A97C-C94C-2EA5122A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47" y="489028"/>
            <a:ext cx="4382403" cy="2401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6E574-AA52-9D85-6922-2A2D088694C0}"/>
              </a:ext>
            </a:extLst>
          </p:cNvPr>
          <p:cNvSpPr txBox="1"/>
          <p:nvPr/>
        </p:nvSpPr>
        <p:spPr>
          <a:xfrm>
            <a:off x="7281590" y="2992415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latin typeface="나눔고딕" panose="020B0503020000020004" pitchFamily="2" charset="-127"/>
              </a:rPr>
              <a:t>류큐</a:t>
            </a:r>
            <a:r>
              <a:rPr lang="ko-KR" altLang="en-US" dirty="0">
                <a:latin typeface="나눔고딕" panose="020B0503020000020004" pitchFamily="2" charset="-127"/>
              </a:rPr>
              <a:t> 왕국의 마지막 국왕 </a:t>
            </a:r>
            <a:r>
              <a:rPr lang="ko-KR" altLang="en-US" dirty="0" err="1">
                <a:latin typeface="나눔고딕" panose="020B0503020000020004" pitchFamily="2" charset="-127"/>
              </a:rPr>
              <a:t>쇼타이</a:t>
            </a:r>
            <a:r>
              <a:rPr lang="en-US" altLang="ko-KR" dirty="0">
                <a:latin typeface="나눔고딕" panose="020B0503020000020004" pitchFamily="2" charset="-127"/>
              </a:rPr>
              <a:t>(</a:t>
            </a:r>
            <a:r>
              <a:rPr lang="ko-KR" altLang="en-US" dirty="0">
                <a:latin typeface="나눔고딕" panose="020B0503020000020004" pitchFamily="2" charset="-127"/>
              </a:rPr>
              <a:t>尙泰</a:t>
            </a:r>
            <a:r>
              <a:rPr lang="en-US" altLang="ko-KR" dirty="0">
                <a:latin typeface="나눔고딕" panose="020B0503020000020004" pitchFamily="2" charset="-127"/>
              </a:rPr>
              <a:t>)</a:t>
            </a:r>
          </a:p>
          <a:p>
            <a:pPr algn="ctr"/>
            <a:r>
              <a:rPr lang="ko-KR" altLang="en-US" dirty="0">
                <a:latin typeface="나눔고딕" panose="020B0503020000020004" pitchFamily="2" charset="-127"/>
              </a:rPr>
              <a:t>후에 국왕 </a:t>
            </a:r>
            <a:r>
              <a:rPr lang="en-US" altLang="ko-KR" dirty="0">
                <a:latin typeface="나눔고딕" panose="020B0503020000020004" pitchFamily="2" charset="-127"/>
              </a:rPr>
              <a:t>-&gt; </a:t>
            </a:r>
            <a:r>
              <a:rPr lang="ko-KR" altLang="en-US" dirty="0" err="1">
                <a:latin typeface="나눔고딕" panose="020B0503020000020004" pitchFamily="2" charset="-127"/>
              </a:rPr>
              <a:t>번왕</a:t>
            </a:r>
            <a:r>
              <a:rPr lang="ko-KR" altLang="en-US" dirty="0">
                <a:latin typeface="나눔고딕" panose="020B0503020000020004" pitchFamily="2" charset="-127"/>
              </a:rPr>
              <a:t> 강등 및 도쿄 강제 이주</a:t>
            </a:r>
          </a:p>
        </p:txBody>
      </p:sp>
    </p:spTree>
    <p:extLst>
      <p:ext uri="{BB962C8B-B14F-4D97-AF65-F5344CB8AC3E}">
        <p14:creationId xmlns:p14="http://schemas.microsoft.com/office/powerpoint/2010/main" val="32267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F00B0-EB7F-EC7A-5E3B-FC13AD038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BF4F662-9AA3-BD71-CCB0-80ACC04C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400" dirty="0"/>
              <a:t>청일전쟁</a:t>
            </a:r>
            <a:r>
              <a:rPr lang="en-US" altLang="ko-KR" sz="3400" dirty="0"/>
              <a:t> (1894~1895)</a:t>
            </a:r>
            <a:endParaRPr lang="ko-KR" altLang="en-US" sz="3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5689F2-86D9-CC2B-1E8E-1BFB1201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38996"/>
            <a:ext cx="4133560" cy="3601212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en-US" altLang="ko-KR" sz="2000" dirty="0"/>
              <a:t> 1894</a:t>
            </a:r>
            <a:r>
              <a:rPr lang="ko-KR" altLang="en-US" sz="2000" dirty="0"/>
              <a:t>년 조선</a:t>
            </a:r>
            <a:r>
              <a:rPr lang="en-US" altLang="ko-KR" sz="2000" dirty="0"/>
              <a:t>, </a:t>
            </a:r>
            <a:r>
              <a:rPr lang="ko-KR" altLang="en-US" sz="2000" dirty="0"/>
              <a:t>동학농민운동 발발</a:t>
            </a: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en-US" altLang="ko-KR" sz="2000" dirty="0"/>
              <a:t> </a:t>
            </a:r>
            <a:r>
              <a:rPr lang="ko-KR" altLang="en-US" sz="2000" dirty="0"/>
              <a:t>조선 정부의 요청으로 청군 파견</a:t>
            </a:r>
            <a:r>
              <a:rPr lang="en-US" altLang="ko-KR" sz="2000" dirty="0"/>
              <a:t>, </a:t>
            </a:r>
            <a:r>
              <a:rPr lang="ko-KR" altLang="en-US" sz="2000" dirty="0"/>
              <a:t>일본도 군대 파견</a:t>
            </a:r>
            <a:endParaRPr lang="en-US" altLang="ko-KR" sz="2000" dirty="0"/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 (</a:t>
            </a:r>
            <a:r>
              <a:rPr lang="ko-KR" altLang="en-US" sz="2000" b="1" dirty="0"/>
              <a:t>조선 주재 일본인 보호 목적</a:t>
            </a:r>
            <a:r>
              <a:rPr lang="en-US" altLang="ko-KR" sz="2000" dirty="0"/>
              <a:t>)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en-US" altLang="ko-KR" sz="2000" dirty="0"/>
              <a:t>    -&gt; </a:t>
            </a:r>
            <a:r>
              <a:rPr lang="ko-KR" altLang="en-US" sz="2000" dirty="0"/>
              <a:t>이로 인해 조선의 주도권 두고 양국 갈등</a:t>
            </a: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ko-KR" altLang="en-US" sz="2000" b="1" dirty="0"/>
              <a:t>일본의 승리</a:t>
            </a:r>
            <a:r>
              <a:rPr lang="en-US" altLang="ko-KR" sz="2000" dirty="0"/>
              <a:t>: </a:t>
            </a:r>
            <a:r>
              <a:rPr lang="ko-KR" altLang="en-US" sz="2000" b="1" dirty="0"/>
              <a:t>서양식 군사 개혁</a:t>
            </a:r>
            <a:r>
              <a:rPr lang="ko-KR" altLang="en-US" sz="2000" dirty="0"/>
              <a:t>의 성과 확인</a:t>
            </a:r>
            <a:endParaRPr lang="en-US" altLang="ko-KR" sz="2000" dirty="0"/>
          </a:p>
          <a:p>
            <a:pPr>
              <a:lnSpc>
                <a:spcPct val="104000"/>
              </a:lnSpc>
            </a:pPr>
            <a:r>
              <a:rPr lang="ko-KR" altLang="en-US" sz="2000" b="1" dirty="0" err="1"/>
              <a:t>시모노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세키</a:t>
            </a:r>
            <a:r>
              <a:rPr lang="ko-KR" altLang="en-US" sz="2000" b="1" dirty="0"/>
              <a:t> 조약</a:t>
            </a:r>
            <a:r>
              <a:rPr lang="en-US" altLang="ko-KR" sz="2000" b="1" dirty="0"/>
              <a:t>(1895) </a:t>
            </a:r>
            <a:r>
              <a:rPr lang="ko-KR" altLang="en-US" sz="2000" dirty="0"/>
              <a:t>체결</a:t>
            </a:r>
            <a:endParaRPr lang="en-US" altLang="ko-KR" sz="2000" dirty="0"/>
          </a:p>
          <a:p>
            <a:pPr lvl="1">
              <a:lnSpc>
                <a:spcPct val="104000"/>
              </a:lnSpc>
            </a:pPr>
            <a:r>
              <a:rPr lang="en-US" altLang="ko-KR" dirty="0"/>
              <a:t>   </a:t>
            </a:r>
            <a:r>
              <a:rPr lang="ko-KR" altLang="en-US" dirty="0"/>
              <a:t>타이완 할양</a:t>
            </a:r>
            <a:r>
              <a:rPr lang="en-US" altLang="ko-KR" dirty="0"/>
              <a:t> </a:t>
            </a:r>
            <a:r>
              <a:rPr lang="ko-KR" altLang="en-US" dirty="0"/>
              <a:t>및 조선에 대한 영향력 강화</a:t>
            </a:r>
          </a:p>
        </p:txBody>
      </p:sp>
      <p:pic>
        <p:nvPicPr>
          <p:cNvPr id="7" name="그림 6" descr="페인팅, 예술, 만화 영화이(가) 표시된 사진&#10;&#10;자동 생성된 설명">
            <a:extLst>
              <a:ext uri="{FF2B5EF4-FFF2-40B4-BE49-F238E27FC236}">
                <a16:creationId xmlns:a16="http://schemas.microsoft.com/office/drawing/2014/main" id="{5EE78FF1-177C-3578-7853-20DDE6C1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60" y="781463"/>
            <a:ext cx="6269456" cy="311905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텍스트, 책, 종이, 종이 제품이(가) 표시된 사진&#10;&#10;자동 생성된 설명">
            <a:extLst>
              <a:ext uri="{FF2B5EF4-FFF2-40B4-BE49-F238E27FC236}">
                <a16:creationId xmlns:a16="http://schemas.microsoft.com/office/drawing/2014/main" id="{19971290-3F7C-1490-409B-5157800C6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39" y="4223829"/>
            <a:ext cx="2990578" cy="1943876"/>
          </a:xfrm>
          <a:prstGeom prst="rect">
            <a:avLst/>
          </a:prstGeom>
        </p:spPr>
      </p:pic>
      <p:pic>
        <p:nvPicPr>
          <p:cNvPr id="5" name="그림 4" descr="텍스트, 지도, 아틀라스, 폰트이(가) 표시된 사진&#10;&#10;자동 생성된 설명">
            <a:extLst>
              <a:ext uri="{FF2B5EF4-FFF2-40B4-BE49-F238E27FC236}">
                <a16:creationId xmlns:a16="http://schemas.microsoft.com/office/drawing/2014/main" id="{E47A3EDA-DEFE-7158-39E4-1470BC485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00" y="4223829"/>
            <a:ext cx="2484186" cy="19438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1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6F294-957B-621C-0EB3-63A8DFF0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러일전쟁</a:t>
            </a:r>
            <a:r>
              <a:rPr lang="en-US" altLang="ko-KR"/>
              <a:t>(1904~1905)</a:t>
            </a:r>
            <a:endParaRPr lang="ko-KR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C620D1-2970-895F-9962-005EBD216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150" y="1568898"/>
            <a:ext cx="848950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조선과 만주에서의 패권 경쟁</a:t>
            </a:r>
            <a:endParaRPr lang="ko-KR" altLang="ko-KR" sz="20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dirty="0"/>
              <a:t> </a:t>
            </a:r>
            <a:r>
              <a:rPr lang="ko-KR" altLang="en-US" dirty="0"/>
              <a:t>양국</a:t>
            </a:r>
            <a:r>
              <a:rPr lang="en-US" altLang="ko-KR" dirty="0"/>
              <a:t>,</a:t>
            </a:r>
            <a:r>
              <a:rPr lang="ko-KR" altLang="ko-KR" dirty="0"/>
              <a:t> 한반도</a:t>
            </a:r>
            <a:r>
              <a:rPr lang="en-US" altLang="ko-KR" dirty="0"/>
              <a:t> </a:t>
            </a:r>
            <a:r>
              <a:rPr lang="ko-KR" altLang="en-US" dirty="0"/>
              <a:t>및</a:t>
            </a:r>
            <a:r>
              <a:rPr lang="ko-KR" altLang="ko-KR" dirty="0"/>
              <a:t> 만주 지역 전략적 요충지</a:t>
            </a:r>
            <a:r>
              <a:rPr lang="ko-KR" altLang="en-US" dirty="0"/>
              <a:t>로</a:t>
            </a:r>
            <a:r>
              <a:rPr lang="ko-KR" altLang="ko-KR" dirty="0"/>
              <a:t> 간주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/>
              <a:t> </a:t>
            </a:r>
            <a:r>
              <a:rPr lang="ko-KR" altLang="ko-KR" dirty="0"/>
              <a:t>러시아는 한반도 북부 및 만주 철도(시베리아 횡단철도 연결) </a:t>
            </a:r>
            <a:r>
              <a:rPr lang="ko-KR" altLang="en-US" dirty="0"/>
              <a:t>장악</a:t>
            </a:r>
            <a:r>
              <a:rPr lang="ko-KR" altLang="ko-KR" dirty="0"/>
              <a:t>, 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dirty="0"/>
              <a:t>    </a:t>
            </a:r>
            <a:r>
              <a:rPr lang="ko-KR" altLang="ko-KR" dirty="0"/>
              <a:t>일본은 조선과 만주를 영향권으로 두고자 함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영일 동맹(1902)</a:t>
            </a:r>
            <a:endParaRPr lang="ko-KR" altLang="ko-KR" sz="20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1600" dirty="0"/>
              <a:t> </a:t>
            </a:r>
            <a:r>
              <a:rPr lang="ko-KR" altLang="ko-KR" dirty="0"/>
              <a:t>영국과 일본의 동맹 체결로 일본은 국제적 외교 기반 강화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ko-KR" altLang="ko-K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sz="2000" b="1" dirty="0"/>
              <a:t> </a:t>
            </a:r>
            <a:r>
              <a:rPr lang="ko-KR" altLang="ko-KR" sz="2000" b="1" dirty="0"/>
              <a:t>전쟁 발발</a:t>
            </a:r>
            <a:endParaRPr lang="ko-KR" altLang="ko-KR" sz="2000" dirty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/>
              <a:t>러시아의 만주 철군 거부와 조선에서의 영향력 강화 시도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/>
              <a:t> </a:t>
            </a:r>
            <a:r>
              <a:rPr lang="ko-KR" altLang="ko-KR" dirty="0"/>
              <a:t>1904년 2월 8일</a:t>
            </a:r>
            <a:r>
              <a:rPr lang="en-US" altLang="ko-KR" dirty="0"/>
              <a:t>,</a:t>
            </a:r>
            <a:r>
              <a:rPr lang="ko-KR" altLang="ko-KR" dirty="0"/>
              <a:t> 일본</a:t>
            </a:r>
            <a:r>
              <a:rPr lang="en-US" altLang="ko-KR" dirty="0"/>
              <a:t>,</a:t>
            </a:r>
            <a:r>
              <a:rPr lang="ko-KR" altLang="ko-KR" dirty="0"/>
              <a:t> 선전포고 없이 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dirty="0"/>
              <a:t>    </a:t>
            </a:r>
            <a:r>
              <a:rPr lang="ko-KR" altLang="ko-KR" dirty="0"/>
              <a:t>러시아의 </a:t>
            </a:r>
            <a:r>
              <a:rPr lang="ko-KR" altLang="ko-KR" dirty="0" err="1"/>
              <a:t>뤼순</a:t>
            </a:r>
            <a:r>
              <a:rPr lang="ko-KR" altLang="ko-KR" dirty="0"/>
              <a:t> 항구를 기습 공격</a:t>
            </a:r>
            <a:r>
              <a:rPr lang="en-US" altLang="ko-KR" dirty="0"/>
              <a:t>,</a:t>
            </a:r>
            <a:r>
              <a:rPr lang="ko-KR" altLang="ko-KR" dirty="0"/>
              <a:t> 전쟁 시작</a:t>
            </a:r>
            <a:endParaRPr lang="en-US" altLang="ko-KR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ko-KR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/>
              <a:t>일본의 압도적인 승리</a:t>
            </a:r>
            <a:endParaRPr lang="ko-KR" altLang="ko-KR" sz="2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ko-KR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그림 7" descr="페인팅, 의류, 배, 사람이(가) 표시된 사진&#10;&#10;자동 생성된 설명">
            <a:extLst>
              <a:ext uri="{FF2B5EF4-FFF2-40B4-BE49-F238E27FC236}">
                <a16:creationId xmlns:a16="http://schemas.microsoft.com/office/drawing/2014/main" id="{55F6F6CE-C8B3-6CDC-4336-B233220F7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33" y="1061488"/>
            <a:ext cx="6275333" cy="47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Punchcard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796E431EDA52341A0134142C12C115C" ma:contentTypeVersion="5" ma:contentTypeDescription="새 문서를 만듭니다." ma:contentTypeScope="" ma:versionID="41aedaebaa041d4b53a1e5dcd93487e1">
  <xsd:schema xmlns:xsd="http://www.w3.org/2001/XMLSchema" xmlns:xs="http://www.w3.org/2001/XMLSchema" xmlns:p="http://schemas.microsoft.com/office/2006/metadata/properties" xmlns:ns3="d5e33b93-7c15-4969-872d-a4cb90479c15" targetNamespace="http://schemas.microsoft.com/office/2006/metadata/properties" ma:root="true" ma:fieldsID="a272b580128e4934665c8f2501885494" ns3:_="">
    <xsd:import namespace="d5e33b93-7c15-4969-872d-a4cb90479c1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33b93-7c15-4969-872d-a4cb90479c1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9ABFC-42AD-4E07-9689-A0361C751A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6277B4-DFBA-4519-87C2-B566325846C6}">
  <ds:schemaRefs>
    <ds:schemaRef ds:uri="d5e33b93-7c15-4969-872d-a4cb90479c15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85F5994-D170-431F-BE3E-FCDE768B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33b93-7c15-4969-872d-a4cb90479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510</Words>
  <Application>Microsoft Office PowerPoint</Application>
  <PresentationFormat>와이드스크린</PresentationFormat>
  <Paragraphs>94</Paragraphs>
  <Slides>10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나눔고딕</vt:lpstr>
      <vt:lpstr>Arial</vt:lpstr>
      <vt:lpstr>PunchcardVTI</vt:lpstr>
      <vt:lpstr>메이지 시대 개혁 총 정리 영상</vt:lpstr>
      <vt:lpstr>운요호 사건</vt:lpstr>
      <vt:lpstr>운요호 사건</vt:lpstr>
      <vt:lpstr>조일수호조규(朝日修好条規)</vt:lpstr>
      <vt:lpstr>조일수호조규(朝日修好条規)</vt:lpstr>
      <vt:lpstr>일본의 류큐 병합(1879년)</vt:lpstr>
      <vt:lpstr>일본의 류큐 병합(1879년)</vt:lpstr>
      <vt:lpstr>청일전쟁 (1894~1895)</vt:lpstr>
      <vt:lpstr>러일전쟁(1904~1905)</vt:lpstr>
      <vt:lpstr>러일전쟁(1904~1905)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유동민</dc:creator>
  <cp:lastModifiedBy>유동민</cp:lastModifiedBy>
  <cp:revision>170</cp:revision>
  <dcterms:created xsi:type="dcterms:W3CDTF">2024-11-22T15:03:23Z</dcterms:created>
  <dcterms:modified xsi:type="dcterms:W3CDTF">2024-12-05T07:08:25Z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0x0101005796E431EDA52341A0134142C12C115C</vt:lpwstr>
  </property>
</Properties>
</file>