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준영 김" initials="준김" lastIdx="1" clrIdx="0">
    <p:extLst>
      <p:ext uri="{19B8F6BF-5375-455C-9EA6-DF929625EA0E}">
        <p15:presenceInfo xmlns:p15="http://schemas.microsoft.com/office/powerpoint/2012/main" userId="41d72cf268d53d4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4F9FF2C-438B-D741-ACF5-D06B47C3BC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FDAD67F-7102-1FE1-6CA8-793CBCCBF6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68E53BB-FA66-B768-A7D5-C072FD7B9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2D07E-00EB-BF41-A0D3-E735167EC81F}" type="datetimeFigureOut">
              <a:rPr lang="en-US" altLang="ko-KR" smtClean="0"/>
              <a:t>4/13/25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1BAD2EA-0F48-01B9-C106-DB288ED02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9757F2A-83EF-736E-86CA-305D0D323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4E146-D893-CC4F-8A78-A50B363AAEE6}" type="slidenum">
              <a:rPr lang="en-US" altLang="ko-KR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5898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0D34BF-DBDD-481A-FCD5-D9260011F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0CCE4DB-E4F5-E067-BBF7-1A5D43FB3F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E20FBE5-55EB-6392-2F6B-87B183971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2D07E-00EB-BF41-A0D3-E735167EC81F}" type="datetimeFigureOut">
              <a:rPr lang="en-US" altLang="ko-KR" smtClean="0"/>
              <a:t>4/13/25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96E085B-4B39-22D8-28B3-927A4D95E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D19AB9A-70E5-5CFA-5AA4-54C6DF10D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4E146-D893-CC4F-8A78-A50B363AAEE6}" type="slidenum">
              <a:rPr lang="en-US" altLang="ko-KR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5380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4C6684D-4BE5-E2A8-F624-BBCC32C976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BE1E84D-EDAE-9B91-6203-80CD40217F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4024F32-69DE-43D5-DF28-FA5DA8CD5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2D07E-00EB-BF41-A0D3-E735167EC81F}" type="datetimeFigureOut">
              <a:rPr lang="en-US" altLang="ko-KR" smtClean="0"/>
              <a:t>4/13/25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D906CE9-D6B0-A32F-0B7A-511EFDE43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3662000-5834-37D1-9E34-07F053ECA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4E146-D893-CC4F-8A78-A50B363AAEE6}" type="slidenum">
              <a:rPr lang="en-US" altLang="ko-KR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7546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65A8CE-4BD2-C448-B6BF-EC81697A0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7FF3CB6-48BB-60E6-2EE2-348BA9471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91B1EA7-E59B-C701-84FE-3363DDF1A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2D07E-00EB-BF41-A0D3-E735167EC81F}" type="datetimeFigureOut">
              <a:rPr lang="en-US" altLang="ko-KR" smtClean="0"/>
              <a:t>4/13/25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52BFA80-D9B8-D7A7-336D-434A4B051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A3AD93C-F137-A76F-D8C4-3DB77D510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4E146-D893-CC4F-8A78-A50B363AAEE6}" type="slidenum">
              <a:rPr lang="en-US" altLang="ko-KR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0523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E1D1664-4BAE-7CCC-7F5B-DDC8609CC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E4DB3DE-FA82-69BB-5E7E-0ACA37F35C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4DF792B-64AF-5BE8-9195-BF46D0D1C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2D07E-00EB-BF41-A0D3-E735167EC81F}" type="datetimeFigureOut">
              <a:rPr lang="en-US" altLang="ko-KR" smtClean="0"/>
              <a:t>4/13/25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52C22B9-6C2A-ED43-AA68-B4A00A8A1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160EE37-1961-110D-9056-353E61537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4E146-D893-CC4F-8A78-A50B363AAEE6}" type="slidenum">
              <a:rPr lang="en-US" altLang="ko-KR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3554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7CC0BDB-99B6-30F4-FDB0-45FB96A52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358824-4C11-76F3-1E8D-7AEA67ECA9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9747A11-084D-04BF-C7FD-D1117BA26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82826DB-7132-FBB9-912C-DCD6C5B13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2D07E-00EB-BF41-A0D3-E735167EC81F}" type="datetimeFigureOut">
              <a:rPr lang="en-US" altLang="ko-KR" smtClean="0"/>
              <a:t>4/13/25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223A46C-6F2C-2AB6-4C1F-8D3D148A6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375D779-89C7-4E16-13BD-FCB8595F2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4E146-D893-CC4F-8A78-A50B363AAEE6}" type="slidenum">
              <a:rPr lang="en-US" altLang="ko-KR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8085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ABCAB71-D235-CD9C-7433-C71652327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15CBF04-680B-45FF-BDC4-810A7E788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4FC29D9-28A1-A383-D7CD-960BD9B0D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E373800-C519-1DBC-F023-7448D38B51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C1ABBFA-3DEE-5BAF-ED14-EE85773906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B6A9231-0B1F-D3E1-A412-0F66CADB5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2D07E-00EB-BF41-A0D3-E735167EC81F}" type="datetimeFigureOut">
              <a:rPr lang="en-US" altLang="ko-KR" smtClean="0"/>
              <a:t>4/13/25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0D97C28-FA9B-52DE-B7F4-362372DC7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6500723-E968-0A25-879F-AB00FAB34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4E146-D893-CC4F-8A78-A50B363AAEE6}" type="slidenum">
              <a:rPr lang="en-US" altLang="ko-KR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8858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65876EE-0A35-3406-14DE-A858B6193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4A85724-D504-06F6-7A27-364578E41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2D07E-00EB-BF41-A0D3-E735167EC81F}" type="datetimeFigureOut">
              <a:rPr lang="en-US" altLang="ko-KR" smtClean="0"/>
              <a:t>4/13/25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5945725D-C6F2-B8D3-A6EE-964343E71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5AF8382-F553-3097-C032-6252BB6B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4E146-D893-CC4F-8A78-A50B363AAEE6}" type="slidenum">
              <a:rPr lang="en-US" altLang="ko-KR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967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8A12C96-EDA3-0B71-8766-C534C9C64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2D07E-00EB-BF41-A0D3-E735167EC81F}" type="datetimeFigureOut">
              <a:rPr lang="en-US" altLang="ko-KR" smtClean="0"/>
              <a:t>4/13/25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A365DF9-9FDD-ECA0-3B99-476E88AEB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DE3A761-CB50-0B81-B900-DBB76BA7C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4E146-D893-CC4F-8A78-A50B363AAEE6}" type="slidenum">
              <a:rPr lang="en-US" altLang="ko-KR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8288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7BB7CE-20E2-D87D-EF2D-6C3FE3986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78458DF-6F34-6F3F-E3EE-94E358E76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A0424C9-BE16-8379-BA04-B9D01B498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56A0D2D-69B7-82BA-0F4A-6977D3C2C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2D07E-00EB-BF41-A0D3-E735167EC81F}" type="datetimeFigureOut">
              <a:rPr lang="en-US" altLang="ko-KR" smtClean="0"/>
              <a:t>4/13/25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D656B3D-45C7-55DF-4BF9-1831C7160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B2C2AC6-B870-383B-1801-0A7E1F734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4E146-D893-CC4F-8A78-A50B363AAEE6}" type="slidenum">
              <a:rPr lang="en-US" altLang="ko-KR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9832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70CC926-9006-68A6-5175-4FD0ADA5C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2A2FDAC-A81F-8706-2E2B-C8138D2986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EBA4F8B-995A-ECA9-140D-794CBEB86E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3FC8FB-D5C0-95DF-411C-025E72F8A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2D07E-00EB-BF41-A0D3-E735167EC81F}" type="datetimeFigureOut">
              <a:rPr lang="en-US" altLang="ko-KR" smtClean="0"/>
              <a:t>4/13/25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7DDB76E-C630-C21E-D807-9B29360B7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F0DE7FC-52F2-E505-5008-53C6E688C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4E146-D893-CC4F-8A78-A50B363AAEE6}" type="slidenum">
              <a:rPr lang="en-US" altLang="ko-KR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671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5B054035-7753-ADD6-2E52-E413E8F7F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85D5313-8CDB-FEF6-E424-ED3D79EE8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4860DD5-E68D-E4D0-A4FE-9415F85263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2D07E-00EB-BF41-A0D3-E735167EC81F}" type="datetimeFigureOut">
              <a:rPr lang="en-US" altLang="ko-KR" smtClean="0"/>
              <a:t>4/13/25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E6A6E35-5BA9-A7F4-E9DB-C8A858DF83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4141C26-D5A9-055C-32F8-2C819743DE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4E146-D893-CC4F-8A78-A50B363AAEE6}" type="slidenum">
              <a:rPr lang="en-US" altLang="ko-KR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9461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D4A16B-2B60-D4C6-7F07-F975F257AA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b="1" dirty="0"/>
              <a:t>일본문화</a:t>
            </a:r>
            <a:br>
              <a:rPr lang="ko-KR" altLang="en-US" b="1" dirty="0"/>
            </a:br>
            <a:endParaRPr lang="ko-KR" altLang="en-US" b="1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D53A30B-5826-7431-9D3E-88AEAD2F54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en-US" dirty="0"/>
              <a:t>주제</a:t>
            </a:r>
            <a:r>
              <a:rPr lang="en-US" altLang="ko-KR" dirty="0"/>
              <a:t>:</a:t>
            </a:r>
            <a:r>
              <a:rPr lang="ko-KR" altLang="en-US" dirty="0"/>
              <a:t> 애니메이션</a:t>
            </a:r>
          </a:p>
          <a:p>
            <a:endParaRPr lang="ko-KR" altLang="en-US" dirty="0"/>
          </a:p>
          <a:p>
            <a:r>
              <a:rPr lang="ko-KR" altLang="en-US" dirty="0"/>
              <a:t>조명</a:t>
            </a:r>
            <a:r>
              <a:rPr lang="en-US" altLang="ko-KR" dirty="0"/>
              <a:t>:</a:t>
            </a:r>
            <a:r>
              <a:rPr lang="ko-KR" altLang="en-US" dirty="0"/>
              <a:t>육타쿠</a:t>
            </a:r>
            <a:endParaRPr lang="en-US" altLang="ko-KR" dirty="0"/>
          </a:p>
          <a:p>
            <a:r>
              <a:rPr lang="ko-KR" altLang="en-US" dirty="0"/>
              <a:t>김준영</a:t>
            </a:r>
            <a:r>
              <a:rPr lang="en-US" altLang="ko-KR" dirty="0"/>
              <a:t>(PPT),</a:t>
            </a:r>
            <a:r>
              <a:rPr lang="ko-KR" altLang="en-US" dirty="0"/>
              <a:t> 엄태강</a:t>
            </a:r>
            <a:r>
              <a:rPr lang="en-US" altLang="ko-KR" dirty="0"/>
              <a:t>(</a:t>
            </a:r>
            <a:r>
              <a:rPr lang="ko-KR" altLang="en-US" dirty="0"/>
              <a:t>자료 조사</a:t>
            </a:r>
            <a:r>
              <a:rPr lang="en-US" altLang="ko-KR" dirty="0"/>
              <a:t>),</a:t>
            </a:r>
            <a:r>
              <a:rPr lang="ko-KR" altLang="en-US" dirty="0"/>
              <a:t> 박지흥</a:t>
            </a:r>
            <a:r>
              <a:rPr lang="en-US" altLang="ko-KR" dirty="0"/>
              <a:t>(</a:t>
            </a:r>
            <a:r>
              <a:rPr lang="ko-KR" altLang="en-US" dirty="0"/>
              <a:t>자료 조사</a:t>
            </a:r>
            <a:r>
              <a:rPr lang="en-US" altLang="ko-KR" dirty="0"/>
              <a:t>),</a:t>
            </a:r>
            <a:r>
              <a:rPr lang="ko-KR" altLang="en-US" dirty="0"/>
              <a:t> 김하랑</a:t>
            </a:r>
            <a:r>
              <a:rPr lang="en-US" altLang="ko-KR" dirty="0"/>
              <a:t>(</a:t>
            </a:r>
            <a:r>
              <a:rPr lang="ko-KR" altLang="en-US" dirty="0"/>
              <a:t>자료 조사</a:t>
            </a:r>
            <a:r>
              <a:rPr lang="en-US" altLang="ko-KR" dirty="0"/>
              <a:t>),</a:t>
            </a:r>
            <a:r>
              <a:rPr lang="ko-KR" altLang="en-US" dirty="0"/>
              <a:t> 이상윤</a:t>
            </a:r>
            <a:r>
              <a:rPr lang="en-US" altLang="ko-KR" dirty="0"/>
              <a:t>(</a:t>
            </a:r>
            <a:r>
              <a:rPr lang="ko-KR" altLang="en-US" dirty="0"/>
              <a:t>자료 조사</a:t>
            </a:r>
            <a:r>
              <a:rPr lang="en-US" altLang="ko-KR" dirty="0"/>
              <a:t>),</a:t>
            </a:r>
            <a:r>
              <a:rPr lang="ko-KR" altLang="en-US" dirty="0"/>
              <a:t> 박현빈</a:t>
            </a:r>
            <a:r>
              <a:rPr lang="en-US" altLang="ko-KR" dirty="0"/>
              <a:t>(</a:t>
            </a:r>
            <a:r>
              <a:rPr lang="ko-KR" altLang="en-US" dirty="0"/>
              <a:t>발표</a:t>
            </a:r>
            <a:r>
              <a:rPr lang="en-US" altLang="ko-KR" dirty="0"/>
              <a:t>)</a:t>
            </a:r>
            <a:endParaRPr lang="ko-KR" altLang="en-US" dirty="0"/>
          </a:p>
          <a:p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76063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861A66E-DFD0-A617-FDFF-F04B9B5AA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C3B7060-711E-73A7-033E-6350DBAAD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altLang="ko-KR" b="0" i="0" dirty="0">
                <a:effectLst/>
                <a:latin typeface="UICTFontTextStyleBody"/>
              </a:rPr>
              <a:t>2000</a:t>
            </a:r>
            <a:r>
              <a:rPr lang="ko-KR" altLang="en-US" b="0" i="0" dirty="0">
                <a:effectLst/>
                <a:latin typeface="UICTFontTextStyleBody"/>
              </a:rPr>
              <a:t>년대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디지털 애니메이션과 글로벌 산업화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br>
              <a:rPr lang="ko-KR" altLang="en-US" dirty="0">
                <a:effectLst/>
                <a:latin typeface=".AppleSystemUIFont"/>
              </a:rPr>
            </a:b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대표작</a:t>
            </a:r>
            <a:r>
              <a:rPr lang="en-US" altLang="ko-KR" b="0" i="0" dirty="0">
                <a:effectLst/>
                <a:latin typeface="UICTFontTextStyleBody"/>
              </a:rPr>
              <a:t>: 《</a:t>
            </a:r>
            <a:r>
              <a:rPr lang="ko-KR" altLang="en-US" b="0" i="0" dirty="0">
                <a:effectLst/>
                <a:latin typeface="UICTFontTextStyleBody"/>
              </a:rPr>
              <a:t>데스노트</a:t>
            </a:r>
            <a:r>
              <a:rPr lang="en-US" altLang="ko-KR" b="0" i="0" dirty="0">
                <a:effectLst/>
                <a:latin typeface="UICTFontTextStyleBody"/>
              </a:rPr>
              <a:t>》(2006, </a:t>
            </a:r>
            <a:r>
              <a:rPr lang="ko-KR" altLang="en-US" b="0" i="0" dirty="0">
                <a:effectLst/>
                <a:latin typeface="UICTFontTextStyleBody"/>
              </a:rPr>
              <a:t>매드하우스</a:t>
            </a:r>
            <a:r>
              <a:rPr lang="en-US" altLang="ko-KR" b="0" i="0" dirty="0">
                <a:effectLst/>
                <a:latin typeface="UICTFontTextStyleBody"/>
              </a:rPr>
              <a:t>), 《</a:t>
            </a:r>
            <a:r>
              <a:rPr lang="ko-KR" altLang="en-US" b="0" i="0" dirty="0">
                <a:effectLst/>
                <a:latin typeface="UICTFontTextStyleBody"/>
              </a:rPr>
              <a:t>코드 기어스</a:t>
            </a:r>
            <a:r>
              <a:rPr lang="en-US" altLang="ko-KR" b="0" i="0" dirty="0">
                <a:effectLst/>
                <a:latin typeface="UICTFontTextStyleBody"/>
              </a:rPr>
              <a:t>》(2006, </a:t>
            </a:r>
            <a:r>
              <a:rPr lang="ko-KR" altLang="en-US" b="0" i="0" dirty="0">
                <a:effectLst/>
                <a:latin typeface="UICTFontTextStyleBody"/>
              </a:rPr>
              <a:t>선라이즈</a:t>
            </a:r>
            <a:r>
              <a:rPr lang="en-US" altLang="ko-KR" b="0" i="0" dirty="0">
                <a:effectLst/>
                <a:latin typeface="UICTFontTextStyleBody"/>
              </a:rPr>
              <a:t>)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사회</a:t>
            </a:r>
            <a:r>
              <a:rPr lang="en-US" altLang="ko-KR" b="0" i="0" dirty="0">
                <a:effectLst/>
                <a:latin typeface="UICTFontTextStyleBody"/>
              </a:rPr>
              <a:t>·</a:t>
            </a:r>
            <a:r>
              <a:rPr lang="ko-KR" altLang="en-US" b="0" i="0" dirty="0">
                <a:effectLst/>
                <a:latin typeface="UICTFontTextStyleBody"/>
              </a:rPr>
              <a:t>경제적 배경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인터넷 보급 및 디지털 콘텐츠 시장 확장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문화적 특징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복잡한 도덕적 갈등과 다층적 스토리텔링이 강화되며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애니메이션이 단순한 엔터테인먼트를 넘어 문화적 담론을 형성하는 매체로 자리 잡음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산업적 특징</a:t>
            </a:r>
            <a:r>
              <a:rPr lang="en-US" altLang="ko-KR" b="0" i="0" dirty="0">
                <a:effectLst/>
                <a:latin typeface="UICTFontTextStyleBody"/>
              </a:rPr>
              <a:t>: 2</a:t>
            </a:r>
            <a:r>
              <a:rPr lang="af-ZA" altLang="ko-KR" b="0" i="0" dirty="0">
                <a:effectLst/>
                <a:latin typeface="UICTFontTextStyleBody"/>
              </a:rPr>
              <a:t>D</a:t>
            </a:r>
            <a:r>
              <a:rPr lang="ko-KR" altLang="en-US" b="0" i="0" dirty="0">
                <a:effectLst/>
                <a:latin typeface="UICTFontTextStyleBody"/>
              </a:rPr>
              <a:t>에서 </a:t>
            </a:r>
            <a:r>
              <a:rPr lang="en-US" altLang="ko-KR" b="0" i="0" dirty="0">
                <a:effectLst/>
                <a:latin typeface="UICTFontTextStyleBody"/>
              </a:rPr>
              <a:t>3</a:t>
            </a:r>
            <a:r>
              <a:rPr lang="af-ZA" altLang="ko-KR" b="0" i="0" dirty="0">
                <a:effectLst/>
                <a:latin typeface="UICTFontTextStyleBody"/>
              </a:rPr>
              <a:t>D CGI(Computer-Generated Imagery) </a:t>
            </a:r>
            <a:r>
              <a:rPr lang="ko-KR" altLang="en-US" b="0" i="0" dirty="0">
                <a:effectLst/>
                <a:latin typeface="UICTFontTextStyleBody"/>
              </a:rPr>
              <a:t>기술 도입 증가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시장 확장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블루레이 및 스트리밍 플랫폼의 등장으로 글로벌 시장 재편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br>
              <a:rPr lang="ko-KR" altLang="en-US" dirty="0">
                <a:effectLst/>
                <a:latin typeface=".AppleSystemUIFont"/>
              </a:rPr>
            </a:b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en-US" altLang="ko-KR" b="0" i="0" dirty="0">
                <a:effectLst/>
                <a:latin typeface="UICTFontTextStyleBody"/>
              </a:rPr>
              <a:t>2010</a:t>
            </a:r>
            <a:r>
              <a:rPr lang="ko-KR" altLang="en-US" b="0" i="0" dirty="0">
                <a:effectLst/>
                <a:latin typeface="UICTFontTextStyleBody"/>
              </a:rPr>
              <a:t>년대</a:t>
            </a:r>
            <a:r>
              <a:rPr lang="en-US" altLang="ko-KR" b="0" i="0" dirty="0">
                <a:effectLst/>
                <a:latin typeface="UICTFontTextStyleBody"/>
              </a:rPr>
              <a:t>~</a:t>
            </a:r>
            <a:r>
              <a:rPr lang="ko-KR" altLang="en-US" b="0" i="0" dirty="0">
                <a:effectLst/>
                <a:latin typeface="UICTFontTextStyleBody"/>
              </a:rPr>
              <a:t>현재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스트리밍 플랫폼과 글로벌 팬덤 형성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br>
              <a:rPr lang="ko-KR" altLang="en-US" dirty="0">
                <a:effectLst/>
                <a:latin typeface=".AppleSystemUIFont"/>
              </a:rPr>
            </a:b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대표작</a:t>
            </a:r>
            <a:r>
              <a:rPr lang="en-US" altLang="ko-KR" b="0" i="0" dirty="0">
                <a:effectLst/>
                <a:latin typeface="UICTFontTextStyleBody"/>
              </a:rPr>
              <a:t>: 《</a:t>
            </a:r>
            <a:r>
              <a:rPr lang="ko-KR" altLang="en-US" b="0" i="0" dirty="0">
                <a:effectLst/>
                <a:latin typeface="UICTFontTextStyleBody"/>
              </a:rPr>
              <a:t>귀멸의 칼날</a:t>
            </a:r>
            <a:r>
              <a:rPr lang="en-US" altLang="ko-KR" b="0" i="0" dirty="0">
                <a:effectLst/>
                <a:latin typeface="UICTFontTextStyleBody"/>
              </a:rPr>
              <a:t>》(2019, </a:t>
            </a:r>
            <a:r>
              <a:rPr lang="ko-KR" altLang="en-US" b="0" i="0" dirty="0">
                <a:effectLst/>
                <a:latin typeface="UICTFontTextStyleBody"/>
              </a:rPr>
              <a:t>유포터블</a:t>
            </a:r>
            <a:r>
              <a:rPr lang="en-US" altLang="ko-KR" b="0" i="0" dirty="0">
                <a:effectLst/>
                <a:latin typeface="UICTFontTextStyleBody"/>
              </a:rPr>
              <a:t>), 《</a:t>
            </a:r>
            <a:r>
              <a:rPr lang="ko-KR" altLang="en-US" b="0" i="0" dirty="0">
                <a:effectLst/>
                <a:latin typeface="UICTFontTextStyleBody"/>
              </a:rPr>
              <a:t>진격의 거인</a:t>
            </a:r>
            <a:r>
              <a:rPr lang="en-US" altLang="ko-KR" b="0" i="0" dirty="0">
                <a:effectLst/>
                <a:latin typeface="UICTFontTextStyleBody"/>
              </a:rPr>
              <a:t>》(2013, </a:t>
            </a:r>
            <a:r>
              <a:rPr lang="ko-KR" altLang="en-US" b="0" i="0" dirty="0">
                <a:effectLst/>
                <a:latin typeface="UICTFontTextStyleBody"/>
              </a:rPr>
              <a:t>위트 스튜디오 </a:t>
            </a:r>
            <a:r>
              <a:rPr lang="en-US" altLang="ko-KR" b="0" i="0" dirty="0">
                <a:effectLst/>
                <a:latin typeface="UICTFontTextStyleBody"/>
              </a:rPr>
              <a:t>&amp; </a:t>
            </a:r>
            <a:r>
              <a:rPr lang="af-ZA" altLang="ko-KR" b="0" i="0" dirty="0">
                <a:effectLst/>
                <a:latin typeface="UICTFontTextStyleBody"/>
              </a:rPr>
              <a:t>MAPPA)</a:t>
            </a:r>
            <a:endParaRPr lang="af-ZA" altLang="ko-KR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사회</a:t>
            </a:r>
            <a:r>
              <a:rPr lang="en-US" altLang="ko-KR" b="0" i="0" dirty="0">
                <a:effectLst/>
                <a:latin typeface="UICTFontTextStyleBody"/>
              </a:rPr>
              <a:t>·</a:t>
            </a:r>
            <a:r>
              <a:rPr lang="ko-KR" altLang="en-US" b="0" i="0" dirty="0">
                <a:effectLst/>
                <a:latin typeface="UICTFontTextStyleBody"/>
              </a:rPr>
              <a:t>경제적 배경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글로벌 스트리밍 시장</a:t>
            </a:r>
            <a:r>
              <a:rPr lang="en-US" altLang="ko-KR" b="0" i="0" dirty="0">
                <a:effectLst/>
                <a:latin typeface="UICTFontTextStyleBody"/>
              </a:rPr>
              <a:t>(</a:t>
            </a:r>
            <a:r>
              <a:rPr lang="ko-KR" altLang="en-US" b="0" i="0" dirty="0">
                <a:effectLst/>
                <a:latin typeface="UICTFontTextStyleBody"/>
              </a:rPr>
              <a:t>넷플릭스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크런치롤 등</a:t>
            </a:r>
            <a:r>
              <a:rPr lang="en-US" altLang="ko-KR" b="0" i="0" dirty="0">
                <a:effectLst/>
                <a:latin typeface="UICTFontTextStyleBody"/>
              </a:rPr>
              <a:t>)</a:t>
            </a:r>
            <a:r>
              <a:rPr lang="ko-KR" altLang="en-US" b="0" i="0" dirty="0">
                <a:effectLst/>
                <a:latin typeface="UICTFontTextStyleBody"/>
              </a:rPr>
              <a:t>의 확장 및 애니메이션 소비 방식 변화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문화적 특징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일본 전통문화와 현대적 감성이 결합된 작품들이 등장하며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글로벌 팬덤이 형성됨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산업적 특징</a:t>
            </a:r>
            <a:r>
              <a:rPr lang="en-US" altLang="ko-KR" b="0" i="0" dirty="0">
                <a:effectLst/>
                <a:latin typeface="UICTFontTextStyleBody"/>
              </a:rPr>
              <a:t>: 3</a:t>
            </a:r>
            <a:r>
              <a:rPr lang="af-ZA" altLang="ko-KR" b="0" i="0" dirty="0">
                <a:effectLst/>
                <a:latin typeface="UICTFontTextStyleBody"/>
              </a:rPr>
              <a:t>D CGI </a:t>
            </a:r>
            <a:r>
              <a:rPr lang="ko-KR" altLang="en-US" b="0" i="0" dirty="0">
                <a:effectLst/>
                <a:latin typeface="UICTFontTextStyleBody"/>
              </a:rPr>
              <a:t>애니메이션 제작 활성화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af-ZA" altLang="ko-KR" b="0" i="0" dirty="0">
                <a:effectLst/>
                <a:latin typeface="UICTFontTextStyleBody"/>
              </a:rPr>
              <a:t>AI </a:t>
            </a:r>
            <a:r>
              <a:rPr lang="ko-KR" altLang="en-US" b="0" i="0" dirty="0">
                <a:effectLst/>
                <a:latin typeface="UICTFontTextStyleBody"/>
              </a:rPr>
              <a:t>활용 기술 연구 진행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시장 확장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일본 국내 시장을 넘어 글로벌 스트리밍 시장 주력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80297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145BB61-3E10-4B37-F591-E71F78AED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46AFF69-2362-849B-01B9-60DBBA0C0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b="0" i="0" dirty="0">
                <a:effectLst/>
                <a:latin typeface="UICTFontTextStyleBody"/>
              </a:rPr>
              <a:t>결론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일본 애니메이션 산업은 </a:t>
            </a:r>
            <a:r>
              <a:rPr lang="en-US" altLang="ko-KR" b="0" i="0" dirty="0">
                <a:effectLst/>
                <a:latin typeface="UICTFontTextStyleBody"/>
              </a:rPr>
              <a:t>1960</a:t>
            </a:r>
            <a:r>
              <a:rPr lang="ko-KR" altLang="en-US" b="0" i="0" dirty="0">
                <a:effectLst/>
                <a:latin typeface="UICTFontTextStyleBody"/>
              </a:rPr>
              <a:t>년대 이후 기술적 발전과 서사적 변화를 거치며 글로벌 시장으로 확장되었다</a:t>
            </a:r>
            <a:r>
              <a:rPr lang="en-US" altLang="ko-KR" b="0" i="0" dirty="0">
                <a:effectLst/>
                <a:latin typeface="UICTFontTextStyleBody"/>
              </a:rPr>
              <a:t>. </a:t>
            </a:r>
            <a:r>
              <a:rPr lang="ko-KR" altLang="en-US" b="0" i="0" dirty="0">
                <a:effectLst/>
                <a:latin typeface="UICTFontTextStyleBody"/>
              </a:rPr>
              <a:t>특히 </a:t>
            </a:r>
            <a:r>
              <a:rPr lang="en-US" altLang="ko-KR" b="0" i="0" dirty="0">
                <a:effectLst/>
                <a:latin typeface="UICTFontTextStyleBody"/>
              </a:rPr>
              <a:t>2000</a:t>
            </a:r>
            <a:r>
              <a:rPr lang="ko-KR" altLang="en-US" b="0" i="0" dirty="0">
                <a:effectLst/>
                <a:latin typeface="UICTFontTextStyleBody"/>
              </a:rPr>
              <a:t>년대 이후 디지털 기술과 스트리밍 플랫폼의 부상이 애니메이션 산업 구조를 변화시키고 있으며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문화적 요소가 더욱 중요해지는 추세이다</a:t>
            </a:r>
            <a:r>
              <a:rPr lang="en-US" altLang="ko-KR" b="0" i="0" dirty="0">
                <a:effectLst/>
                <a:latin typeface="UICTFontTextStyleBody"/>
              </a:rPr>
              <a:t>. </a:t>
            </a:r>
            <a:r>
              <a:rPr lang="ko-KR" altLang="en-US" b="0" i="0" dirty="0">
                <a:effectLst/>
                <a:latin typeface="UICTFontTextStyleBody"/>
              </a:rPr>
              <a:t>향후 애니메이션은 더욱 세분화된 장르와 다양한 문화적 요소를 포함하며 글로벌 팬덤을 형성할 것으로 예상된다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22790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41983D4-65CC-8CDD-E2C7-7634714FA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32437"/>
            <a:ext cx="10515600" cy="1325563"/>
          </a:xfrm>
        </p:spPr>
        <p:txBody>
          <a:bodyPr/>
          <a:lstStyle/>
          <a:p>
            <a:r>
              <a:rPr lang="ko-KR" altLang="en-US" dirty="0"/>
              <a:t>이상</a:t>
            </a:r>
            <a:r>
              <a:rPr lang="en-US" altLang="ko-KR" dirty="0"/>
              <a:t>,</a:t>
            </a:r>
            <a:r>
              <a:rPr lang="ko-KR" altLang="en-US" dirty="0"/>
              <a:t> 육타쿠였습니다</a:t>
            </a:r>
            <a:r>
              <a:rPr lang="en-US" altLang="ko-KR" dirty="0"/>
              <a:t>.</a:t>
            </a:r>
            <a:r>
              <a:rPr lang="ko-KR" altLang="en-US" dirty="0"/>
              <a:t> 감사합니다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D99F9720-B79F-B27A-2D28-CD08866188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94999" cy="5526216"/>
          </a:xfrm>
        </p:spPr>
      </p:pic>
    </p:spTree>
    <p:extLst>
      <p:ext uri="{BB962C8B-B14F-4D97-AF65-F5344CB8AC3E}">
        <p14:creationId xmlns:p14="http://schemas.microsoft.com/office/powerpoint/2010/main" val="1456981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B9C1B4C-2AD9-2D12-9F35-0BF1060B3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361" y="78786"/>
            <a:ext cx="10515600" cy="1325563"/>
          </a:xfrm>
        </p:spPr>
        <p:txBody>
          <a:bodyPr/>
          <a:lstStyle/>
          <a:p>
            <a:r>
              <a:rPr lang="ko-KR" altLang="en-US" dirty="0"/>
              <a:t>오타쿠</a:t>
            </a:r>
            <a:r>
              <a:rPr lang="en-US" altLang="ko-KR" dirty="0"/>
              <a:t> </a:t>
            </a:r>
            <a:r>
              <a:rPr lang="ko-KR" altLang="en-US" dirty="0"/>
              <a:t>문화의</a:t>
            </a:r>
            <a:r>
              <a:rPr lang="en-US" altLang="ko-KR" dirty="0"/>
              <a:t> </a:t>
            </a:r>
            <a:r>
              <a:rPr lang="ko-KR" altLang="en-US" dirty="0"/>
              <a:t>주류화</a:t>
            </a:r>
            <a:r>
              <a:rPr lang="en-US" altLang="ko-KR" dirty="0"/>
              <a:t> </a:t>
            </a:r>
            <a:r>
              <a:rPr lang="ko-KR" altLang="en-US" dirty="0"/>
              <a:t>배경과</a:t>
            </a:r>
            <a:r>
              <a:rPr lang="en-US" altLang="ko-KR" dirty="0"/>
              <a:t> </a:t>
            </a:r>
            <a:r>
              <a:rPr lang="ko-KR" altLang="en-US" dirty="0"/>
              <a:t>요인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2835CD9-9715-E1E5-23AE-827644736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4349"/>
            <a:ext cx="10515600" cy="71597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o-KR" altLang="en-US" b="0" i="0" u="sng" dirty="0">
                <a:effectLst/>
                <a:latin typeface="UICTFontTextStyleBody"/>
              </a:rPr>
              <a:t>배경</a:t>
            </a:r>
          </a:p>
          <a:p>
            <a:pPr marL="0" indent="0">
              <a:buNone/>
            </a:pPr>
            <a:endParaRPr lang="ko-KR" altLang="en-US" b="0" i="0" u="sng" dirty="0">
              <a:effectLst/>
              <a:latin typeface="UICTFontTextStyleBody"/>
            </a:endParaRPr>
          </a:p>
          <a:p>
            <a:pPr marL="0" indent="0">
              <a:buNone/>
            </a:pPr>
            <a:r>
              <a:rPr lang="en-US" altLang="ko-KR" b="0" i="0" dirty="0">
                <a:effectLst/>
                <a:latin typeface="UICTFontTextStyleBody"/>
              </a:rPr>
              <a:t>2000</a:t>
            </a:r>
            <a:r>
              <a:rPr lang="ko-KR" altLang="en-US" b="0" i="0" dirty="0">
                <a:effectLst/>
                <a:latin typeface="UICTFontTextStyleBody"/>
              </a:rPr>
              <a:t>년대 이후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일본은 애니메이션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만화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게임 등 서브컬처 산업이 급성장하며 전 세계적으로도 영향력을 확대하게 됨</a:t>
            </a:r>
            <a:r>
              <a:rPr lang="en-US" altLang="ko-KR" dirty="0">
                <a:latin typeface="UICTFontTextStyleBody"/>
              </a:rPr>
              <a:t>,</a:t>
            </a:r>
            <a:r>
              <a:rPr lang="ko-KR" altLang="en-US" b="0" i="0" dirty="0">
                <a:effectLst/>
                <a:latin typeface="UICTFontTextStyleBody"/>
              </a:rPr>
              <a:t> 이후로 대중문화로서 자리 잡게 되었고 일본의 주요 간판적인 상업 문화로 발전함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b="0" i="0" dirty="0">
              <a:effectLst/>
              <a:latin typeface="UICTFontTextStyleBody"/>
            </a:endParaRPr>
          </a:p>
          <a:p>
            <a:pPr marL="0" indent="0">
              <a:buNone/>
            </a:pPr>
            <a:r>
              <a:rPr lang="ko-KR" altLang="en-US" u="sng" dirty="0">
                <a:effectLst/>
                <a:latin typeface=".AppleSystemUIFont"/>
              </a:rPr>
              <a:t>요인</a:t>
            </a:r>
          </a:p>
          <a:p>
            <a:pPr marL="0" indent="0">
              <a:buNone/>
            </a:pPr>
            <a:endParaRPr lang="ko-KR" altLang="en-US" u="sng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인터넷의 보급 및 </a:t>
            </a:r>
            <a:r>
              <a:rPr lang="af-ZA" altLang="ko-KR" b="0" i="0" dirty="0">
                <a:effectLst/>
                <a:latin typeface="UICTFontTextStyleBody"/>
              </a:rPr>
              <a:t>SNS</a:t>
            </a:r>
            <a:r>
              <a:rPr lang="ko-KR" altLang="en-US" b="0" i="0" dirty="0">
                <a:effectLst/>
                <a:latin typeface="UICTFontTextStyleBody"/>
              </a:rPr>
              <a:t>의 활성화</a:t>
            </a:r>
            <a:r>
              <a:rPr lang="en-US" altLang="ko-KR" b="0" i="0" dirty="0">
                <a:effectLst/>
                <a:latin typeface="UICTFontTextStyleBody"/>
              </a:rPr>
              <a:t>:</a:t>
            </a:r>
            <a:r>
              <a:rPr lang="ko-KR" altLang="en-US" b="0" i="0" dirty="0">
                <a:effectLst/>
                <a:latin typeface="UICTFontTextStyleBody"/>
              </a:rPr>
              <a:t> 인터넷 커뮤니티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블로그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트위터 등의 플랫폼을 통해 오타쿠들이 정보를 쉽게 공유하고 소통할 수 있게 됨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미디어 믹스 전략</a:t>
            </a:r>
            <a:r>
              <a:rPr lang="en-US" altLang="ko-KR" b="0" i="0" dirty="0">
                <a:effectLst/>
                <a:latin typeface="UICTFontTextStyleBody"/>
              </a:rPr>
              <a:t>:</a:t>
            </a:r>
            <a:r>
              <a:rPr lang="ko-KR" altLang="en-US" b="0" i="0" dirty="0">
                <a:effectLst/>
                <a:latin typeface="UICTFontTextStyleBody"/>
              </a:rPr>
              <a:t> 애니메이션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만화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게임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소설 등 다양한 매체로 확장되는 미디어 믹스 전략이 효과적으로 작용함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국가 차원의 콘텐츠 산업 육성</a:t>
            </a:r>
            <a:r>
              <a:rPr lang="en-US" altLang="ko-KR" b="0" i="0" dirty="0">
                <a:effectLst/>
                <a:latin typeface="UICTFontTextStyleBody"/>
              </a:rPr>
              <a:t>:</a:t>
            </a:r>
            <a:r>
              <a:rPr lang="ko-KR" altLang="en-US" b="0" i="0" dirty="0">
                <a:effectLst/>
                <a:latin typeface="UICTFontTextStyleBody"/>
              </a:rPr>
              <a:t> 일본 정부는 </a:t>
            </a:r>
            <a:r>
              <a:rPr lang="en-US" altLang="ko-KR" b="0" i="0" dirty="0">
                <a:effectLst/>
                <a:latin typeface="UICTFontTextStyleBody"/>
              </a:rPr>
              <a:t>'</a:t>
            </a:r>
            <a:r>
              <a:rPr lang="ko-KR" altLang="en-US" b="0" i="0" dirty="0">
                <a:effectLst/>
                <a:latin typeface="UICTFontTextStyleBody"/>
              </a:rPr>
              <a:t>쿨 재팬</a:t>
            </a:r>
            <a:r>
              <a:rPr lang="en-US" altLang="ko-KR" b="0" i="0" dirty="0">
                <a:effectLst/>
                <a:latin typeface="UICTFontTextStyleBody"/>
              </a:rPr>
              <a:t>(</a:t>
            </a:r>
            <a:r>
              <a:rPr lang="af-ZA" altLang="ko-KR" b="0" i="0" dirty="0">
                <a:effectLst/>
                <a:latin typeface="UICTFontTextStyleBody"/>
              </a:rPr>
              <a:t>Cool Japan)' </a:t>
            </a:r>
            <a:r>
              <a:rPr lang="ko-KR" altLang="en-US" b="0" i="0" dirty="0">
                <a:effectLst/>
                <a:latin typeface="UICTFontTextStyleBody"/>
              </a:rPr>
              <a:t>전략을 통해 애니메이션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만화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게임 등 일본의 대중문화를 수출하는 데 집중함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endParaRPr lang="ko-KR" altLang="en-US" dirty="0">
              <a:effectLst/>
              <a:latin typeface=".AppleSystemUIFont"/>
            </a:endParaRPr>
          </a:p>
        </p:txBody>
      </p:sp>
    </p:spTree>
    <p:extLst>
      <p:ext uri="{BB962C8B-B14F-4D97-AF65-F5344CB8AC3E}">
        <p14:creationId xmlns:p14="http://schemas.microsoft.com/office/powerpoint/2010/main" val="1719610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DE30773-69C5-6FF6-875E-8D91C59A0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오타쿠문화의 사회적 영향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8524C73-7A93-06B1-6972-5411977CE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성지순례</a:t>
            </a:r>
            <a:r>
              <a:rPr lang="en-US" altLang="ko-KR" b="0" i="0" dirty="0">
                <a:effectLst/>
                <a:latin typeface="UICTFontTextStyleBody"/>
              </a:rPr>
              <a:t>: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애니메이션 배경지</a:t>
            </a:r>
            <a:r>
              <a:rPr lang="en-US" altLang="ko-KR" b="0" i="0" dirty="0">
                <a:effectLst/>
                <a:latin typeface="UICTFontTextStyleBody"/>
              </a:rPr>
              <a:t>(</a:t>
            </a:r>
            <a:r>
              <a:rPr lang="ko-KR" altLang="en-US" b="0" i="0" dirty="0">
                <a:effectLst/>
                <a:latin typeface="UICTFontTextStyleBody"/>
              </a:rPr>
              <a:t>예</a:t>
            </a:r>
            <a:r>
              <a:rPr lang="en-US" altLang="ko-KR" b="0" i="0" dirty="0">
                <a:effectLst/>
                <a:latin typeface="UICTFontTextStyleBody"/>
              </a:rPr>
              <a:t>: *</a:t>
            </a:r>
            <a:r>
              <a:rPr lang="ko-KR" altLang="en-US" b="0" i="0" dirty="0">
                <a:effectLst/>
                <a:latin typeface="UICTFontTextStyleBody"/>
              </a:rPr>
              <a:t>너의 이름은</a:t>
            </a:r>
            <a:r>
              <a:rPr lang="en-US" altLang="ko-KR" b="0" i="0" dirty="0">
                <a:effectLst/>
                <a:latin typeface="UICTFontTextStyleBody"/>
              </a:rPr>
              <a:t>.*</a:t>
            </a:r>
            <a:r>
              <a:rPr lang="ko-KR" altLang="en-US" b="0" i="0" dirty="0">
                <a:effectLst/>
                <a:latin typeface="UICTFontTextStyleBody"/>
              </a:rPr>
              <a:t>의 도쿄 신주쿠</a:t>
            </a:r>
            <a:r>
              <a:rPr lang="en-US" altLang="ko-KR" b="0" i="0" dirty="0">
                <a:effectLst/>
                <a:latin typeface="UICTFontTextStyleBody"/>
              </a:rPr>
              <a:t>)</a:t>
            </a:r>
            <a:r>
              <a:rPr lang="ko-KR" altLang="en-US" b="0" i="0" dirty="0">
                <a:effectLst/>
                <a:latin typeface="UICTFontTextStyleBody"/>
              </a:rPr>
              <a:t>를 방문하는 팬들이 증가하면서 관광 산업에도 영향을 미침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br>
              <a:rPr lang="ko-KR" altLang="en-US" dirty="0">
                <a:effectLst/>
                <a:latin typeface=".AppleSystemUIFont"/>
              </a:rPr>
            </a:b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아이덴티티 확립</a:t>
            </a:r>
            <a:r>
              <a:rPr lang="en-US" altLang="ko-KR" b="0" i="0" dirty="0">
                <a:effectLst/>
                <a:latin typeface="UICTFontTextStyleBody"/>
              </a:rPr>
              <a:t>: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오타쿠라는 정체성을 공개적으로 드러내고 인정받는 흐름이 생겨남</a:t>
            </a:r>
            <a:r>
              <a:rPr lang="en-US" altLang="ko-KR" b="0" i="0" dirty="0">
                <a:effectLst/>
                <a:latin typeface="UICTFontTextStyleBody"/>
              </a:rPr>
              <a:t>. </a:t>
            </a:r>
            <a:r>
              <a:rPr lang="ko-KR" altLang="en-US" b="0" i="0" dirty="0">
                <a:effectLst/>
                <a:latin typeface="UICTFontTextStyleBody"/>
              </a:rPr>
              <a:t>예전에는 숨기기 일쑤였던 오타쿠 취미가 이제는 자랑할 수 있는 문화로 자리 잡게 됨</a:t>
            </a:r>
            <a:r>
              <a:rPr lang="en-US" altLang="ko-KR" b="0" i="0" dirty="0">
                <a:effectLst/>
                <a:latin typeface="UICTFontTextStyleBody"/>
              </a:rPr>
              <a:t>. </a:t>
            </a:r>
            <a:r>
              <a:rPr lang="ko-KR" altLang="en-US" b="0" i="0" dirty="0">
                <a:effectLst/>
                <a:latin typeface="UICTFontTextStyleBody"/>
              </a:rPr>
              <a:t>이후 이는 팬덤 문화와 다양한 오타쿠질이라 불릴만한 거리가 생기는 등 지역 발전에도 변화를 주게 됨</a:t>
            </a:r>
            <a:r>
              <a:rPr lang="en-US" altLang="ko-KR" b="0" i="0" dirty="0">
                <a:effectLst/>
                <a:latin typeface="UICTFontTextStyleBody"/>
              </a:rPr>
              <a:t>. </a:t>
            </a:r>
            <a:r>
              <a:rPr lang="ko-KR" altLang="en-US" b="0" i="0" dirty="0">
                <a:effectLst/>
                <a:latin typeface="UICTFontTextStyleBody"/>
              </a:rPr>
              <a:t>예시로는 최애의 아이와 슈타인즈 게이트가 있음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br>
              <a:rPr lang="ko-KR" altLang="en-US" dirty="0">
                <a:effectLst/>
                <a:latin typeface=".AppleSystemUIFont"/>
              </a:rPr>
            </a:b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상업적 성공</a:t>
            </a:r>
            <a:r>
              <a:rPr lang="en-US" altLang="ko-KR" b="0" i="0" dirty="0">
                <a:effectLst/>
                <a:latin typeface="UICTFontTextStyleBody"/>
              </a:rPr>
              <a:t>: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피규어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블루레이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관련 굿즈 등의 판매가 크게 증가하면서 경제적으로도 중요한 산업이 되었으며 현재 일본의 소비 중 식생활을 제외한 나머지 부분에서 큰 부분을 차지함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11269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FA5AAAF-E9FB-2421-746A-4B892DAE3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일본 애니메이션의 특징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3CBCFAC-B1A7-3209-00A9-A96A48F1E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f-ZA" altLang="ko-KR" b="0" i="0" dirty="0">
                <a:effectLst/>
                <a:latin typeface="UICTFontTextStyleBody"/>
              </a:rPr>
              <a:t>[1]2D </a:t>
            </a:r>
            <a:r>
              <a:rPr lang="ko-KR" altLang="en-US" b="0" i="0" dirty="0">
                <a:effectLst/>
                <a:latin typeface="UICTFontTextStyleBody"/>
              </a:rPr>
              <a:t>중심의 섬세한 작화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머리카락과 눈</a:t>
            </a:r>
            <a:r>
              <a:rPr lang="en-US" altLang="ko-KR" b="0" i="0" dirty="0">
                <a:effectLst/>
                <a:latin typeface="UICTFontTextStyleBody"/>
              </a:rPr>
              <a:t>,</a:t>
            </a:r>
            <a:r>
              <a:rPr lang="ko-KR" altLang="en-US" b="0" i="0" dirty="0">
                <a:effectLst/>
                <a:latin typeface="UICTFontTextStyleBody"/>
              </a:rPr>
              <a:t>배경 등이 매우 디테일하고 감성적으로 표현됨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en-US" altLang="ko-KR" b="0" i="0" dirty="0">
                <a:effectLst/>
                <a:latin typeface="UICTFontTextStyleBody"/>
              </a:rPr>
              <a:t>[2]</a:t>
            </a:r>
            <a:r>
              <a:rPr lang="ko-KR" altLang="en-US" b="0" i="0" dirty="0">
                <a:effectLst/>
                <a:latin typeface="UICTFontTextStyleBody"/>
              </a:rPr>
              <a:t> 캐릭터 디자인의 다양성</a:t>
            </a:r>
            <a:r>
              <a:rPr lang="en-US" altLang="ko-KR" dirty="0">
                <a:latin typeface=".AppleSystemUIFont"/>
              </a:rPr>
              <a:t>:</a:t>
            </a:r>
            <a:r>
              <a:rPr lang="ko-KR" altLang="en-US" b="0" i="0" dirty="0">
                <a:effectLst/>
                <a:latin typeface="UICTFontTextStyleBody"/>
              </a:rPr>
              <a:t> 큰 눈</a:t>
            </a:r>
            <a:r>
              <a:rPr lang="en-US" altLang="ko-KR" b="0" i="0" dirty="0">
                <a:effectLst/>
                <a:latin typeface="UICTFontTextStyleBody"/>
              </a:rPr>
              <a:t>,</a:t>
            </a:r>
            <a:r>
              <a:rPr lang="ko-KR" altLang="en-US" b="0" i="0" dirty="0">
                <a:effectLst/>
                <a:latin typeface="UICTFontTextStyleBody"/>
              </a:rPr>
              <a:t>다양한 헤어스타일</a:t>
            </a:r>
            <a:r>
              <a:rPr lang="en-US" altLang="ko-KR" b="0" i="0" dirty="0">
                <a:effectLst/>
                <a:latin typeface="UICTFontTextStyleBody"/>
              </a:rPr>
              <a:t>,</a:t>
            </a:r>
            <a:r>
              <a:rPr lang="ko-KR" altLang="en-US" b="0" i="0" dirty="0">
                <a:effectLst/>
                <a:latin typeface="UICTFontTextStyleBody"/>
              </a:rPr>
              <a:t>의상 등 개성 강한 디자인이 많음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en-US" altLang="ko-KR" b="0" i="0" dirty="0">
                <a:effectLst/>
                <a:latin typeface="UICTFontTextStyleBody"/>
              </a:rPr>
              <a:t>[3]</a:t>
            </a:r>
            <a:r>
              <a:rPr lang="ko-KR" altLang="en-US" b="0" i="0" dirty="0">
                <a:effectLst/>
                <a:latin typeface="UICTFontTextStyleBody"/>
              </a:rPr>
              <a:t>움직임보다는 컷 연출 중시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실루엣</a:t>
            </a:r>
            <a:r>
              <a:rPr lang="en-US" altLang="ko-KR" b="0" i="0" dirty="0">
                <a:effectLst/>
                <a:latin typeface="UICTFontTextStyleBody"/>
              </a:rPr>
              <a:t>,</a:t>
            </a:r>
            <a:r>
              <a:rPr lang="ko-KR" altLang="en-US" b="0" i="0" dirty="0">
                <a:effectLst/>
                <a:latin typeface="UICTFontTextStyleBody"/>
              </a:rPr>
              <a:t>클로즈업</a:t>
            </a:r>
            <a:r>
              <a:rPr lang="en-US" altLang="ko-KR" b="0" i="0" dirty="0">
                <a:effectLst/>
                <a:latin typeface="UICTFontTextStyleBody"/>
              </a:rPr>
              <a:t>,</a:t>
            </a:r>
            <a:r>
              <a:rPr lang="ko-KR" altLang="en-US" b="0" i="0" dirty="0">
                <a:effectLst/>
                <a:latin typeface="UICTFontTextStyleBody"/>
              </a:rPr>
              <a:t>상징적 장면 등을 통해 감정을 전달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en-US" altLang="ko-KR" b="0" i="0" dirty="0">
                <a:effectLst/>
                <a:latin typeface="UICTFontTextStyleBody"/>
              </a:rPr>
              <a:t>[4]</a:t>
            </a:r>
            <a:r>
              <a:rPr lang="ko-KR" altLang="en-US" b="0" i="0" dirty="0">
                <a:effectLst/>
                <a:latin typeface="UICTFontTextStyleBody"/>
              </a:rPr>
              <a:t>장르의 폭이 매우 넓음</a:t>
            </a:r>
            <a:r>
              <a:rPr lang="en-US" altLang="ko-KR" b="0" i="0" dirty="0">
                <a:effectLst/>
                <a:latin typeface="UICTFontTextStyleBody"/>
              </a:rPr>
              <a:t>:</a:t>
            </a:r>
            <a:r>
              <a:rPr lang="ko-KR" altLang="en-US" b="0" i="0" dirty="0">
                <a:effectLst/>
                <a:latin typeface="UICTFontTextStyleBody"/>
              </a:rPr>
              <a:t>일상물</a:t>
            </a:r>
            <a:r>
              <a:rPr lang="en-US" altLang="ko-KR" b="0" i="0" dirty="0">
                <a:effectLst/>
                <a:latin typeface="UICTFontTextStyleBody"/>
              </a:rPr>
              <a:t>,</a:t>
            </a:r>
            <a:r>
              <a:rPr lang="ko-KR" altLang="en-US" b="0" i="0" dirty="0">
                <a:effectLst/>
                <a:latin typeface="UICTFontTextStyleBody"/>
              </a:rPr>
              <a:t>판타지</a:t>
            </a:r>
            <a:r>
              <a:rPr lang="en-US" altLang="ko-KR" b="0" i="0" dirty="0">
                <a:effectLst/>
                <a:latin typeface="UICTFontTextStyleBody"/>
              </a:rPr>
              <a:t>,</a:t>
            </a:r>
            <a:r>
              <a:rPr lang="ko-KR" altLang="en-US" b="0" i="0" dirty="0">
                <a:effectLst/>
                <a:latin typeface="UICTFontTextStyleBody"/>
              </a:rPr>
              <a:t>로맨스</a:t>
            </a:r>
            <a:r>
              <a:rPr lang="en-US" altLang="ko-KR" b="0" i="0" dirty="0">
                <a:effectLst/>
                <a:latin typeface="UICTFontTextStyleBody"/>
              </a:rPr>
              <a:t>,</a:t>
            </a:r>
            <a:r>
              <a:rPr lang="ko-KR" altLang="en-US" b="0" i="0" dirty="0">
                <a:effectLst/>
                <a:latin typeface="UICTFontTextStyleBody"/>
              </a:rPr>
              <a:t>스포츠</a:t>
            </a:r>
            <a:r>
              <a:rPr lang="en-US" altLang="ko-KR" b="0" i="0" dirty="0">
                <a:effectLst/>
                <a:latin typeface="UICTFontTextStyleBody"/>
              </a:rPr>
              <a:t>,</a:t>
            </a:r>
            <a:r>
              <a:rPr lang="ko-KR" altLang="en-US" b="0" i="0" dirty="0">
                <a:effectLst/>
                <a:latin typeface="UICTFontTextStyleBody"/>
              </a:rPr>
              <a:t>미스터리</a:t>
            </a:r>
            <a:r>
              <a:rPr lang="en-US" altLang="ko-KR" b="0" i="0" dirty="0">
                <a:effectLst/>
                <a:latin typeface="UICTFontTextStyleBody"/>
              </a:rPr>
              <a:t>,</a:t>
            </a:r>
            <a:r>
              <a:rPr lang="ko-KR" altLang="en-US" b="0" i="0" dirty="0">
                <a:effectLst/>
                <a:latin typeface="UICTFontTextStyleBody"/>
              </a:rPr>
              <a:t>철학적 주제까지 다양하다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en-US" altLang="ko-KR" b="0" i="0" dirty="0">
                <a:effectLst/>
                <a:latin typeface="UICTFontTextStyleBody"/>
              </a:rPr>
              <a:t>[5]</a:t>
            </a:r>
            <a:r>
              <a:rPr lang="ko-KR" altLang="en-US" b="0" i="0" dirty="0">
                <a:effectLst/>
                <a:latin typeface="UICTFontTextStyleBody"/>
              </a:rPr>
              <a:t>복잡하고 깊은 스토리</a:t>
            </a:r>
            <a:r>
              <a:rPr lang="en-US" altLang="ko-KR" b="0" i="0" dirty="0">
                <a:effectLst/>
                <a:latin typeface="UICTFontTextStyleBody"/>
              </a:rPr>
              <a:t>:</a:t>
            </a:r>
            <a:r>
              <a:rPr lang="ko-KR" altLang="en-US" b="0" i="0" dirty="0">
                <a:effectLst/>
                <a:latin typeface="UICTFontTextStyleBody"/>
              </a:rPr>
              <a:t>장기 연재가 많아서 세계관</a:t>
            </a:r>
            <a:r>
              <a:rPr lang="en-US" altLang="ko-KR" b="0" i="0" dirty="0">
                <a:effectLst/>
                <a:latin typeface="UICTFontTextStyleBody"/>
              </a:rPr>
              <a:t>,</a:t>
            </a:r>
            <a:r>
              <a:rPr lang="ko-KR" altLang="en-US" b="0" i="0" dirty="0">
                <a:effectLst/>
                <a:latin typeface="UICTFontTextStyleBody"/>
              </a:rPr>
              <a:t>캐릭터 성장 등이 정교하게 구성됨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</p:txBody>
      </p:sp>
    </p:spTree>
    <p:extLst>
      <p:ext uri="{BB962C8B-B14F-4D97-AF65-F5344CB8AC3E}">
        <p14:creationId xmlns:p14="http://schemas.microsoft.com/office/powerpoint/2010/main" val="3120770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FB347A2-0EB5-763A-5A23-4796FEFDC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5A3B713-00DE-8943-4987-F0A02C286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b="0" i="0" dirty="0">
                <a:effectLst/>
                <a:latin typeface="UICTFontTextStyleBody"/>
              </a:rPr>
              <a:t>[6]</a:t>
            </a:r>
            <a:r>
              <a:rPr lang="ko-KR" altLang="en-US" b="0" i="0" dirty="0">
                <a:effectLst/>
                <a:latin typeface="UICTFontTextStyleBody"/>
              </a:rPr>
              <a:t>감정과 내면 묘사 강조</a:t>
            </a:r>
            <a:r>
              <a:rPr lang="en-US" altLang="ko-KR" b="0" i="0" dirty="0">
                <a:effectLst/>
                <a:latin typeface="UICTFontTextStyleBody"/>
              </a:rPr>
              <a:t>:</a:t>
            </a:r>
            <a:r>
              <a:rPr lang="ko-KR" altLang="en-US" b="0" i="0" dirty="0">
                <a:effectLst/>
                <a:latin typeface="UICTFontTextStyleBody"/>
              </a:rPr>
              <a:t>독백</a:t>
            </a:r>
            <a:r>
              <a:rPr lang="en-US" altLang="ko-KR" b="0" i="0" dirty="0">
                <a:effectLst/>
                <a:latin typeface="UICTFontTextStyleBody"/>
              </a:rPr>
              <a:t>,</a:t>
            </a:r>
            <a:r>
              <a:rPr lang="ko-KR" altLang="en-US" b="0" i="0" dirty="0">
                <a:effectLst/>
                <a:latin typeface="UICTFontTextStyleBody"/>
              </a:rPr>
              <a:t>상징</a:t>
            </a:r>
            <a:r>
              <a:rPr lang="en-US" altLang="ko-KR" b="0" i="0" dirty="0">
                <a:effectLst/>
                <a:latin typeface="UICTFontTextStyleBody"/>
              </a:rPr>
              <a:t>,</a:t>
            </a:r>
            <a:r>
              <a:rPr lang="ko-KR" altLang="en-US" b="0" i="0" dirty="0">
                <a:effectLst/>
                <a:latin typeface="UICTFontTextStyleBody"/>
              </a:rPr>
              <a:t>분위기를 통해 인물의 심리를 표현</a:t>
            </a:r>
            <a:endParaRPr lang="ko-KR" altLang="en-US" dirty="0">
              <a:effectLst/>
              <a:latin typeface=".AppleSystemUIFont"/>
            </a:endParaRPr>
          </a:p>
          <a:p>
            <a:r>
              <a:rPr lang="en-US" altLang="ko-KR" b="0" i="0" dirty="0">
                <a:effectLst/>
                <a:latin typeface="UICTFontTextStyleBody"/>
              </a:rPr>
              <a:t>[7]</a:t>
            </a:r>
            <a:r>
              <a:rPr lang="ko-KR" altLang="en-US" b="0" i="0" dirty="0">
                <a:effectLst/>
                <a:latin typeface="UICTFontTextStyleBody"/>
              </a:rPr>
              <a:t>성장 서사 중심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평범한 주인공이 시련을 겪으며 강해지는 이야기 많음</a:t>
            </a:r>
            <a:r>
              <a:rPr lang="en-US" altLang="ko-KR" b="0" i="0" dirty="0">
                <a:effectLst/>
                <a:latin typeface="UICTFontTextStyleBody"/>
              </a:rPr>
              <a:t>(</a:t>
            </a:r>
            <a:r>
              <a:rPr lang="af-ZA" altLang="ko-KR" b="0" i="0" dirty="0">
                <a:effectLst/>
                <a:latin typeface="UICTFontTextStyleBody"/>
              </a:rPr>
              <a:t>ex. </a:t>
            </a:r>
            <a:r>
              <a:rPr lang="ko-KR" altLang="en-US" b="0" i="0" dirty="0">
                <a:effectLst/>
                <a:latin typeface="UICTFontTextStyleBody"/>
              </a:rPr>
              <a:t>나루토</a:t>
            </a:r>
            <a:r>
              <a:rPr lang="en-US" altLang="ko-KR" b="0" i="0" dirty="0">
                <a:effectLst/>
                <a:latin typeface="UICTFontTextStyleBody"/>
              </a:rPr>
              <a:t>)</a:t>
            </a:r>
            <a:endParaRPr lang="ko-KR" altLang="en-US" dirty="0">
              <a:effectLst/>
              <a:latin typeface=".AppleSystemUIFont"/>
            </a:endParaRPr>
          </a:p>
          <a:p>
            <a:r>
              <a:rPr lang="en-US" altLang="ko-KR" b="0" i="0" dirty="0">
                <a:effectLst/>
                <a:latin typeface="UICTFontTextStyleBody"/>
              </a:rPr>
              <a:t>[8]</a:t>
            </a:r>
            <a:r>
              <a:rPr lang="ko-KR" altLang="en-US" b="0" i="0" dirty="0">
                <a:effectLst/>
                <a:latin typeface="UICTFontTextStyleBody"/>
              </a:rPr>
              <a:t>성우 문화 </a:t>
            </a:r>
            <a:r>
              <a:rPr lang="en-US" altLang="ko-KR" b="0" i="0" dirty="0">
                <a:effectLst/>
                <a:latin typeface="UICTFontTextStyleBody"/>
              </a:rPr>
              <a:t>– </a:t>
            </a:r>
            <a:r>
              <a:rPr lang="ko-KR" altLang="en-US" b="0" i="0" dirty="0">
                <a:effectLst/>
                <a:latin typeface="UICTFontTextStyleBody"/>
              </a:rPr>
              <a:t>전문 성우 중심의 더빙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성우의 연기려이 작품 분위기에 큰 영향을 줌</a:t>
            </a:r>
            <a:r>
              <a:rPr lang="en-US" altLang="ko-KR" b="0" i="0" dirty="0">
                <a:effectLst/>
                <a:latin typeface="UICTFontTextStyleBody"/>
              </a:rPr>
              <a:t>. </a:t>
            </a:r>
            <a:r>
              <a:rPr lang="ko-KR" altLang="en-US" b="0" i="0" dirty="0">
                <a:effectLst/>
                <a:latin typeface="UICTFontTextStyleBody"/>
              </a:rPr>
              <a:t>심지어 성우 팬덤도 존재한다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r>
              <a:rPr lang="en-US" altLang="ko-KR" b="0" i="0" dirty="0">
                <a:effectLst/>
                <a:latin typeface="UICTFontTextStyleBody"/>
              </a:rPr>
              <a:t>[9]</a:t>
            </a:r>
            <a:r>
              <a:rPr lang="ko-KR" altLang="en-US" b="0" i="0" dirty="0">
                <a:effectLst/>
                <a:latin typeface="UICTFontTextStyleBody"/>
              </a:rPr>
              <a:t>일본 고유의 문화 반영</a:t>
            </a:r>
            <a:r>
              <a:rPr lang="en-US" altLang="ko-KR" b="0" i="0" dirty="0">
                <a:effectLst/>
                <a:latin typeface="UICTFontTextStyleBody"/>
              </a:rPr>
              <a:t>;</a:t>
            </a:r>
            <a:r>
              <a:rPr lang="ko-KR" altLang="en-US" b="0" i="0" dirty="0">
                <a:effectLst/>
                <a:latin typeface="UICTFontTextStyleBody"/>
              </a:rPr>
              <a:t>사계절</a:t>
            </a:r>
            <a:r>
              <a:rPr lang="en-US" altLang="ko-KR" b="0" i="0" dirty="0">
                <a:effectLst/>
                <a:latin typeface="UICTFontTextStyleBody"/>
              </a:rPr>
              <a:t>,</a:t>
            </a:r>
            <a:r>
              <a:rPr lang="ko-KR" altLang="en-US" b="0" i="0" dirty="0">
                <a:effectLst/>
                <a:latin typeface="UICTFontTextStyleBody"/>
              </a:rPr>
              <a:t>학교 생활</a:t>
            </a:r>
            <a:r>
              <a:rPr lang="en-US" altLang="ko-KR" b="0" i="0" dirty="0">
                <a:effectLst/>
                <a:latin typeface="UICTFontTextStyleBody"/>
              </a:rPr>
              <a:t>,</a:t>
            </a:r>
            <a:r>
              <a:rPr lang="ko-KR" altLang="en-US" b="0" i="0" dirty="0">
                <a:effectLst/>
                <a:latin typeface="UICTFontTextStyleBody"/>
              </a:rPr>
              <a:t>전통행사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신토 사상 등 자주 등장한다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r>
              <a:rPr lang="en-US" altLang="ko-KR" b="0" i="0" dirty="0">
                <a:effectLst/>
                <a:latin typeface="UICTFontTextStyleBody"/>
              </a:rPr>
              <a:t>[10]</a:t>
            </a:r>
            <a:r>
              <a:rPr lang="ko-KR" altLang="en-US" b="0" i="0" dirty="0">
                <a:effectLst/>
                <a:latin typeface="UICTFontTextStyleBody"/>
              </a:rPr>
              <a:t>애니와 만화의 연계성</a:t>
            </a:r>
            <a:r>
              <a:rPr lang="en-US" altLang="ko-KR" b="0" i="0" dirty="0">
                <a:effectLst/>
                <a:latin typeface="UICTFontTextStyleBody"/>
              </a:rPr>
              <a:t>:</a:t>
            </a:r>
            <a:r>
              <a:rPr lang="ko-KR" altLang="en-US" b="0" i="0" dirty="0">
                <a:effectLst/>
                <a:latin typeface="UICTFontTextStyleBody"/>
              </a:rPr>
              <a:t>대부분의 애니는 만화</a:t>
            </a:r>
            <a:r>
              <a:rPr lang="en-US" altLang="ko-KR" b="0" i="0" dirty="0">
                <a:effectLst/>
                <a:latin typeface="UICTFontTextStyleBody"/>
              </a:rPr>
              <a:t>(</a:t>
            </a:r>
            <a:r>
              <a:rPr lang="ko-KR" altLang="en-US" b="0" i="0" dirty="0">
                <a:effectLst/>
                <a:latin typeface="UICTFontTextStyleBody"/>
              </a:rPr>
              <a:t>원작</a:t>
            </a:r>
            <a:r>
              <a:rPr lang="en-US" altLang="ko-KR" b="0" i="0" dirty="0">
                <a:effectLst/>
                <a:latin typeface="UICTFontTextStyleBody"/>
              </a:rPr>
              <a:t>)</a:t>
            </a:r>
            <a:r>
              <a:rPr lang="ko-KR" altLang="en-US" b="0" i="0" dirty="0">
                <a:effectLst/>
                <a:latin typeface="UICTFontTextStyleBody"/>
              </a:rPr>
              <a:t>가 있으며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이를 기반으로 제작된다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92970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3786FFB-59D7-03EC-C933-CDEFEFEFE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일본 애니메이션의 장르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D9A61CA-4887-215B-2BBA-1C6A11580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순정물 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현재는 순정물에 대한 개념이 확립이 되있지 않지만 보통 청소년기의 깨끗하고 순수한 사랑을 주제로 삼는다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기본적인 구성은 잘생긴 남자 주인공 귀엽고 씩씩한 여자 주인공 여주를 괴롭히는 악역의 출현 해피엔딩이 있다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br>
              <a:rPr lang="ko-KR" altLang="en-US" dirty="0">
                <a:effectLst/>
                <a:latin typeface=".AppleSystemUIFont"/>
              </a:rPr>
            </a:b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메카물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메카물</a:t>
            </a:r>
            <a:r>
              <a:rPr lang="en-US" altLang="ko-KR" b="0" i="0" dirty="0">
                <a:effectLst/>
                <a:latin typeface="UICTFontTextStyleBody"/>
              </a:rPr>
              <a:t>. </a:t>
            </a:r>
            <a:r>
              <a:rPr lang="ko-KR" altLang="en-US" b="0" i="0" dirty="0">
                <a:effectLst/>
                <a:latin typeface="UICTFontTextStyleBody"/>
              </a:rPr>
              <a:t>거대로봇물이라고도 한다 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일본 로봇물의 시작은 </a:t>
            </a:r>
            <a:r>
              <a:rPr lang="en-US" altLang="ko-KR" b="0" i="0" dirty="0">
                <a:effectLst/>
                <a:latin typeface="UICTFontTextStyleBody"/>
              </a:rPr>
              <a:t>(</a:t>
            </a:r>
            <a:r>
              <a:rPr lang="ko-KR" altLang="en-US" b="0" i="0" dirty="0">
                <a:effectLst/>
                <a:latin typeface="UICTFontTextStyleBody"/>
              </a:rPr>
              <a:t>철인</a:t>
            </a:r>
            <a:r>
              <a:rPr lang="en-US" altLang="ko-KR" b="0" i="0" dirty="0">
                <a:effectLst/>
                <a:latin typeface="UICTFontTextStyleBody"/>
              </a:rPr>
              <a:t>28</a:t>
            </a:r>
            <a:r>
              <a:rPr lang="ko-KR" altLang="en-US" b="0" i="0" dirty="0">
                <a:effectLst/>
                <a:latin typeface="UICTFontTextStyleBody"/>
              </a:rPr>
              <a:t>호</a:t>
            </a:r>
            <a:r>
              <a:rPr lang="en-US" altLang="ko-KR" b="0" i="0" dirty="0">
                <a:effectLst/>
                <a:latin typeface="UICTFontTextStyleBody"/>
              </a:rPr>
              <a:t>) 1963</a:t>
            </a:r>
            <a:r>
              <a:rPr lang="ko-KR" altLang="en-US" b="0" i="0" dirty="0">
                <a:effectLst/>
                <a:latin typeface="UICTFontTextStyleBody"/>
              </a:rPr>
              <a:t>년작이다 철인</a:t>
            </a:r>
            <a:r>
              <a:rPr lang="en-US" altLang="ko-KR" b="0" i="0" dirty="0">
                <a:effectLst/>
                <a:latin typeface="UICTFontTextStyleBody"/>
              </a:rPr>
              <a:t>28</a:t>
            </a:r>
            <a:r>
              <a:rPr lang="ko-KR" altLang="en-US" b="0" i="0" dirty="0">
                <a:effectLst/>
                <a:latin typeface="UICTFontTextStyleBody"/>
              </a:rPr>
              <a:t>호를 시작으로 </a:t>
            </a:r>
            <a:r>
              <a:rPr lang="en-US" altLang="ko-KR" b="0" i="0" dirty="0">
                <a:effectLst/>
                <a:latin typeface="UICTFontTextStyleBody"/>
              </a:rPr>
              <a:t>(</a:t>
            </a:r>
            <a:r>
              <a:rPr lang="ko-KR" altLang="en-US" b="0" i="0" dirty="0">
                <a:effectLst/>
                <a:latin typeface="UICTFontTextStyleBody"/>
              </a:rPr>
              <a:t>마징가 시리즈</a:t>
            </a:r>
            <a:r>
              <a:rPr lang="en-US" altLang="ko-KR" b="0" i="0" dirty="0">
                <a:effectLst/>
                <a:latin typeface="UICTFontTextStyleBody"/>
              </a:rPr>
              <a:t>)1972</a:t>
            </a:r>
            <a:r>
              <a:rPr lang="ko-KR" altLang="en-US" b="0" i="0" dirty="0">
                <a:effectLst/>
                <a:latin typeface="UICTFontTextStyleBody"/>
              </a:rPr>
              <a:t>년 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en-US" altLang="ko-KR" b="0" i="0" dirty="0">
                <a:effectLst/>
                <a:latin typeface="UICTFontTextStyleBody"/>
              </a:rPr>
              <a:t>(</a:t>
            </a:r>
            <a:r>
              <a:rPr lang="ko-KR" altLang="en-US" b="0" i="0" dirty="0">
                <a:effectLst/>
                <a:latin typeface="UICTFontTextStyleBody"/>
              </a:rPr>
              <a:t>건담 시리즈</a:t>
            </a:r>
            <a:r>
              <a:rPr lang="en-US" altLang="ko-KR" b="0" i="0" dirty="0">
                <a:effectLst/>
                <a:latin typeface="UICTFontTextStyleBody"/>
              </a:rPr>
              <a:t>)1979</a:t>
            </a:r>
            <a:r>
              <a:rPr lang="ko-KR" altLang="en-US" b="0" i="0" dirty="0">
                <a:effectLst/>
                <a:latin typeface="UICTFontTextStyleBody"/>
              </a:rPr>
              <a:t>년 다양한 로봇과 메카가 등장하면서 로봇들의 기능과 디자인이 발전되었다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메카물의 전성기는 </a:t>
            </a:r>
            <a:r>
              <a:rPr lang="en-US" altLang="ko-KR" b="0" i="0" dirty="0">
                <a:effectLst/>
                <a:latin typeface="UICTFontTextStyleBody"/>
              </a:rPr>
              <a:t>(</a:t>
            </a:r>
            <a:r>
              <a:rPr lang="ko-KR" altLang="en-US" b="0" i="0" dirty="0">
                <a:effectLst/>
                <a:latin typeface="UICTFontTextStyleBody"/>
              </a:rPr>
              <a:t>신세기 에반게리온</a:t>
            </a:r>
            <a:r>
              <a:rPr lang="en-US" altLang="ko-KR" b="0" i="0" dirty="0">
                <a:effectLst/>
                <a:latin typeface="UICTFontTextStyleBody"/>
              </a:rPr>
              <a:t>)1990</a:t>
            </a:r>
            <a:r>
              <a:rPr lang="ko-KR" altLang="en-US" b="0" i="0" dirty="0">
                <a:effectLst/>
                <a:latin typeface="UICTFontTextStyleBody"/>
              </a:rPr>
              <a:t>년대에 맞이하였지만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메카물의 성향 특성상 완구를 통한 마케팅이 필수나 다름 없기에 애니메이션의 주요 타겟 연령층이 올라감에 따라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완구류의 비중이 낮아지면서 쇠퇴기를 겪었으나 오늘날에는 키덜트를 대상으로 한 성인용 완구가 많아지는 추세다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60270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B7B053-F656-E3C8-1913-4E81D5AD0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650927B-C017-56B3-4AA9-77926817A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사이버펑크물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en-US" altLang="ko-KR" b="0" i="0" dirty="0">
                <a:effectLst/>
                <a:latin typeface="UICTFontTextStyleBody"/>
              </a:rPr>
              <a:t>90</a:t>
            </a:r>
            <a:r>
              <a:rPr lang="ko-KR" altLang="en-US" b="0" i="0" dirty="0">
                <a:effectLst/>
                <a:latin typeface="UICTFontTextStyleBody"/>
              </a:rPr>
              <a:t>년대 서구를 중심으로 컴퓨터와 기계문명이 문화의 중심이 되자 사이버펑크라는 장르가 대두된다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전자 통신망에 의한 가상현실 </a:t>
            </a:r>
            <a:r>
              <a:rPr lang="en-US" altLang="ko-KR" b="0" i="0" dirty="0">
                <a:effectLst/>
                <a:latin typeface="UICTFontTextStyleBody"/>
              </a:rPr>
              <a:t>'</a:t>
            </a:r>
            <a:r>
              <a:rPr lang="ko-KR" altLang="en-US" b="0" i="0" dirty="0">
                <a:effectLst/>
                <a:latin typeface="UICTFontTextStyleBody"/>
              </a:rPr>
              <a:t>사이버</a:t>
            </a:r>
            <a:r>
              <a:rPr lang="en-US" altLang="ko-KR" b="0" i="0" dirty="0">
                <a:effectLst/>
                <a:latin typeface="UICTFontTextStyleBody"/>
              </a:rPr>
              <a:t>'</a:t>
            </a:r>
            <a:r>
              <a:rPr lang="ko-KR" altLang="en-US" b="0" i="0" dirty="0">
                <a:effectLst/>
                <a:latin typeface="UICTFontTextStyleBody"/>
              </a:rPr>
              <a:t>와 무정부주의 혹은 허무주의를 내포하는 </a:t>
            </a:r>
            <a:r>
              <a:rPr lang="en-US" altLang="ko-KR" b="0" i="0" dirty="0">
                <a:effectLst/>
                <a:latin typeface="UICTFontTextStyleBody"/>
              </a:rPr>
              <a:t>'</a:t>
            </a:r>
            <a:r>
              <a:rPr lang="ko-KR" altLang="en-US" b="0" i="0" dirty="0">
                <a:effectLst/>
                <a:latin typeface="UICTFontTextStyleBody"/>
              </a:rPr>
              <a:t>펑크</a:t>
            </a:r>
            <a:r>
              <a:rPr lang="en-US" altLang="ko-KR" b="0" i="0" dirty="0">
                <a:effectLst/>
                <a:latin typeface="UICTFontTextStyleBody"/>
              </a:rPr>
              <a:t>'</a:t>
            </a:r>
            <a:r>
              <a:rPr lang="ko-KR" altLang="en-US" b="0" i="0" dirty="0">
                <a:effectLst/>
                <a:latin typeface="UICTFontTextStyleBody"/>
              </a:rPr>
              <a:t>가 합쳐져 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사이버펑크장르의 기반이 되었다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사이버펑크물은 기계화 문명이 급속도로 전진되고 있는 현사회에서 인간의 존재를 생각케 하는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현재 일본 애니메이션에서는 빼놓을 수 없는 중요한 장르로 자리매김하고 있다 </a:t>
            </a:r>
            <a:r>
              <a:rPr lang="en-US" altLang="ko-KR" b="0" i="0" dirty="0">
                <a:effectLst/>
                <a:latin typeface="UICTFontTextStyleBody"/>
              </a:rPr>
              <a:t>(</a:t>
            </a:r>
            <a:r>
              <a:rPr lang="ko-KR" altLang="en-US" b="0" i="0" dirty="0">
                <a:effectLst/>
                <a:latin typeface="UICTFontTextStyleBody"/>
              </a:rPr>
              <a:t>개인적으로 본인은 사펑</a:t>
            </a:r>
            <a:r>
              <a:rPr lang="en-US" altLang="ko-KR" b="0" i="0" dirty="0">
                <a:effectLst/>
                <a:latin typeface="UICTFontTextStyleBody"/>
              </a:rPr>
              <a:t>2077</a:t>
            </a:r>
            <a:r>
              <a:rPr lang="ko-KR" altLang="en-US" b="0" i="0" dirty="0">
                <a:effectLst/>
                <a:latin typeface="UICTFontTextStyleBody"/>
              </a:rPr>
              <a:t>을 좋아한다</a:t>
            </a:r>
            <a:r>
              <a:rPr lang="en-US" altLang="ko-KR" b="0" i="0" dirty="0">
                <a:effectLst/>
                <a:latin typeface="UICTFontTextStyleBody"/>
              </a:rPr>
              <a:t>)</a:t>
            </a:r>
            <a:br>
              <a:rPr lang="ko-KR" altLang="en-US" dirty="0">
                <a:effectLst/>
                <a:latin typeface=".AppleSystemUIFont"/>
              </a:rPr>
            </a:b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그 외의 장르들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도라에몽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마루코는 아홉살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짱구는 못말려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등과 같이 아동용 드라마물이 있고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요술공주 샐리를 시작으로 마법소녀물도 일본에 정착이 되었다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마지막으로 아동용 청소년용 애니메이션 뿐만 아니라 완전한 성인용 즉 </a:t>
            </a:r>
            <a:r>
              <a:rPr lang="en-US" altLang="ko-KR" b="0" i="0" dirty="0">
                <a:effectLst/>
                <a:latin typeface="UICTFontTextStyleBody"/>
              </a:rPr>
              <a:t>'</a:t>
            </a:r>
            <a:r>
              <a:rPr lang="ko-KR" altLang="en-US" b="0" i="0" dirty="0">
                <a:effectLst/>
                <a:latin typeface="UICTFontTextStyleBody"/>
              </a:rPr>
              <a:t>에로물</a:t>
            </a:r>
            <a:r>
              <a:rPr lang="en-US" altLang="ko-KR" b="0" i="0" dirty="0">
                <a:effectLst/>
                <a:latin typeface="UICTFontTextStyleBody"/>
              </a:rPr>
              <a:t>'</a:t>
            </a:r>
            <a:r>
              <a:rPr lang="ko-KR" altLang="en-US" b="0" i="0" dirty="0">
                <a:effectLst/>
                <a:latin typeface="UICTFontTextStyleBody"/>
              </a:rPr>
              <a:t>도 분명히 존재한다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거기에 대해서 따로 조사하지는 않았다</a:t>
            </a:r>
            <a:endParaRPr lang="ko-KR" altLang="en-US" dirty="0">
              <a:effectLst/>
              <a:latin typeface=".AppleSystemUIFont"/>
            </a:endParaRPr>
          </a:p>
        </p:txBody>
      </p:sp>
    </p:spTree>
    <p:extLst>
      <p:ext uri="{BB962C8B-B14F-4D97-AF65-F5344CB8AC3E}">
        <p14:creationId xmlns:p14="http://schemas.microsoft.com/office/powerpoint/2010/main" val="858785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AB1198-F053-5C21-0B36-94712A03E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일본 애니메이션의 시대별 태동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DBB3978-01D6-17AE-3723-E023203D7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altLang="ko-KR" b="0" i="0" dirty="0">
                <a:effectLst/>
                <a:latin typeface="UICTFontTextStyleBody"/>
              </a:rPr>
              <a:t>1. 1960</a:t>
            </a:r>
            <a:r>
              <a:rPr lang="ko-KR" altLang="en-US" b="0" i="0" dirty="0">
                <a:effectLst/>
                <a:latin typeface="UICTFontTextStyleBody"/>
              </a:rPr>
              <a:t>년대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일본 애니메이션 산업의 태동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br>
              <a:rPr lang="ko-KR" altLang="en-US" dirty="0">
                <a:effectLst/>
                <a:latin typeface=".AppleSystemUIFont"/>
              </a:rPr>
            </a:b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대표작</a:t>
            </a:r>
            <a:r>
              <a:rPr lang="en-US" altLang="ko-KR" b="0" i="0" dirty="0">
                <a:effectLst/>
                <a:latin typeface="UICTFontTextStyleBody"/>
              </a:rPr>
              <a:t>: 《</a:t>
            </a:r>
            <a:r>
              <a:rPr lang="ko-KR" altLang="en-US" b="0" i="0" dirty="0">
                <a:effectLst/>
                <a:latin typeface="UICTFontTextStyleBody"/>
              </a:rPr>
              <a:t>철완 아톰</a:t>
            </a:r>
            <a:r>
              <a:rPr lang="en-US" altLang="ko-KR" b="0" i="0" dirty="0">
                <a:effectLst/>
                <a:latin typeface="UICTFontTextStyleBody"/>
              </a:rPr>
              <a:t>》(1963, </a:t>
            </a:r>
            <a:r>
              <a:rPr lang="ko-KR" altLang="en-US" b="0" i="0" dirty="0">
                <a:effectLst/>
                <a:latin typeface="UICTFontTextStyleBody"/>
              </a:rPr>
              <a:t>데즈카 오사무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무시 프로덕션</a:t>
            </a:r>
            <a:r>
              <a:rPr lang="en-US" altLang="ko-KR" b="0" i="0" dirty="0">
                <a:effectLst/>
                <a:latin typeface="UICTFontTextStyleBody"/>
              </a:rPr>
              <a:t>)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사회</a:t>
            </a:r>
            <a:r>
              <a:rPr lang="en-US" altLang="ko-KR" b="0" i="0" dirty="0">
                <a:effectLst/>
                <a:latin typeface="UICTFontTextStyleBody"/>
              </a:rPr>
              <a:t>·</a:t>
            </a:r>
            <a:r>
              <a:rPr lang="ko-KR" altLang="en-US" b="0" i="0" dirty="0">
                <a:effectLst/>
                <a:latin typeface="UICTFontTextStyleBody"/>
              </a:rPr>
              <a:t>경제적 배경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제</a:t>
            </a:r>
            <a:r>
              <a:rPr lang="en-US" altLang="ko-KR" b="0" i="0" dirty="0">
                <a:effectLst/>
                <a:latin typeface="UICTFontTextStyleBody"/>
              </a:rPr>
              <a:t>2</a:t>
            </a:r>
            <a:r>
              <a:rPr lang="ko-KR" altLang="en-US" b="0" i="0" dirty="0">
                <a:effectLst/>
                <a:latin typeface="UICTFontTextStyleBody"/>
              </a:rPr>
              <a:t>차 세계대전 이후 경제 부흥기의 대중 문화 성장과 함께 애니메이션   산업 형성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문화적 특징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일본 전후 복구 과정에서 희망을 주는 스토리라인과 영웅적 캐릭터가 주류</a:t>
            </a:r>
            <a:r>
              <a:rPr lang="en-US" altLang="ko-KR" b="0" i="0" dirty="0">
                <a:effectLst/>
                <a:latin typeface="UICTFontTextStyleBody"/>
              </a:rPr>
              <a:t>.  </a:t>
            </a:r>
            <a:endParaRPr lang="ko-KR" altLang="en-US" b="0" i="0" dirty="0">
              <a:effectLst/>
              <a:latin typeface="UICTFontTextStyleBody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산업적 특징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af-ZA" altLang="ko-KR" b="0" i="0" dirty="0">
                <a:effectLst/>
                <a:latin typeface="UICTFontTextStyleBody"/>
              </a:rPr>
              <a:t>TV </a:t>
            </a:r>
            <a:r>
              <a:rPr lang="ko-KR" altLang="en-US" b="0" i="0" dirty="0">
                <a:effectLst/>
                <a:latin typeface="UICTFontTextStyleBody"/>
              </a:rPr>
              <a:t>애니메이션 도입 및 리미티드 애니메이션 기법 활용으로 제작 비용 절감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시장 확장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일본 국내 </a:t>
            </a:r>
            <a:r>
              <a:rPr lang="af-ZA" altLang="ko-KR" b="0" i="0" dirty="0">
                <a:effectLst/>
                <a:latin typeface="UICTFontTextStyleBody"/>
              </a:rPr>
              <a:t>TV </a:t>
            </a:r>
            <a:r>
              <a:rPr lang="ko-KR" altLang="en-US" b="0" i="0" dirty="0">
                <a:effectLst/>
                <a:latin typeface="UICTFontTextStyleBody"/>
              </a:rPr>
              <a:t>시장 중심으로 발전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만화와 애니메이션의 연계 강화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br>
              <a:rPr lang="ko-KR" altLang="en-US" dirty="0">
                <a:effectLst/>
                <a:latin typeface=".AppleSystemUIFont"/>
              </a:rPr>
            </a:b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en-US" altLang="ko-KR" b="0" i="0" dirty="0">
                <a:effectLst/>
                <a:latin typeface="UICTFontTextStyleBody"/>
              </a:rPr>
              <a:t>2. 1970</a:t>
            </a:r>
            <a:r>
              <a:rPr lang="ko-KR" altLang="en-US" b="0" i="0" dirty="0">
                <a:effectLst/>
                <a:latin typeface="UICTFontTextStyleBody"/>
              </a:rPr>
              <a:t>년대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장르 확립과 미디어 산업 연계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br>
              <a:rPr lang="ko-KR" altLang="en-US" dirty="0">
                <a:effectLst/>
                <a:latin typeface=".AppleSystemUIFont"/>
              </a:rPr>
            </a:b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대표작</a:t>
            </a:r>
            <a:r>
              <a:rPr lang="en-US" altLang="ko-KR" b="0" i="0" dirty="0">
                <a:effectLst/>
                <a:latin typeface="UICTFontTextStyleBody"/>
              </a:rPr>
              <a:t>: 《</a:t>
            </a:r>
            <a:r>
              <a:rPr lang="ko-KR" altLang="en-US" b="0" i="0" dirty="0">
                <a:effectLst/>
                <a:latin typeface="UICTFontTextStyleBody"/>
              </a:rPr>
              <a:t>우주전함 야마토</a:t>
            </a:r>
            <a:r>
              <a:rPr lang="en-US" altLang="ko-KR" b="0" i="0" dirty="0">
                <a:effectLst/>
                <a:latin typeface="UICTFontTextStyleBody"/>
              </a:rPr>
              <a:t>》(1974, </a:t>
            </a:r>
            <a:r>
              <a:rPr lang="ko-KR" altLang="en-US" b="0" i="0" dirty="0">
                <a:effectLst/>
                <a:latin typeface="UICTFontTextStyleBody"/>
              </a:rPr>
              <a:t>마츠모토 레이지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선라이즈</a:t>
            </a:r>
            <a:r>
              <a:rPr lang="en-US" altLang="ko-KR" b="0" i="0" dirty="0">
                <a:effectLst/>
                <a:latin typeface="UICTFontTextStyleBody"/>
              </a:rPr>
              <a:t>), 《</a:t>
            </a:r>
            <a:r>
              <a:rPr lang="ko-KR" altLang="en-US" b="0" i="0" dirty="0">
                <a:effectLst/>
                <a:latin typeface="UICTFontTextStyleBody"/>
              </a:rPr>
              <a:t>마징가 </a:t>
            </a:r>
            <a:r>
              <a:rPr lang="af-ZA" altLang="ko-KR" b="0" i="0" dirty="0">
                <a:effectLst/>
                <a:latin typeface="UICTFontTextStyleBody"/>
              </a:rPr>
              <a:t>Z》(1972, </a:t>
            </a:r>
            <a:r>
              <a:rPr lang="ko-KR" altLang="en-US" b="0" i="0" dirty="0">
                <a:effectLst/>
                <a:latin typeface="UICTFontTextStyleBody"/>
              </a:rPr>
              <a:t>나가이 고</a:t>
            </a:r>
            <a:r>
              <a:rPr lang="en-US" altLang="ko-KR" b="0" i="0" dirty="0">
                <a:effectLst/>
                <a:latin typeface="UICTFontTextStyleBody"/>
              </a:rPr>
              <a:t>,   </a:t>
            </a:r>
            <a:r>
              <a:rPr lang="ko-KR" altLang="en-US" b="0" i="0" dirty="0">
                <a:effectLst/>
                <a:latin typeface="UICTFontTextStyleBody"/>
              </a:rPr>
              <a:t>토에이 애니메이션</a:t>
            </a:r>
            <a:r>
              <a:rPr lang="en-US" altLang="ko-KR" b="0" i="0" dirty="0">
                <a:effectLst/>
                <a:latin typeface="UICTFontTextStyleBody"/>
              </a:rPr>
              <a:t>)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사회</a:t>
            </a:r>
            <a:r>
              <a:rPr lang="en-US" altLang="ko-KR" b="0" i="0" dirty="0">
                <a:effectLst/>
                <a:latin typeface="UICTFontTextStyleBody"/>
              </a:rPr>
              <a:t>·</a:t>
            </a:r>
            <a:r>
              <a:rPr lang="ko-KR" altLang="en-US" b="0" i="0" dirty="0">
                <a:effectLst/>
                <a:latin typeface="UICTFontTextStyleBody"/>
              </a:rPr>
              <a:t>경제적 배경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고도 경제 성장기와 함께 청소년층을 주요 소비층으로 한 애니메이션 증   가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b="0" i="0" dirty="0">
              <a:effectLst/>
              <a:latin typeface="UICTFontTextStyleBody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문화적 특징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af-ZA" altLang="ko-KR" b="0" i="0" dirty="0">
                <a:effectLst/>
                <a:latin typeface="UICTFontTextStyleBody"/>
              </a:rPr>
              <a:t>SF </a:t>
            </a:r>
            <a:r>
              <a:rPr lang="ko-KR" altLang="en-US" b="0" i="0" dirty="0">
                <a:effectLst/>
                <a:latin typeface="UICTFontTextStyleBody"/>
              </a:rPr>
              <a:t>및 로봇 장르가 일본 사회의 기술 낙관주의와 맞물려 인기를 끌었으며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카   타르시스를 제공하는 영웅 서사가 주를 이룸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산업적 특징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af-ZA" altLang="ko-KR" b="0" i="0" dirty="0">
                <a:effectLst/>
                <a:latin typeface="UICTFontTextStyleBody"/>
              </a:rPr>
              <a:t>SF </a:t>
            </a:r>
            <a:r>
              <a:rPr lang="ko-KR" altLang="en-US" b="0" i="0" dirty="0">
                <a:effectLst/>
                <a:latin typeface="UICTFontTextStyleBody"/>
              </a:rPr>
              <a:t>및 로봇 애니메이션의 부상과 미디어 믹스</a:t>
            </a:r>
            <a:r>
              <a:rPr lang="en-US" altLang="ko-KR" b="0" i="0" dirty="0">
                <a:effectLst/>
                <a:latin typeface="UICTFontTextStyleBody"/>
              </a:rPr>
              <a:t>(</a:t>
            </a:r>
            <a:r>
              <a:rPr lang="ko-KR" altLang="en-US" b="0" i="0" dirty="0">
                <a:effectLst/>
                <a:latin typeface="UICTFontTextStyleBody"/>
              </a:rPr>
              <a:t>애니메이션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완구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출판 등</a:t>
            </a:r>
            <a:r>
              <a:rPr lang="en-US" altLang="ko-KR" b="0" i="0" dirty="0">
                <a:effectLst/>
                <a:latin typeface="UICTFontTextStyleBody"/>
              </a:rPr>
              <a:t>) </a:t>
            </a:r>
            <a:r>
              <a:rPr lang="ko-KR" altLang="en-US" b="0" i="0" dirty="0">
                <a:effectLst/>
                <a:latin typeface="UICTFontTextStyleBody"/>
              </a:rPr>
              <a:t>전략 본격화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시장 확장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극장판 애니메이션의 등장 및 </a:t>
            </a:r>
            <a:r>
              <a:rPr lang="af-ZA" altLang="ko-KR" b="0" i="0" dirty="0">
                <a:effectLst/>
                <a:latin typeface="UICTFontTextStyleBody"/>
              </a:rPr>
              <a:t>OVA(Original Video Animation) </a:t>
            </a:r>
            <a:r>
              <a:rPr lang="ko-KR" altLang="en-US" b="0" i="0" dirty="0">
                <a:effectLst/>
                <a:latin typeface="UICTFontTextStyleBody"/>
              </a:rPr>
              <a:t>시장 태동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54517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A9269F4-FC27-15FD-2D17-7EB321161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386B88C-BDD5-BA49-57EF-8ACB55E197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altLang="ko-KR" b="0" i="0" dirty="0">
                <a:effectLst/>
                <a:latin typeface="UICTFontTextStyleBody"/>
              </a:rPr>
              <a:t>1980</a:t>
            </a:r>
            <a:r>
              <a:rPr lang="ko-KR" altLang="en-US" b="0" i="0" dirty="0">
                <a:effectLst/>
                <a:latin typeface="UICTFontTextStyleBody"/>
              </a:rPr>
              <a:t>년대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극장판 애니메이션의 성장과 국제 시장 진출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br>
              <a:rPr lang="ko-KR" altLang="en-US" dirty="0">
                <a:effectLst/>
                <a:latin typeface=".AppleSystemUIFont"/>
              </a:rPr>
            </a:b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대표작</a:t>
            </a:r>
            <a:r>
              <a:rPr lang="en-US" altLang="ko-KR" b="0" i="0" dirty="0">
                <a:effectLst/>
                <a:latin typeface="UICTFontTextStyleBody"/>
              </a:rPr>
              <a:t>: 《</a:t>
            </a:r>
            <a:r>
              <a:rPr lang="ko-KR" altLang="en-US" b="0" i="0" dirty="0">
                <a:effectLst/>
                <a:latin typeface="UICTFontTextStyleBody"/>
              </a:rPr>
              <a:t>기동전사 건담</a:t>
            </a:r>
            <a:r>
              <a:rPr lang="en-US" altLang="ko-KR" b="0" i="0" dirty="0">
                <a:effectLst/>
                <a:latin typeface="UICTFontTextStyleBody"/>
              </a:rPr>
              <a:t>》(1979~1982, </a:t>
            </a:r>
            <a:r>
              <a:rPr lang="ko-KR" altLang="en-US" b="0" i="0" dirty="0">
                <a:effectLst/>
                <a:latin typeface="UICTFontTextStyleBody"/>
              </a:rPr>
              <a:t>요시유키 토미노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선라이즈</a:t>
            </a:r>
            <a:r>
              <a:rPr lang="en-US" altLang="ko-KR" b="0" i="0" dirty="0">
                <a:effectLst/>
                <a:latin typeface="UICTFontTextStyleBody"/>
              </a:rPr>
              <a:t>), 《</a:t>
            </a:r>
            <a:r>
              <a:rPr lang="ko-KR" altLang="en-US" b="0" i="0" dirty="0">
                <a:effectLst/>
                <a:latin typeface="UICTFontTextStyleBody"/>
              </a:rPr>
              <a:t>아키라</a:t>
            </a:r>
            <a:r>
              <a:rPr lang="en-US" altLang="ko-KR" b="0" i="0" dirty="0">
                <a:effectLst/>
                <a:latin typeface="UICTFontTextStyleBody"/>
              </a:rPr>
              <a:t>》(1988, </a:t>
            </a:r>
            <a:r>
              <a:rPr lang="ko-KR" altLang="en-US" b="0" i="0" dirty="0">
                <a:effectLst/>
                <a:latin typeface="UICTFontTextStyleBody"/>
              </a:rPr>
              <a:t>오토모      가츠히로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도무 필름</a:t>
            </a:r>
            <a:r>
              <a:rPr lang="en-US" altLang="ko-KR" b="0" i="0" dirty="0">
                <a:effectLst/>
                <a:latin typeface="UICTFontTextStyleBody"/>
              </a:rPr>
              <a:t>)</a:t>
            </a:r>
            <a:endParaRPr lang="ko-KR" altLang="en-US" b="0" i="0" dirty="0">
              <a:effectLst/>
              <a:latin typeface="UICTFontTextStyleBody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사회</a:t>
            </a:r>
            <a:r>
              <a:rPr lang="en-US" altLang="ko-KR" b="0" i="0" dirty="0">
                <a:effectLst/>
                <a:latin typeface="UICTFontTextStyleBody"/>
              </a:rPr>
              <a:t>·</a:t>
            </a:r>
            <a:r>
              <a:rPr lang="ko-KR" altLang="en-US" b="0" i="0" dirty="0">
                <a:effectLst/>
                <a:latin typeface="UICTFontTextStyleBody"/>
              </a:rPr>
              <a:t>경제적 배경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일본 경제 호황기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애니메이션의 예술성과 상업성 확립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문화적 특징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디스토피아적 세계관과 심화된 내러티브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청년층을 대상으로 한 철학적</a:t>
            </a:r>
            <a:r>
              <a:rPr lang="en-US" altLang="ko-KR" b="0" i="0" dirty="0">
                <a:effectLst/>
                <a:latin typeface="UICTFontTextStyleBody"/>
              </a:rPr>
              <a:t>·</a:t>
            </a:r>
            <a:r>
              <a:rPr lang="ko-KR" altLang="en-US" b="0" i="0" dirty="0">
                <a:effectLst/>
                <a:latin typeface="UICTFontTextStyleBody"/>
              </a:rPr>
              <a:t>사회적    메시지 강화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산업적 특징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셀 애니메이션 기술 발전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애니메이션이 성인 관객층까지 확대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시장 확장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af-ZA" altLang="ko-KR" b="0" i="0" dirty="0">
                <a:effectLst/>
                <a:latin typeface="UICTFontTextStyleBody"/>
              </a:rPr>
              <a:t>VHS </a:t>
            </a:r>
            <a:r>
              <a:rPr lang="ko-KR" altLang="en-US" b="0" i="0" dirty="0">
                <a:effectLst/>
                <a:latin typeface="UICTFontTextStyleBody"/>
              </a:rPr>
              <a:t>및 </a:t>
            </a:r>
            <a:r>
              <a:rPr lang="af-ZA" altLang="ko-KR" b="0" i="0" dirty="0">
                <a:effectLst/>
                <a:latin typeface="UICTFontTextStyleBody"/>
              </a:rPr>
              <a:t>OVA </a:t>
            </a:r>
            <a:r>
              <a:rPr lang="ko-KR" altLang="en-US" b="0" i="0" dirty="0">
                <a:effectLst/>
                <a:latin typeface="UICTFontTextStyleBody"/>
              </a:rPr>
              <a:t>시장 확대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북미</a:t>
            </a:r>
            <a:r>
              <a:rPr lang="en-US" altLang="ko-KR" b="0" i="0" dirty="0">
                <a:effectLst/>
                <a:latin typeface="UICTFontTextStyleBody"/>
              </a:rPr>
              <a:t>·</a:t>
            </a:r>
            <a:r>
              <a:rPr lang="ko-KR" altLang="en-US" b="0" i="0" dirty="0">
                <a:effectLst/>
                <a:latin typeface="UICTFontTextStyleBody"/>
              </a:rPr>
              <a:t>유럽 시장 진출 증가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br>
              <a:rPr lang="ko-KR" altLang="en-US" dirty="0">
                <a:effectLst/>
                <a:latin typeface=".AppleSystemUIFont"/>
              </a:rPr>
            </a:b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en-US" altLang="ko-KR" b="0" i="0" dirty="0">
                <a:effectLst/>
                <a:latin typeface="UICTFontTextStyleBody"/>
              </a:rPr>
              <a:t>1990</a:t>
            </a:r>
            <a:r>
              <a:rPr lang="ko-KR" altLang="en-US" b="0" i="0" dirty="0">
                <a:effectLst/>
                <a:latin typeface="UICTFontTextStyleBody"/>
              </a:rPr>
              <a:t>년대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글로벌 애니메이션 산업으로의 도약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br>
              <a:rPr lang="ko-KR" altLang="en-US" dirty="0">
                <a:effectLst/>
                <a:latin typeface=".AppleSystemUIFont"/>
              </a:rPr>
            </a:b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대표작</a:t>
            </a:r>
            <a:r>
              <a:rPr lang="en-US" altLang="ko-KR" b="0" i="0" dirty="0">
                <a:effectLst/>
                <a:latin typeface="UICTFontTextStyleBody"/>
              </a:rPr>
              <a:t>: 《</a:t>
            </a:r>
            <a:r>
              <a:rPr lang="ko-KR" altLang="en-US" b="0" i="0" dirty="0">
                <a:effectLst/>
                <a:latin typeface="UICTFontTextStyleBody"/>
              </a:rPr>
              <a:t>신세기 에반게리온</a:t>
            </a:r>
            <a:r>
              <a:rPr lang="en-US" altLang="ko-KR" b="0" i="0" dirty="0">
                <a:effectLst/>
                <a:latin typeface="UICTFontTextStyleBody"/>
              </a:rPr>
              <a:t>》(1995, </a:t>
            </a:r>
            <a:r>
              <a:rPr lang="ko-KR" altLang="en-US" b="0" i="0" dirty="0">
                <a:effectLst/>
                <a:latin typeface="UICTFontTextStyleBody"/>
              </a:rPr>
              <a:t>안노 히데아키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가이낙스</a:t>
            </a:r>
            <a:r>
              <a:rPr lang="en-US" altLang="ko-KR" b="0" i="0" dirty="0">
                <a:effectLst/>
                <a:latin typeface="UICTFontTextStyleBody"/>
              </a:rPr>
              <a:t>), 《</a:t>
            </a:r>
            <a:r>
              <a:rPr lang="ko-KR" altLang="en-US" b="0" i="0" dirty="0">
                <a:effectLst/>
                <a:latin typeface="UICTFontTextStyleBody"/>
              </a:rPr>
              <a:t>포켓몬</a:t>
            </a:r>
            <a:r>
              <a:rPr lang="en-US" altLang="ko-KR" b="0" i="0" dirty="0">
                <a:effectLst/>
                <a:latin typeface="UICTFontTextStyleBody"/>
              </a:rPr>
              <a:t>》(1997, </a:t>
            </a:r>
            <a:r>
              <a:rPr lang="ko-KR" altLang="en-US" b="0" i="0" dirty="0">
                <a:effectLst/>
                <a:latin typeface="UICTFontTextStyleBody"/>
              </a:rPr>
              <a:t>타지리 사토시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af-ZA" altLang="ko-KR" b="0" i="0" dirty="0">
                <a:effectLst/>
                <a:latin typeface="UICTFontTextStyleBody"/>
              </a:rPr>
              <a:t>OLM)</a:t>
            </a:r>
            <a:endParaRPr lang="af-ZA" altLang="ko-KR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사회</a:t>
            </a:r>
            <a:r>
              <a:rPr lang="en-US" altLang="ko-KR" b="0" i="0" dirty="0">
                <a:effectLst/>
                <a:latin typeface="UICTFontTextStyleBody"/>
              </a:rPr>
              <a:t>·</a:t>
            </a:r>
            <a:r>
              <a:rPr lang="ko-KR" altLang="en-US" b="0" i="0" dirty="0">
                <a:effectLst/>
                <a:latin typeface="UICTFontTextStyleBody"/>
              </a:rPr>
              <a:t>경제적 배경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버블 경제 붕괴로 인한 사회 불안 반영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심리적</a:t>
            </a:r>
            <a:r>
              <a:rPr lang="en-US" altLang="ko-KR" b="0" i="0" dirty="0">
                <a:effectLst/>
                <a:latin typeface="UICTFontTextStyleBody"/>
              </a:rPr>
              <a:t>·</a:t>
            </a:r>
            <a:r>
              <a:rPr lang="ko-KR" altLang="en-US" b="0" i="0" dirty="0">
                <a:effectLst/>
                <a:latin typeface="UICTFontTextStyleBody"/>
              </a:rPr>
              <a:t>철학적 서사 강조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문화적 특징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인간 존재에 대한 철학적 질문과 심리학적 요소 도입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캐릭터 중심의 서사 구조 강화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산업적 특징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ko-KR" altLang="en-US" b="0" i="0" dirty="0">
                <a:effectLst/>
                <a:latin typeface="UICTFontTextStyleBody"/>
              </a:rPr>
              <a:t>미디어 믹스 전략 극대화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캐릭터 상품화 시장 확대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r>
              <a:rPr lang="ko-KR" altLang="en-US" b="0" i="0" dirty="0">
                <a:effectLst/>
                <a:latin typeface="UICTFontTextStyleBody"/>
              </a:rPr>
              <a:t>시장 확장</a:t>
            </a:r>
            <a:r>
              <a:rPr lang="en-US" altLang="ko-KR" b="0" i="0" dirty="0">
                <a:effectLst/>
                <a:latin typeface="UICTFontTextStyleBody"/>
              </a:rPr>
              <a:t>: </a:t>
            </a:r>
            <a:r>
              <a:rPr lang="af-ZA" altLang="ko-KR" b="0" i="0" dirty="0">
                <a:effectLst/>
                <a:latin typeface="UICTFontTextStyleBody"/>
              </a:rPr>
              <a:t>TV </a:t>
            </a:r>
            <a:r>
              <a:rPr lang="ko-KR" altLang="en-US" b="0" i="0" dirty="0">
                <a:effectLst/>
                <a:latin typeface="UICTFontTextStyleBody"/>
              </a:rPr>
              <a:t>애니메이션의 해외 방영 증가</a:t>
            </a:r>
            <a:r>
              <a:rPr lang="en-US" altLang="ko-KR" b="0" i="0" dirty="0">
                <a:effectLst/>
                <a:latin typeface="UICTFontTextStyleBody"/>
              </a:rPr>
              <a:t>, </a:t>
            </a:r>
            <a:r>
              <a:rPr lang="ko-KR" altLang="en-US" b="0" i="0" dirty="0">
                <a:effectLst/>
                <a:latin typeface="UICTFontTextStyleBody"/>
              </a:rPr>
              <a:t>미국</a:t>
            </a:r>
            <a:r>
              <a:rPr lang="en-US" altLang="ko-KR" b="0" i="0" dirty="0">
                <a:effectLst/>
                <a:latin typeface="UICTFontTextStyleBody"/>
              </a:rPr>
              <a:t>·</a:t>
            </a:r>
            <a:r>
              <a:rPr lang="ko-KR" altLang="en-US" b="0" i="0" dirty="0">
                <a:effectLst/>
                <a:latin typeface="UICTFontTextStyleBody"/>
              </a:rPr>
              <a:t>유럽에서 일본 애니메이션 붐 조성</a:t>
            </a:r>
            <a:r>
              <a:rPr lang="en-US" altLang="ko-KR" b="0" i="0" dirty="0">
                <a:effectLst/>
                <a:latin typeface="UICTFontTextStyleBody"/>
              </a:rPr>
              <a:t>.</a:t>
            </a:r>
            <a:endParaRPr lang="ko-KR" altLang="en-US" dirty="0">
              <a:effectLst/>
              <a:latin typeface=".AppleSystemUIFont"/>
            </a:endParaRP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99467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와이드스크린</PresentationFormat>
  <Slides>12</Slides>
  <Notes>0</Notes>
  <HiddenSlides>0</HiddenSlide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3" baseType="lpstr">
      <vt:lpstr>Office 테마</vt:lpstr>
      <vt:lpstr>일본문화 </vt:lpstr>
      <vt:lpstr>오타쿠 문화의 주류화 배경과 요인</vt:lpstr>
      <vt:lpstr>오타쿠문화의 사회적 영향</vt:lpstr>
      <vt:lpstr>일본 애니메이션의 특징</vt:lpstr>
      <vt:lpstr>PowerPoint 프레젠테이션</vt:lpstr>
      <vt:lpstr>일본 애니메이션의 장르</vt:lpstr>
      <vt:lpstr>PowerPoint 프레젠테이션</vt:lpstr>
      <vt:lpstr>일본 애니메이션의 시대별 태동</vt:lpstr>
      <vt:lpstr>PowerPoint 프레젠테이션</vt:lpstr>
      <vt:lpstr>PowerPoint 프레젠테이션</vt:lpstr>
      <vt:lpstr>PowerPoint 프레젠테이션</vt:lpstr>
      <vt:lpstr>이상, 육타쿠였습니다. 감사합니다.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일본문화 </dc:title>
  <dc:creator>준영 김</dc:creator>
  <cp:lastModifiedBy>준영 김</cp:lastModifiedBy>
  <cp:revision>2</cp:revision>
  <dcterms:created xsi:type="dcterms:W3CDTF">2025-04-13T12:15:01Z</dcterms:created>
  <dcterms:modified xsi:type="dcterms:W3CDTF">2025-04-13T13:32:43Z</dcterms:modified>
</cp:coreProperties>
</file>