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274" r:id="rId18"/>
    <p:sldId id="264" r:id="rId19"/>
  </p:sldIdLst>
  <p:sldSz cx="12192000" cy="6858000"/>
  <p:notesSz cx="6858000" cy="9144000"/>
  <p:embeddedFontLst>
    <p:embeddedFont>
      <p:font typeface="배달의민족 주아" panose="020B0600000101010101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  <p:embeddedFont>
      <p:font typeface="한컴 말랑말랑 Bold" panose="020F0803000000000000" pitchFamily="50" charset="-127"/>
      <p:bold r:id="rId23"/>
    </p:embeddedFont>
    <p:embeddedFont>
      <p:font typeface="휴먼둥근헤드라인" panose="02030504000101010101" pitchFamily="18" charset="-127"/>
      <p:regular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FA7272"/>
    <a:srgbClr val="646464"/>
    <a:srgbClr val="FCA2A2"/>
    <a:srgbClr val="FCAEAE"/>
    <a:srgbClr val="FDC7C7"/>
    <a:srgbClr val="FCB29E"/>
    <a:srgbClr val="FCDF8C"/>
    <a:srgbClr val="FFCD2F"/>
    <a:srgbClr val="E4B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12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10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92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11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05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3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43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03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25447 w 12192000"/>
              <a:gd name="connsiteY0" fmla="*/ 331573 h 6858000"/>
              <a:gd name="connsiteX1" fmla="*/ 296562 w 12192000"/>
              <a:gd name="connsiteY1" fmla="*/ 660458 h 6858000"/>
              <a:gd name="connsiteX2" fmla="*/ 296562 w 12192000"/>
              <a:gd name="connsiteY2" fmla="*/ 6197542 h 6858000"/>
              <a:gd name="connsiteX3" fmla="*/ 625447 w 12192000"/>
              <a:gd name="connsiteY3" fmla="*/ 6526427 h 6858000"/>
              <a:gd name="connsiteX4" fmla="*/ 11583028 w 12192000"/>
              <a:gd name="connsiteY4" fmla="*/ 6526427 h 6858000"/>
              <a:gd name="connsiteX5" fmla="*/ 11911913 w 12192000"/>
              <a:gd name="connsiteY5" fmla="*/ 6197542 h 6858000"/>
              <a:gd name="connsiteX6" fmla="*/ 11911913 w 12192000"/>
              <a:gd name="connsiteY6" fmla="*/ 660458 h 6858000"/>
              <a:gd name="connsiteX7" fmla="*/ 11583028 w 12192000"/>
              <a:gd name="connsiteY7" fmla="*/ 33157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25447" y="331573"/>
                </a:moveTo>
                <a:cubicBezTo>
                  <a:pt x="443809" y="331573"/>
                  <a:pt x="296562" y="478820"/>
                  <a:pt x="296562" y="660458"/>
                </a:cubicBezTo>
                <a:lnTo>
                  <a:pt x="296562" y="6197542"/>
                </a:lnTo>
                <a:cubicBezTo>
                  <a:pt x="296562" y="6379180"/>
                  <a:pt x="443809" y="6526427"/>
                  <a:pt x="625447" y="6526427"/>
                </a:cubicBezTo>
                <a:lnTo>
                  <a:pt x="11583028" y="6526427"/>
                </a:lnTo>
                <a:cubicBezTo>
                  <a:pt x="11764666" y="6526427"/>
                  <a:pt x="11911913" y="6379180"/>
                  <a:pt x="11911913" y="6197542"/>
                </a:cubicBezTo>
                <a:lnTo>
                  <a:pt x="11911913" y="660458"/>
                </a:lnTo>
                <a:cubicBezTo>
                  <a:pt x="11911913" y="478820"/>
                  <a:pt x="11764666" y="331573"/>
                  <a:pt x="11583028" y="33157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03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83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778E-64F3-4195-B0F6-6E2DE0802000}" type="datetimeFigureOut">
              <a:rPr lang="ko-KR" altLang="en-US" smtClean="0"/>
              <a:t>2025-04-14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5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voicec/223544605300" TargetMode="External"/><Relationship Id="rId2" Type="http://schemas.openxmlformats.org/officeDocument/2006/relationships/hyperlink" Target="https://welcon.kocca.kr/ko/biz-culture/1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eikowatches.com/kr-ko/products/presage/presage-craftsmanship-inf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C5F0E-49F1-856E-AE9B-F4D236BFB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32E3B-E55A-E39B-12A3-C26902FAC4A1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F8D1F11-0167-3B32-D4CD-DB959A16C04E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6A35979-4012-96AE-2DC2-1F4679E5B452}"/>
              </a:ext>
            </a:extLst>
          </p:cNvPr>
          <p:cNvSpPr txBox="1"/>
          <p:nvPr/>
        </p:nvSpPr>
        <p:spPr>
          <a:xfrm>
            <a:off x="1591678" y="2875002"/>
            <a:ext cx="9008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66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자유형 7">
            <a:extLst>
              <a:ext uri="{FF2B5EF4-FFF2-40B4-BE49-F238E27FC236}">
                <a16:creationId xmlns:a16="http://schemas.microsoft.com/office/drawing/2014/main" id="{3D7FECF4-95A9-56E3-7CF8-E23D5CEDEA89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4656A-24B0-8AA5-2AD4-92A78A30DAA1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64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2BD9A-FFDE-1749-01A9-CF56CFCA1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42C6E69-36CF-27F7-6A3C-0ABEFFC1E718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ACCC6BC5-0894-04AC-EA63-CE07B42E6BEE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B738C-C15E-948B-9EBC-CC112A6DA6BF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6519B-2357-8BA7-6F56-CDFB0E0BE5AE}"/>
              </a:ext>
            </a:extLst>
          </p:cNvPr>
          <p:cNvSpPr txBox="1"/>
          <p:nvPr/>
        </p:nvSpPr>
        <p:spPr>
          <a:xfrm>
            <a:off x="3315703" y="493891"/>
            <a:ext cx="556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9EC3D-0EC8-F2B2-B01C-73D223767F07}"/>
              </a:ext>
            </a:extLst>
          </p:cNvPr>
          <p:cNvSpPr txBox="1"/>
          <p:nvPr/>
        </p:nvSpPr>
        <p:spPr>
          <a:xfrm>
            <a:off x="884387" y="2249864"/>
            <a:ext cx="10769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2016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10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</a:t>
            </a: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NX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가 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Nintendo Switch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로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정식 공개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49DA5B7-8E4C-3647-7C86-9E8CDF27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89" y="3292037"/>
            <a:ext cx="5019174" cy="28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5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F7FD8-DDB2-639B-D216-87883C55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458E0A-7EB2-F35D-7341-94E15F141BCE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CDC9273-4F1E-5FE6-3902-23582751F437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 7">
            <a:extLst>
              <a:ext uri="{FF2B5EF4-FFF2-40B4-BE49-F238E27FC236}">
                <a16:creationId xmlns:a16="http://schemas.microsoft.com/office/drawing/2014/main" id="{398A1131-025F-A856-53DA-1F9A4F1F8AA1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115F1-E067-2EC7-8430-96EA742F8109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29198-3F92-CF07-0D09-8C6137390B63}"/>
              </a:ext>
            </a:extLst>
          </p:cNvPr>
          <p:cNvSpPr txBox="1"/>
          <p:nvPr/>
        </p:nvSpPr>
        <p:spPr>
          <a:xfrm>
            <a:off x="564685" y="2481444"/>
            <a:ext cx="11259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2017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 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 닌텐도 스위치 발매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젤다의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전설 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브레스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오브 더 와일드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일명 야숨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발매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E30CFCD-1B34-A81D-262A-33DF65B7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30" y="3804883"/>
            <a:ext cx="4377489" cy="246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5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2EF3A-6663-25E7-867D-5EC1A02F0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19CE302-DCB4-289F-CEC3-8C8985F0D835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F82FA1A0-5B3C-67D6-A167-F86C1DAACFEF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5907FD-5D75-C9BF-C265-31E92E4C1DF9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9668A-73B8-EB19-44F7-7A2BBDD372FE}"/>
              </a:ext>
            </a:extLst>
          </p:cNvPr>
          <p:cNvSpPr txBox="1"/>
          <p:nvPr/>
        </p:nvSpPr>
        <p:spPr>
          <a:xfrm>
            <a:off x="3315703" y="493891"/>
            <a:ext cx="556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FCE25-8FBC-1D28-BE45-AAC5BF337EDE}"/>
              </a:ext>
            </a:extLst>
          </p:cNvPr>
          <p:cNvSpPr txBox="1"/>
          <p:nvPr/>
        </p:nvSpPr>
        <p:spPr>
          <a:xfrm>
            <a:off x="988602" y="2454459"/>
            <a:ext cx="1021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2017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 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10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27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 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슈퍼마리오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오디세이 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E3 2017 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최고의 게임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8F9B48A-EB3F-D9A1-4042-942042C0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59" y="3429000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7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806A-8BFD-3E86-77CE-A3372AA5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E7D3D-AB8D-6D7A-7B73-0FC6910916FB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28BA4BA-6F0B-CC43-BC82-68DFA68D51E4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 7">
            <a:extLst>
              <a:ext uri="{FF2B5EF4-FFF2-40B4-BE49-F238E27FC236}">
                <a16:creationId xmlns:a16="http://schemas.microsoft.com/office/drawing/2014/main" id="{4640AE95-4DCA-A0C6-1EA3-5CDA141A6A06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1A0A8-1DCB-C17C-52AB-5A4AB188A4FA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F3E9D-AFD4-0BF0-8BE6-B5479451325E}"/>
              </a:ext>
            </a:extLst>
          </p:cNvPr>
          <p:cNvSpPr txBox="1"/>
          <p:nvPr/>
        </p:nvSpPr>
        <p:spPr>
          <a:xfrm>
            <a:off x="2490537" y="2252734"/>
            <a:ext cx="72109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2019년 스위치 일본 내 판매량 PS4(+</a:t>
            </a:r>
            <a:r>
              <a:rPr lang="ko-KR" altLang="en-US" sz="36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Pro</a:t>
            </a:r>
            <a:r>
              <a:rPr lang="ko-KR" altLang="en-US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판매량 추월</a:t>
            </a:r>
            <a:endParaRPr lang="en-US" altLang="ko-KR" sz="36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endParaRPr lang="en-US" altLang="ko-KR" sz="36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en-US" altLang="ko-KR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2019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en-US" altLang="ko-KR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10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31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 닌텐도</a:t>
            </a:r>
            <a:r>
              <a:rPr lang="en-US" altLang="ko-KR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10</a:t>
            </a:r>
            <a:r>
              <a:rPr lang="ko-KR" altLang="en-US" sz="36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년만에</a:t>
            </a:r>
            <a:r>
              <a:rPr lang="ko-KR" altLang="en-US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최고 영업이익 기록</a:t>
            </a:r>
            <a:endParaRPr lang="en-US" altLang="ko-KR" sz="36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91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1F07C-E4D3-763A-59F2-58EE76530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90441D0-D07B-4BC5-3A7C-1E8B94AD8595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1A620677-B04E-E5E4-1EFC-0ADE4B9250E6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A5D38-B592-EF08-E167-65301AF345B8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54493-808B-A378-07D2-972325427B3F}"/>
              </a:ext>
            </a:extLst>
          </p:cNvPr>
          <p:cNvSpPr txBox="1"/>
          <p:nvPr/>
        </p:nvSpPr>
        <p:spPr>
          <a:xfrm>
            <a:off x="3315703" y="493891"/>
            <a:ext cx="556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3915E-2EBE-5406-EB82-4675DB0C3B19}"/>
              </a:ext>
            </a:extLst>
          </p:cNvPr>
          <p:cNvSpPr txBox="1"/>
          <p:nvPr/>
        </p:nvSpPr>
        <p:spPr>
          <a:xfrm>
            <a:off x="1054169" y="1543114"/>
            <a:ext cx="1021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2022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11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18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 </a:t>
            </a:r>
            <a:endParaRPr lang="en-US" altLang="ko-KR" sz="40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ko-KR" altLang="en-US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포켓몬스터 스칼렛 </a:t>
            </a:r>
            <a:r>
              <a:rPr lang="en-US" altLang="ko-KR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·</a:t>
            </a:r>
            <a:r>
              <a:rPr lang="ko-KR" altLang="en-US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 바이올렛</a:t>
            </a:r>
            <a:r>
              <a:rPr lang="en-US" altLang="ko-KR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4000" b="1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스바</a:t>
            </a:r>
            <a:r>
              <a:rPr lang="en-US" altLang="ko-KR" sz="4000" b="1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4000" b="1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발매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F0228EF-E62C-9D44-590D-F15D7B626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89" y="2978434"/>
            <a:ext cx="6061311" cy="338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6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73737-DBB1-D60A-E8FF-26258D46D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BCD747-95B0-7F9D-72E0-198BAEBC660B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3189868-F089-26E5-0C4D-26E9C3D892BC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 7">
            <a:extLst>
              <a:ext uri="{FF2B5EF4-FFF2-40B4-BE49-F238E27FC236}">
                <a16:creationId xmlns:a16="http://schemas.microsoft.com/office/drawing/2014/main" id="{52CAB3AA-3569-8300-E3FC-D7C059ADEA1D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3AE00-C703-A3D0-0AC9-32C8C01F96F6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7A8FE-4AC0-AD7D-4260-56EC8ABF87AC}"/>
              </a:ext>
            </a:extLst>
          </p:cNvPr>
          <p:cNvSpPr txBox="1"/>
          <p:nvPr/>
        </p:nvSpPr>
        <p:spPr>
          <a:xfrm>
            <a:off x="1054169" y="1543114"/>
            <a:ext cx="10214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2023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5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12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 </a:t>
            </a:r>
            <a:endParaRPr lang="en-US" altLang="ko-KR" sz="40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ko-KR" altLang="en-US" sz="4000" b="1" i="0" dirty="0" err="1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젤다의</a:t>
            </a:r>
            <a:r>
              <a:rPr lang="ko-KR" altLang="en-US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전설 </a:t>
            </a:r>
            <a:r>
              <a:rPr lang="ko-KR" altLang="en-US" sz="4000" b="1" i="0" dirty="0" err="1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티어스</a:t>
            </a:r>
            <a:r>
              <a:rPr lang="ko-KR" altLang="en-US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오브 더 </a:t>
            </a:r>
            <a:r>
              <a:rPr lang="ko-KR" altLang="en-US" sz="4000" b="1" i="0" dirty="0" err="1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킹덤</a:t>
            </a:r>
            <a:r>
              <a:rPr lang="ko-KR" altLang="en-US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일명 </a:t>
            </a:r>
            <a:r>
              <a:rPr lang="ko-KR" altLang="en-US" sz="4000" b="1" i="0" dirty="0" err="1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왕눈</a:t>
            </a:r>
            <a:r>
              <a:rPr lang="en-US" altLang="ko-KR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4000" b="1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발매</a:t>
            </a:r>
            <a:endParaRPr lang="en-US" altLang="ko-KR" sz="4000" b="1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43F21D7-B11D-478F-4316-870A2635F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48" y="3142749"/>
            <a:ext cx="5197806" cy="29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3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026A-A0E0-8EFD-C1BF-2A78479C7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43BA417-14B9-296B-457D-C4E3FFCDCDF1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C95F7EA4-D592-421F-6F28-F0E00FD0F965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7392D-74C3-440B-5A1D-B8C35243E00C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99144-049D-4C5D-95A2-EDB8FF11FF6F}"/>
              </a:ext>
            </a:extLst>
          </p:cNvPr>
          <p:cNvSpPr txBox="1"/>
          <p:nvPr/>
        </p:nvSpPr>
        <p:spPr>
          <a:xfrm>
            <a:off x="3315703" y="493891"/>
            <a:ext cx="556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B9551-F4AB-76BA-28AE-1BCCFE1DEC23}"/>
              </a:ext>
            </a:extLst>
          </p:cNvPr>
          <p:cNvSpPr txBox="1"/>
          <p:nvPr/>
        </p:nvSpPr>
        <p:spPr>
          <a:xfrm>
            <a:off x="1205163" y="2249864"/>
            <a:ext cx="9781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스위치 발매 소프트웨어 판매 속도 공동 </a:t>
            </a:r>
            <a:r>
              <a:rPr lang="en-US" altLang="ko-KR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위에 오름 </a:t>
            </a:r>
            <a:endParaRPr lang="en-US" altLang="ko-KR" sz="36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endParaRPr lang="en-US" altLang="ko-KR" sz="36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en-US" altLang="ko-KR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2024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ko-KR" altLang="en-US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닌텐도 스위치</a:t>
            </a:r>
            <a:r>
              <a:rPr lang="en-US" altLang="ko-KR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세대교체</a:t>
            </a:r>
            <a:r>
              <a:rPr lang="en-US" altLang="ko-KR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발표</a:t>
            </a:r>
            <a:endParaRPr lang="en-US" altLang="ko-KR" sz="36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endParaRPr lang="en-US" altLang="ko-KR" sz="36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이후 </a:t>
            </a:r>
            <a:r>
              <a:rPr lang="en-US" altLang="ko-KR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2025 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스위치 </a:t>
            </a:r>
            <a:r>
              <a:rPr lang="en-US" altLang="ko-KR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 </a:t>
            </a:r>
            <a:r>
              <a:rPr lang="ko-KR" altLang="en-US" sz="36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발매 이후의 행보가 궁금함</a:t>
            </a:r>
            <a:endParaRPr lang="en-US" altLang="ko-KR" sz="36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184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D55A0-61CA-B5EC-C24A-8F1E4F53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106B1-6E17-3C5A-E990-A1F404B9146D}"/>
              </a:ext>
            </a:extLst>
          </p:cNvPr>
          <p:cNvSpPr txBox="1"/>
          <p:nvPr/>
        </p:nvSpPr>
        <p:spPr>
          <a:xfrm>
            <a:off x="4419600" y="2733984"/>
            <a:ext cx="337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rgbClr val="FA7272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자료 출처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EF74208-28F6-D74D-2746-27E6FEA438D0}"/>
              </a:ext>
            </a:extLst>
          </p:cNvPr>
          <p:cNvCxnSpPr/>
          <p:nvPr/>
        </p:nvCxnSpPr>
        <p:spPr>
          <a:xfrm>
            <a:off x="3525795" y="3731741"/>
            <a:ext cx="5004486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8F67E12-4E8B-1EAD-25EB-33A22C98F3E7}"/>
              </a:ext>
            </a:extLst>
          </p:cNvPr>
          <p:cNvSpPr txBox="1"/>
          <p:nvPr/>
        </p:nvSpPr>
        <p:spPr>
          <a:xfrm>
            <a:off x="3292642" y="3806169"/>
            <a:ext cx="5606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2"/>
              </a:rPr>
              <a:t>https://welcon.kocca.kr/ko/biz-culture/10</a:t>
            </a:r>
            <a:endParaRPr lang="en-US" altLang="ko-KR" dirty="0">
              <a:solidFill>
                <a:srgbClr val="646464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3"/>
              </a:rPr>
              <a:t>https://m.blog.naver.com/voicec/223544605300</a:t>
            </a:r>
            <a:endParaRPr lang="en-US" altLang="ko-KR" dirty="0">
              <a:solidFill>
                <a:srgbClr val="646464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r>
              <a:rPr lang="en-US" altLang="ko-KR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hlinkClick r:id="rId4"/>
              </a:rPr>
              <a:t>https://www.seikowatches.com/kr-ko/products/presage/presage-craftsmanship-info</a:t>
            </a:r>
            <a:r>
              <a:rPr lang="en-US" altLang="ko-KR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</a:p>
          <a:p>
            <a:pPr algn="ctr"/>
            <a:endParaRPr lang="en-US" altLang="ko-KR" dirty="0">
              <a:solidFill>
                <a:srgbClr val="646464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/>
            <a:endParaRPr lang="ko-KR" altLang="en-US" dirty="0">
              <a:solidFill>
                <a:srgbClr val="646464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176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5964" y="2733984"/>
            <a:ext cx="3104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rgbClr val="FA727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감사합니다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25795" y="3731741"/>
            <a:ext cx="5004486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D94EAA8-D5D6-FF32-129F-FFF7E7E9E57A}"/>
              </a:ext>
            </a:extLst>
          </p:cNvPr>
          <p:cNvSpPr txBox="1"/>
          <p:nvPr/>
        </p:nvSpPr>
        <p:spPr>
          <a:xfrm>
            <a:off x="3601453" y="3806169"/>
            <a:ext cx="4928828" cy="37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제작</a:t>
            </a:r>
            <a:r>
              <a:rPr lang="en-US" altLang="ko-KR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: </a:t>
            </a:r>
            <a:r>
              <a:rPr lang="ko-KR" altLang="en-US" dirty="0" err="1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일본어일본학과</a:t>
            </a:r>
            <a:r>
              <a:rPr lang="ko-KR" altLang="en-US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22546240 </a:t>
            </a:r>
            <a:r>
              <a:rPr lang="ko-KR" altLang="en-US" dirty="0">
                <a:solidFill>
                  <a:srgbClr val="646464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김선주</a:t>
            </a:r>
          </a:p>
        </p:txBody>
      </p:sp>
    </p:spTree>
    <p:extLst>
      <p:ext uri="{BB962C8B-B14F-4D97-AF65-F5344CB8AC3E}">
        <p14:creationId xmlns:p14="http://schemas.microsoft.com/office/powerpoint/2010/main" val="145190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1B143-109E-C103-A828-AC421A9A9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31BB9C3-4E04-B967-C5AD-447FBB98ABE1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844ED887-B21F-9B79-97BA-9AB4D168E07A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F1AC4-01D7-0710-3751-146B3BCC18B7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DB29E-3B7D-549E-F361-8267F4710DBD}"/>
              </a:ext>
            </a:extLst>
          </p:cNvPr>
          <p:cNvSpPr txBox="1"/>
          <p:nvPr/>
        </p:nvSpPr>
        <p:spPr>
          <a:xfrm>
            <a:off x="3315703" y="493891"/>
            <a:ext cx="556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19FEBCB-CED2-0303-BD49-F41D9A0F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39" y="2192670"/>
            <a:ext cx="7208921" cy="2472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3C1B7-FC12-C200-72A0-857EAFDA4432}"/>
              </a:ext>
            </a:extLst>
          </p:cNvPr>
          <p:cNvSpPr txBox="1"/>
          <p:nvPr/>
        </p:nvSpPr>
        <p:spPr>
          <a:xfrm>
            <a:off x="4451684" y="4689992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닌텐도주식회사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644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64904-782A-8F54-E2A6-A65FBA52A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5CFF5-3E02-2AE8-ABE1-6E2EE54FF0AC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9E0A668-EF29-4BBE-63E6-4F6DA49AD65E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 7">
            <a:extLst>
              <a:ext uri="{FF2B5EF4-FFF2-40B4-BE49-F238E27FC236}">
                <a16:creationId xmlns:a16="http://schemas.microsoft.com/office/drawing/2014/main" id="{27B9A596-6F2C-6BFB-A309-B91130E6ACD5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9FE2E7-D9BB-B0AE-583B-839F0FFFF482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17C14-6DF9-A93B-E950-7666EC38F5C3}"/>
              </a:ext>
            </a:extLst>
          </p:cNvPr>
          <p:cNvSpPr txBox="1"/>
          <p:nvPr/>
        </p:nvSpPr>
        <p:spPr>
          <a:xfrm>
            <a:off x="481856" y="2248834"/>
            <a:ext cx="11228289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ko-KR" altLang="en-US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일본 제국 메이지</a:t>
            </a:r>
            <a:r>
              <a:rPr lang="en-US" altLang="ko-KR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22</a:t>
            </a:r>
            <a:r>
              <a:rPr lang="ko-KR" altLang="en-US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</a:t>
            </a:r>
            <a:r>
              <a:rPr lang="en-US" altLang="ko-KR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en-US" altLang="ko-KR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1889</a:t>
            </a:r>
            <a:r>
              <a:rPr lang="ko-KR" altLang="en-US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</a:t>
            </a:r>
            <a:r>
              <a:rPr lang="ko-KR" altLang="en-US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 </a:t>
            </a:r>
            <a:r>
              <a:rPr lang="en-US" altLang="ko-KR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9</a:t>
            </a:r>
            <a:r>
              <a:rPr lang="ko-KR" altLang="en-US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23</a:t>
            </a:r>
            <a:r>
              <a:rPr lang="ko-KR" altLang="en-US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</a:t>
            </a:r>
            <a:r>
              <a:rPr lang="en-US" altLang="ko-KR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  <a:p>
            <a:pPr algn="ctr">
              <a:spcAft>
                <a:spcPts val="900"/>
              </a:spcAft>
            </a:pPr>
            <a:r>
              <a:rPr lang="ko-KR" altLang="en-US" sz="4400" b="0" i="0" dirty="0" err="1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야마우치</a:t>
            </a:r>
            <a:r>
              <a:rPr lang="ko-KR" altLang="en-US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후사지로 </a:t>
            </a:r>
            <a:endParaRPr lang="en-US" altLang="ko-KR" sz="44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spcAft>
                <a:spcPts val="900"/>
              </a:spcAft>
            </a:pPr>
            <a:r>
              <a:rPr lang="ko-KR" altLang="en-US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닌텐도 </a:t>
            </a:r>
            <a:r>
              <a:rPr lang="ko-KR" altLang="en-US" sz="4400" b="0" i="0" dirty="0" err="1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카루타</a:t>
            </a:r>
            <a:r>
              <a:rPr lang="en-US" altLang="ko-KR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任天堂骨牌</a:t>
            </a:r>
            <a:r>
              <a:rPr lang="en-US" altLang="ko-KR" sz="44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  <a:r>
              <a:rPr lang="ko-KR" altLang="en-US" sz="44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창업</a:t>
            </a:r>
            <a:endParaRPr lang="en-US" altLang="ko-KR" sz="44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76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8C891-5AF7-9A40-7D3B-2BDF18323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111DA0C-2B54-F2F6-F407-6A4AEFDFC004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62915C24-4041-AA65-29D2-4185E58B77FD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A2069-9D7C-0EDA-DC9F-D1E41DE5C4E3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2B4CB-AA98-30C1-0089-971511691D7F}"/>
              </a:ext>
            </a:extLst>
          </p:cNvPr>
          <p:cNvSpPr txBox="1"/>
          <p:nvPr/>
        </p:nvSpPr>
        <p:spPr>
          <a:xfrm>
            <a:off x="3315703" y="493891"/>
            <a:ext cx="556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CF58-4D2E-452D-1D3D-EB7EB5E88BF9}"/>
              </a:ext>
            </a:extLst>
          </p:cNvPr>
          <p:cNvSpPr txBox="1"/>
          <p:nvPr/>
        </p:nvSpPr>
        <p:spPr>
          <a:xfrm>
            <a:off x="2278008" y="2459504"/>
            <a:ext cx="7635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1980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년쯤까지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여러 사업이 실패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동키콩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아케이드 게임으로 살아남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en-US" altLang="ja-JP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1983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ja-JP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패미컴</a:t>
            </a:r>
            <a:r>
              <a:rPr lang="en-US" altLang="ja-JP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ja-JP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ファミコン</a:t>
            </a:r>
            <a:r>
              <a:rPr lang="en-US" altLang="ja-JP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 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발매</a:t>
            </a:r>
            <a:endParaRPr lang="ko-KR" altLang="en-US" sz="4000" dirty="0">
              <a:solidFill>
                <a:srgbClr val="5A5A5A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91D2DCF-9FB4-2C8C-7191-1629D53F6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64" y="4398496"/>
            <a:ext cx="3234968" cy="17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69EB3-6969-0B66-8525-48A1565B2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93E77-95D6-1648-79F7-6586F2F8CF8C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D38AAE55-367B-22B0-5A88-1BA423F8C920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 7">
            <a:extLst>
              <a:ext uri="{FF2B5EF4-FFF2-40B4-BE49-F238E27FC236}">
                <a16:creationId xmlns:a16="http://schemas.microsoft.com/office/drawing/2014/main" id="{08C7794F-9545-7CC9-75BF-E87BD84AD04E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05AC5-1992-07D2-6F91-BE4ACC25BE6C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86A93-C5CA-E570-AB3B-178B294684EF}"/>
              </a:ext>
            </a:extLst>
          </p:cNvPr>
          <p:cNvSpPr txBox="1"/>
          <p:nvPr/>
        </p:nvSpPr>
        <p:spPr>
          <a:xfrm>
            <a:off x="1054230" y="2459504"/>
            <a:ext cx="10214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1989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게임보이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개발 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1988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경쟁사 세가 메가 드라이브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/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제네시스 출시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년뒤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슈퍼 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패미컴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출시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D2D1FE1-F69B-A43A-9DDB-163347059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203" y="1174367"/>
            <a:ext cx="1715340" cy="207913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37274BA-1B06-5AED-2CFA-8C6F780FE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21" y="3878245"/>
            <a:ext cx="3048000" cy="1524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3E240A3-A441-49E8-EE7A-0DD9A3509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508" y="4398496"/>
            <a:ext cx="3383882" cy="17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08B4A-B7F0-B349-D6D5-9C63D63D0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CAB5263F-76D0-7323-E3DE-50A72A9BE805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6996D0EF-C936-EF5A-D48C-E2B273BAC9C4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94E73-7FBB-70CB-33AB-96743855F444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1CEE7-7233-3456-82B6-F09490635D72}"/>
              </a:ext>
            </a:extLst>
          </p:cNvPr>
          <p:cNvSpPr txBox="1"/>
          <p:nvPr/>
        </p:nvSpPr>
        <p:spPr>
          <a:xfrm>
            <a:off x="3315703" y="493891"/>
            <a:ext cx="556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8C03C-E9AC-EB2F-EE77-8E153FED87CA}"/>
              </a:ext>
            </a:extLst>
          </p:cNvPr>
          <p:cNvSpPr txBox="1"/>
          <p:nvPr/>
        </p:nvSpPr>
        <p:spPr>
          <a:xfrm>
            <a:off x="1348722" y="2355230"/>
            <a:ext cx="10214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1990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 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소닉 더 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헤지혹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대성공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비디오 게임 산업 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인자에 세가가 올라옴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이후 닌텐도 소니와 프로젝트를 계약함</a:t>
            </a:r>
            <a:r>
              <a:rPr lang="en-US" altLang="ko-KR" sz="4000" dirty="0">
                <a:solidFill>
                  <a:srgbClr val="FA7272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(PlayStation)</a:t>
            </a:r>
          </a:p>
        </p:txBody>
      </p:sp>
    </p:spTree>
    <p:extLst>
      <p:ext uri="{BB962C8B-B14F-4D97-AF65-F5344CB8AC3E}">
        <p14:creationId xmlns:p14="http://schemas.microsoft.com/office/powerpoint/2010/main" val="317141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5AB6-F4A2-1CE5-4ECC-FA10D957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31DCF-5C85-88ED-8EEB-6E240CD8FDE2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5DFB622-B033-544A-250D-9874BDAB24DC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 7">
            <a:extLst>
              <a:ext uri="{FF2B5EF4-FFF2-40B4-BE49-F238E27FC236}">
                <a16:creationId xmlns:a16="http://schemas.microsoft.com/office/drawing/2014/main" id="{56E70943-C460-8F71-198C-F7850E9280B5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0BF61-5B5D-2108-F57B-E69EEE98B12D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6BAA5-0235-9D31-0381-ECACEA22F457}"/>
              </a:ext>
            </a:extLst>
          </p:cNvPr>
          <p:cNvSpPr txBox="1"/>
          <p:nvPr/>
        </p:nvSpPr>
        <p:spPr>
          <a:xfrm>
            <a:off x="1348722" y="2355230"/>
            <a:ext cx="102147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2005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DS 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발매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닌텐도 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전연령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겨냥 게임 개발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닌텐독스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두뇌 트레이닝 시리즈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동물의 숲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  <a:p>
            <a:pPr marL="571500" indent="-571500">
              <a:buFontTx/>
              <a:buChar char="-"/>
            </a:pP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D5D2642-95A1-4124-9334-EDEF0133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08" y="4305487"/>
            <a:ext cx="2055650" cy="18536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BDD5BED-5C46-828C-C808-1412B8AE6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5" y="4208592"/>
            <a:ext cx="2143589" cy="19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A19B-5789-FA48-A344-5C22B7253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86F9D89-321A-B630-91F4-B8CD352DD8AB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자유형 4">
            <a:extLst>
              <a:ext uri="{FF2B5EF4-FFF2-40B4-BE49-F238E27FC236}">
                <a16:creationId xmlns:a16="http://schemas.microsoft.com/office/drawing/2014/main" id="{DD40B6AC-F833-00A0-8C60-8786779BCD95}"/>
              </a:ext>
            </a:extLst>
          </p:cNvPr>
          <p:cNvSpPr/>
          <p:nvPr/>
        </p:nvSpPr>
        <p:spPr>
          <a:xfrm rot="19478047" flipH="1">
            <a:off x="708056" y="563199"/>
            <a:ext cx="692226" cy="714051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B7400-9268-F6D8-BE61-13DF638C75E3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CEBD1-DDAE-B99C-8C13-B377B636A04F}"/>
              </a:ext>
            </a:extLst>
          </p:cNvPr>
          <p:cNvSpPr txBox="1"/>
          <p:nvPr/>
        </p:nvSpPr>
        <p:spPr>
          <a:xfrm>
            <a:off x="3315703" y="493891"/>
            <a:ext cx="556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DFD7C5-B176-5F71-CCFE-AD5DD96C0275}"/>
              </a:ext>
            </a:extLst>
          </p:cNvPr>
          <p:cNvSpPr txBox="1"/>
          <p:nvPr/>
        </p:nvSpPr>
        <p:spPr>
          <a:xfrm>
            <a:off x="1348722" y="2767280"/>
            <a:ext cx="1021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2015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닌텐도 모바일 시장 진출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marL="571500" indent="-571500">
              <a:buFontTx/>
              <a:buChar char="-"/>
            </a:pP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스플래툰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발매 </a:t>
            </a:r>
            <a:endParaRPr lang="en-US" altLang="ko-KR" sz="40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88323C7-F34B-6044-8C39-ED71F02E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37" y="3599448"/>
            <a:ext cx="4595169" cy="25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EB7F-BB73-8347-26FD-04E916CC4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52720-D9B3-CF22-4873-70BF16B09D33}"/>
              </a:ext>
            </a:extLst>
          </p:cNvPr>
          <p:cNvSpPr txBox="1"/>
          <p:nvPr/>
        </p:nvSpPr>
        <p:spPr>
          <a:xfrm>
            <a:off x="3390900" y="49389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게임기업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2611E0E-1E2E-8B5D-10B6-39CF5983E30A}"/>
              </a:ext>
            </a:extLst>
          </p:cNvPr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자유형 7">
            <a:extLst>
              <a:ext uri="{FF2B5EF4-FFF2-40B4-BE49-F238E27FC236}">
                <a16:creationId xmlns:a16="http://schemas.microsoft.com/office/drawing/2014/main" id="{3A70CD95-9FBA-F80F-7A21-00B4AAE34C4D}"/>
              </a:ext>
            </a:extLst>
          </p:cNvPr>
          <p:cNvSpPr/>
          <p:nvPr/>
        </p:nvSpPr>
        <p:spPr>
          <a:xfrm rot="19478047" flipH="1">
            <a:off x="705595" y="557712"/>
            <a:ext cx="697273" cy="709205"/>
          </a:xfrm>
          <a:custGeom>
            <a:avLst/>
            <a:gdLst>
              <a:gd name="connsiteX0" fmla="*/ 168905 w 1338925"/>
              <a:gd name="connsiteY0" fmla="*/ 13231 h 1361836"/>
              <a:gd name="connsiteX1" fmla="*/ 172079 w 1338925"/>
              <a:gd name="connsiteY1" fmla="*/ 17408 h 1361836"/>
              <a:gd name="connsiteX2" fmla="*/ 129029 w 1338925"/>
              <a:gd name="connsiteY2" fmla="*/ 124409 h 1361836"/>
              <a:gd name="connsiteX3" fmla="*/ 201155 w 1338925"/>
              <a:gd name="connsiteY3" fmla="*/ 468152 h 1361836"/>
              <a:gd name="connsiteX4" fmla="*/ 227892 w 1338925"/>
              <a:gd name="connsiteY4" fmla="*/ 496343 h 1361836"/>
              <a:gd name="connsiteX5" fmla="*/ 224181 w 1338925"/>
              <a:gd name="connsiteY5" fmla="*/ 497735 h 1361836"/>
              <a:gd name="connsiteX6" fmla="*/ 8849 w 1338925"/>
              <a:gd name="connsiteY6" fmla="*/ 775211 h 1361836"/>
              <a:gd name="connsiteX7" fmla="*/ 548 w 1338925"/>
              <a:gd name="connsiteY7" fmla="*/ 892549 h 1361836"/>
              <a:gd name="connsiteX8" fmla="*/ 0 w 1338925"/>
              <a:gd name="connsiteY8" fmla="*/ 892830 h 1361836"/>
              <a:gd name="connsiteX9" fmla="*/ 506 w 1338925"/>
              <a:gd name="connsiteY9" fmla="*/ 893144 h 1361836"/>
              <a:gd name="connsiteX10" fmla="*/ 227 w 1338925"/>
              <a:gd name="connsiteY10" fmla="*/ 897082 h 1361836"/>
              <a:gd name="connsiteX11" fmla="*/ 3863 w 1338925"/>
              <a:gd name="connsiteY11" fmla="*/ 895233 h 1361836"/>
              <a:gd name="connsiteX12" fmla="*/ 103744 w 1338925"/>
              <a:gd name="connsiteY12" fmla="*/ 957358 h 1361836"/>
              <a:gd name="connsiteX13" fmla="*/ 368599 w 1338925"/>
              <a:gd name="connsiteY13" fmla="*/ 978378 h 1361836"/>
              <a:gd name="connsiteX14" fmla="*/ 394774 w 1338925"/>
              <a:gd name="connsiteY14" fmla="*/ 968485 h 1361836"/>
              <a:gd name="connsiteX15" fmla="*/ 393707 w 1338925"/>
              <a:gd name="connsiteY15" fmla="*/ 1044354 h 1361836"/>
              <a:gd name="connsiteX16" fmla="*/ 503610 w 1338925"/>
              <a:gd name="connsiteY16" fmla="*/ 1286245 h 1361836"/>
              <a:gd name="connsiteX17" fmla="*/ 596023 w 1338925"/>
              <a:gd name="connsiteY17" fmla="*/ 1359024 h 1361836"/>
              <a:gd name="connsiteX18" fmla="*/ 595948 w 1338925"/>
              <a:gd name="connsiteY18" fmla="*/ 1359636 h 1361836"/>
              <a:gd name="connsiteX19" fmla="*/ 596492 w 1338925"/>
              <a:gd name="connsiteY19" fmla="*/ 1359393 h 1361836"/>
              <a:gd name="connsiteX20" fmla="*/ 599593 w 1338925"/>
              <a:gd name="connsiteY20" fmla="*/ 1361836 h 1361836"/>
              <a:gd name="connsiteX21" fmla="*/ 600106 w 1338925"/>
              <a:gd name="connsiteY21" fmla="*/ 1357789 h 1361836"/>
              <a:gd name="connsiteX22" fmla="*/ 707609 w 1338925"/>
              <a:gd name="connsiteY22" fmla="*/ 1310053 h 1361836"/>
              <a:gd name="connsiteX23" fmla="*/ 895238 w 1338925"/>
              <a:gd name="connsiteY23" fmla="*/ 1013142 h 1361836"/>
              <a:gd name="connsiteX24" fmla="*/ 896086 w 1338925"/>
              <a:gd name="connsiteY24" fmla="*/ 939191 h 1361836"/>
              <a:gd name="connsiteX25" fmla="*/ 978376 w 1338925"/>
              <a:gd name="connsiteY25" fmla="*/ 962946 h 1361836"/>
              <a:gd name="connsiteX26" fmla="*/ 1240691 w 1338925"/>
              <a:gd name="connsiteY26" fmla="*/ 920750 h 1361836"/>
              <a:gd name="connsiteX27" fmla="*/ 1335271 w 1338925"/>
              <a:gd name="connsiteY27" fmla="*/ 850810 h 1361836"/>
              <a:gd name="connsiteX28" fmla="*/ 1335841 w 1338925"/>
              <a:gd name="connsiteY28" fmla="*/ 851044 h 1361836"/>
              <a:gd name="connsiteX29" fmla="*/ 1335751 w 1338925"/>
              <a:gd name="connsiteY29" fmla="*/ 850455 h 1361836"/>
              <a:gd name="connsiteX30" fmla="*/ 1338925 w 1338925"/>
              <a:gd name="connsiteY30" fmla="*/ 848108 h 1361836"/>
              <a:gd name="connsiteX31" fmla="*/ 1335157 w 1338925"/>
              <a:gd name="connsiteY31" fmla="*/ 846546 h 1361836"/>
              <a:gd name="connsiteX32" fmla="*/ 1317472 w 1338925"/>
              <a:gd name="connsiteY32" fmla="*/ 730258 h 1361836"/>
              <a:gd name="connsiteX33" fmla="*/ 1080577 w 1338925"/>
              <a:gd name="connsiteY33" fmla="*/ 470948 h 1361836"/>
              <a:gd name="connsiteX34" fmla="*/ 1058472 w 1338925"/>
              <a:gd name="connsiteY34" fmla="*/ 464629 h 1361836"/>
              <a:gd name="connsiteX35" fmla="*/ 1074140 w 1338925"/>
              <a:gd name="connsiteY35" fmla="*/ 440247 h 1361836"/>
              <a:gd name="connsiteX36" fmla="*/ 1108753 w 1338925"/>
              <a:gd name="connsiteY36" fmla="*/ 176823 h 1361836"/>
              <a:gd name="connsiteX37" fmla="*/ 1069574 w 1338925"/>
              <a:gd name="connsiteY37" fmla="*/ 68351 h 1361836"/>
              <a:gd name="connsiteX38" fmla="*/ 1070707 w 1338925"/>
              <a:gd name="connsiteY38" fmla="*/ 66967 h 1361836"/>
              <a:gd name="connsiteX39" fmla="*/ 1068984 w 1338925"/>
              <a:gd name="connsiteY39" fmla="*/ 66716 h 1361836"/>
              <a:gd name="connsiteX40" fmla="*/ 1067249 w 1338925"/>
              <a:gd name="connsiteY40" fmla="*/ 61913 h 1361836"/>
              <a:gd name="connsiteX41" fmla="*/ 1063939 w 1338925"/>
              <a:gd name="connsiteY41" fmla="*/ 65983 h 1361836"/>
              <a:gd name="connsiteX42" fmla="*/ 949804 w 1338925"/>
              <a:gd name="connsiteY42" fmla="*/ 49383 h 1361836"/>
              <a:gd name="connsiteX43" fmla="*/ 632768 w 1338925"/>
              <a:gd name="connsiteY43" fmla="*/ 200544 h 1361836"/>
              <a:gd name="connsiteX44" fmla="*/ 628465 w 1338925"/>
              <a:gd name="connsiteY44" fmla="*/ 207203 h 1361836"/>
              <a:gd name="connsiteX45" fmla="*/ 601766 w 1338925"/>
              <a:gd name="connsiteY45" fmla="*/ 162446 h 1361836"/>
              <a:gd name="connsiteX46" fmla="*/ 290361 w 1338925"/>
              <a:gd name="connsiteY46" fmla="*/ 0 h 1361836"/>
              <a:gd name="connsiteX47" fmla="*/ 175709 w 1338925"/>
              <a:gd name="connsiteY47" fmla="*/ 12490 h 1361836"/>
              <a:gd name="connsiteX48" fmla="*/ 174631 w 1338925"/>
              <a:gd name="connsiteY48" fmla="*/ 11063 h 1361836"/>
              <a:gd name="connsiteX49" fmla="*/ 173981 w 1338925"/>
              <a:gd name="connsiteY49" fmla="*/ 12678 h 136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38925" h="1361836">
                <a:moveTo>
                  <a:pt x="168905" y="13231"/>
                </a:moveTo>
                <a:lnTo>
                  <a:pt x="172079" y="17408"/>
                </a:lnTo>
                <a:lnTo>
                  <a:pt x="129029" y="124409"/>
                </a:lnTo>
                <a:cubicBezTo>
                  <a:pt x="101066" y="242008"/>
                  <a:pt x="125795" y="368422"/>
                  <a:pt x="201155" y="468152"/>
                </a:cubicBezTo>
                <a:lnTo>
                  <a:pt x="227892" y="496343"/>
                </a:lnTo>
                <a:lnTo>
                  <a:pt x="224181" y="497735"/>
                </a:lnTo>
                <a:cubicBezTo>
                  <a:pt x="112767" y="554409"/>
                  <a:pt x="35191" y="657239"/>
                  <a:pt x="8849" y="775211"/>
                </a:cubicBezTo>
                <a:lnTo>
                  <a:pt x="548" y="892549"/>
                </a:lnTo>
                <a:lnTo>
                  <a:pt x="0" y="892830"/>
                </a:lnTo>
                <a:lnTo>
                  <a:pt x="506" y="893144"/>
                </a:lnTo>
                <a:lnTo>
                  <a:pt x="227" y="897082"/>
                </a:lnTo>
                <a:lnTo>
                  <a:pt x="3863" y="895233"/>
                </a:lnTo>
                <a:lnTo>
                  <a:pt x="103744" y="957358"/>
                </a:lnTo>
                <a:cubicBezTo>
                  <a:pt x="186983" y="993277"/>
                  <a:pt x="280235" y="1000862"/>
                  <a:pt x="368599" y="978378"/>
                </a:cubicBezTo>
                <a:lnTo>
                  <a:pt x="394774" y="968485"/>
                </a:lnTo>
                <a:lnTo>
                  <a:pt x="393707" y="1044354"/>
                </a:lnTo>
                <a:cubicBezTo>
                  <a:pt x="402638" y="1135095"/>
                  <a:pt x="441506" y="1220199"/>
                  <a:pt x="503610" y="1286245"/>
                </a:cubicBezTo>
                <a:lnTo>
                  <a:pt x="596023" y="1359024"/>
                </a:lnTo>
                <a:lnTo>
                  <a:pt x="595948" y="1359636"/>
                </a:lnTo>
                <a:lnTo>
                  <a:pt x="596492" y="1359393"/>
                </a:lnTo>
                <a:lnTo>
                  <a:pt x="599593" y="1361836"/>
                </a:lnTo>
                <a:lnTo>
                  <a:pt x="600106" y="1357789"/>
                </a:lnTo>
                <a:lnTo>
                  <a:pt x="707609" y="1310053"/>
                </a:lnTo>
                <a:cubicBezTo>
                  <a:pt x="809574" y="1245133"/>
                  <a:pt x="879865" y="1137193"/>
                  <a:pt x="895238" y="1013142"/>
                </a:cubicBezTo>
                <a:lnTo>
                  <a:pt x="896086" y="939191"/>
                </a:lnTo>
                <a:lnTo>
                  <a:pt x="978376" y="962946"/>
                </a:lnTo>
                <a:cubicBezTo>
                  <a:pt x="1068258" y="978270"/>
                  <a:pt x="1160602" y="963230"/>
                  <a:pt x="1240691" y="920750"/>
                </a:cubicBezTo>
                <a:lnTo>
                  <a:pt x="1335271" y="850810"/>
                </a:lnTo>
                <a:lnTo>
                  <a:pt x="1335841" y="851044"/>
                </a:lnTo>
                <a:lnTo>
                  <a:pt x="1335751" y="850455"/>
                </a:lnTo>
                <a:lnTo>
                  <a:pt x="1338925" y="848108"/>
                </a:lnTo>
                <a:lnTo>
                  <a:pt x="1335157" y="846546"/>
                </a:lnTo>
                <a:lnTo>
                  <a:pt x="1317472" y="730258"/>
                </a:lnTo>
                <a:cubicBezTo>
                  <a:pt x="1281751" y="614779"/>
                  <a:pt x="1196178" y="518502"/>
                  <a:pt x="1080577" y="470948"/>
                </a:cubicBezTo>
                <a:lnTo>
                  <a:pt x="1058472" y="464629"/>
                </a:lnTo>
                <a:lnTo>
                  <a:pt x="1074140" y="440247"/>
                </a:lnTo>
                <a:cubicBezTo>
                  <a:pt x="1114538" y="358505"/>
                  <a:pt x="1126544" y="265718"/>
                  <a:pt x="1108753" y="176823"/>
                </a:cubicBezTo>
                <a:lnTo>
                  <a:pt x="1069574" y="68351"/>
                </a:lnTo>
                <a:lnTo>
                  <a:pt x="1070707" y="66967"/>
                </a:lnTo>
                <a:lnTo>
                  <a:pt x="1068984" y="66716"/>
                </a:lnTo>
                <a:lnTo>
                  <a:pt x="1067249" y="61913"/>
                </a:lnTo>
                <a:lnTo>
                  <a:pt x="1063939" y="65983"/>
                </a:lnTo>
                <a:lnTo>
                  <a:pt x="949804" y="49383"/>
                </a:lnTo>
                <a:cubicBezTo>
                  <a:pt x="828927" y="49944"/>
                  <a:pt x="711912" y="103789"/>
                  <a:pt x="632768" y="200544"/>
                </a:cubicBezTo>
                <a:lnTo>
                  <a:pt x="628465" y="207203"/>
                </a:lnTo>
                <a:lnTo>
                  <a:pt x="601766" y="162446"/>
                </a:lnTo>
                <a:cubicBezTo>
                  <a:pt x="526147" y="62912"/>
                  <a:pt x="411139" y="4901"/>
                  <a:pt x="290361" y="0"/>
                </a:cubicBezTo>
                <a:lnTo>
                  <a:pt x="175709" y="12490"/>
                </a:lnTo>
                <a:lnTo>
                  <a:pt x="174631" y="11063"/>
                </a:lnTo>
                <a:lnTo>
                  <a:pt x="173981" y="12678"/>
                </a:lnTo>
                <a:close/>
              </a:path>
            </a:pathLst>
          </a:custGeom>
          <a:solidFill>
            <a:srgbClr val="FD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05343-6345-B490-42BA-39A2CB48DEDB}"/>
              </a:ext>
            </a:extLst>
          </p:cNvPr>
          <p:cNvSpPr txBox="1"/>
          <p:nvPr/>
        </p:nvSpPr>
        <p:spPr>
          <a:xfrm>
            <a:off x="759739" y="697777"/>
            <a:ext cx="58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03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FFED1-624B-B1B3-8555-32F83DA9AE01}"/>
              </a:ext>
            </a:extLst>
          </p:cNvPr>
          <p:cNvSpPr txBox="1"/>
          <p:nvPr/>
        </p:nvSpPr>
        <p:spPr>
          <a:xfrm>
            <a:off x="607116" y="1819463"/>
            <a:ext cx="109707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altLang="ko-KR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2016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 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파이어 </a:t>
            </a:r>
            <a:r>
              <a:rPr lang="ko-KR" altLang="en-US" sz="40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엠블렘</a:t>
            </a:r>
            <a:r>
              <a:rPr lang="en-US" altLang="ko-KR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 </a:t>
            </a:r>
            <a:r>
              <a:rPr lang="ko-KR" altLang="en-US" sz="40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동물의 숲</a:t>
            </a:r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모바일 버전 </a:t>
            </a:r>
            <a:endParaRPr lang="en-US" altLang="ko-KR" sz="40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ko-KR" altLang="en-US" sz="4000" b="0" i="0" dirty="0">
                <a:solidFill>
                  <a:srgbClr val="5A5A5A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출시 발표</a:t>
            </a:r>
            <a:endParaRPr lang="en-US" altLang="ko-KR" sz="4000" b="0" i="0" dirty="0">
              <a:solidFill>
                <a:srgbClr val="5A5A5A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r>
              <a:rPr lang="en-US" altLang="ko-KR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(</a:t>
            </a:r>
            <a:r>
              <a:rPr lang="ko-KR" altLang="en-US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파이어 </a:t>
            </a:r>
            <a:r>
              <a:rPr lang="ko-KR" altLang="en-US" sz="3600" dirty="0" err="1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엠블렘</a:t>
            </a:r>
            <a:r>
              <a:rPr lang="ko-KR" altLang="en-US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히어로즈</a:t>
            </a:r>
            <a:r>
              <a:rPr lang="en-US" altLang="ko-KR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</a:t>
            </a:r>
            <a:r>
              <a:rPr lang="ko-KR" altLang="en-US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동물의 숲 포켓 캠프</a:t>
            </a:r>
            <a:r>
              <a:rPr lang="en-US" altLang="ko-KR" sz="3600" dirty="0">
                <a:solidFill>
                  <a:srgbClr val="5A5A5A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)</a:t>
            </a:r>
          </a:p>
          <a:p>
            <a:endParaRPr lang="en-US" altLang="ko-KR" sz="3600" dirty="0">
              <a:solidFill>
                <a:srgbClr val="5A5A5A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74BE001-E348-82DB-14B9-0B23FBF1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47" y="3781926"/>
            <a:ext cx="1979195" cy="197919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D7E5788-A36D-7CFE-E0F6-BCDB67CA8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5" y="3822819"/>
            <a:ext cx="4521868" cy="25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6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337</Words>
  <Application>Microsoft Office PowerPoint</Application>
  <PresentationFormat>와이드스크린</PresentationFormat>
  <Paragraphs>77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배달의민족 주아</vt:lpstr>
      <vt:lpstr>한컴 말랑말랑 Bold</vt:lpstr>
      <vt:lpstr>휴먼둥근헤드라인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chun sae mi</dc:creator>
  <cp:lastModifiedBy>insuk3321@gmail.com</cp:lastModifiedBy>
  <cp:revision>17</cp:revision>
  <dcterms:created xsi:type="dcterms:W3CDTF">2019-02-26T15:20:39Z</dcterms:created>
  <dcterms:modified xsi:type="dcterms:W3CDTF">2025-04-14T11:33:16Z</dcterms:modified>
</cp:coreProperties>
</file>