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310" r:id="rId15"/>
    <p:sldId id="274" r:id="rId16"/>
    <p:sldId id="275" r:id="rId17"/>
    <p:sldId id="276" r:id="rId18"/>
    <p:sldId id="307" r:id="rId19"/>
    <p:sldId id="277" r:id="rId20"/>
    <p:sldId id="280" r:id="rId21"/>
    <p:sldId id="267" r:id="rId22"/>
    <p:sldId id="269" r:id="rId23"/>
    <p:sldId id="278" r:id="rId24"/>
    <p:sldId id="281" r:id="rId25"/>
    <p:sldId id="282" r:id="rId26"/>
    <p:sldId id="27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BF46F-45BB-5910-DB65-08EB82ED41CC}" v="4" dt="2025-04-15T02:09:39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96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25679000479537"/>
          <c:y val="7.1885633404881633E-2"/>
          <c:w val="0.60987678375727006"/>
          <c:h val="0.80103168147889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일본 국토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E-45F1-8544-5BF580BFCB5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A4-4471-81D3-E34233D5880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A4-4471-81D3-E34233D5880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A4-4471-81D3-E34233D5880D}"/>
              </c:ext>
            </c:extLst>
          </c:dPt>
          <c:cat>
            <c:strRef>
              <c:f>Sheet1!$A$2:$A$5</c:f>
              <c:strCache>
                <c:ptCount val="4"/>
                <c:pt idx="0">
                  <c:v>산지</c:v>
                </c:pt>
                <c:pt idx="1">
                  <c:v>농지</c:v>
                </c:pt>
                <c:pt idx="2">
                  <c:v>택지</c:v>
                </c:pt>
                <c:pt idx="3">
                  <c:v>공업지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14</c:v>
                </c:pt>
                <c:pt idx="2">
                  <c:v>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E-45F1-8544-5BF580BFC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ayout>
        <c:manualLayout>
          <c:xMode val="edge"/>
          <c:yMode val="edge"/>
          <c:x val="0"/>
          <c:y val="0.5967613343025272"/>
          <c:w val="0.22693916664382632"/>
          <c:h val="0.4032386656974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89C5EB2-A96B-40BC-AE18-B8C3A02E8E40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B824E4B-4D34-4F11-A6A5-48668ED9806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4217432-5D7B-5947-8B4A-FC55B8356596}" type="slidenum">
              <a:rPr lang="en-US" altLang="ko-KR"/>
              <a:pPr lvl="0"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 rotWithShape="1"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추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fld id="{21704857-4E40-4474-9210-71AA874027C1}" type="datetime1">
              <a:rPr lang="ko-KR" altLang="en-US"/>
              <a:pPr lvl="0">
                <a:defRPr/>
              </a:pPr>
              <a:t>2025-04-14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fld id="{D006CA5E-48D4-44A7-AF91-F9E6C200925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/>
              <a:t>도도부현</a:t>
            </a:r>
            <a:r>
              <a:rPr lang="ko-KR" altLang="en-US" b="1" dirty="0"/>
              <a:t> 관찰사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1400" dirty="0" err="1">
                <a:ea typeface="맑은 고딕"/>
              </a:rPr>
              <a:t>일본어일본학과</a:t>
            </a:r>
            <a:r>
              <a:rPr lang="ko-KR" altLang="en-US" sz="1400" dirty="0">
                <a:ea typeface="맑은 고딕"/>
              </a:rPr>
              <a:t> </a:t>
            </a:r>
            <a:r>
              <a:rPr lang="en-US" altLang="ko-KR" sz="1400" dirty="0">
                <a:ea typeface="맑은 고딕"/>
              </a:rPr>
              <a:t>22101436</a:t>
            </a:r>
            <a:r>
              <a:rPr lang="ko-KR" altLang="en-US" sz="1400" dirty="0">
                <a:ea typeface="맑은 고딕"/>
              </a:rPr>
              <a:t> 김성재</a:t>
            </a:r>
            <a:r>
              <a:rPr lang="en-US" altLang="ko-KR" sz="1400" dirty="0">
                <a:ea typeface="맑은 고딕"/>
              </a:rPr>
              <a:t>     </a:t>
            </a:r>
            <a:r>
              <a:rPr lang="ko-KR" altLang="en-US" sz="1400" dirty="0" err="1">
                <a:ea typeface="맑은 고딕"/>
              </a:rPr>
              <a:t>일본어일본학과</a:t>
            </a:r>
            <a:r>
              <a:rPr lang="ko-KR" altLang="en-US" sz="1400" dirty="0">
                <a:ea typeface="맑은 고딕"/>
              </a:rPr>
              <a:t> </a:t>
            </a:r>
            <a:r>
              <a:rPr lang="en-US" altLang="ko-KR" sz="1400" dirty="0">
                <a:ea typeface="맑은 고딕"/>
              </a:rPr>
              <a:t>22101630 </a:t>
            </a:r>
            <a:r>
              <a:rPr lang="ko-KR" altLang="en-US" sz="1400" dirty="0">
                <a:ea typeface="맑은 고딕"/>
              </a:rPr>
              <a:t>조영준</a:t>
            </a:r>
            <a:endParaRPr lang="en-US" altLang="ko-KR" sz="1400" dirty="0">
              <a:ea typeface="맑은 고딕"/>
            </a:endParaRPr>
          </a:p>
          <a:p>
            <a:r>
              <a:rPr lang="ko-KR" altLang="en-US" sz="1400" dirty="0" err="1">
                <a:ea typeface="맑은 고딕"/>
              </a:rPr>
              <a:t>일본어일본학과</a:t>
            </a:r>
            <a:r>
              <a:rPr lang="ko-KR" altLang="en-US" sz="1400" dirty="0">
                <a:ea typeface="맑은 고딕"/>
              </a:rPr>
              <a:t> </a:t>
            </a:r>
            <a:r>
              <a:rPr lang="en-US" altLang="ko-KR" sz="1400" dirty="0">
                <a:ea typeface="맑은 고딕"/>
              </a:rPr>
              <a:t>22101627 </a:t>
            </a:r>
            <a:r>
              <a:rPr lang="ko-KR" altLang="en-US" sz="1400" dirty="0">
                <a:ea typeface="맑은 고딕"/>
              </a:rPr>
              <a:t>김건우</a:t>
            </a:r>
            <a:r>
              <a:rPr lang="ko-KR" altLang="en-US" sz="1400" spc="0" dirty="0">
                <a:ea typeface="맑은 고딕"/>
              </a:rPr>
              <a:t>        </a:t>
            </a:r>
            <a:r>
              <a:rPr lang="ko-KR" altLang="en-US" sz="1400" dirty="0" err="1">
                <a:ea typeface="맑은 고딕"/>
              </a:rPr>
              <a:t>일본어일본학과</a:t>
            </a:r>
            <a:r>
              <a:rPr lang="ko-KR" altLang="en-US" sz="1400" dirty="0">
                <a:ea typeface="맑은 고딕"/>
              </a:rPr>
              <a:t> 22101465 장하준</a:t>
            </a:r>
            <a:endParaRPr lang="en-US" altLang="ko-KR" sz="1400" dirty="0"/>
          </a:p>
          <a:p>
            <a:r>
              <a:rPr lang="ko-KR" altLang="en-US" sz="1400" dirty="0" err="1"/>
              <a:t>일본어일본학과</a:t>
            </a:r>
            <a:r>
              <a:rPr lang="ko-KR" altLang="en-US" sz="1400" dirty="0"/>
              <a:t> </a:t>
            </a:r>
            <a:r>
              <a:rPr lang="en-US" altLang="ko-KR" sz="1400" dirty="0"/>
              <a:t>22240067 </a:t>
            </a:r>
            <a:r>
              <a:rPr lang="ko-KR" altLang="en-US" sz="1400" dirty="0" err="1"/>
              <a:t>호명길</a:t>
            </a:r>
            <a:endParaRPr lang="en-US" altLang="ko-KR" sz="1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1634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b="1" dirty="0"/>
              <a:t>지방과 행정 구역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dirty="0"/>
              <a:t>  </a:t>
            </a:r>
          </a:p>
          <a:p>
            <a:pPr marL="0" indent="0">
              <a:buNone/>
              <a:defRPr/>
            </a:pPr>
            <a:r>
              <a:rPr lang="ko-KR" altLang="en-US" b="1" u="sng" dirty="0" err="1"/>
              <a:t>도도부현</a:t>
            </a:r>
            <a:endParaRPr lang="ko-KR" altLang="en-US" b="1" u="sng" dirty="0"/>
          </a:p>
          <a:p>
            <a:pPr lvl="0">
              <a:defRPr/>
            </a:pPr>
            <a:r>
              <a:rPr lang="en-US" altLang="ko-KR" dirty="0"/>
              <a:t>1</a:t>
            </a:r>
            <a:r>
              <a:rPr lang="ko-KR" altLang="en-US" dirty="0"/>
              <a:t>도 </a:t>
            </a:r>
            <a:r>
              <a:rPr lang="en-US" altLang="ko-KR" dirty="0"/>
              <a:t>: </a:t>
            </a:r>
            <a:r>
              <a:rPr lang="ko-KR" altLang="en-US" dirty="0"/>
              <a:t>도쿄도</a:t>
            </a:r>
          </a:p>
          <a:p>
            <a:pPr lvl="0">
              <a:defRPr/>
            </a:pPr>
            <a:r>
              <a:rPr lang="en-US" altLang="ko-KR" dirty="0"/>
              <a:t>1</a:t>
            </a:r>
            <a:r>
              <a:rPr lang="ko-KR" altLang="en-US" dirty="0"/>
              <a:t>도 </a:t>
            </a:r>
            <a:r>
              <a:rPr lang="en-US" altLang="ko-KR" dirty="0"/>
              <a:t>: </a:t>
            </a:r>
            <a:r>
              <a:rPr lang="ko-KR" altLang="en-US" dirty="0"/>
              <a:t>홋카이도</a:t>
            </a:r>
          </a:p>
          <a:p>
            <a:pPr lvl="0">
              <a:defRPr/>
            </a:pPr>
            <a:r>
              <a:rPr lang="en-US" altLang="ko-KR" dirty="0"/>
              <a:t>2</a:t>
            </a:r>
            <a:r>
              <a:rPr lang="ko-KR" altLang="en-US" dirty="0"/>
              <a:t>부 </a:t>
            </a:r>
            <a:r>
              <a:rPr lang="en-US" altLang="ko-KR" dirty="0"/>
              <a:t>: </a:t>
            </a:r>
            <a:r>
              <a:rPr lang="ko-KR" altLang="en-US" dirty="0"/>
              <a:t>오사카부</a:t>
            </a:r>
            <a:r>
              <a:rPr lang="en-US" altLang="ko-KR" dirty="0"/>
              <a:t>, </a:t>
            </a:r>
            <a:r>
              <a:rPr lang="ko-KR" altLang="en-US" dirty="0" err="1"/>
              <a:t>교토부</a:t>
            </a:r>
            <a:endParaRPr lang="ko-KR" altLang="en-US" dirty="0"/>
          </a:p>
          <a:p>
            <a:pPr lvl="0">
              <a:defRPr/>
            </a:pPr>
            <a:r>
              <a:rPr lang="en-US" altLang="ko-KR" dirty="0"/>
              <a:t>43</a:t>
            </a:r>
            <a:r>
              <a:rPr lang="ko-KR" altLang="en-US" dirty="0"/>
              <a:t>현 </a:t>
            </a:r>
            <a:r>
              <a:rPr lang="en-US" altLang="ko-KR" dirty="0"/>
              <a:t>: </a:t>
            </a:r>
            <a:r>
              <a:rPr lang="ko-KR" altLang="en-US" dirty="0"/>
              <a:t>후쿠오카현</a:t>
            </a:r>
            <a:r>
              <a:rPr lang="en-US" altLang="ko-KR" dirty="0"/>
              <a:t>, </a:t>
            </a:r>
            <a:r>
              <a:rPr lang="ko-KR" altLang="en-US" dirty="0" err="1"/>
              <a:t>나라현</a:t>
            </a:r>
            <a:r>
              <a:rPr lang="en-US" altLang="ko-KR" dirty="0"/>
              <a:t>, </a:t>
            </a:r>
            <a:r>
              <a:rPr lang="ko-KR" altLang="en-US" dirty="0"/>
              <a:t>히로시마현 등</a:t>
            </a:r>
          </a:p>
          <a:p>
            <a:pPr lvl="0">
              <a:defRPr/>
            </a:pPr>
            <a:endParaRPr lang="en-US" altLang="ko-KR" dirty="0"/>
          </a:p>
          <a:p>
            <a:pPr marL="0" indent="0">
              <a:buNone/>
              <a:defRPr/>
            </a:pPr>
            <a:r>
              <a:rPr lang="ko-KR" altLang="en-US" dirty="0"/>
              <a:t>정령지정도시</a:t>
            </a:r>
            <a:r>
              <a:rPr lang="en-US" altLang="ko-KR" dirty="0"/>
              <a:t>, </a:t>
            </a:r>
            <a:r>
              <a:rPr lang="ko-KR" altLang="en-US" dirty="0" err="1"/>
              <a:t>중핵시</a:t>
            </a:r>
            <a:r>
              <a:rPr lang="en-US" altLang="ko-KR" dirty="0"/>
              <a:t>, </a:t>
            </a:r>
            <a:r>
              <a:rPr lang="ko-KR" altLang="en-US" dirty="0"/>
              <a:t>특별구 외 모든 도시는 </a:t>
            </a:r>
            <a:r>
              <a:rPr lang="ko-KR" altLang="en-US" dirty="0" err="1"/>
              <a:t>도도부현에</a:t>
            </a:r>
            <a:r>
              <a:rPr lang="ko-KR" altLang="en-US" dirty="0"/>
              <a:t> 속함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28611A-2A58-B175-8D54-3671A9E4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2)</a:t>
            </a:r>
            <a:r>
              <a:rPr lang="ko-KR" altLang="en-US" b="1" dirty="0"/>
              <a:t> </a:t>
            </a:r>
            <a:r>
              <a:rPr lang="ko-KR" altLang="en-US" b="1" dirty="0" err="1"/>
              <a:t>도도부현의</a:t>
            </a:r>
            <a:r>
              <a:rPr lang="ko-KR" altLang="en-US" b="1" dirty="0"/>
              <a:t> 역사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F9C62D-05F5-0113-2BDB-BE489FF14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0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279010" y="150829"/>
            <a:ext cx="6429081" cy="3278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/>
              <a:t>아스카시대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1618" y="2560320"/>
            <a:ext cx="10168128" cy="36950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2200" b="1"/>
              <a:t>일본의 지방행정이 시작된 시대</a:t>
            </a:r>
          </a:p>
          <a:p>
            <a:pPr lvl="0">
              <a:defRPr/>
            </a:pPr>
            <a:endParaRPr lang="en-US" altLang="ko-KR" sz="2200"/>
          </a:p>
          <a:p>
            <a:pPr lvl="0">
              <a:defRPr/>
            </a:pPr>
            <a:r>
              <a:rPr lang="ko-KR" altLang="en-US" sz="2200"/>
              <a:t>덴무천황</a:t>
            </a:r>
            <a:r>
              <a:rPr lang="en-US" altLang="ko-KR" sz="2200"/>
              <a:t>-</a:t>
            </a:r>
            <a:r>
              <a:rPr lang="ko-KR" altLang="en-US" sz="2200"/>
              <a:t>전국을 </a:t>
            </a:r>
            <a:r>
              <a:rPr lang="en-US" altLang="ko-KR" sz="2200"/>
              <a:t>5</a:t>
            </a:r>
            <a:r>
              <a:rPr lang="ko-KR" altLang="en-US" sz="2200"/>
              <a:t>개의 </a:t>
            </a:r>
            <a:r>
              <a:rPr lang="en-US" altLang="ko-KR" sz="2200"/>
              <a:t>‘</a:t>
            </a:r>
            <a:r>
              <a:rPr lang="ko-KR" altLang="en-US" sz="2200" b="1"/>
              <a:t>기</a:t>
            </a:r>
            <a:r>
              <a:rPr lang="en-US" altLang="ko-KR" sz="2200"/>
              <a:t>’</a:t>
            </a:r>
            <a:r>
              <a:rPr lang="ko-KR" altLang="en-US" sz="2200"/>
              <a:t>와 </a:t>
            </a:r>
            <a:r>
              <a:rPr lang="en-US" altLang="ko-KR" sz="2200"/>
              <a:t>7</a:t>
            </a:r>
            <a:r>
              <a:rPr lang="ko-KR" altLang="en-US" sz="2200"/>
              <a:t>개의 </a:t>
            </a:r>
            <a:r>
              <a:rPr lang="en-US" altLang="ko-KR" sz="2200"/>
              <a:t>‘</a:t>
            </a:r>
            <a:r>
              <a:rPr lang="ko-KR" altLang="en-US" sz="2200" b="1"/>
              <a:t>도</a:t>
            </a:r>
            <a:r>
              <a:rPr lang="en-US" altLang="ko-KR" sz="2200"/>
              <a:t>’</a:t>
            </a:r>
            <a:r>
              <a:rPr lang="ko-KR" altLang="en-US" sz="2200"/>
              <a:t>로 나눔</a:t>
            </a:r>
          </a:p>
          <a:p>
            <a:pPr lvl="0">
              <a:defRPr/>
            </a:pPr>
            <a:endParaRPr lang="en-US" altLang="ko-KR" sz="2200"/>
          </a:p>
          <a:p>
            <a:pPr lvl="0">
              <a:defRPr/>
            </a:pPr>
            <a:r>
              <a:rPr lang="ko-KR" altLang="en-US" sz="2200" b="1"/>
              <a:t>기나이 </a:t>
            </a:r>
            <a:r>
              <a:rPr lang="en-US" altLang="ko-KR" sz="2200" b="1"/>
              <a:t>-</a:t>
            </a:r>
            <a:r>
              <a:rPr lang="ko-KR" altLang="en-US" sz="2200" b="1"/>
              <a:t> </a:t>
            </a:r>
            <a:r>
              <a:rPr lang="ko-KR" altLang="en-US" sz="2200"/>
              <a:t>천황이 있는 수도권인 </a:t>
            </a:r>
            <a:r>
              <a:rPr lang="en-US" altLang="ko-KR" sz="2200"/>
              <a:t>5</a:t>
            </a:r>
            <a:r>
              <a:rPr lang="ko-KR" altLang="en-US" sz="2200"/>
              <a:t>개의 기를 묶어서 부르는 호칭</a:t>
            </a:r>
          </a:p>
          <a:p>
            <a:pPr lvl="0">
              <a:defRPr/>
            </a:pPr>
            <a:endParaRPr lang="en-US" altLang="ko-KR" sz="2200"/>
          </a:p>
          <a:p>
            <a:pPr latinLnBrk="0">
              <a:defRPr/>
            </a:pPr>
            <a:r>
              <a:rPr lang="ko-KR" altLang="en-US" sz="2400" b="1"/>
              <a:t>오기칠도 </a:t>
            </a:r>
            <a:r>
              <a:rPr lang="en-US" altLang="ko-KR" sz="2400" b="1"/>
              <a:t>- </a:t>
            </a:r>
            <a:r>
              <a:rPr lang="ko-KR" altLang="en-US" sz="2400"/>
              <a:t>기나이의 </a:t>
            </a:r>
            <a:r>
              <a:rPr lang="en-US" altLang="ko-KR" sz="2400" b="1"/>
              <a:t>5</a:t>
            </a:r>
            <a:r>
              <a:rPr lang="ko-KR" altLang="en-US" sz="2400" b="1"/>
              <a:t>개의 기와 </a:t>
            </a:r>
            <a:r>
              <a:rPr lang="ko-KR" altLang="en-US" sz="2400"/>
              <a:t>밖의 </a:t>
            </a:r>
            <a:r>
              <a:rPr lang="ko-KR" altLang="en-US" sz="2400" b="1"/>
              <a:t>일곱 도</a:t>
            </a:r>
            <a:r>
              <a:rPr lang="ko-KR" altLang="en-US" sz="2400"/>
              <a:t>를 나타냄</a:t>
            </a:r>
          </a:p>
          <a:p>
            <a:pPr latinLnBrk="0">
              <a:defRPr/>
            </a:pPr>
            <a:endParaRPr lang="en-US" altLang="ko-KR" sz="2400"/>
          </a:p>
          <a:p>
            <a:pPr lvl="0">
              <a:defRPr/>
            </a:pPr>
            <a:endParaRPr lang="en-US" altLang="ko-KR" sz="2200"/>
          </a:p>
          <a:p>
            <a:pPr marL="0" indent="0">
              <a:buNone/>
              <a:defRPr/>
            </a:pPr>
            <a:endParaRPr lang="ko-KR" altLang="en-US" sz="2200"/>
          </a:p>
        </p:txBody>
      </p:sp>
      <p:pic>
        <p:nvPicPr>
          <p:cNvPr id="5" name="내용 개체 틀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5119" y="20323"/>
            <a:ext cx="5818033" cy="3996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/>
              <a:t>나라</a:t>
            </a:r>
            <a:r>
              <a:rPr lang="en-US" altLang="ko-KR" sz="4000" b="1"/>
              <a:t>, </a:t>
            </a:r>
            <a:r>
              <a:rPr lang="ko-KR" altLang="en-US" sz="4000" b="1"/>
              <a:t>헤이안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0" tIns="45720" rIns="0" bIns="45720" anchor="t">
            <a:normAutofit lnSpcReduction="10000"/>
          </a:bodyPr>
          <a:lstStyle/>
          <a:p>
            <a:pPr lvl="0">
              <a:defRPr/>
            </a:pPr>
            <a:r>
              <a:rPr lang="ko-KR" sz="2200" b="1" dirty="0">
                <a:solidFill>
                  <a:srgbClr val="404040"/>
                </a:solidFill>
                <a:ea typeface="맑은 고딕"/>
                <a:cs typeface="Calibri"/>
              </a:rPr>
              <a:t>나라</a:t>
            </a:r>
          </a:p>
          <a:p>
            <a:pPr lvl="0">
              <a:defRPr/>
            </a:pPr>
            <a:r>
              <a:rPr lang="en-US" altLang="ko-KR" sz="2200" dirty="0">
                <a:solidFill>
                  <a:srgbClr val="404040"/>
                </a:solidFill>
                <a:ea typeface="맑은 고딕"/>
                <a:cs typeface="Calibri"/>
              </a:rPr>
              <a:t>- 701</a:t>
            </a:r>
            <a:r>
              <a:rPr lang="ko-KR" altLang="en-US" sz="2200" dirty="0">
                <a:solidFill>
                  <a:srgbClr val="404040"/>
                </a:solidFill>
                <a:ea typeface="맑은 고딕"/>
                <a:cs typeface="Calibri"/>
              </a:rPr>
              <a:t>년 </a:t>
            </a:r>
            <a:r>
              <a:rPr lang="ko-KR" altLang="en-US" sz="2200" dirty="0" err="1">
                <a:solidFill>
                  <a:srgbClr val="404040"/>
                </a:solidFill>
                <a:ea typeface="맑은 고딕"/>
                <a:cs typeface="Calibri"/>
              </a:rPr>
              <a:t>다이호</a:t>
            </a:r>
            <a:r>
              <a:rPr lang="ko-KR" altLang="en-US" sz="2200" dirty="0">
                <a:solidFill>
                  <a:srgbClr val="404040"/>
                </a:solidFill>
                <a:ea typeface="맑은 고딕"/>
                <a:cs typeface="Calibri"/>
              </a:rPr>
              <a:t> </a:t>
            </a:r>
            <a:r>
              <a:rPr lang="ko-KR" altLang="en-US" sz="2200" dirty="0" err="1">
                <a:solidFill>
                  <a:srgbClr val="404040"/>
                </a:solidFill>
                <a:ea typeface="맑은 고딕"/>
                <a:cs typeface="Calibri"/>
              </a:rPr>
              <a:t>율령반포</a:t>
            </a:r>
            <a:r>
              <a:rPr lang="ko-KR" altLang="en-US" sz="2200" dirty="0">
                <a:solidFill>
                  <a:srgbClr val="404040"/>
                </a:solidFill>
                <a:ea typeface="맑은 고딕"/>
                <a:cs typeface="Calibri"/>
              </a:rPr>
              <a:t> 이후 중앙집권체제로 발전</a:t>
            </a:r>
          </a:p>
          <a:p>
            <a:pPr lvl="0">
              <a:defRPr/>
            </a:pPr>
            <a:r>
              <a:rPr lang="en-US" sz="2200" b="1" dirty="0">
                <a:ea typeface="+mn-lt"/>
                <a:cs typeface="Calibri"/>
              </a:rPr>
              <a:t>- </a:t>
            </a:r>
            <a:r>
              <a:rPr lang="ko-KR" sz="2200" b="1" dirty="0" err="1">
                <a:ea typeface="맑은 고딕"/>
                <a:cs typeface="Calibri"/>
              </a:rPr>
              <a:t>국군리제</a:t>
            </a:r>
            <a:r>
              <a:rPr lang="ko-KR" sz="2200" dirty="0" err="1">
                <a:ea typeface="맑은 고딕"/>
                <a:cs typeface="Calibri"/>
              </a:rPr>
              <a:t>를</a:t>
            </a:r>
            <a:r>
              <a:rPr lang="ko-KR" sz="2200" dirty="0">
                <a:ea typeface="맑은 고딕"/>
                <a:cs typeface="Calibri"/>
              </a:rPr>
              <a:t> 도입</a:t>
            </a:r>
          </a:p>
          <a:p>
            <a:pPr lvl="0">
              <a:defRPr/>
            </a:pPr>
            <a:r>
              <a:rPr lang="en-US" sz="2200" dirty="0">
                <a:solidFill>
                  <a:srgbClr val="404040"/>
                </a:solidFill>
                <a:ea typeface="Calibri"/>
                <a:cs typeface="Calibri"/>
              </a:rPr>
              <a:t>- ‘</a:t>
            </a:r>
            <a:r>
              <a:rPr lang="ko-KR" sz="2200" dirty="0" err="1">
                <a:solidFill>
                  <a:srgbClr val="404040"/>
                </a:solidFill>
                <a:ea typeface="맑은 고딕"/>
                <a:cs typeface="Calibri"/>
              </a:rPr>
              <a:t>율령국</a:t>
            </a:r>
            <a:r>
              <a:rPr lang="en-US" sz="2200" dirty="0">
                <a:solidFill>
                  <a:srgbClr val="404040"/>
                </a:solidFill>
                <a:ea typeface="Calibri"/>
                <a:cs typeface="Calibri"/>
              </a:rPr>
              <a:t>’</a:t>
            </a:r>
            <a:r>
              <a:rPr lang="ko-KR" sz="2200" dirty="0">
                <a:solidFill>
                  <a:srgbClr val="404040"/>
                </a:solidFill>
                <a:ea typeface="맑은 고딕"/>
                <a:cs typeface="Calibri"/>
              </a:rPr>
              <a:t>에 지방관을 파견</a:t>
            </a:r>
          </a:p>
          <a:p>
            <a:pPr lvl="0">
              <a:defRPr/>
            </a:pPr>
            <a:endParaRPr lang="en-US" altLang="ko-KR" sz="2200" dirty="0">
              <a:solidFill>
                <a:srgbClr val="000000"/>
              </a:solidFill>
              <a:ea typeface="맑은 고딕"/>
              <a:cs typeface="Calibri"/>
            </a:endParaRPr>
          </a:p>
          <a:p>
            <a:pPr lvl="0">
              <a:defRPr/>
            </a:pPr>
            <a:r>
              <a:rPr lang="ko-KR" sz="2200" b="1" dirty="0">
                <a:ea typeface="맑은 고딕"/>
                <a:cs typeface="Calibri"/>
              </a:rPr>
              <a:t>헤이안</a:t>
            </a:r>
          </a:p>
          <a:p>
            <a:pPr lvl="0">
              <a:defRPr/>
            </a:pPr>
            <a:r>
              <a:rPr lang="en-US" altLang="ko-KR" sz="2200" dirty="0">
                <a:solidFill>
                  <a:srgbClr val="404040"/>
                </a:solidFill>
                <a:ea typeface="+mn-lt"/>
                <a:cs typeface="Calibri"/>
              </a:rPr>
              <a:t>- 11~12</a:t>
            </a:r>
            <a:r>
              <a:rPr lang="ko-KR" sz="2200" dirty="0">
                <a:solidFill>
                  <a:srgbClr val="404040"/>
                </a:solidFill>
                <a:ea typeface="맑은 고딕"/>
                <a:cs typeface="Calibri"/>
              </a:rPr>
              <a:t>세기</a:t>
            </a:r>
            <a:r>
              <a:rPr lang="en-US" altLang="ko-KR" sz="2200" dirty="0">
                <a:solidFill>
                  <a:srgbClr val="404040"/>
                </a:solidFill>
                <a:ea typeface="+mn-lt"/>
                <a:cs typeface="Calibri"/>
              </a:rPr>
              <a:t> </a:t>
            </a:r>
            <a:r>
              <a:rPr lang="ko-KR" sz="2200" dirty="0">
                <a:solidFill>
                  <a:srgbClr val="404040"/>
                </a:solidFill>
                <a:ea typeface="맑은 고딕"/>
                <a:cs typeface="Calibri"/>
              </a:rPr>
              <a:t>천황의 권력 약화</a:t>
            </a:r>
            <a:r>
              <a:rPr lang="en-US" altLang="ko-KR" sz="2200" dirty="0">
                <a:solidFill>
                  <a:srgbClr val="404040"/>
                </a:solidFill>
                <a:ea typeface="+mn-lt"/>
                <a:cs typeface="Calibri"/>
              </a:rPr>
              <a:t>, </a:t>
            </a:r>
            <a:r>
              <a:rPr lang="ko-KR" sz="2200" b="1" dirty="0">
                <a:solidFill>
                  <a:srgbClr val="404040"/>
                </a:solidFill>
                <a:ea typeface="맑은 고딕"/>
                <a:cs typeface="Calibri"/>
              </a:rPr>
              <a:t>지방 권력의 상승</a:t>
            </a:r>
          </a:p>
          <a:p>
            <a:pPr lvl="0">
              <a:defRPr/>
            </a:pPr>
            <a:r>
              <a:rPr lang="en-US" altLang="ko-KR" sz="2200" dirty="0">
                <a:ea typeface="맑은 고딕"/>
                <a:cs typeface="Calibri"/>
              </a:rPr>
              <a:t>- </a:t>
            </a:r>
            <a:r>
              <a:rPr lang="ko-KR" altLang="en-US" sz="2200" dirty="0">
                <a:ea typeface="맑은 고딕"/>
                <a:cs typeface="Calibri"/>
              </a:rPr>
              <a:t>무사체제가 들어서며 봉건적 체제로 변함</a:t>
            </a:r>
          </a:p>
          <a:p>
            <a:pPr lvl="0">
              <a:defRPr/>
            </a:pPr>
            <a:endParaRPr lang="en-US" altLang="ko-KR" sz="2200" dirty="0"/>
          </a:p>
          <a:p>
            <a:pPr lvl="0">
              <a:defRPr/>
            </a:pPr>
            <a:endParaRPr lang="en-US" altLang="ko-KR" sz="2200" dirty="0"/>
          </a:p>
          <a:p>
            <a:pPr lvl="0">
              <a:defRPr/>
            </a:pPr>
            <a:endParaRPr lang="ko-KR" alt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4000" b="1">
                <a:effectLst/>
              </a:rPr>
              <a:t>무로마치 시대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dirty="0"/>
              <a:t>이 시기에 오기칠도</a:t>
            </a:r>
            <a:r>
              <a:rPr lang="en-US" altLang="ko-KR" dirty="0"/>
              <a:t>-</a:t>
            </a:r>
            <a:r>
              <a:rPr lang="ko-KR" altLang="en-US" b="1" dirty="0"/>
              <a:t>행정구역으로 사용</a:t>
            </a:r>
            <a:r>
              <a:rPr lang="en-US" altLang="ko-KR" b="1" dirty="0"/>
              <a:t>X</a:t>
            </a:r>
          </a:p>
          <a:p>
            <a:pPr lvl="0">
              <a:defRPr/>
            </a:pPr>
            <a:endParaRPr lang="en-US" altLang="ko-KR" b="1" dirty="0"/>
          </a:p>
          <a:p>
            <a:pPr lvl="0">
              <a:defRPr/>
            </a:pPr>
            <a:r>
              <a:rPr lang="ko-KR" altLang="en-US" dirty="0"/>
              <a:t>표면적</a:t>
            </a:r>
            <a:r>
              <a:rPr lang="en-US" altLang="ko-KR" dirty="0"/>
              <a:t>/</a:t>
            </a:r>
            <a:r>
              <a:rPr lang="ko-KR" altLang="en-US" dirty="0"/>
              <a:t>지리적 구분으로 사용</a:t>
            </a:r>
            <a:r>
              <a:rPr lang="en-US" altLang="ko-KR" dirty="0"/>
              <a:t>O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ko-KR" altLang="en-US" b="1" dirty="0"/>
              <a:t>공식적인 폐지</a:t>
            </a:r>
            <a:r>
              <a:rPr lang="en-US" altLang="ko-KR" b="1" dirty="0"/>
              <a:t>x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/>
              <a:t>전국시대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2200" dirty="0"/>
              <a:t>중앙 권력 붕괴</a:t>
            </a:r>
          </a:p>
          <a:p>
            <a:pPr lvl="0">
              <a:defRPr/>
            </a:pPr>
            <a:endParaRPr lang="en-US" altLang="ko-KR" sz="2200" dirty="0"/>
          </a:p>
          <a:p>
            <a:pPr lvl="0">
              <a:defRPr/>
            </a:pPr>
            <a:r>
              <a:rPr lang="ko-KR" altLang="en-US" sz="2200" dirty="0"/>
              <a:t>지방 영주들이 자신만의 영지 통치</a:t>
            </a:r>
          </a:p>
          <a:p>
            <a:pPr lvl="0">
              <a:defRPr/>
            </a:pPr>
            <a:endParaRPr lang="en-US" altLang="ko-KR" sz="2200" dirty="0"/>
          </a:p>
          <a:p>
            <a:pPr lvl="0">
              <a:defRPr/>
            </a:pPr>
            <a:r>
              <a:rPr lang="ko-KR" altLang="en-US" sz="2200" b="1" dirty="0"/>
              <a:t>행정구역 체계</a:t>
            </a:r>
            <a:r>
              <a:rPr lang="en-US" altLang="ko-KR" sz="2200" b="1" dirty="0"/>
              <a:t>X</a:t>
            </a:r>
            <a:endParaRPr lang="ko-KR" altLang="en-US" sz="2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6397658" y="681228"/>
            <a:ext cx="5429601" cy="549554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anchor="ctr">
            <a:normAutofit/>
          </a:bodyPr>
          <a:lstStyle/>
          <a:p>
            <a:pPr latinLnBrk="0">
              <a:defRPr/>
            </a:pPr>
            <a:r>
              <a:rPr lang="ko-KR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에도시대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6417391" cy="3560251"/>
          </a:xfr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 sz="1800"/>
              <a:t>세키가하라 전투 이후 에도막부 수립 </a:t>
            </a:r>
            <a:r>
              <a:rPr lang="en-US" altLang="ko-KR" sz="1800"/>
              <a:t>– </a:t>
            </a:r>
            <a:r>
              <a:rPr lang="ko-KR" altLang="en-US" sz="1800" b="1"/>
              <a:t>막번체제</a:t>
            </a:r>
          </a:p>
          <a:p>
            <a:pPr marL="0" indent="0">
              <a:buNone/>
              <a:defRPr/>
            </a:pPr>
            <a:endParaRPr lang="en-US" altLang="ko-KR" sz="1800" b="1"/>
          </a:p>
          <a:p>
            <a:pPr lvl="0">
              <a:defRPr/>
            </a:pPr>
            <a:r>
              <a:rPr lang="ko-KR" altLang="en-US" sz="1800"/>
              <a:t>막부</a:t>
            </a:r>
            <a:r>
              <a:rPr lang="en-US" altLang="ko-KR" sz="1800"/>
              <a:t>(</a:t>
            </a:r>
            <a:r>
              <a:rPr lang="ko-KR" altLang="en-US" sz="1800"/>
              <a:t>幕府</a:t>
            </a:r>
            <a:r>
              <a:rPr lang="en-US" altLang="ko-KR" sz="1800"/>
              <a:t>): </a:t>
            </a:r>
            <a:r>
              <a:rPr lang="ko-KR" altLang="en-US" sz="1800"/>
              <a:t>도쿠가와 쇼군이 중심이 되어 일본 전체를 통치</a:t>
            </a:r>
          </a:p>
          <a:p>
            <a:pPr lvl="0">
              <a:defRPr/>
            </a:pPr>
            <a:endParaRPr lang="en-US" altLang="ko-KR" sz="1800"/>
          </a:p>
          <a:p>
            <a:pPr lvl="0">
              <a:defRPr/>
            </a:pPr>
            <a:r>
              <a:rPr lang="ko-KR" altLang="en-US" sz="1800"/>
              <a:t>번</a:t>
            </a:r>
            <a:r>
              <a:rPr lang="en-US" altLang="ko-KR" sz="1800"/>
              <a:t>(</a:t>
            </a:r>
            <a:r>
              <a:rPr lang="ko-KR" altLang="en-US" sz="1800"/>
              <a:t>藩</a:t>
            </a:r>
            <a:r>
              <a:rPr lang="en-US" altLang="ko-KR" sz="1800"/>
              <a:t>): </a:t>
            </a:r>
            <a:r>
              <a:rPr lang="ko-KR" altLang="en-US" sz="1800"/>
              <a:t>각 지역을 통치하는 다이묘의 자치적인 지방 정권</a:t>
            </a:r>
          </a:p>
          <a:p>
            <a:pPr marL="0" indent="0" latinLnBrk="0">
              <a:buNone/>
              <a:defRPr/>
            </a:pPr>
            <a:endParaRPr lang="en-US" altLang="ko-KR" sz="1800"/>
          </a:p>
          <a:p>
            <a:pPr latinLnBrk="0">
              <a:defRPr/>
            </a:pPr>
            <a:r>
              <a:rPr lang="ko-KR" altLang="en-US" sz="1800"/>
              <a:t>약 </a:t>
            </a:r>
            <a:r>
              <a:rPr lang="en-US" altLang="ko-KR" sz="1800"/>
              <a:t>300</a:t>
            </a:r>
            <a:r>
              <a:rPr lang="ko-KR" altLang="en-US" sz="1800"/>
              <a:t>개의 번들로 구성</a:t>
            </a:r>
          </a:p>
          <a:p>
            <a:pPr latinLnBrk="0">
              <a:defRPr/>
            </a:pPr>
            <a:endParaRPr lang="en-US" altLang="ko-KR" sz="1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E5D67-2509-AD66-3C9C-626CEE3D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>
                <a:ea typeface="맑은 고딕"/>
              </a:rPr>
              <a:t>막부와 번의 역할</a:t>
            </a:r>
            <a:endParaRPr lang="ko-KR" altLang="en-US" sz="4000" b="1">
              <a:ea typeface="맑은 고딕"/>
              <a:cs typeface="Calibri Ligh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3DCF9D-7FC6-E473-2641-A9681E37C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631" y="1806772"/>
            <a:ext cx="10379697" cy="4351338"/>
          </a:xfrm>
        </p:spPr>
        <p:txBody>
          <a:bodyPr vert="horz" lIns="0" tIns="45720" rIns="0" bIns="45720" anchor="t">
            <a:normAutofit/>
          </a:bodyPr>
          <a:lstStyle/>
          <a:p>
            <a:r>
              <a:rPr lang="ko-KR" altLang="en-US" sz="2400" b="1" dirty="0">
                <a:ea typeface="맑은 고딕"/>
              </a:rPr>
              <a:t>막부</a:t>
            </a:r>
          </a:p>
          <a:p>
            <a:pPr marL="0" indent="0">
              <a:buNone/>
            </a:pPr>
            <a:r>
              <a:rPr lang="en-US" altLang="ko-KR" sz="2000" dirty="0"/>
              <a:t>    -</a:t>
            </a:r>
            <a:r>
              <a:rPr lang="ko-KR" altLang="en-US" sz="2000" dirty="0"/>
              <a:t>외교와 군사권</a:t>
            </a:r>
            <a:r>
              <a:rPr lang="en-US" altLang="ko-KR" sz="2000" dirty="0"/>
              <a:t>, </a:t>
            </a:r>
            <a:r>
              <a:rPr lang="ko-KR" altLang="en-US" sz="2000" dirty="0"/>
              <a:t>화폐 발행 등 국가의 핵심 권한 장악</a:t>
            </a:r>
          </a:p>
          <a:p>
            <a:pPr marL="0" indent="0">
              <a:buNone/>
            </a:pPr>
            <a:r>
              <a:rPr lang="en-US" altLang="ko-KR" sz="2000" dirty="0"/>
              <a:t>    -</a:t>
            </a:r>
            <a:r>
              <a:rPr lang="ko-KR" altLang="en-US" sz="2000" dirty="0"/>
              <a:t>다이묘들을 감시하고 통제함</a:t>
            </a:r>
            <a:endParaRPr lang="en-US" altLang="ko-KR" dirty="0"/>
          </a:p>
          <a:p>
            <a:r>
              <a:rPr lang="ko-KR" altLang="en-US" sz="2400" b="1" dirty="0">
                <a:ea typeface="맑은 고딕"/>
              </a:rPr>
              <a:t>번</a:t>
            </a:r>
            <a:endParaRPr lang="ko-KR" altLang="en-US" sz="2400" b="1" dirty="0">
              <a:ea typeface="맑은 고딕"/>
              <a:cs typeface="Calibri"/>
            </a:endParaRPr>
          </a:p>
          <a:p>
            <a:pPr marL="0" indent="0">
              <a:buNone/>
            </a:pPr>
            <a:r>
              <a:rPr lang="ko-KR" altLang="en-US" sz="2000" dirty="0"/>
              <a:t>    </a:t>
            </a:r>
            <a:r>
              <a:rPr lang="en-US" altLang="ko-KR" sz="2000" dirty="0"/>
              <a:t>-</a:t>
            </a:r>
            <a:r>
              <a:rPr lang="ko-KR" altLang="en-US" sz="2000" dirty="0"/>
              <a:t>자체 법령과 세금 체계 운영 가능</a:t>
            </a:r>
          </a:p>
          <a:p>
            <a:pPr marL="0" indent="0">
              <a:buNone/>
            </a:pPr>
            <a:r>
              <a:rPr lang="en-US" altLang="ko-KR" sz="2000" dirty="0"/>
              <a:t>    -</a:t>
            </a:r>
            <a:r>
              <a:rPr lang="ko-KR" altLang="en-US" sz="2000" dirty="0"/>
              <a:t>자체 군대</a:t>
            </a:r>
            <a:r>
              <a:rPr lang="en-US" altLang="ko-KR" sz="2000" dirty="0"/>
              <a:t>(</a:t>
            </a:r>
            <a:r>
              <a:rPr lang="ko-KR" altLang="en-US" sz="2000" dirty="0"/>
              <a:t>사무라이</a:t>
            </a:r>
            <a:r>
              <a:rPr lang="en-US" altLang="ko-KR" sz="2000" dirty="0"/>
              <a:t>) </a:t>
            </a:r>
            <a:r>
              <a:rPr lang="ko-KR" altLang="en-US" sz="2000" dirty="0"/>
              <a:t>보유</a:t>
            </a:r>
          </a:p>
          <a:p>
            <a:pPr marL="0" indent="0">
              <a:buNone/>
            </a:pPr>
            <a:r>
              <a:rPr lang="en-US" altLang="ko-KR" sz="2000" dirty="0"/>
              <a:t>    -</a:t>
            </a:r>
            <a:r>
              <a:rPr lang="ko-KR" altLang="en-US" sz="2000" dirty="0"/>
              <a:t>하지만 막부의 명령을 따라야 했고 독자 외교 불가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6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0333CF-0F68-28E2-F960-5198F0E7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err="1">
                <a:ea typeface="맑은 고딕"/>
              </a:rPr>
              <a:t>막번체제의</a:t>
            </a:r>
            <a:r>
              <a:rPr lang="ko-KR" altLang="en-US" sz="4000" b="1" dirty="0">
                <a:ea typeface="맑은 고딕"/>
              </a:rPr>
              <a:t> 제도</a:t>
            </a:r>
            <a:endParaRPr lang="ko-KR" altLang="en-US" sz="4000" b="1" dirty="0">
              <a:ea typeface="맑은 고딕"/>
              <a:cs typeface="Calibri Ligh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A3DCF-DF4B-D0B1-E0FB-F9EF039AD4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atinLnBrk="0"/>
            <a:r>
              <a:rPr lang="ko-KR" altLang="en-US" sz="2000" b="1" dirty="0" err="1"/>
              <a:t>산킨코타이</a:t>
            </a:r>
            <a:r>
              <a:rPr lang="ko-KR" altLang="en-US" sz="2000" b="1" dirty="0"/>
              <a:t> 제도</a:t>
            </a:r>
            <a:endParaRPr lang="en-US" altLang="ko-KR" sz="2000" b="1" dirty="0"/>
          </a:p>
          <a:p>
            <a:pPr latinLnBrk="0"/>
            <a:r>
              <a:rPr lang="en-US" altLang="ko-KR" dirty="0"/>
              <a:t> -</a:t>
            </a:r>
            <a:r>
              <a:rPr lang="ko-KR" altLang="en-US" sz="2000" dirty="0"/>
              <a:t>도자마나 </a:t>
            </a:r>
            <a:r>
              <a:rPr lang="ko-KR" altLang="en-US" sz="2000" dirty="0" err="1"/>
              <a:t>후다이</a:t>
            </a:r>
            <a:r>
              <a:rPr lang="ko-KR" altLang="en-US" sz="2000" dirty="0"/>
              <a:t> 다이묘들이 </a:t>
            </a:r>
            <a:r>
              <a:rPr lang="en-US" altLang="ko-KR" sz="2000" dirty="0"/>
              <a:t>1</a:t>
            </a:r>
            <a:r>
              <a:rPr lang="ko-KR" altLang="en-US" sz="2000" dirty="0"/>
              <a:t>년마다 에도</a:t>
            </a:r>
            <a:r>
              <a:rPr lang="en-US" altLang="ko-KR" sz="2000" dirty="0"/>
              <a:t>(</a:t>
            </a:r>
            <a:r>
              <a:rPr lang="ko-KR" altLang="en-US" sz="2000" dirty="0"/>
              <a:t>도쿄</a:t>
            </a:r>
            <a:r>
              <a:rPr lang="en-US" altLang="ko-KR" sz="2000" dirty="0"/>
              <a:t>)</a:t>
            </a:r>
            <a:r>
              <a:rPr lang="ko-KR" altLang="en-US" sz="2000" dirty="0"/>
              <a:t>와 본국을 오가도록 한 제도</a:t>
            </a:r>
            <a:endParaRPr lang="en-US" altLang="ko-KR" sz="2000" dirty="0"/>
          </a:p>
          <a:p>
            <a:pPr latinLnBrk="0"/>
            <a:endParaRPr lang="ko-KR" altLang="en-US" sz="2000" dirty="0"/>
          </a:p>
          <a:p>
            <a:pPr marL="0" indent="0" latinLnBrk="0">
              <a:buNone/>
            </a:pPr>
            <a:r>
              <a:rPr lang="en-US" altLang="ko-KR" sz="2000" dirty="0"/>
              <a:t> </a:t>
            </a:r>
            <a:r>
              <a:rPr lang="en-US" altLang="ko-KR" dirty="0"/>
              <a:t>-</a:t>
            </a:r>
            <a:r>
              <a:rPr lang="ko-KR" altLang="en-US" dirty="0"/>
              <a:t>다이묘의 경제력을 약화시키고 정치적 반란을 막기 위한 장치</a:t>
            </a:r>
            <a:endParaRPr lang="en-US" altLang="ko-KR" dirty="0"/>
          </a:p>
          <a:p>
            <a:pPr marL="0" indent="0" latinLnBrk="0">
              <a:buNone/>
            </a:pPr>
            <a:endParaRPr lang="ko-KR" altLang="en-US" sz="2000" dirty="0"/>
          </a:p>
          <a:p>
            <a:pPr marL="0" indent="0" latinLnBrk="0">
              <a:buNone/>
            </a:pPr>
            <a:r>
              <a:rPr lang="en-US" altLang="ko-KR" sz="2000" dirty="0"/>
              <a:t>  -</a:t>
            </a:r>
            <a:r>
              <a:rPr lang="ko-KR" altLang="en-US" sz="2000" dirty="0"/>
              <a:t>부인과 자식은 에도에 인질처럼 상주</a:t>
            </a:r>
          </a:p>
          <a:p>
            <a:pPr latinLnBrk="0">
              <a:buFontTx/>
              <a:buChar char="-"/>
            </a:pPr>
            <a:endParaRPr lang="en-US" altLang="ko-KR" sz="2000" dirty="0"/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8DF4EF-EC40-81C6-9115-1942AAC274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err="1"/>
              <a:t>고산케</a:t>
            </a:r>
            <a:endParaRPr lang="en-US" altLang="ko-KR" dirty="0"/>
          </a:p>
          <a:p>
            <a:r>
              <a:rPr lang="ko-KR" altLang="en-US" b="1" dirty="0" err="1"/>
              <a:t>도쿠가와</a:t>
            </a:r>
            <a:r>
              <a:rPr lang="ko-KR" altLang="en-US" b="1" dirty="0"/>
              <a:t> 일족</a:t>
            </a:r>
            <a:r>
              <a:rPr lang="en-US" altLang="ko-KR" b="1" dirty="0"/>
              <a:t>(</a:t>
            </a:r>
            <a:r>
              <a:rPr lang="ko-KR" altLang="en-US" b="1" dirty="0"/>
              <a:t>親藩</a:t>
            </a:r>
            <a:r>
              <a:rPr lang="en-US" altLang="ko-KR" b="1" dirty="0"/>
              <a:t>)</a:t>
            </a:r>
            <a:r>
              <a:rPr lang="ko-KR" altLang="en-US" b="1" dirty="0"/>
              <a:t>의 가장 핵심적인 </a:t>
            </a:r>
            <a:r>
              <a:rPr lang="en-US" altLang="ko-KR" b="1" dirty="0"/>
              <a:t>3</a:t>
            </a:r>
            <a:r>
              <a:rPr lang="ko-KR" altLang="en-US" b="1" dirty="0"/>
              <a:t>개 다이묘 가문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정통성 유지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와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후계자 보장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을 위한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가문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dirty="0" err="1"/>
              <a:t>고산쿄</a:t>
            </a:r>
            <a:endParaRPr lang="en-US" altLang="ko-KR" dirty="0"/>
          </a:p>
          <a:p>
            <a:r>
              <a:rPr lang="ko-KR" altLang="en-US" dirty="0" err="1"/>
              <a:t>고산케만으로</a:t>
            </a:r>
            <a:r>
              <a:rPr lang="ko-KR" altLang="en-US" dirty="0"/>
              <a:t> 부족할 때를 대비해</a:t>
            </a:r>
          </a:p>
          <a:p>
            <a:r>
              <a:rPr lang="ko-KR" altLang="en-US" dirty="0" err="1"/>
              <a:t>도쿠가와</a:t>
            </a:r>
            <a:r>
              <a:rPr lang="ko-KR" altLang="en-US" dirty="0"/>
              <a:t> 일가의 </a:t>
            </a:r>
            <a:r>
              <a:rPr lang="ko-KR" altLang="en-US" b="1" dirty="0"/>
              <a:t>부가적 후계 </a:t>
            </a:r>
            <a:r>
              <a:rPr lang="en-US" altLang="ko-KR" dirty="0"/>
              <a:t>3</a:t>
            </a:r>
            <a:r>
              <a:rPr lang="ko-KR" altLang="en-US" dirty="0"/>
              <a:t>가문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9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EB3FDF-74C1-1B16-265D-17E73EA6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>
                <a:ea typeface="맑은 고딕"/>
              </a:rPr>
              <a:t>다이묘의 분류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885F96-C248-FDB5-41FB-8EBFB328C4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ko-KR" altLang="en-US" dirty="0"/>
              <a:t>신판</a:t>
            </a:r>
            <a:r>
              <a:rPr lang="en-US" altLang="ko-KR" dirty="0"/>
              <a:t>(</a:t>
            </a:r>
            <a:r>
              <a:rPr lang="ko-KR" altLang="en-US" dirty="0"/>
              <a:t>親藩</a:t>
            </a:r>
            <a:r>
              <a:rPr lang="en-US" altLang="ko-KR" dirty="0"/>
              <a:t>): </a:t>
            </a:r>
            <a:r>
              <a:rPr lang="ko-KR" altLang="en-US" dirty="0" err="1"/>
              <a:t>도쿠가와</a:t>
            </a:r>
            <a:r>
              <a:rPr lang="ko-KR" altLang="en-US" dirty="0"/>
              <a:t> 가문의 일족</a:t>
            </a:r>
          </a:p>
          <a:p>
            <a:endParaRPr lang="ko-KR" altLang="en-US" dirty="0"/>
          </a:p>
          <a:p>
            <a:r>
              <a:rPr lang="ko-KR" altLang="en-US" dirty="0" err="1"/>
              <a:t>후다이</a:t>
            </a:r>
            <a:r>
              <a:rPr lang="en-US" altLang="ko-KR" dirty="0"/>
              <a:t>(</a:t>
            </a:r>
            <a:r>
              <a:rPr lang="ko-KR" altLang="en-US" dirty="0"/>
              <a:t>譜代</a:t>
            </a:r>
            <a:r>
              <a:rPr lang="en-US" altLang="ko-KR" dirty="0"/>
              <a:t>): </a:t>
            </a:r>
            <a:r>
              <a:rPr lang="ko-KR" altLang="en-US" dirty="0" err="1"/>
              <a:t>도쿠가와가를</a:t>
            </a:r>
            <a:r>
              <a:rPr lang="ko-KR" altLang="en-US" dirty="0"/>
              <a:t> 도와 에도 막부 수립에 공을 세운 다이묘</a:t>
            </a:r>
          </a:p>
          <a:p>
            <a:endParaRPr lang="ko-KR" altLang="en-US" dirty="0"/>
          </a:p>
          <a:p>
            <a:r>
              <a:rPr lang="ko-KR" altLang="en-US" dirty="0" err="1"/>
              <a:t>도자마</a:t>
            </a:r>
            <a:r>
              <a:rPr lang="en-US" altLang="ko-KR" dirty="0"/>
              <a:t>(</a:t>
            </a:r>
            <a:r>
              <a:rPr lang="ko-KR" altLang="en-US" dirty="0"/>
              <a:t>外様</a:t>
            </a:r>
            <a:r>
              <a:rPr lang="en-US" altLang="ko-KR" dirty="0"/>
              <a:t>): </a:t>
            </a:r>
            <a:r>
              <a:rPr lang="ko-KR" altLang="en-US" dirty="0" err="1"/>
              <a:t>도쿠가와가에</a:t>
            </a:r>
            <a:r>
              <a:rPr lang="ko-KR" altLang="en-US" dirty="0"/>
              <a:t> 늦게 복종한 외부 다이묘 </a:t>
            </a:r>
            <a:r>
              <a:rPr lang="en-US" altLang="ko-KR" dirty="0"/>
              <a:t>(</a:t>
            </a:r>
            <a:r>
              <a:rPr lang="ko-KR" altLang="en-US" dirty="0"/>
              <a:t>주로 서일본에 위치</a:t>
            </a:r>
            <a:r>
              <a:rPr lang="en-US" altLang="ko-KR" dirty="0"/>
              <a:t>, </a:t>
            </a:r>
            <a:r>
              <a:rPr lang="ko-KR" altLang="en-US" dirty="0"/>
              <a:t>감시 대상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6" name="내용 개체 틀 5" descr="텍스트, 편지, 문구용품, 아동 미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F1FDEC6-B083-F9AB-54EA-622155AF14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183632"/>
            <a:ext cx="4937125" cy="3347987"/>
          </a:xfrm>
        </p:spPr>
      </p:pic>
    </p:spTree>
    <p:extLst>
      <p:ext uri="{BB962C8B-B14F-4D97-AF65-F5344CB8AC3E}">
        <p14:creationId xmlns:p14="http://schemas.microsoft.com/office/powerpoint/2010/main" val="8678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sz="3000" b="1" dirty="0"/>
              <a:t>1) </a:t>
            </a:r>
            <a:r>
              <a:rPr lang="ko-KR" altLang="en-US" sz="3000" b="1" dirty="0"/>
              <a:t>일본</a:t>
            </a:r>
            <a:endParaRPr lang="en-US" altLang="ko-KR" sz="3000" b="1" dirty="0"/>
          </a:p>
          <a:p>
            <a:endParaRPr lang="en-US" altLang="ko-KR" sz="3000" dirty="0"/>
          </a:p>
          <a:p>
            <a:r>
              <a:rPr lang="en-US" altLang="ko-KR" sz="3000" b="1" dirty="0"/>
              <a:t>2) </a:t>
            </a:r>
            <a:r>
              <a:rPr lang="ko-KR" altLang="en-US" sz="3000" b="1" dirty="0" err="1"/>
              <a:t>도도부현의</a:t>
            </a:r>
            <a:r>
              <a:rPr lang="ko-KR" altLang="en-US" sz="3000" b="1" dirty="0"/>
              <a:t> 역사</a:t>
            </a:r>
            <a:endParaRPr lang="en-US" altLang="ko-KR" sz="3000" b="1" dirty="0"/>
          </a:p>
          <a:p>
            <a:endParaRPr lang="en-US" altLang="ko-KR" sz="3000" dirty="0"/>
          </a:p>
          <a:p>
            <a:r>
              <a:rPr lang="en-US" altLang="ko-KR" sz="3000" b="1" dirty="0"/>
              <a:t>3) </a:t>
            </a:r>
            <a:r>
              <a:rPr lang="ko-KR" altLang="en-US" sz="3000" b="1" dirty="0"/>
              <a:t>현재의 </a:t>
            </a:r>
            <a:r>
              <a:rPr lang="ko-KR" altLang="en-US" sz="3000" b="1" dirty="0" err="1"/>
              <a:t>도도부현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638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/>
              <a:t>메이지시대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568" y="2029456"/>
            <a:ext cx="10168128" cy="3695020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ko-KR" altLang="en-US" sz="2200"/>
              <a:t>메이지 유신 </a:t>
            </a:r>
            <a:r>
              <a:rPr lang="en-US" altLang="ko-KR" sz="2200"/>
              <a:t>- </a:t>
            </a:r>
            <a:r>
              <a:rPr lang="ko-KR" altLang="en-US" sz="2200"/>
              <a:t>막부 체제 붕괴</a:t>
            </a:r>
          </a:p>
          <a:p>
            <a:pPr lvl="0">
              <a:defRPr/>
            </a:pPr>
            <a:endParaRPr lang="en-US" altLang="ko-KR" sz="2200"/>
          </a:p>
          <a:p>
            <a:pPr lvl="0">
              <a:defRPr/>
            </a:pPr>
            <a:r>
              <a:rPr lang="ko-KR" altLang="en-US" sz="2200"/>
              <a:t>초기 </a:t>
            </a:r>
            <a:r>
              <a:rPr lang="ko-KR" altLang="en-US" sz="2200" b="1">
                <a:solidFill>
                  <a:schemeClr val="tx1"/>
                </a:solidFill>
              </a:rPr>
              <a:t>부번현삼치제 </a:t>
            </a:r>
            <a:r>
              <a:rPr lang="ko-KR" altLang="en-US" sz="2200"/>
              <a:t>시행 </a:t>
            </a:r>
            <a:r>
              <a:rPr lang="en-US" altLang="ko-KR" sz="2200"/>
              <a:t>- </a:t>
            </a:r>
            <a:r>
              <a:rPr lang="ko-KR" altLang="en-US" sz="2200"/>
              <a:t>메이지 정부</a:t>
            </a:r>
            <a:r>
              <a:rPr lang="en-US" altLang="ko-KR" sz="2200"/>
              <a:t>-</a:t>
            </a:r>
            <a:r>
              <a:rPr lang="ko-KR" altLang="en-US" sz="2200"/>
              <a:t>중앙 집권을 위해 </a:t>
            </a:r>
            <a:r>
              <a:rPr lang="ko-KR" altLang="en-US" sz="2200" b="1"/>
              <a:t>지방 행정을 개혁</a:t>
            </a:r>
          </a:p>
          <a:p>
            <a:pPr lvl="0">
              <a:defRPr/>
            </a:pPr>
            <a:endParaRPr lang="en-US" altLang="ko-KR" sz="2200" b="1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altLang="ko-KR" sz="2200"/>
              <a:t>1869</a:t>
            </a:r>
            <a:r>
              <a:rPr lang="ko-KR" altLang="en-US" sz="2200"/>
              <a:t>년 </a:t>
            </a:r>
            <a:r>
              <a:rPr lang="ko-KR" altLang="en-US" sz="2200" b="1"/>
              <a:t>판적봉환 </a:t>
            </a:r>
            <a:r>
              <a:rPr lang="en-US" altLang="ko-KR" sz="2200" b="1"/>
              <a:t>- </a:t>
            </a:r>
            <a:r>
              <a:rPr lang="ko-KR" altLang="en-US" sz="2200"/>
              <a:t>다이묘가 다스리던 영토</a:t>
            </a:r>
            <a:r>
              <a:rPr lang="en-US" altLang="ko-KR" sz="2200"/>
              <a:t>, </a:t>
            </a:r>
            <a:r>
              <a:rPr lang="ko-KR" altLang="en-US" sz="2200"/>
              <a:t>백성을 천황에게 반납</a:t>
            </a:r>
          </a:p>
          <a:p>
            <a:pPr lvl="0">
              <a:defRPr/>
            </a:pPr>
            <a:endParaRPr lang="en-US" altLang="ko-KR" sz="2200"/>
          </a:p>
          <a:p>
            <a:pPr lvl="0">
              <a:defRPr/>
            </a:pPr>
            <a:r>
              <a:rPr lang="ko-KR" altLang="en-US" sz="2200"/>
              <a:t>번에 </a:t>
            </a:r>
            <a:r>
              <a:rPr lang="ko-KR" altLang="en-US" sz="2200" b="1"/>
              <a:t>지번사</a:t>
            </a:r>
            <a:r>
              <a:rPr lang="en-US" altLang="ko-KR" sz="2200" b="1"/>
              <a:t>(</a:t>
            </a:r>
            <a:r>
              <a:rPr lang="ko-KR" altLang="en-US" sz="2200" b="1">
                <a:latin typeface="Arial"/>
              </a:rPr>
              <a:t>知藩事</a:t>
            </a:r>
            <a:r>
              <a:rPr lang="en-US" altLang="ko-KR" sz="2200" b="1">
                <a:latin typeface="Arial"/>
              </a:rPr>
              <a:t>) </a:t>
            </a:r>
            <a:r>
              <a:rPr lang="ko-KR" altLang="en-US" sz="2200">
                <a:latin typeface="Arial"/>
              </a:rPr>
              <a:t>파견</a:t>
            </a:r>
          </a:p>
          <a:p>
            <a:pPr lvl="0">
              <a:defRPr/>
            </a:pPr>
            <a:endParaRPr lang="en-US" altLang="ko-KR" sz="2200">
              <a:latin typeface="Arial"/>
            </a:endParaRPr>
          </a:p>
          <a:p>
            <a:pPr lvl="0">
              <a:defRPr/>
            </a:pPr>
            <a:r>
              <a:rPr lang="ko-KR" altLang="en-US" sz="2200">
                <a:latin typeface="Arial"/>
              </a:rPr>
              <a:t>중앙정부의 관할지로 바뀌어 감</a:t>
            </a:r>
          </a:p>
          <a:p>
            <a:pPr lvl="0">
              <a:defRPr/>
            </a:pPr>
            <a:endParaRPr lang="ko-KR" altLang="en-US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 dirty="0">
                <a:ea typeface="맑은 고딕"/>
              </a:rPr>
              <a:t>메이지시대</a:t>
            </a:r>
            <a:endParaRPr lang="ko-KR" altLang="en-US" sz="4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568" y="1972896"/>
            <a:ext cx="10168128" cy="36950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2200" b="0" i="0" dirty="0">
                <a:effectLst/>
                <a:latin typeface="QANrPkTKkPzwQk1u4aWP"/>
              </a:rPr>
              <a:t>10</a:t>
            </a:r>
            <a:r>
              <a:rPr lang="ko-KR" altLang="en-US" sz="2200" b="0" i="0" dirty="0">
                <a:effectLst/>
                <a:latin typeface="QANrPkTKkPzwQk1u4aWP"/>
              </a:rPr>
              <a:t>개였던 부</a:t>
            </a:r>
            <a:r>
              <a:rPr lang="en-US" altLang="ko-KR" sz="2200" b="0" i="0" dirty="0">
                <a:effectLst/>
                <a:latin typeface="QANrPkTKkPzwQk1u4aWP"/>
              </a:rPr>
              <a:t>-</a:t>
            </a:r>
            <a:r>
              <a:rPr lang="ko-KR" altLang="en-US" sz="2200" b="0" i="0" dirty="0">
                <a:effectLst/>
                <a:latin typeface="QANrPkTKkPzwQk1u4aWP"/>
              </a:rPr>
              <a:t> 핵심 지역 </a:t>
            </a:r>
            <a:r>
              <a:rPr lang="en-US" altLang="ko-KR" sz="2200" b="1" i="0" dirty="0">
                <a:effectLst/>
                <a:latin typeface="QANrPkTKkPzwQk1u4aWP"/>
              </a:rPr>
              <a:t>3</a:t>
            </a:r>
            <a:r>
              <a:rPr lang="ko-KR" altLang="en-US" sz="2200" b="1" i="0" dirty="0">
                <a:effectLst/>
                <a:latin typeface="QANrPkTKkPzwQk1u4aWP"/>
              </a:rPr>
              <a:t>개</a:t>
            </a:r>
            <a:r>
              <a:rPr lang="ko-KR" altLang="en-US" sz="2200" b="0" i="0" dirty="0">
                <a:effectLst/>
                <a:latin typeface="QANrPkTKkPzwQk1u4aWP"/>
              </a:rPr>
              <a:t>만 남김</a:t>
            </a:r>
          </a:p>
          <a:p>
            <a:pPr marL="0" indent="0">
              <a:buNone/>
              <a:defRPr/>
            </a:pPr>
            <a:endParaRPr lang="en-US" altLang="ko-KR" sz="2200" dirty="0">
              <a:latin typeface="QANrPkTKkPzwQk1u4aWP"/>
            </a:endParaRPr>
          </a:p>
          <a:p>
            <a:pPr lvl="0">
              <a:defRPr/>
            </a:pPr>
            <a:r>
              <a:rPr lang="ko-KR" altLang="en-US" sz="2200" b="1" i="0" dirty="0" err="1">
                <a:effectLst/>
                <a:latin typeface="QANrPkTKkPzwQk1u4aWP"/>
              </a:rPr>
              <a:t>도쿄부</a:t>
            </a:r>
            <a:r>
              <a:rPr lang="en-US" altLang="ko-KR" sz="2200" b="1" i="0" dirty="0">
                <a:effectLst/>
                <a:latin typeface="QANrPkTKkPzwQk1u4aWP"/>
              </a:rPr>
              <a:t>(</a:t>
            </a:r>
            <a:r>
              <a:rPr lang="ko-KR" altLang="en-US" sz="2200" b="1" i="0" dirty="0">
                <a:effectLst/>
                <a:latin typeface="QANrPkTKkPzwQk1u4aWP"/>
              </a:rPr>
              <a:t>東京府</a:t>
            </a:r>
            <a:r>
              <a:rPr lang="en-US" altLang="ko-KR" sz="2200" b="1" i="0" dirty="0">
                <a:effectLst/>
                <a:latin typeface="QANrPkTKkPzwQk1u4aWP"/>
              </a:rPr>
              <a:t>),</a:t>
            </a:r>
            <a:r>
              <a:rPr lang="ko-KR" altLang="en-US" sz="2200" b="1" i="0" dirty="0">
                <a:effectLst/>
                <a:latin typeface="QANrPkTKkPzwQk1u4aWP"/>
              </a:rPr>
              <a:t>오사카부</a:t>
            </a:r>
            <a:r>
              <a:rPr lang="en-US" altLang="ko-KR" sz="2200" b="1" i="0" dirty="0">
                <a:effectLst/>
                <a:latin typeface="QANrPkTKkPzwQk1u4aWP"/>
              </a:rPr>
              <a:t>(</a:t>
            </a:r>
            <a:r>
              <a:rPr lang="ko-KR" altLang="en-US" sz="2200" b="1" i="0" dirty="0">
                <a:effectLst/>
                <a:latin typeface="QANrPkTKkPzwQk1u4aWP"/>
              </a:rPr>
              <a:t>大阪府</a:t>
            </a:r>
            <a:r>
              <a:rPr lang="en-US" altLang="ko-KR" sz="2200" b="1" i="0" dirty="0">
                <a:effectLst/>
                <a:latin typeface="QANrPkTKkPzwQk1u4aWP"/>
              </a:rPr>
              <a:t>),</a:t>
            </a:r>
            <a:r>
              <a:rPr lang="ko-KR" altLang="en-US" sz="2200" b="1" i="0" dirty="0" err="1">
                <a:effectLst/>
                <a:latin typeface="QANrPkTKkPzwQk1u4aWP"/>
              </a:rPr>
              <a:t>교토부</a:t>
            </a:r>
            <a:r>
              <a:rPr lang="en-US" altLang="ko-KR" sz="2200" b="1" i="0" dirty="0">
                <a:effectLst/>
                <a:latin typeface="QANrPkTKkPzwQk1u4aWP"/>
              </a:rPr>
              <a:t>(</a:t>
            </a:r>
            <a:r>
              <a:rPr lang="ko-KR" altLang="en-US" sz="2200" b="1" i="0" dirty="0">
                <a:effectLst/>
                <a:latin typeface="QANrPkTKkPzwQk1u4aWP"/>
              </a:rPr>
              <a:t>京都府</a:t>
            </a:r>
            <a:r>
              <a:rPr lang="en-US" altLang="ko-KR" sz="2200" b="1" i="0" dirty="0">
                <a:effectLst/>
                <a:latin typeface="QANrPkTKkPzwQk1u4aWP"/>
              </a:rPr>
              <a:t>)</a:t>
            </a:r>
          </a:p>
          <a:p>
            <a:pPr lvl="0">
              <a:defRPr/>
            </a:pPr>
            <a:endParaRPr lang="en-US" altLang="ko-KR" sz="2200" b="1" dirty="0">
              <a:latin typeface="QANrPkTKkPzwQk1u4aWP"/>
            </a:endParaRPr>
          </a:p>
          <a:p>
            <a:pPr lvl="0">
              <a:defRPr/>
            </a:pPr>
            <a:r>
              <a:rPr lang="ko-KR" altLang="en-US" sz="2200" b="0" i="0" dirty="0">
                <a:effectLst/>
                <a:latin typeface="QANrPkTKkPzwQk1u4aWP"/>
              </a:rPr>
              <a:t>이 당시 다른 부</a:t>
            </a:r>
            <a:r>
              <a:rPr lang="en-US" altLang="ko-KR" sz="2200" dirty="0">
                <a:latin typeface="QANrPkTKkPzwQk1u4aWP"/>
              </a:rPr>
              <a:t>-</a:t>
            </a:r>
            <a:r>
              <a:rPr lang="ko-KR" altLang="en-US" sz="2200" b="0" i="0" dirty="0">
                <a:effectLst/>
                <a:latin typeface="QANrPkTKkPzwQk1u4aWP"/>
              </a:rPr>
              <a:t>현들과 달리 </a:t>
            </a:r>
            <a:r>
              <a:rPr lang="ko-KR" altLang="en-US" sz="2200" b="0" i="0" dirty="0" err="1">
                <a:effectLst/>
                <a:latin typeface="QANrPkTKkPzwQk1u4aWP"/>
              </a:rPr>
              <a:t>재정</a:t>
            </a:r>
            <a:r>
              <a:rPr lang="ko-KR" altLang="en-US" sz="2200" dirty="0" err="1">
                <a:latin typeface="Calibri"/>
                <a:ea typeface="맑은 고딕"/>
                <a:cs typeface="Calibri"/>
              </a:rPr>
              <a:t>〮</a:t>
            </a:r>
            <a:r>
              <a:rPr lang="ko-KR" altLang="en-US" sz="2200" b="0" i="0" dirty="0" err="1">
                <a:effectLst/>
                <a:latin typeface="Calibri"/>
                <a:cs typeface="Calibri"/>
              </a:rPr>
              <a:t>경제</a:t>
            </a:r>
            <a:r>
              <a:rPr lang="ko-KR" altLang="en-US" sz="2200" b="0" i="0" dirty="0" err="1">
                <a:effectLst/>
                <a:latin typeface="맑은 고딕"/>
                <a:ea typeface="맑은 고딕"/>
                <a:cs typeface="Calibri"/>
              </a:rPr>
              <a:t>〮행정</a:t>
            </a:r>
            <a:r>
              <a:rPr lang="ko-KR" altLang="en-US" sz="2200" b="0" i="0" dirty="0">
                <a:effectLst/>
                <a:latin typeface="맑은 고딕"/>
                <a:ea typeface="맑은 고딕"/>
                <a:cs typeface="Calibri"/>
              </a:rPr>
              <a:t> 면에서 자유로움</a:t>
            </a:r>
          </a:p>
          <a:p>
            <a:pPr lvl="0">
              <a:defRPr/>
            </a:pPr>
            <a:endParaRPr lang="en-US" altLang="ko-KR" sz="2200" dirty="0">
              <a:latin typeface="맑은 고딕"/>
              <a:ea typeface="맑은 고딕"/>
              <a:cs typeface="Calibri"/>
            </a:endParaRPr>
          </a:p>
          <a:p>
            <a:pPr lvl="0">
              <a:defRPr/>
            </a:pPr>
            <a:r>
              <a:rPr lang="ko-KR" altLang="en-US" sz="2200" b="0" i="0" dirty="0">
                <a:effectLst/>
                <a:latin typeface="맑은 고딕"/>
                <a:ea typeface="맑은 고딕"/>
                <a:cs typeface="Calibri"/>
              </a:rPr>
              <a:t>이로 인한 정부의 압박 </a:t>
            </a:r>
            <a:r>
              <a:rPr lang="en-US" altLang="ko-KR" sz="2200" b="0" i="0" dirty="0">
                <a:effectLst/>
                <a:latin typeface="맑은 고딕"/>
                <a:ea typeface="맑은 고딕"/>
                <a:cs typeface="Calibri"/>
              </a:rPr>
              <a:t>-&gt; </a:t>
            </a:r>
            <a:r>
              <a:rPr lang="ko-KR" altLang="en-US" sz="2200" b="0" i="0" dirty="0" err="1">
                <a:solidFill>
                  <a:schemeClr val="tx1"/>
                </a:solidFill>
                <a:effectLst/>
                <a:latin typeface="QANrPkTKkPzwQk1u4aWP"/>
              </a:rPr>
              <a:t>폐번</a:t>
            </a:r>
            <a:r>
              <a:rPr lang="en-US" altLang="ko-KR" sz="2200" b="0" i="0" dirty="0">
                <a:solidFill>
                  <a:schemeClr val="tx1"/>
                </a:solidFill>
                <a:effectLst/>
                <a:latin typeface="QANrPkTKkPzwQk1u4aWP"/>
              </a:rPr>
              <a:t>(</a:t>
            </a:r>
            <a:r>
              <a:rPr lang="ko-KR" altLang="en-US" sz="2200" b="1" i="0" dirty="0">
                <a:solidFill>
                  <a:schemeClr val="tx1"/>
                </a:solidFill>
                <a:effectLst/>
                <a:latin typeface="QANrPkTKkPzwQk1u4aWP"/>
              </a:rPr>
              <a:t>廃藩</a:t>
            </a:r>
            <a:r>
              <a:rPr lang="en-US" altLang="ko-KR" sz="2200" b="1" i="0" dirty="0">
                <a:solidFill>
                  <a:schemeClr val="tx1"/>
                </a:solidFill>
                <a:effectLst/>
                <a:latin typeface="QANrPkTKkPzwQk1u4aWP"/>
              </a:rPr>
              <a:t>)</a:t>
            </a:r>
            <a:r>
              <a:rPr lang="ko-KR" altLang="en-US" sz="2200" b="0" i="0" dirty="0">
                <a:effectLst/>
                <a:latin typeface="QANrPkTKkPzwQk1u4aWP"/>
              </a:rPr>
              <a:t>을 신청하는 다이묘들 증가</a:t>
            </a:r>
          </a:p>
          <a:p>
            <a:pPr lvl="0">
              <a:defRPr/>
            </a:pPr>
            <a:endParaRPr lang="en-US" altLang="ko-KR" sz="2200" b="0" i="0" dirty="0">
              <a:effectLst/>
              <a:latin typeface="맑은 고딕"/>
              <a:ea typeface="맑은 고딕"/>
              <a:cs typeface="Calibri"/>
            </a:endParaRPr>
          </a:p>
          <a:p>
            <a:pPr lvl="0">
              <a:defRPr/>
            </a:pPr>
            <a:endParaRPr lang="en-US" altLang="ko-KR" sz="2200" dirty="0">
              <a:latin typeface="맑은 고딕"/>
              <a:ea typeface="맑은 고딕"/>
              <a:cs typeface="Calibri"/>
            </a:endParaRPr>
          </a:p>
          <a:p>
            <a:pPr lvl="0">
              <a:defRPr/>
            </a:pPr>
            <a:endParaRPr lang="en-US" altLang="ko-KR" sz="2200" b="1" i="0" dirty="0">
              <a:effectLst/>
              <a:latin typeface="QANrPkTKkPzwQk1u4aWP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anchor="ctr">
            <a:normAutofit/>
          </a:bodyPr>
          <a:lstStyle/>
          <a:p>
            <a:pPr latinLnBrk="0">
              <a:defRPr/>
            </a:pPr>
            <a:r>
              <a:rPr lang="ko-KR" alt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ko-KR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메이지시대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4249736" cy="3560251"/>
          </a:xfrm>
        </p:spPr>
        <p:txBody>
          <a:bodyPr vert="horz" lIns="91440" tIns="45720" rIns="91440" bIns="45720">
            <a:normAutofit fontScale="92500" lnSpcReduction="10000"/>
          </a:bodyPr>
          <a:lstStyle/>
          <a:p>
            <a:pPr latinLnBrk="0">
              <a:defRPr/>
            </a:pPr>
            <a:r>
              <a:rPr lang="en-US" altLang="ko-KR" sz="1800" dirty="0"/>
              <a:t>1871</a:t>
            </a:r>
            <a:r>
              <a:rPr lang="ko-KR" altLang="en-US" sz="1800" dirty="0"/>
              <a:t>년 </a:t>
            </a:r>
            <a:r>
              <a:rPr lang="en-US" altLang="ko-KR" sz="1800" dirty="0"/>
              <a:t>8</a:t>
            </a:r>
            <a:r>
              <a:rPr lang="ko-KR" altLang="en-US" sz="1800" dirty="0"/>
              <a:t>월</a:t>
            </a:r>
            <a:r>
              <a:rPr lang="en-US" altLang="ko-KR" sz="1800" dirty="0"/>
              <a:t>-</a:t>
            </a:r>
            <a:r>
              <a:rPr lang="ko-KR" altLang="en-US" sz="1800" b="1" dirty="0" err="1">
                <a:solidFill>
                  <a:schemeClr val="tx1"/>
                </a:solidFill>
              </a:rPr>
              <a:t>폐번치현</a:t>
            </a:r>
            <a:r>
              <a:rPr lang="en-US" altLang="ko-KR" sz="1800" b="1" dirty="0">
                <a:solidFill>
                  <a:schemeClr val="tx1"/>
                </a:solidFill>
              </a:rPr>
              <a:t>(</a:t>
            </a:r>
            <a:r>
              <a:rPr lang="ko-KR" altLang="en-US" sz="1800" b="1" i="0" dirty="0">
                <a:solidFill>
                  <a:srgbClr val="000000"/>
                </a:solidFill>
                <a:effectLst/>
                <a:latin typeface="QANrPkTKkPzwQk1u4aWP"/>
              </a:rPr>
              <a:t>廃藩置県</a:t>
            </a:r>
            <a:r>
              <a:rPr lang="en-US" altLang="ko-KR" sz="1800" b="1" i="0" dirty="0">
                <a:solidFill>
                  <a:srgbClr val="000000"/>
                </a:solidFill>
                <a:effectLst/>
                <a:latin typeface="QANrPkTKkPzwQk1u4aWP"/>
              </a:rPr>
              <a:t>)</a:t>
            </a:r>
            <a:r>
              <a:rPr lang="en-US" altLang="ko-KR" sz="1800" b="1" dirty="0"/>
              <a:t> </a:t>
            </a:r>
            <a:r>
              <a:rPr lang="ko-KR" altLang="en-US" sz="1800" dirty="0"/>
              <a:t>단행</a:t>
            </a:r>
          </a:p>
          <a:p>
            <a:pPr latinLnBrk="0">
              <a:defRPr/>
            </a:pPr>
            <a:endParaRPr lang="en-US" altLang="ko-KR" sz="1800" dirty="0"/>
          </a:p>
          <a:p>
            <a:pPr latinLnBrk="0">
              <a:defRPr/>
            </a:pPr>
            <a:r>
              <a:rPr lang="ko-KR" altLang="en-US" sz="1800" dirty="0"/>
              <a:t>최종적으로 번</a:t>
            </a:r>
            <a:r>
              <a:rPr lang="en-US" altLang="ko-KR" sz="1800" dirty="0"/>
              <a:t>(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QANrPkTKkPzwQk1u4aWP"/>
              </a:rPr>
              <a:t>藩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QANrPkTKkPzwQk1u4aWP"/>
              </a:rPr>
              <a:t>)</a:t>
            </a:r>
            <a:r>
              <a:rPr lang="ko-KR" altLang="en-US" sz="1800" dirty="0">
                <a:solidFill>
                  <a:srgbClr val="000000"/>
                </a:solidFill>
                <a:latin typeface="QANrPkTKkPzwQk1u4aWP"/>
              </a:rPr>
              <a:t>폐지</a:t>
            </a:r>
          </a:p>
          <a:p>
            <a:pPr latinLnBrk="0">
              <a:defRPr/>
            </a:pPr>
            <a:endParaRPr lang="en-US" altLang="ko-KR" sz="1800" dirty="0">
              <a:solidFill>
                <a:srgbClr val="000000"/>
              </a:solidFill>
              <a:latin typeface="QANrPkTKkPzwQk1u4aWP"/>
            </a:endParaRPr>
          </a:p>
          <a:p>
            <a:pPr latinLnBrk="0">
              <a:defRPr/>
            </a:pPr>
            <a:r>
              <a:rPr lang="ko-KR" altLang="en-US" sz="1800" dirty="0">
                <a:solidFill>
                  <a:srgbClr val="000000"/>
                </a:solidFill>
                <a:latin typeface="QANrPkTKkPzwQk1u4aWP"/>
              </a:rPr>
              <a:t>중앙집권체제 확립</a:t>
            </a:r>
          </a:p>
          <a:p>
            <a:pPr latinLnBrk="0">
              <a:defRPr/>
            </a:pPr>
            <a:endParaRPr lang="en-US" altLang="ko-KR" sz="1800" dirty="0">
              <a:solidFill>
                <a:srgbClr val="000000"/>
              </a:solidFill>
              <a:latin typeface="QANrPkTKkPzwQk1u4aWP"/>
            </a:endParaRPr>
          </a:p>
          <a:p>
            <a:pPr latinLnBrk="0">
              <a:defRPr/>
            </a:pPr>
            <a:r>
              <a:rPr lang="ko-KR" altLang="en-US" sz="1800" dirty="0">
                <a:solidFill>
                  <a:srgbClr val="000000"/>
                </a:solidFill>
                <a:latin typeface="QANrPkTKkPzwQk1u4aWP"/>
              </a:rPr>
              <a:t>첫 시행 당시 </a:t>
            </a:r>
            <a:r>
              <a:rPr lang="en-US" altLang="ko-KR" sz="1800" dirty="0">
                <a:solidFill>
                  <a:srgbClr val="000000"/>
                </a:solidFill>
                <a:latin typeface="QANrPkTKkPzwQk1u4aWP"/>
              </a:rPr>
              <a:t>302</a:t>
            </a:r>
            <a:r>
              <a:rPr lang="ko-KR" altLang="en-US" sz="1800" dirty="0">
                <a:solidFill>
                  <a:srgbClr val="000000"/>
                </a:solidFill>
                <a:latin typeface="QANrPkTKkPzwQk1u4aWP"/>
              </a:rPr>
              <a:t>현</a:t>
            </a:r>
          </a:p>
          <a:p>
            <a:pPr latinLnBrk="0">
              <a:defRPr/>
            </a:pPr>
            <a:endParaRPr lang="en-US" altLang="ko-KR" sz="1800" dirty="0">
              <a:solidFill>
                <a:srgbClr val="000000"/>
              </a:solidFill>
              <a:latin typeface="QANrPkTKkPzwQk1u4aWP"/>
            </a:endParaRPr>
          </a:p>
          <a:p>
            <a:pPr latinLnBrk="0">
              <a:defRPr/>
            </a:pPr>
            <a:r>
              <a:rPr lang="en-US" altLang="ko-KR" sz="1800" dirty="0">
                <a:solidFill>
                  <a:srgbClr val="000000"/>
                </a:solidFill>
                <a:latin typeface="QANrPkTKkPzwQk1u4aWP"/>
              </a:rPr>
              <a:t>11</a:t>
            </a:r>
            <a:r>
              <a:rPr lang="ko-KR" altLang="en-US" sz="1800" dirty="0">
                <a:solidFill>
                  <a:srgbClr val="000000"/>
                </a:solidFill>
                <a:latin typeface="QANrPkTKkPzwQk1u4aWP"/>
              </a:rPr>
              <a:t>월 </a:t>
            </a:r>
            <a:r>
              <a:rPr lang="en-US" altLang="ko-KR" sz="1800" dirty="0">
                <a:solidFill>
                  <a:srgbClr val="000000"/>
                </a:solidFill>
                <a:latin typeface="QANrPkTKkPzwQk1u4aWP"/>
              </a:rPr>
              <a:t>72</a:t>
            </a:r>
            <a:r>
              <a:rPr lang="ko-KR" altLang="en-US" sz="1800" dirty="0">
                <a:solidFill>
                  <a:srgbClr val="000000"/>
                </a:solidFill>
                <a:latin typeface="QANrPkTKkPzwQk1u4aWP"/>
              </a:rPr>
              <a:t>현으로 축소</a:t>
            </a:r>
            <a:endParaRPr lang="ko-KR" altLang="en-US" sz="18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5673528" y="630936"/>
            <a:ext cx="5551055" cy="5495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4000" b="1" dirty="0" err="1">
                <a:ea typeface="맑은 고딕"/>
              </a:rPr>
              <a:t>폐번치현의</a:t>
            </a:r>
            <a:r>
              <a:rPr lang="ko-KR" altLang="en-US" sz="4000" b="1" dirty="0">
                <a:ea typeface="맑은 고딕"/>
              </a:rPr>
              <a:t> 이유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en-US" altLang="ko-KR" dirty="0"/>
              <a:t>1. </a:t>
            </a:r>
            <a:r>
              <a:rPr lang="ko-KR" altLang="en-US" dirty="0"/>
              <a:t>중앙집권이 안 </a:t>
            </a:r>
            <a:r>
              <a:rPr lang="ko-KR" altLang="en-US" dirty="0" err="1"/>
              <a:t>됐음</a:t>
            </a:r>
            <a:r>
              <a:rPr lang="ko-KR" altLang="en-US" dirty="0"/>
              <a:t> → 국가 통합에 방해</a:t>
            </a:r>
          </a:p>
          <a:p>
            <a:pPr lvl="0">
              <a:defRPr/>
            </a:pPr>
            <a:endParaRPr lang="ko-KR" altLang="en-US" dirty="0"/>
          </a:p>
          <a:p>
            <a:pPr lvl="0">
              <a:defRPr/>
            </a:pPr>
            <a:r>
              <a:rPr lang="en-US" altLang="ko-KR" dirty="0"/>
              <a:t>2. </a:t>
            </a:r>
            <a:r>
              <a:rPr lang="ko-KR" altLang="en-US" dirty="0"/>
              <a:t>근대 국가의 기본 요건</a:t>
            </a:r>
            <a:r>
              <a:rPr lang="en-US" altLang="ko-KR" dirty="0"/>
              <a:t>: </a:t>
            </a:r>
            <a:r>
              <a:rPr lang="ko-KR" altLang="en-US" dirty="0"/>
              <a:t>징병제</a:t>
            </a:r>
            <a:r>
              <a:rPr lang="en-US" altLang="ko-KR" dirty="0"/>
              <a:t>·</a:t>
            </a:r>
            <a:r>
              <a:rPr lang="ko-KR" altLang="en-US" dirty="0"/>
              <a:t>세금</a:t>
            </a:r>
            <a:r>
              <a:rPr lang="en-US" altLang="ko-KR" dirty="0"/>
              <a:t>·</a:t>
            </a:r>
            <a:r>
              <a:rPr lang="ko-KR" altLang="en-US" dirty="0"/>
              <a:t>교육 통일이 안 됨</a:t>
            </a:r>
          </a:p>
          <a:p>
            <a:pPr lvl="0">
              <a:defRPr/>
            </a:pPr>
            <a:endParaRPr lang="ko-KR" altLang="en-US" dirty="0"/>
          </a:p>
          <a:p>
            <a:pPr lvl="0">
              <a:defRPr/>
            </a:pPr>
            <a:r>
              <a:rPr lang="en-US" altLang="ko-KR" dirty="0"/>
              <a:t>3. </a:t>
            </a:r>
            <a:r>
              <a:rPr lang="ko-KR" altLang="en-US" dirty="0"/>
              <a:t>외세의 침략 위협 → 빠른 개혁이 필요</a:t>
            </a:r>
          </a:p>
          <a:p>
            <a:pPr lvl="0">
              <a:defRPr/>
            </a:pPr>
            <a:endParaRPr lang="ko-KR" altLang="en-US" dirty="0"/>
          </a:p>
          <a:p>
            <a:pPr lvl="0">
              <a:defRPr/>
            </a:pPr>
            <a:r>
              <a:rPr lang="en-US" altLang="ko-KR" dirty="0"/>
              <a:t>4. </a:t>
            </a:r>
            <a:r>
              <a:rPr lang="ko-KR" altLang="en-US" dirty="0"/>
              <a:t>쇼군 체제의 정당성 붕괴</a:t>
            </a:r>
          </a:p>
          <a:p>
            <a:pPr lvl="0">
              <a:defRPr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 dirty="0">
                <a:ea typeface="맑은 고딕"/>
              </a:rPr>
              <a:t>메이지시대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b="1" dirty="0"/>
              <a:t>*</a:t>
            </a:r>
            <a:r>
              <a:rPr lang="ko-KR" altLang="en-US" b="1" dirty="0"/>
              <a:t>홋카이도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en-US" altLang="ko-KR" dirty="0"/>
              <a:t>1869</a:t>
            </a:r>
            <a:r>
              <a:rPr lang="ko-KR" altLang="en-US" dirty="0"/>
              <a:t>년 개척사 설치</a:t>
            </a:r>
            <a:r>
              <a:rPr lang="en-US" altLang="ko-KR" dirty="0"/>
              <a:t>-</a:t>
            </a:r>
            <a:r>
              <a:rPr lang="ko-KR" altLang="en-US" b="1" dirty="0"/>
              <a:t>일본 영토로 편입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ko-KR" altLang="en-US" dirty="0"/>
              <a:t>개척사 폐지 후 </a:t>
            </a:r>
            <a:r>
              <a:rPr lang="en-US" altLang="ko-KR" dirty="0"/>
              <a:t>3</a:t>
            </a:r>
            <a:r>
              <a:rPr lang="ko-KR" altLang="en-US" dirty="0"/>
              <a:t>개 현 설치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en-US" altLang="ko-KR" dirty="0"/>
              <a:t>1886</a:t>
            </a:r>
            <a:r>
              <a:rPr lang="ko-KR" altLang="en-US" dirty="0"/>
              <a:t>년 </a:t>
            </a:r>
            <a:r>
              <a:rPr lang="ko-KR" altLang="en-US" b="1" dirty="0"/>
              <a:t>홋카이도청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+mn-ea"/>
              </a:rPr>
              <a:t>北海道庁</a:t>
            </a:r>
            <a:r>
              <a:rPr lang="en-US" altLang="ko-KR" b="1" i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b="1" dirty="0">
                <a:latin typeface="+mn-ea"/>
              </a:rPr>
              <a:t> </a:t>
            </a:r>
            <a:r>
              <a:rPr lang="ko-KR" altLang="en-US" dirty="0"/>
              <a:t>으로 개편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4000" b="1"/>
              <a:t>메이지시대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dirty="0"/>
              <a:t>*</a:t>
            </a:r>
            <a:r>
              <a:rPr lang="ko-KR" altLang="en-US" b="1" dirty="0"/>
              <a:t>오키나와</a:t>
            </a:r>
          </a:p>
          <a:p>
            <a:pPr marL="0" indent="0">
              <a:buNone/>
              <a:defRPr/>
            </a:pPr>
            <a:endParaRPr lang="en-US" altLang="ko-KR" dirty="0"/>
          </a:p>
          <a:p>
            <a:pPr lvl="0">
              <a:defRPr/>
            </a:pPr>
            <a:r>
              <a:rPr lang="ko-KR" altLang="en-US" b="1" dirty="0" err="1"/>
              <a:t>류큐왕국</a:t>
            </a:r>
            <a:r>
              <a:rPr lang="en-US" altLang="ko-KR" dirty="0"/>
              <a:t>-</a:t>
            </a:r>
            <a:r>
              <a:rPr lang="ko-KR" altLang="en-US" dirty="0"/>
              <a:t>일본과 별도의 독립국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en-US" altLang="ko-KR" dirty="0"/>
              <a:t>1872</a:t>
            </a:r>
            <a:r>
              <a:rPr lang="ko-KR" altLang="en-US" dirty="0"/>
              <a:t>년 </a:t>
            </a:r>
            <a:r>
              <a:rPr lang="ko-KR" altLang="en-US" b="1" dirty="0" err="1"/>
              <a:t>류큐번</a:t>
            </a:r>
            <a:r>
              <a:rPr lang="en-US" altLang="ko-KR" b="1" dirty="0"/>
              <a:t>(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QANrPkTKkPzwQk1u4aWP"/>
              </a:rPr>
              <a:t>琉球藩</a:t>
            </a:r>
            <a:r>
              <a:rPr lang="en-US" altLang="ko-KR" b="1" i="0" dirty="0">
                <a:solidFill>
                  <a:srgbClr val="000000"/>
                </a:solidFill>
                <a:effectLst/>
                <a:latin typeface="QANrPkTKkPzwQk1u4aWP"/>
              </a:rPr>
              <a:t>)</a:t>
            </a:r>
            <a:r>
              <a:rPr lang="ko-KR" altLang="en-US" dirty="0"/>
              <a:t>설치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en-US" altLang="ko-KR" dirty="0"/>
              <a:t>1879</a:t>
            </a:r>
            <a:r>
              <a:rPr lang="ko-KR" altLang="en-US" dirty="0"/>
              <a:t>년 </a:t>
            </a:r>
            <a:r>
              <a:rPr lang="ko-KR" altLang="en-US" b="1" dirty="0"/>
              <a:t>오키나와현</a:t>
            </a:r>
            <a:r>
              <a:rPr lang="en-US" altLang="ko-KR" b="1" dirty="0"/>
              <a:t>(</a:t>
            </a:r>
            <a:r>
              <a:rPr lang="en-US" altLang="ko-KR" b="1" i="0" dirty="0">
                <a:solidFill>
                  <a:srgbClr val="000000"/>
                </a:solidFill>
                <a:effectLst/>
                <a:latin typeface="QANrPkTKkPzwQk1u4aWP"/>
              </a:rPr>
              <a:t>(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QANrPkTKkPzwQk1u4aWP"/>
              </a:rPr>
              <a:t>沖縄県</a:t>
            </a:r>
            <a:r>
              <a:rPr lang="en-US" altLang="ko-KR" b="1" i="0" dirty="0">
                <a:solidFill>
                  <a:srgbClr val="000000"/>
                </a:solidFill>
                <a:effectLst/>
                <a:latin typeface="QANrPkTKkPzwQk1u4aWP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QANrPkTKkPzwQk1u4aWP"/>
              </a:rPr>
              <a:t>으로 일본 영토로 편입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/>
              <a:t>메이지시대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568" y="1953025"/>
            <a:ext cx="10168128" cy="3695020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en-US" altLang="ko-KR" sz="2200" dirty="0"/>
              <a:t>1888</a:t>
            </a:r>
            <a:r>
              <a:rPr lang="ko-KR" altLang="en-US" sz="2200" dirty="0"/>
              <a:t>년 최종적으로 </a:t>
            </a:r>
            <a:r>
              <a:rPr lang="en-US" altLang="ko-KR" sz="2200" dirty="0"/>
              <a:t>‘</a:t>
            </a:r>
            <a:r>
              <a:rPr lang="ko-KR" altLang="en-US" sz="2200" dirty="0" err="1"/>
              <a:t>카가와현</a:t>
            </a:r>
            <a:r>
              <a:rPr lang="en-US" altLang="ko-KR" sz="2200" dirty="0"/>
              <a:t>＇</a:t>
            </a:r>
            <a:r>
              <a:rPr lang="ko-KR" altLang="en-US" sz="2200" dirty="0"/>
              <a:t>설치</a:t>
            </a:r>
          </a:p>
          <a:p>
            <a:pPr marL="0" indent="0">
              <a:buNone/>
              <a:defRPr/>
            </a:pPr>
            <a:r>
              <a:rPr lang="en-US" altLang="ko-KR" sz="2200" dirty="0"/>
              <a:t>  -</a:t>
            </a:r>
            <a:r>
              <a:rPr lang="ko-KR" altLang="en-US" sz="2200" dirty="0"/>
              <a:t>현재의 </a:t>
            </a:r>
            <a:r>
              <a:rPr lang="en-US" altLang="ko-KR" sz="2200" dirty="0"/>
              <a:t>43</a:t>
            </a:r>
            <a:r>
              <a:rPr lang="ko-KR" altLang="en-US" sz="2200" dirty="0"/>
              <a:t>현의 완성</a:t>
            </a:r>
          </a:p>
          <a:p>
            <a:pPr marL="0" indent="0">
              <a:buNone/>
              <a:defRPr/>
            </a:pPr>
            <a:endParaRPr lang="en-US" altLang="ko-KR" sz="2200" dirty="0"/>
          </a:p>
          <a:p>
            <a:pPr lvl="0">
              <a:defRPr/>
            </a:pPr>
            <a:r>
              <a:rPr lang="en-US" altLang="ko-KR" sz="2200" dirty="0"/>
              <a:t>1891</a:t>
            </a:r>
            <a:r>
              <a:rPr lang="ko-KR" altLang="en-US" sz="2200" dirty="0"/>
              <a:t>년 지방자치제도 </a:t>
            </a:r>
            <a:r>
              <a:rPr lang="ko-KR" altLang="en-US" sz="2200" b="1" dirty="0" err="1"/>
              <a:t>부현제</a:t>
            </a:r>
            <a:r>
              <a:rPr lang="en-US" altLang="ko-KR" sz="2200" b="1" dirty="0"/>
              <a:t>(</a:t>
            </a:r>
            <a:r>
              <a:rPr lang="ko-KR" altLang="en-US" sz="2200" b="1" i="0" dirty="0">
                <a:effectLst/>
                <a:latin typeface="QANrPkTKkPzwQk1u4aWP"/>
              </a:rPr>
              <a:t>府県制</a:t>
            </a:r>
            <a:r>
              <a:rPr lang="en-US" altLang="ko-KR" sz="2200" b="1" i="0" dirty="0">
                <a:effectLst/>
                <a:latin typeface="QANrPkTKkPzwQk1u4aWP"/>
              </a:rPr>
              <a:t>) </a:t>
            </a:r>
            <a:r>
              <a:rPr lang="ko-KR" altLang="en-US" sz="2200" i="0" dirty="0">
                <a:effectLst/>
                <a:latin typeface="QANrPkTKkPzwQk1u4aWP"/>
              </a:rPr>
              <a:t>전국적으로 시행 및 법제화</a:t>
            </a:r>
          </a:p>
          <a:p>
            <a:pPr lvl="0">
              <a:defRPr/>
            </a:pPr>
            <a:endParaRPr lang="en-US" altLang="ko-KR" sz="2200" b="1" dirty="0">
              <a:latin typeface="QANrPkTKkPzwQk1u4aWP"/>
            </a:endParaRPr>
          </a:p>
          <a:p>
            <a:pPr lvl="0">
              <a:defRPr/>
            </a:pPr>
            <a:r>
              <a:rPr lang="en-US" altLang="ko-KR" sz="2200" dirty="0">
                <a:latin typeface="QANrPkTKkPzwQk1u4aWP"/>
              </a:rPr>
              <a:t>1893</a:t>
            </a:r>
            <a:r>
              <a:rPr lang="ko-KR" altLang="en-US" sz="2200" dirty="0">
                <a:latin typeface="QANrPkTKkPzwQk1u4aWP"/>
              </a:rPr>
              <a:t>년 </a:t>
            </a:r>
            <a:r>
              <a:rPr lang="ko-KR" altLang="en-US" sz="2200" dirty="0" err="1">
                <a:latin typeface="QANrPkTKkPzwQk1u4aWP"/>
              </a:rPr>
              <a:t>도쿄부</a:t>
            </a:r>
            <a:r>
              <a:rPr lang="en-US" altLang="ko-KR" sz="2200" dirty="0">
                <a:latin typeface="QANrPkTKkPzwQk1u4aWP"/>
              </a:rPr>
              <a:t>-</a:t>
            </a:r>
            <a:r>
              <a:rPr lang="ko-KR" altLang="en-US" sz="2200" dirty="0" err="1">
                <a:latin typeface="QANrPkTKkPzwQk1u4aWP"/>
              </a:rPr>
              <a:t>가나가와현</a:t>
            </a:r>
            <a:r>
              <a:rPr lang="ko-KR" altLang="en-US" sz="2200" dirty="0">
                <a:latin typeface="QANrPkTKkPzwQk1u4aWP"/>
              </a:rPr>
              <a:t> 타마 지역 이관</a:t>
            </a:r>
          </a:p>
          <a:p>
            <a:pPr marL="0" indent="0">
              <a:buNone/>
              <a:defRPr/>
            </a:pPr>
            <a:r>
              <a:rPr lang="en-US" altLang="ko-KR" sz="2200" dirty="0">
                <a:latin typeface="QANrPkTKkPzwQk1u4aWP"/>
              </a:rPr>
              <a:t>  -</a:t>
            </a:r>
            <a:r>
              <a:rPr lang="ko-KR" altLang="en-US" sz="2200" dirty="0">
                <a:latin typeface="QANrPkTKkPzwQk1u4aWP"/>
              </a:rPr>
              <a:t>현재 일본 </a:t>
            </a:r>
            <a:r>
              <a:rPr lang="ko-KR" altLang="en-US" sz="2200" dirty="0" err="1">
                <a:latin typeface="QANrPkTKkPzwQk1u4aWP"/>
              </a:rPr>
              <a:t>도도부현</a:t>
            </a:r>
            <a:r>
              <a:rPr lang="ko-KR" altLang="en-US" sz="2200" dirty="0">
                <a:latin typeface="QANrPkTKkPzwQk1u4aWP"/>
              </a:rPr>
              <a:t> 경계가 완성</a:t>
            </a:r>
          </a:p>
          <a:p>
            <a:pPr marL="0" indent="0">
              <a:buNone/>
              <a:defRPr/>
            </a:pPr>
            <a:endParaRPr lang="en-US" altLang="ko-KR" sz="2200" dirty="0">
              <a:latin typeface="QANrPkTKkPzwQk1u4aWP"/>
            </a:endParaRPr>
          </a:p>
          <a:p>
            <a:pPr lvl="0">
              <a:defRPr/>
            </a:pPr>
            <a:r>
              <a:rPr lang="en-US" altLang="ko-KR" sz="2200" b="1" dirty="0">
                <a:latin typeface="QANrPkTKkPzwQk1u4aWP"/>
              </a:rPr>
              <a:t>1</a:t>
            </a:r>
            <a:r>
              <a:rPr lang="ko-KR" altLang="en-US" sz="2200" b="1" dirty="0">
                <a:latin typeface="QANrPkTKkPzwQk1u4aWP"/>
              </a:rPr>
              <a:t>도 </a:t>
            </a:r>
            <a:r>
              <a:rPr lang="en-US" altLang="ko-KR" sz="2200" b="1" dirty="0">
                <a:latin typeface="QANrPkTKkPzwQk1u4aWP"/>
              </a:rPr>
              <a:t>3</a:t>
            </a:r>
            <a:r>
              <a:rPr lang="ko-KR" altLang="en-US" sz="2200" b="1" dirty="0">
                <a:latin typeface="QANrPkTKkPzwQk1u4aWP"/>
              </a:rPr>
              <a:t>부 </a:t>
            </a:r>
            <a:r>
              <a:rPr lang="en-US" altLang="ko-KR" sz="2200" b="1" dirty="0">
                <a:latin typeface="QANrPkTKkPzwQk1u4aWP"/>
              </a:rPr>
              <a:t>43</a:t>
            </a:r>
            <a:r>
              <a:rPr lang="ko-KR" altLang="en-US" sz="2200" b="1" dirty="0">
                <a:latin typeface="QANrPkTKkPzwQk1u4aWP"/>
              </a:rPr>
              <a:t>현</a:t>
            </a:r>
          </a:p>
          <a:p>
            <a:pPr marL="0" indent="0">
              <a:buNone/>
              <a:defRPr/>
            </a:pPr>
            <a:endParaRPr lang="en-US" altLang="ko-KR" sz="2200" dirty="0"/>
          </a:p>
          <a:p>
            <a:pPr lvl="0">
              <a:defRPr/>
            </a:pPr>
            <a:endParaRPr lang="en-US" altLang="ko-KR" sz="2200" dirty="0"/>
          </a:p>
          <a:p>
            <a:pPr lvl="0">
              <a:defRPr/>
            </a:pPr>
            <a:endParaRPr lang="en-US" altLang="ko-KR" sz="2200" dirty="0"/>
          </a:p>
          <a:p>
            <a:pPr lvl="0">
              <a:defRPr/>
            </a:pPr>
            <a:endParaRPr lang="ko-KR" alt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4000" b="1"/>
              <a:t>다이쇼시대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2400" b="1" dirty="0"/>
              <a:t>1</a:t>
            </a:r>
            <a:r>
              <a:rPr lang="ko-KR" altLang="en-US" sz="2400" b="1" dirty="0"/>
              <a:t>도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부 </a:t>
            </a:r>
            <a:r>
              <a:rPr lang="en-US" altLang="ko-KR" sz="2400" b="1" dirty="0"/>
              <a:t>43</a:t>
            </a:r>
            <a:r>
              <a:rPr lang="ko-KR" altLang="en-US" sz="2400" b="1" dirty="0"/>
              <a:t>현</a:t>
            </a:r>
          </a:p>
          <a:p>
            <a:pPr marL="0" indent="0">
              <a:buNone/>
              <a:defRPr/>
            </a:pPr>
            <a:r>
              <a:rPr lang="en-US" altLang="ko-KR" sz="2000" dirty="0"/>
              <a:t>  -</a:t>
            </a:r>
            <a:r>
              <a:rPr lang="ko-KR" altLang="en-US" sz="2000" dirty="0"/>
              <a:t>메이지 시대와 동일</a:t>
            </a:r>
          </a:p>
          <a:p>
            <a:pPr marL="0" indent="0">
              <a:buNone/>
              <a:defRPr/>
            </a:pPr>
            <a:endParaRPr lang="en-US" altLang="ko-KR" sz="2400" dirty="0"/>
          </a:p>
          <a:p>
            <a:pPr lvl="0">
              <a:defRPr/>
            </a:pPr>
            <a:r>
              <a:rPr lang="ko-KR" altLang="en-US" sz="2400" b="1" dirty="0" err="1"/>
              <a:t>도쿄부</a:t>
            </a:r>
            <a:r>
              <a:rPr lang="en-US" altLang="ko-KR" sz="2400" b="1" dirty="0"/>
              <a:t>(</a:t>
            </a:r>
            <a:r>
              <a:rPr lang="ko-KR" altLang="en-US" sz="2400" b="1" dirty="0">
                <a:effectLst/>
                <a:latin typeface="QANrPkTKkPzwQk1u4aWP"/>
              </a:rPr>
              <a:t>東京府</a:t>
            </a:r>
            <a:r>
              <a:rPr lang="en-US" altLang="ko-KR" sz="2400" b="1" dirty="0">
                <a:effectLst/>
                <a:latin typeface="QANrPkTKkPzwQk1u4aWP"/>
              </a:rPr>
              <a:t>)-</a:t>
            </a:r>
            <a:r>
              <a:rPr lang="ko-KR" altLang="en-US" sz="2400" b="1" dirty="0">
                <a:effectLst/>
                <a:latin typeface="QANrPkTKkPzwQk1u4aWP"/>
              </a:rPr>
              <a:t>당시 도쿄 명칭</a:t>
            </a:r>
          </a:p>
          <a:p>
            <a:pPr lvl="0">
              <a:defRPr/>
            </a:pPr>
            <a:endParaRPr lang="en-US" altLang="ko-KR" sz="2400" b="1" dirty="0">
              <a:latin typeface="QANrPkTKkPzwQk1u4aWP"/>
            </a:endParaRPr>
          </a:p>
          <a:p>
            <a:pPr lvl="0">
              <a:defRPr/>
            </a:pPr>
            <a:r>
              <a:rPr lang="ko-KR" altLang="en-US" sz="2400" dirty="0">
                <a:latin typeface="QANrPkTKkPzwQk1u4aWP"/>
              </a:rPr>
              <a:t>도시화</a:t>
            </a:r>
            <a:r>
              <a:rPr lang="en-US" altLang="ko-KR" sz="2400" dirty="0">
                <a:latin typeface="QANrPkTKkPzwQk1u4aWP"/>
              </a:rPr>
              <a:t>, </a:t>
            </a:r>
            <a:r>
              <a:rPr lang="ko-KR" altLang="en-US" sz="2400" dirty="0">
                <a:latin typeface="QANrPkTKkPzwQk1u4aWP"/>
              </a:rPr>
              <a:t>사회운동</a:t>
            </a:r>
            <a:r>
              <a:rPr lang="en-US" altLang="ko-KR" sz="2400" dirty="0">
                <a:latin typeface="QANrPkTKkPzwQk1u4aWP"/>
              </a:rPr>
              <a:t>, </a:t>
            </a:r>
            <a:r>
              <a:rPr lang="ko-KR" altLang="en-US" sz="2400" dirty="0">
                <a:latin typeface="QANrPkTKkPzwQk1u4aWP"/>
              </a:rPr>
              <a:t>경제발전으로 </a:t>
            </a:r>
            <a:r>
              <a:rPr lang="ko-KR" altLang="en-US" sz="2400" dirty="0" err="1">
                <a:latin typeface="QANrPkTKkPzwQk1u4aWP"/>
              </a:rPr>
              <a:t>도도부현의</a:t>
            </a:r>
            <a:r>
              <a:rPr lang="ko-KR" altLang="en-US" sz="2400" dirty="0">
                <a:latin typeface="QANrPkTKkPzwQk1u4aWP"/>
              </a:rPr>
              <a:t> 실질적인 역할이 이전과 달라짐</a:t>
            </a:r>
          </a:p>
          <a:p>
            <a:pPr marL="0" indent="0">
              <a:buNone/>
              <a:defRPr/>
            </a:pPr>
            <a:r>
              <a:rPr lang="en-US" altLang="ko-KR" sz="2400" dirty="0">
                <a:latin typeface="QANrPkTKkPzwQk1u4aWP"/>
              </a:rPr>
              <a:t>  -</a:t>
            </a:r>
            <a:r>
              <a:rPr lang="ko-KR" altLang="en-US" sz="2000" dirty="0" err="1">
                <a:latin typeface="QANrPkTKkPzwQk1u4aWP"/>
              </a:rPr>
              <a:t>다이쇼</a:t>
            </a:r>
            <a:r>
              <a:rPr lang="ko-KR" altLang="en-US" sz="2000" dirty="0">
                <a:latin typeface="QANrPkTKkPzwQk1u4aWP"/>
              </a:rPr>
              <a:t> 데모크라시</a:t>
            </a:r>
            <a:r>
              <a:rPr lang="en-US" altLang="ko-KR" sz="2000" dirty="0">
                <a:latin typeface="QANrPkTKkPzwQk1u4aWP"/>
              </a:rPr>
              <a:t>, </a:t>
            </a:r>
            <a:r>
              <a:rPr lang="ko-KR" altLang="en-US" sz="2000" dirty="0">
                <a:latin typeface="QANrPkTKkPzwQk1u4aWP"/>
              </a:rPr>
              <a:t>여성 참정권</a:t>
            </a:r>
            <a:r>
              <a:rPr lang="en-US" altLang="ko-KR" sz="2000" dirty="0">
                <a:latin typeface="QANrPkTKkPzwQk1u4aWP"/>
              </a:rPr>
              <a:t>, </a:t>
            </a:r>
            <a:r>
              <a:rPr lang="ko-KR" altLang="en-US" sz="2000" dirty="0" err="1">
                <a:latin typeface="QANrPkTKkPzwQk1u4aWP"/>
              </a:rPr>
              <a:t>노동</a:t>
            </a:r>
            <a:r>
              <a:rPr lang="ko-KR" altLang="en-US" sz="2000" dirty="0" err="1">
                <a:latin typeface="맑은 고딕"/>
                <a:ea typeface="맑은 고딕"/>
              </a:rPr>
              <a:t>〮농민운동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/>
              <a:t>쇼와시대</a:t>
            </a:r>
            <a:r>
              <a:rPr lang="en-US" altLang="ko-KR" sz="4000" b="1"/>
              <a:t>-</a:t>
            </a:r>
            <a:r>
              <a:rPr lang="ko-KR" altLang="en-US" sz="4000" b="1"/>
              <a:t>패망전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568" y="2048310"/>
            <a:ext cx="10168128" cy="36950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2200" b="1" dirty="0"/>
              <a:t>1943</a:t>
            </a:r>
            <a:r>
              <a:rPr lang="ko-KR" altLang="en-US" sz="2200" b="1" dirty="0"/>
              <a:t>년 </a:t>
            </a:r>
            <a:r>
              <a:rPr lang="ko-KR" altLang="en-US" sz="2200" b="1" dirty="0" err="1"/>
              <a:t>도쿄도제</a:t>
            </a:r>
            <a:r>
              <a:rPr lang="ko-KR" altLang="en-US" sz="2200" b="1" dirty="0"/>
              <a:t> </a:t>
            </a:r>
            <a:r>
              <a:rPr lang="ko-KR" altLang="en-US" sz="2200" dirty="0"/>
              <a:t>시행</a:t>
            </a:r>
          </a:p>
          <a:p>
            <a:pPr marL="0" indent="0">
              <a:buNone/>
              <a:defRPr/>
            </a:pPr>
            <a:r>
              <a:rPr lang="en-US" altLang="ko-KR" sz="2200" dirty="0"/>
              <a:t>  -</a:t>
            </a:r>
            <a:r>
              <a:rPr lang="ko-KR" altLang="en-US" sz="2200" dirty="0"/>
              <a:t>도쿄부에서 </a:t>
            </a:r>
            <a:r>
              <a:rPr lang="ko-KR" altLang="en-US" sz="2200" b="1" dirty="0"/>
              <a:t>도쿄도</a:t>
            </a:r>
            <a:r>
              <a:rPr lang="en-US" altLang="ko-KR" sz="2200" b="1" i="0" dirty="0">
                <a:effectLst/>
                <a:latin typeface="QANrPkTKkPzwQk1u4aWP"/>
              </a:rPr>
              <a:t>(</a:t>
            </a:r>
            <a:r>
              <a:rPr lang="ko-KR" altLang="en-US" sz="2200" b="1" i="0" dirty="0">
                <a:effectLst/>
                <a:latin typeface="QANrPkTKkPzwQk1u4aWP"/>
              </a:rPr>
              <a:t>東京都</a:t>
            </a:r>
            <a:r>
              <a:rPr lang="en-US" altLang="ko-KR" sz="2200" b="1" i="0" dirty="0">
                <a:effectLst/>
                <a:latin typeface="QANrPkTKkPzwQk1u4aWP"/>
              </a:rPr>
              <a:t>)</a:t>
            </a:r>
            <a:r>
              <a:rPr lang="ko-KR" altLang="en-US" sz="2200" dirty="0"/>
              <a:t>로 명칭 변경</a:t>
            </a:r>
          </a:p>
          <a:p>
            <a:pPr marL="0" indent="0">
              <a:buNone/>
              <a:defRPr/>
            </a:pPr>
            <a:endParaRPr lang="en-US" altLang="ko-KR" sz="2200" dirty="0"/>
          </a:p>
          <a:p>
            <a:pPr lvl="0">
              <a:defRPr/>
            </a:pPr>
            <a:r>
              <a:rPr lang="ko-KR" altLang="en-US" sz="2200" dirty="0"/>
              <a:t>제</a:t>
            </a:r>
            <a:r>
              <a:rPr lang="en-US" altLang="ko-KR" sz="2200" dirty="0"/>
              <a:t>2</a:t>
            </a:r>
            <a:r>
              <a:rPr lang="ko-KR" altLang="en-US" sz="2200" dirty="0"/>
              <a:t>차 세계대전</a:t>
            </a:r>
          </a:p>
          <a:p>
            <a:pPr marL="0" indent="0">
              <a:buNone/>
              <a:defRPr/>
            </a:pPr>
            <a:r>
              <a:rPr lang="en-US" altLang="ko-KR" sz="2200" dirty="0"/>
              <a:t>  -</a:t>
            </a:r>
            <a:r>
              <a:rPr lang="ko-KR" altLang="en-US" sz="2200" dirty="0"/>
              <a:t>러시아에 빼앗은 </a:t>
            </a:r>
            <a:r>
              <a:rPr lang="ko-KR" altLang="en-US" sz="2200" b="1" dirty="0" err="1"/>
              <a:t>남사할린</a:t>
            </a:r>
            <a:r>
              <a:rPr lang="en-US" altLang="ko-KR" sz="2200" b="1" dirty="0"/>
              <a:t>(</a:t>
            </a:r>
            <a:r>
              <a:rPr lang="ko-KR" altLang="en-US" sz="2200" b="1" dirty="0" err="1"/>
              <a:t>가라후토청</a:t>
            </a:r>
            <a:r>
              <a:rPr lang="en-US" altLang="ko-KR" sz="2200" b="1" dirty="0"/>
              <a:t>) </a:t>
            </a:r>
            <a:r>
              <a:rPr lang="ko-KR" altLang="en-US" sz="2200" dirty="0"/>
              <a:t>일본 본토로 편입</a:t>
            </a:r>
          </a:p>
          <a:p>
            <a:pPr marL="0" indent="0">
              <a:buNone/>
              <a:defRPr/>
            </a:pPr>
            <a:endParaRPr lang="en-US" altLang="ko-KR" sz="2200" dirty="0"/>
          </a:p>
          <a:p>
            <a:pPr lvl="0">
              <a:defRPr/>
            </a:pPr>
            <a:r>
              <a:rPr lang="ko-KR" altLang="en-US" sz="2200" dirty="0"/>
              <a:t>일본 패망 직전 </a:t>
            </a:r>
            <a:r>
              <a:rPr lang="en-US" altLang="ko-KR" sz="2200" b="1" dirty="0"/>
              <a:t>1</a:t>
            </a:r>
            <a:r>
              <a:rPr lang="ko-KR" altLang="en-US" sz="2200" b="1" dirty="0"/>
              <a:t>도 </a:t>
            </a:r>
            <a:r>
              <a:rPr lang="en-US" altLang="ko-KR" sz="2200" b="1" dirty="0"/>
              <a:t>2</a:t>
            </a:r>
            <a:r>
              <a:rPr lang="ko-KR" altLang="en-US" sz="2200" b="1" dirty="0"/>
              <a:t>청 </a:t>
            </a:r>
            <a:r>
              <a:rPr lang="en-US" altLang="ko-KR" sz="2200" b="1" dirty="0"/>
              <a:t>2</a:t>
            </a:r>
            <a:r>
              <a:rPr lang="ko-KR" altLang="en-US" sz="2200" b="1" dirty="0"/>
              <a:t>부 </a:t>
            </a:r>
            <a:r>
              <a:rPr lang="en-US" altLang="ko-KR" sz="2200" b="1" dirty="0"/>
              <a:t>43</a:t>
            </a:r>
            <a:r>
              <a:rPr lang="ko-KR" altLang="en-US" sz="2200" b="1" dirty="0"/>
              <a:t>현</a:t>
            </a:r>
          </a:p>
          <a:p>
            <a:pPr marL="0" indent="0">
              <a:buNone/>
              <a:defRPr/>
            </a:pPr>
            <a:endParaRPr lang="en-US" altLang="ko-KR" sz="2200" dirty="0"/>
          </a:p>
          <a:p>
            <a:pPr lvl="0">
              <a:defRPr/>
            </a:pPr>
            <a:endParaRPr lang="ko-KR" alt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 err="1">
                <a:ea typeface="맑은 고딕"/>
              </a:rPr>
              <a:t>패전후</a:t>
            </a:r>
            <a:r>
              <a:rPr lang="ko-KR" altLang="en-US" sz="4000" b="1" dirty="0">
                <a:ea typeface="맑은 고딕"/>
              </a:rPr>
              <a:t> </a:t>
            </a:r>
            <a:r>
              <a:rPr lang="en-US" altLang="ko-KR" sz="2500" dirty="0">
                <a:ea typeface="맑은 고딕"/>
              </a:rPr>
              <a:t>(</a:t>
            </a:r>
            <a:r>
              <a:rPr lang="ko-KR" altLang="en-US" sz="2500" dirty="0">
                <a:ea typeface="맑은 고딕"/>
              </a:rPr>
              <a:t>연합군 통치기</a:t>
            </a:r>
            <a:r>
              <a:rPr lang="en-US" altLang="ko-KR" sz="2500" dirty="0">
                <a:ea typeface="맑은 고딕"/>
              </a:rPr>
              <a:t>, 1945~1952)</a:t>
            </a:r>
            <a:endParaRPr lang="ko-KR" altLang="en-US" sz="2500" b="1" dirty="0">
              <a:ea typeface="맑은 고딕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0" tIns="45720" rIns="0" bIns="45720" anchor="t">
            <a:normAutofit/>
          </a:bodyPr>
          <a:lstStyle/>
          <a:p>
            <a:r>
              <a:rPr lang="ko-KR" altLang="en-US" dirty="0">
                <a:latin typeface="Malgun Gothic"/>
                <a:ea typeface="Malgun Gothic"/>
              </a:rPr>
              <a:t>일본은 </a:t>
            </a:r>
            <a:r>
              <a:rPr lang="ko-KR" altLang="en-US" b="1" dirty="0">
                <a:latin typeface="Malgun Gothic"/>
                <a:ea typeface="Malgun Gothic"/>
              </a:rPr>
              <a:t>패전 후 연합군</a:t>
            </a:r>
            <a:r>
              <a:rPr lang="en-US" altLang="ko-KR" b="1" dirty="0">
                <a:latin typeface="Malgun Gothic"/>
                <a:ea typeface="맑은 고딕"/>
              </a:rPr>
              <a:t>(</a:t>
            </a:r>
            <a:r>
              <a:rPr lang="ko-KR" altLang="en-US" b="1" dirty="0">
                <a:latin typeface="Malgun Gothic"/>
                <a:ea typeface="Malgun Gothic"/>
              </a:rPr>
              <a:t>미국 중심</a:t>
            </a:r>
            <a:r>
              <a:rPr lang="en-US" altLang="ko-KR" b="1" dirty="0">
                <a:latin typeface="Malgun Gothic"/>
                <a:ea typeface="맑은 고딕"/>
              </a:rPr>
              <a:t>)</a:t>
            </a:r>
            <a:r>
              <a:rPr lang="ko-KR" altLang="en-US" b="1" dirty="0">
                <a:latin typeface="Malgun Gothic"/>
                <a:ea typeface="Malgun Gothic"/>
              </a:rPr>
              <a:t>의 점령 하에 들어갔지만 </a:t>
            </a:r>
            <a:r>
              <a:rPr lang="ko-KR" altLang="en-US" b="1" dirty="0" err="1">
                <a:latin typeface="Malgun Gothic"/>
                <a:ea typeface="Malgun Gothic"/>
              </a:rPr>
              <a:t>도도부현</a:t>
            </a:r>
            <a:r>
              <a:rPr lang="ko-KR" altLang="en-US" b="1" dirty="0">
                <a:latin typeface="Malgun Gothic"/>
                <a:ea typeface="Malgun Gothic"/>
              </a:rPr>
              <a:t> 해체 </a:t>
            </a:r>
            <a:r>
              <a:rPr lang="en-US" altLang="ko-KR" b="1" dirty="0">
                <a:latin typeface="Malgun Gothic"/>
                <a:ea typeface="맑은 고딕"/>
              </a:rPr>
              <a:t>X</a:t>
            </a:r>
          </a:p>
          <a:p>
            <a:endParaRPr lang="en-US" altLang="ko-KR" dirty="0">
              <a:latin typeface="Malgun Gothic"/>
              <a:ea typeface="맑은 고딕"/>
            </a:endParaRPr>
          </a:p>
          <a:p>
            <a:pPr mar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o-KR" altLang="ko-KR" dirty="0">
                <a:solidFill>
                  <a:schemeClr val="tx1"/>
                </a:solidFill>
                <a:latin typeface="Malgun Gothic"/>
                <a:ea typeface="Malgun Gothic"/>
              </a:rPr>
              <a:t> 1945년 오키나와 전투 → 미국이 오키나와 점령</a:t>
            </a:r>
          </a:p>
          <a:p>
            <a:endParaRPr lang="en-US" altLang="ko-KR" dirty="0">
              <a:solidFill>
                <a:schemeClr val="tx1"/>
              </a:solidFill>
              <a:latin typeface="Malgun Gothic"/>
              <a:ea typeface="맑은 고딕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Malgun Gothic"/>
                <a:ea typeface="맑은 고딕"/>
              </a:rPr>
              <a:t>1947</a:t>
            </a:r>
            <a:r>
              <a:rPr lang="ko-KR" altLang="en-US" dirty="0">
                <a:solidFill>
                  <a:schemeClr val="tx1"/>
                </a:solidFill>
                <a:latin typeface="Malgun Gothic"/>
                <a:ea typeface="Malgun Gothic"/>
              </a:rPr>
              <a:t>년 </a:t>
            </a:r>
            <a:r>
              <a:rPr lang="en-US" altLang="ko-KR" dirty="0">
                <a:solidFill>
                  <a:schemeClr val="tx1"/>
                </a:solidFill>
                <a:latin typeface="Malgun Gothic"/>
                <a:ea typeface="맑은 고딕"/>
              </a:rPr>
              <a:t>5</a:t>
            </a:r>
            <a:r>
              <a:rPr lang="ko-KR" altLang="en-US" dirty="0">
                <a:solidFill>
                  <a:schemeClr val="tx1"/>
                </a:solidFill>
                <a:latin typeface="Malgun Gothic"/>
                <a:ea typeface="Malgun Gothic"/>
              </a:rPr>
              <a:t>월 </a:t>
            </a:r>
            <a:r>
              <a:rPr lang="en-US" altLang="ko-KR" dirty="0">
                <a:solidFill>
                  <a:schemeClr val="tx1"/>
                </a:solidFill>
                <a:latin typeface="Malgun Gothic"/>
                <a:ea typeface="맑은 고딕"/>
              </a:rPr>
              <a:t>3</a:t>
            </a:r>
            <a:r>
              <a:rPr lang="ko-KR" altLang="en-US" dirty="0">
                <a:solidFill>
                  <a:schemeClr val="tx1"/>
                </a:solidFill>
                <a:latin typeface="Malgun Gothic"/>
                <a:ea typeface="Malgun Gothic"/>
              </a:rPr>
              <a:t>일 지방자치법 시행 </a:t>
            </a:r>
            <a:r>
              <a:rPr lang="en-US" altLang="ko-KR" dirty="0">
                <a:solidFill>
                  <a:schemeClr val="tx1"/>
                </a:solidFill>
                <a:latin typeface="Malgun Gothic"/>
                <a:ea typeface="맑은 고딕"/>
              </a:rPr>
              <a:t>– </a:t>
            </a:r>
            <a:r>
              <a:rPr lang="ko-KR" altLang="en-US" dirty="0" err="1">
                <a:solidFill>
                  <a:schemeClr val="tx1"/>
                </a:solidFill>
                <a:latin typeface="Malgun Gothic"/>
                <a:ea typeface="Malgun Gothic"/>
              </a:rPr>
              <a:t>도도부현제</a:t>
            </a:r>
            <a:r>
              <a:rPr lang="ko-KR" altLang="en-US" dirty="0">
                <a:solidFill>
                  <a:schemeClr val="tx1"/>
                </a:solidFill>
                <a:latin typeface="Malgun Gothic"/>
                <a:ea typeface="Malgun Gothic"/>
              </a:rPr>
              <a:t> 확립</a:t>
            </a:r>
            <a:endParaRPr lang="en-US" altLang="ko-KR">
              <a:solidFill>
                <a:schemeClr val="tx1"/>
              </a:solidFill>
              <a:latin typeface="맑은 고딕"/>
              <a:ea typeface="맑은 고딕"/>
            </a:endParaRPr>
          </a:p>
          <a:p>
            <a:endParaRPr lang="en-US" altLang="ko-KR" dirty="0">
              <a:solidFill>
                <a:schemeClr val="tx1"/>
              </a:solidFill>
              <a:latin typeface="Malgun Gothic"/>
              <a:ea typeface="맑은 고딕"/>
            </a:endParaRPr>
          </a:p>
          <a:p>
            <a:endParaRPr lang="ko-KR" altLang="ko-KR" dirty="0">
              <a:solidFill>
                <a:schemeClr val="tx1"/>
              </a:solidFill>
              <a:latin typeface="Malgun Gothic"/>
              <a:ea typeface="Malgun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1) </a:t>
            </a:r>
            <a:r>
              <a:rPr lang="ko-KR" altLang="en-US" b="1" dirty="0"/>
              <a:t>일본</a:t>
            </a:r>
          </a:p>
        </p:txBody>
      </p:sp>
    </p:spTree>
    <p:extLst>
      <p:ext uri="{BB962C8B-B14F-4D97-AF65-F5344CB8AC3E}">
        <p14:creationId xmlns:p14="http://schemas.microsoft.com/office/powerpoint/2010/main" val="3848197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F8BFDF-4B56-B8C4-EE4A-73A4BD00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00323" cy="1421450"/>
          </a:xfrm>
        </p:spPr>
        <p:txBody>
          <a:bodyPr/>
          <a:lstStyle/>
          <a:p>
            <a:r>
              <a:rPr lang="en-US" altLang="ko-KR" sz="4000" b="1" dirty="0">
                <a:ea typeface="맑은 고딕"/>
              </a:rPr>
              <a:t>1947</a:t>
            </a:r>
            <a:r>
              <a:rPr lang="ko-KR" altLang="en-US" sz="4000" b="1" dirty="0">
                <a:ea typeface="맑은 고딕"/>
              </a:rPr>
              <a:t>년</a:t>
            </a:r>
            <a:r>
              <a:rPr lang="en-US" altLang="ko-KR" sz="4000" b="1" dirty="0">
                <a:ea typeface="맑은 고딕"/>
              </a:rPr>
              <a:t>: </a:t>
            </a:r>
            <a:r>
              <a:rPr lang="ko-KR" altLang="en-US" sz="4000" b="1" dirty="0">
                <a:ea typeface="맑은 고딕"/>
              </a:rPr>
              <a:t>지방자치법 제정 </a:t>
            </a:r>
            <a:r>
              <a:rPr lang="en-US" altLang="ko-KR" sz="4000" b="1" dirty="0">
                <a:ea typeface="맑은 고딕"/>
              </a:rPr>
              <a:t>(</a:t>
            </a:r>
            <a:r>
              <a:rPr lang="ko-KR" altLang="en-US" sz="4000" b="1" dirty="0">
                <a:ea typeface="맑은 고딕"/>
              </a:rPr>
              <a:t>일본 민주화의 핵심</a:t>
            </a:r>
            <a:r>
              <a:rPr lang="en-US" altLang="ko-KR" sz="4000" b="1" dirty="0">
                <a:ea typeface="맑은 고딕"/>
              </a:rPr>
              <a:t>)</a:t>
            </a:r>
            <a:endParaRPr lang="ko-KR" altLang="en-US" sz="4000" b="1" dirty="0">
              <a:ea typeface="맑은 고딕"/>
              <a:cs typeface="Calibri Ligh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FA4003-9DE6-2B3F-C13C-E8AAA45E5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 지방정부</a:t>
            </a:r>
            <a:r>
              <a:rPr lang="en-US" altLang="ko-KR" dirty="0"/>
              <a:t>(</a:t>
            </a:r>
            <a:r>
              <a:rPr lang="ko-KR" altLang="en-US" dirty="0" err="1"/>
              <a:t>도도부현</a:t>
            </a:r>
            <a:r>
              <a:rPr lang="en-US" altLang="ko-KR" dirty="0"/>
              <a:t>)</a:t>
            </a:r>
            <a:r>
              <a:rPr lang="ko-KR" altLang="en-US" dirty="0"/>
              <a:t>의 역할을 근본적으로 바꿈</a:t>
            </a:r>
            <a:endParaRPr lang="en-US" altLang="ko-KR" dirty="0"/>
          </a:p>
          <a:p>
            <a:pPr marL="0" algn="l" rtl="0" eaLnBrk="1" fontAlgn="ctr" latinLnBrk="1" hangingPunct="1">
              <a:buNone/>
            </a:pPr>
            <a:r>
              <a:rPr lang="ko-KR" altLang="ko-KR" sz="1800" b="1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도도부현</a:t>
            </a:r>
            <a:endParaRPr lang="ko-KR" altLang="ko-K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1" hangingPunct="1"/>
            <a:r>
              <a:rPr lang="en-US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ko-KR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이름은 유지하되</a:t>
            </a:r>
            <a:r>
              <a:rPr lang="en-US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ko-KR" altLang="ko-K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자치단체로 독립적 권한 강화</a:t>
            </a:r>
            <a:endParaRPr lang="en-US" altLang="ko-KR" sz="1800" b="1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ctr" latinLnBrk="1" hangingPunct="1">
              <a:buNone/>
            </a:pPr>
            <a:r>
              <a:rPr lang="ko-KR" altLang="ko-K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지사</a:t>
            </a:r>
            <a:r>
              <a:rPr lang="en-US" altLang="ko-K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ko-KR" altLang="ko-K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知事</a:t>
            </a:r>
            <a:r>
              <a:rPr lang="en-US" altLang="ko-K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ko-KR" altLang="ko-K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1" hangingPunct="1"/>
            <a:r>
              <a:rPr lang="en-US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ko-KR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중앙 임명 → </a:t>
            </a:r>
            <a:r>
              <a:rPr lang="ko-KR" altLang="ko-K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직선제 도입</a:t>
            </a:r>
            <a:r>
              <a:rPr lang="ko-KR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ko-KR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국민이 직접 선출</a:t>
            </a:r>
            <a:r>
              <a:rPr lang="en-US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ko-KR" altLang="ko-K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1" hangingPunct="1">
              <a:buNone/>
            </a:pPr>
            <a:r>
              <a:rPr lang="ko-KR" altLang="ko-K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의회</a:t>
            </a:r>
            <a:endParaRPr lang="ko-KR" altLang="ko-K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1" hangingPunct="1"/>
            <a:r>
              <a:rPr lang="en-US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ko-KR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각 </a:t>
            </a:r>
            <a:r>
              <a:rPr lang="ko-KR" altLang="ko-KR" sz="1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도도부현에</a:t>
            </a:r>
            <a:r>
              <a:rPr lang="ko-KR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o-KR" altLang="ko-K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지방의회 설치</a:t>
            </a:r>
            <a:r>
              <a:rPr lang="en-US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ko-KR" altLang="ko-K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조례 제정 가능</a:t>
            </a:r>
            <a:endParaRPr lang="en-US" altLang="ko-KR" sz="18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ctr">
              <a:buNone/>
            </a:pPr>
            <a:r>
              <a:rPr lang="ko-KR" altLang="en-US" sz="1800" b="1" dirty="0"/>
              <a:t>국가와의 관계</a:t>
            </a:r>
            <a:endParaRPr lang="en-US" altLang="ko-KR" sz="1800" b="1" dirty="0"/>
          </a:p>
          <a:p>
            <a:pPr marL="0" fontAlgn="ctr"/>
            <a:r>
              <a:rPr lang="en-US" altLang="ko-KR" sz="1800" dirty="0"/>
              <a:t>-</a:t>
            </a:r>
            <a:r>
              <a:rPr lang="ko-KR" altLang="en-US" sz="1800" dirty="0"/>
              <a:t>중앙정부는 지방정부에 직접 지시 금지 </a:t>
            </a:r>
            <a:r>
              <a:rPr lang="en-US" altLang="ko-KR" sz="1800" dirty="0"/>
              <a:t>(</a:t>
            </a:r>
            <a:r>
              <a:rPr lang="ko-KR" altLang="en-US" sz="1800" dirty="0"/>
              <a:t>법적 제한 생김</a:t>
            </a:r>
            <a:r>
              <a:rPr lang="en-US" altLang="ko-KR" sz="1800" dirty="0"/>
              <a:t>)</a:t>
            </a:r>
          </a:p>
          <a:p>
            <a:pPr marL="0" algn="l" rtl="0" eaLnBrk="1" fontAlgn="ctr" latinLnBrk="1" hangingPunct="1"/>
            <a:endParaRPr lang="ko-KR" altLang="ko-K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57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000" b="1" dirty="0">
                <a:ea typeface="맑은 고딕"/>
              </a:rPr>
              <a:t>현재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anchor="t">
            <a:normAutofit/>
          </a:bodyPr>
          <a:lstStyle/>
          <a:p>
            <a:pPr>
              <a:defRPr/>
            </a:pPr>
            <a:endParaRPr lang="en-US" altLang="ko-KR" sz="2800" dirty="0"/>
          </a:p>
          <a:p>
            <a:pPr>
              <a:defRPr/>
            </a:pPr>
            <a:r>
              <a:rPr lang="en-US" altLang="ko-KR" sz="2800" dirty="0">
                <a:ea typeface="맑은 고딕"/>
              </a:rPr>
              <a:t>1972</a:t>
            </a:r>
            <a:r>
              <a:rPr lang="ko-KR" altLang="en-US" sz="2800" dirty="0">
                <a:ea typeface="맑은 고딕"/>
              </a:rPr>
              <a:t>년 오키나와가 일본으로 복귀</a:t>
            </a:r>
            <a:r>
              <a:rPr lang="en-US" altLang="ko-KR" sz="2800" dirty="0">
                <a:ea typeface="맑은 고딕"/>
              </a:rPr>
              <a:t>-</a:t>
            </a:r>
            <a:r>
              <a:rPr lang="en-US" altLang="ko-KR" sz="2800" b="1" dirty="0">
                <a:ea typeface="맑은 고딕"/>
              </a:rPr>
              <a:t>1</a:t>
            </a:r>
            <a:r>
              <a:rPr lang="ko-KR" altLang="en-US" sz="2800" b="1" dirty="0">
                <a:ea typeface="맑은 고딕"/>
              </a:rPr>
              <a:t>도 </a:t>
            </a:r>
            <a:r>
              <a:rPr lang="en-US" altLang="ko-KR" sz="2800" b="1" dirty="0">
                <a:ea typeface="맑은 고딕"/>
              </a:rPr>
              <a:t>1</a:t>
            </a:r>
            <a:r>
              <a:rPr lang="ko-KR" altLang="en-US" sz="2800" b="1" dirty="0">
                <a:ea typeface="맑은 고딕"/>
              </a:rPr>
              <a:t>도 </a:t>
            </a:r>
            <a:r>
              <a:rPr lang="en-US" altLang="ko-KR" sz="2800" b="1" dirty="0">
                <a:ea typeface="맑은 고딕"/>
              </a:rPr>
              <a:t>2</a:t>
            </a:r>
            <a:r>
              <a:rPr lang="ko-KR" altLang="en-US" sz="2800" b="1" dirty="0">
                <a:ea typeface="맑은 고딕"/>
              </a:rPr>
              <a:t>부 </a:t>
            </a:r>
            <a:r>
              <a:rPr lang="en-US" altLang="ko-KR" sz="2800" b="1" dirty="0">
                <a:ea typeface="맑은 고딕"/>
              </a:rPr>
              <a:t>43</a:t>
            </a:r>
            <a:r>
              <a:rPr lang="ko-KR" altLang="en-US" sz="2800" b="1" dirty="0">
                <a:ea typeface="맑은 고딕"/>
              </a:rPr>
              <a:t>현 </a:t>
            </a:r>
            <a:r>
              <a:rPr lang="ko-KR" altLang="en-US" sz="2800" dirty="0">
                <a:ea typeface="맑은 고딕"/>
              </a:rPr>
              <a:t>성립</a:t>
            </a:r>
            <a:endParaRPr lang="en-US" altLang="ko-KR" sz="2800" dirty="0">
              <a:ea typeface="맑은 고딕"/>
            </a:endParaRPr>
          </a:p>
          <a:p>
            <a:pPr>
              <a:defRPr/>
            </a:pPr>
            <a:endParaRPr lang="en-US" altLang="ko-KR" sz="2800" dirty="0">
              <a:ea typeface="맑은 고딕"/>
              <a:cs typeface="Calibri"/>
            </a:endParaRPr>
          </a:p>
          <a:p>
            <a:pPr lvl="0">
              <a:defRPr/>
            </a:pPr>
            <a:r>
              <a:rPr lang="ko-KR" altLang="en-US" sz="2800" dirty="0"/>
              <a:t>오늘날 일본의 행정구역 </a:t>
            </a:r>
            <a:r>
              <a:rPr lang="en-US" altLang="ko-KR" sz="2800" b="1" dirty="0"/>
              <a:t>‘</a:t>
            </a:r>
            <a:r>
              <a:rPr lang="ko-KR" altLang="en-US" sz="2800" b="1" dirty="0" err="1"/>
              <a:t>도도부현</a:t>
            </a:r>
            <a:r>
              <a:rPr lang="ko-KR" altLang="en-US" sz="2800" b="1" dirty="0"/>
              <a:t> </a:t>
            </a:r>
            <a:r>
              <a:rPr lang="en-US" altLang="ko-KR" sz="2800" b="1" dirty="0" err="1"/>
              <a:t>都道府県</a:t>
            </a:r>
            <a:r>
              <a:rPr lang="en-US" altLang="ko-KR" sz="2800" b="1" dirty="0"/>
              <a:t>’</a:t>
            </a:r>
            <a:r>
              <a:rPr lang="ko-KR" altLang="en-US" sz="2800" dirty="0"/>
              <a:t>이 성립</a:t>
            </a:r>
          </a:p>
          <a:p>
            <a:pPr lvl="0">
              <a:defRPr/>
            </a:pPr>
            <a:endParaRPr lang="en-US" altLang="ko-KR" sz="2800" dirty="0"/>
          </a:p>
          <a:p>
            <a:pPr lvl="0">
              <a:defRPr/>
            </a:pP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/>
              <a:t>3)</a:t>
            </a:r>
            <a:r>
              <a:rPr lang="ko-KR" altLang="en-US" b="1" dirty="0"/>
              <a:t> 현재의 </a:t>
            </a:r>
            <a:r>
              <a:rPr lang="ko-KR" altLang="en-US" b="1" dirty="0" err="1"/>
              <a:t>도도부현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>
              <a:defRPr/>
            </a:pPr>
            <a:r>
              <a:rPr lang="ko-KR" altLang="en-US" b="1"/>
              <a:t>도쿄도</a:t>
            </a:r>
            <a:r>
              <a:rPr lang="en-US" altLang="ko-KR" kern="1200">
                <a:latin typeface="+mj-lt"/>
                <a:ea typeface="맑은 고딕"/>
                <a:cs typeface="+mj-cs"/>
              </a:rPr>
              <a:t>(</a:t>
            </a:r>
            <a:r>
              <a:rPr lang="ko-KR" altLang="en-US" kern="1200">
                <a:latin typeface="+mj-lt"/>
                <a:ea typeface="맑은 고딕"/>
                <a:cs typeface="+mj-cs"/>
              </a:rPr>
              <a:t>東京都</a:t>
            </a:r>
            <a:r>
              <a:rPr lang="en-US" altLang="ko-KR" kern="1200">
                <a:latin typeface="+mj-lt"/>
                <a:ea typeface="맑은 고딕"/>
                <a:cs typeface="+mj-cs"/>
              </a:rPr>
              <a:t>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간토지방에 속한 일본의 수도 </a:t>
            </a:r>
          </a:p>
          <a:p>
            <a:pPr>
              <a:defRPr/>
            </a:pPr>
            <a:endParaRPr lang="ko-KR" altLang="en-US" dirty="0"/>
          </a:p>
          <a:p>
            <a:pPr marL="0" indent="0" latinLnBrk="0">
              <a:lnSpc>
                <a:spcPct val="90000"/>
              </a:lnSpc>
              <a:spcAft>
                <a:spcPts val="600"/>
              </a:spcAft>
              <a:buFont typeface="Calibri"/>
              <a:buNone/>
              <a:defRPr/>
            </a:pPr>
            <a:r>
              <a:rPr lang="ko-KR" altLang="en-US" dirty="0"/>
              <a:t>  </a:t>
            </a:r>
            <a:r>
              <a:rPr lang="ko-KR" altLang="en-US" dirty="0" err="1"/>
              <a:t>도도부현에서</a:t>
            </a:r>
            <a:r>
              <a:rPr lang="ko-KR" altLang="en-US" dirty="0"/>
              <a:t> </a:t>
            </a:r>
            <a:r>
              <a:rPr lang="ko-KR" altLang="en-US" dirty="0">
                <a:ea typeface="맑은 고딕"/>
              </a:rPr>
              <a:t>도</a:t>
            </a:r>
            <a:r>
              <a:rPr lang="en-US" altLang="ko-KR" dirty="0">
                <a:ea typeface="맑은 고딕"/>
              </a:rPr>
              <a:t>(</a:t>
            </a:r>
            <a:r>
              <a:rPr lang="ko-KR" altLang="en-US" dirty="0">
                <a:ea typeface="맑은 고딕"/>
              </a:rPr>
              <a:t>都</a:t>
            </a:r>
            <a:r>
              <a:rPr lang="en-US" altLang="ko-KR" dirty="0">
                <a:ea typeface="맑은 고딕"/>
              </a:rPr>
              <a:t>)</a:t>
            </a:r>
          </a:p>
          <a:p>
            <a:pPr marL="0" indent="0" latinLnBrk="0">
              <a:lnSpc>
                <a:spcPct val="90000"/>
              </a:lnSpc>
              <a:spcAft>
                <a:spcPts val="600"/>
              </a:spcAft>
              <a:buFont typeface="Calibri"/>
              <a:buNone/>
              <a:defRPr/>
            </a:pPr>
            <a:endParaRPr lang="en-US" altLang="ko-KR" dirty="0">
              <a:ea typeface="맑은 고딕"/>
            </a:endParaRPr>
          </a:p>
          <a:p>
            <a:pPr marL="0" indent="0" latinLnBrk="0">
              <a:lnSpc>
                <a:spcPct val="90000"/>
              </a:lnSpc>
              <a:spcAft>
                <a:spcPts val="600"/>
              </a:spcAft>
              <a:buFont typeface="Calibri"/>
              <a:buNone/>
              <a:defRPr/>
            </a:pPr>
            <a:r>
              <a:rPr lang="ko-KR" altLang="en-US" dirty="0">
                <a:ea typeface="맑은 고딕"/>
              </a:rPr>
              <a:t>  인구 </a:t>
            </a:r>
            <a:r>
              <a:rPr lang="en-US" altLang="ko-KR" dirty="0">
                <a:ea typeface="맑은 고딕"/>
              </a:rPr>
              <a:t>1400</a:t>
            </a:r>
            <a:r>
              <a:rPr lang="ko-KR" altLang="en-US" dirty="0">
                <a:ea typeface="맑은 고딕"/>
              </a:rPr>
              <a:t>만명 전체인구의 약 </a:t>
            </a:r>
            <a:r>
              <a:rPr lang="en-US" altLang="ko-KR" dirty="0">
                <a:ea typeface="맑은 고딕"/>
              </a:rPr>
              <a:t>10%</a:t>
            </a:r>
          </a:p>
        </p:txBody>
      </p:sp>
      <p:pic>
        <p:nvPicPr>
          <p:cNvPr id="5" name="내용 개체 틀 9" descr="서울과 도쿄의 면적, 인구 비교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12671" y="1774210"/>
            <a:ext cx="4078725" cy="37142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/>
              <a:t>도쿄의 도시 기능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세계에서 가장 살기 좋은 도시 </a:t>
            </a:r>
            <a:r>
              <a:rPr lang="en-US" altLang="ko-KR" dirty="0"/>
              <a:t>5</a:t>
            </a:r>
            <a:r>
              <a:rPr lang="ko-KR" altLang="en-US" dirty="0"/>
              <a:t>위</a:t>
            </a:r>
          </a:p>
          <a:p>
            <a:pPr>
              <a:defRPr/>
            </a:pPr>
            <a:r>
              <a:rPr lang="en-US" altLang="ko-KR" dirty="0"/>
              <a:t>(</a:t>
            </a:r>
            <a:r>
              <a:rPr lang="ko-KR" altLang="en-US" dirty="0"/>
              <a:t>아시아에서는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r>
              <a:rPr lang="en-US" altLang="ko-KR" dirty="0"/>
              <a:t>)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ko-KR" altLang="en-US" dirty="0"/>
              <a:t>행정기관</a:t>
            </a:r>
            <a:r>
              <a:rPr lang="en-US" altLang="ko-KR" dirty="0"/>
              <a:t>,</a:t>
            </a:r>
            <a:r>
              <a:rPr lang="ko-KR" altLang="en-US" dirty="0"/>
              <a:t> 금융기관</a:t>
            </a:r>
            <a:r>
              <a:rPr lang="en-US" altLang="ko-KR" dirty="0"/>
              <a:t>,</a:t>
            </a:r>
            <a:r>
              <a:rPr lang="ko-KR" altLang="en-US" dirty="0"/>
              <a:t> 대기업</a:t>
            </a:r>
          </a:p>
          <a:p>
            <a:pPr>
              <a:defRPr/>
            </a:pPr>
            <a:r>
              <a:rPr lang="ko-KR" altLang="en-US" dirty="0"/>
              <a:t>교육</a:t>
            </a:r>
            <a:r>
              <a:rPr lang="en-US" altLang="ko-KR" dirty="0"/>
              <a:t>,</a:t>
            </a:r>
            <a:r>
              <a:rPr lang="ko-KR" altLang="en-US" dirty="0"/>
              <a:t> 문화</a:t>
            </a:r>
            <a:r>
              <a:rPr lang="en-US" altLang="ko-KR" dirty="0"/>
              <a:t>,</a:t>
            </a:r>
            <a:r>
              <a:rPr lang="ko-KR" altLang="en-US" dirty="0"/>
              <a:t> 연구 등의 중심지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경제</a:t>
            </a:r>
            <a:r>
              <a:rPr lang="en-US" altLang="ko-KR" dirty="0"/>
              <a:t>,</a:t>
            </a:r>
            <a:r>
              <a:rPr lang="ko-KR" altLang="en-US" dirty="0"/>
              <a:t> 문화</a:t>
            </a:r>
            <a:r>
              <a:rPr lang="en-US" altLang="ko-KR" dirty="0"/>
              <a:t>,</a:t>
            </a:r>
            <a:r>
              <a:rPr lang="ko-KR" altLang="en-US" dirty="0"/>
              <a:t> 교통</a:t>
            </a:r>
            <a:r>
              <a:rPr lang="en-US" altLang="ko-KR" dirty="0"/>
              <a:t>,</a:t>
            </a:r>
            <a:r>
              <a:rPr lang="ko-KR" altLang="en-US" dirty="0"/>
              <a:t> 상업</a:t>
            </a:r>
            <a:r>
              <a:rPr lang="en-US" altLang="ko-KR" dirty="0"/>
              <a:t>,</a:t>
            </a:r>
            <a:r>
              <a:rPr lang="ko-KR" altLang="en-US" dirty="0"/>
              <a:t> 금융 등 </a:t>
            </a:r>
          </a:p>
          <a:p>
            <a:pPr>
              <a:defRPr/>
            </a:pPr>
            <a:r>
              <a:rPr lang="ko-KR" altLang="en-US" dirty="0"/>
              <a:t>여러 부분에서 중요한 역할을 담당하는 도시</a:t>
            </a:r>
          </a:p>
        </p:txBody>
      </p:sp>
      <p:pic>
        <p:nvPicPr>
          <p:cNvPr id="4" name="그림 8" descr="건물, 수도권, 야외, 시티이(가) 표시된 사진  AI가 생성한 콘텐츠에는 오류가 있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46666" y="1111822"/>
            <a:ext cx="4304864" cy="2317178"/>
          </a:xfrm>
          <a:prstGeom prst="rect">
            <a:avLst/>
          </a:prstGeom>
        </p:spPr>
      </p:pic>
      <p:pic>
        <p:nvPicPr>
          <p:cNvPr id="5" name="그림 2" descr="일본 도쿄] 신주쿠 스카이라인 : 네이버 블로그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49838" y="3729718"/>
            <a:ext cx="4294413" cy="22615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/>
              <a:t>도쿄도 주요 관광지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b="1" dirty="0">
                <a:ea typeface="맑은 고딕"/>
              </a:rPr>
              <a:t>메이지 </a:t>
            </a:r>
            <a:r>
              <a:rPr lang="ko-KR" altLang="en-US" b="1" dirty="0" err="1">
                <a:ea typeface="맑은 고딕"/>
              </a:rPr>
              <a:t>신궁</a:t>
            </a:r>
            <a:r>
              <a:rPr lang="ko-KR" altLang="en-US" b="1" dirty="0">
                <a:ea typeface="맑은 고딕"/>
              </a:rPr>
              <a:t>(明治神宮)</a:t>
            </a:r>
          </a:p>
          <a:p>
            <a:pPr lvl="0">
              <a:defRPr/>
            </a:pPr>
            <a:endParaRPr lang="ko-KR" altLang="en-US" b="0" dirty="0">
              <a:ea typeface="맑은 고딕"/>
            </a:endParaRPr>
          </a:p>
          <a:p>
            <a:pPr lvl="0">
              <a:defRPr/>
            </a:pPr>
            <a:r>
              <a:rPr lang="en-US" altLang="ko-KR" b="0" dirty="0">
                <a:ea typeface="맑은 고딕"/>
              </a:rPr>
              <a:t>-</a:t>
            </a:r>
            <a:r>
              <a:rPr lang="ko-KR" altLang="en-US" b="0" dirty="0">
                <a:ea typeface="맑은 고딕"/>
              </a:rPr>
              <a:t>메이지 천황</a:t>
            </a:r>
            <a:r>
              <a:rPr lang="en-US" altLang="ko-KR" b="0" dirty="0">
                <a:ea typeface="맑은 고딕"/>
              </a:rPr>
              <a:t>,</a:t>
            </a:r>
            <a:r>
              <a:rPr lang="ko-KR" altLang="en-US" b="0" dirty="0">
                <a:ea typeface="맑은 고딕"/>
              </a:rPr>
              <a:t> </a:t>
            </a:r>
            <a:r>
              <a:rPr lang="ko-KR" altLang="en-US" b="0" dirty="0" err="1">
                <a:ea typeface="맑은 고딕"/>
              </a:rPr>
              <a:t>쇼켄</a:t>
            </a:r>
            <a:r>
              <a:rPr lang="ko-KR" altLang="en-US" b="0" dirty="0">
                <a:ea typeface="맑은 고딕"/>
              </a:rPr>
              <a:t> 황태후 안치</a:t>
            </a:r>
          </a:p>
          <a:p>
            <a:pPr lvl="0">
              <a:defRPr/>
            </a:pPr>
            <a:endParaRPr lang="ko-KR" altLang="en-US" b="0" dirty="0">
              <a:ea typeface="맑은 고딕"/>
            </a:endParaRPr>
          </a:p>
          <a:p>
            <a:pPr lvl="0">
              <a:defRPr/>
            </a:pPr>
            <a:r>
              <a:rPr lang="en-US" altLang="ko-KR" b="0" dirty="0">
                <a:ea typeface="맑은 고딕"/>
              </a:rPr>
              <a:t>-</a:t>
            </a:r>
            <a:r>
              <a:rPr lang="ko-KR" altLang="en-US" b="0" dirty="0">
                <a:ea typeface="맑은 고딕"/>
              </a:rPr>
              <a:t>나이엔 궁</a:t>
            </a:r>
            <a:r>
              <a:rPr lang="en-US" altLang="ko-KR" b="0" dirty="0">
                <a:ea typeface="맑은 고딕"/>
              </a:rPr>
              <a:t>,</a:t>
            </a:r>
            <a:r>
              <a:rPr lang="ko-KR" altLang="en-US" b="0" dirty="0">
                <a:ea typeface="맑은 고딕"/>
              </a:rPr>
              <a:t> </a:t>
            </a:r>
            <a:r>
              <a:rPr lang="ko-KR" altLang="en-US" b="0" dirty="0" err="1">
                <a:ea typeface="맑은 고딕"/>
              </a:rPr>
              <a:t>가이엔</a:t>
            </a:r>
            <a:r>
              <a:rPr lang="ko-KR" altLang="en-US" b="0" dirty="0">
                <a:ea typeface="맑은 고딕"/>
              </a:rPr>
              <a:t> 궁</a:t>
            </a:r>
          </a:p>
          <a:p>
            <a:pPr lvl="0">
              <a:defRPr/>
            </a:pPr>
            <a:endParaRPr lang="ko-KR" altLang="en-US" b="0" dirty="0">
              <a:ea typeface="맑은 고딕"/>
            </a:endParaRPr>
          </a:p>
          <a:p>
            <a:pPr lvl="0">
              <a:defRPr/>
            </a:pPr>
            <a:r>
              <a:rPr lang="en-US" altLang="ko-KR" b="0" dirty="0">
                <a:ea typeface="맑은 고딕"/>
              </a:rPr>
              <a:t>-1975</a:t>
            </a:r>
            <a:r>
              <a:rPr lang="ko-KR" altLang="en-US" b="0" dirty="0">
                <a:ea typeface="맑은 고딕"/>
              </a:rPr>
              <a:t>년 도리이 건립</a:t>
            </a:r>
          </a:p>
          <a:p>
            <a:pPr lvl="0">
              <a:defRPr/>
            </a:pPr>
            <a:endParaRPr lang="ko-KR" altLang="en-US" b="0" dirty="0">
              <a:ea typeface="맑은 고딕"/>
            </a:endParaRPr>
          </a:p>
          <a:p>
            <a:pPr lvl="0">
              <a:defRPr/>
            </a:pPr>
            <a:endParaRPr lang="ko-KR" altLang="en-US" b="0" dirty="0">
              <a:ea typeface="맑은 고딕"/>
            </a:endParaRPr>
          </a:p>
          <a:p>
            <a:pPr lvl="0">
              <a:defRPr/>
            </a:pPr>
            <a:endParaRPr lang="ko-KR" altLang="en-US" b="0" dirty="0">
              <a:ea typeface="맑은 고딕"/>
            </a:endParaRPr>
          </a:p>
        </p:txBody>
      </p:sp>
      <p:pic>
        <p:nvPicPr>
          <p:cNvPr id="4" name="내용 개체 틀 13" descr="메이지 신궁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2158435"/>
            <a:ext cx="4705495" cy="312162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b="1"/>
              <a:t>홋카이도</a:t>
            </a:r>
            <a:r>
              <a:rPr lang="ko-KR">
                <a:latin typeface="맑은 고딕"/>
                <a:ea typeface="맑은 고딕"/>
              </a:rPr>
              <a:t>(北海道)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 dirty="0"/>
              <a:t>가장 북쪽에 위치한 섬</a:t>
            </a:r>
          </a:p>
          <a:p>
            <a:pPr>
              <a:defRPr/>
            </a:pPr>
            <a:endParaRPr lang="ko-KR" altLang="en-US" dirty="0"/>
          </a:p>
          <a:p>
            <a:pPr marL="0" indent="0" latinLnBrk="0">
              <a:lnSpc>
                <a:spcPct val="90000"/>
              </a:lnSpc>
              <a:spcAft>
                <a:spcPts val="600"/>
              </a:spcAft>
              <a:buFont typeface="Calibri"/>
              <a:buNone/>
              <a:defRPr/>
            </a:pPr>
            <a:r>
              <a:rPr lang="ko-KR" altLang="en-US" dirty="0" err="1"/>
              <a:t>도도부현에서</a:t>
            </a:r>
            <a:r>
              <a:rPr lang="ko-KR" altLang="en-US" dirty="0"/>
              <a:t> </a:t>
            </a:r>
            <a:r>
              <a:rPr lang="ko-KR" altLang="en-US" dirty="0">
                <a:ea typeface="맑은 고딕"/>
              </a:rPr>
              <a:t>도</a:t>
            </a:r>
            <a:r>
              <a:rPr lang="en-US" altLang="ko-KR" dirty="0">
                <a:ea typeface="맑은 고딕"/>
              </a:rPr>
              <a:t>(道)</a:t>
            </a:r>
          </a:p>
          <a:p>
            <a:pPr marL="0" indent="0" latinLnBrk="0">
              <a:lnSpc>
                <a:spcPct val="90000"/>
              </a:lnSpc>
              <a:spcAft>
                <a:spcPts val="600"/>
              </a:spcAft>
              <a:buFont typeface="Calibri"/>
              <a:buNone/>
              <a:defRPr/>
            </a:pPr>
            <a:endParaRPr lang="en-US" altLang="ko-KR" dirty="0">
              <a:ea typeface="맑은 고딕"/>
            </a:endParaRPr>
          </a:p>
          <a:p>
            <a:pPr>
              <a:defRPr/>
            </a:pPr>
            <a:r>
              <a:rPr lang="ko-KR" altLang="en-US" dirty="0"/>
              <a:t>인구 </a:t>
            </a:r>
            <a:r>
              <a:rPr lang="en-US" altLang="ko-KR" dirty="0"/>
              <a:t>500</a:t>
            </a:r>
            <a:r>
              <a:rPr lang="ko-KR" altLang="en-US" dirty="0"/>
              <a:t>만명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러시아 영토였으나 </a:t>
            </a:r>
            <a:r>
              <a:rPr lang="en-US" altLang="ko-KR" dirty="0"/>
              <a:t>1869</a:t>
            </a:r>
            <a:r>
              <a:rPr lang="ko-KR" altLang="en-US" dirty="0"/>
              <a:t>년 일본 영토로 편입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근대 도시계획 프로젝트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</p:txBody>
      </p:sp>
      <p:pic>
        <p:nvPicPr>
          <p:cNvPr id="4" name="그림 4" descr="홋카이도 여행 전 지리 공부! 홋카이도의 지역 구분, 유명한 도시 이름, 관광 명소 위치 | WeXpats Guide（위엑스패츠 가이드）"/>
          <p:cNvPicPr>
            <a:picLocks noChangeAspect="1"/>
          </p:cNvPicPr>
          <p:nvPr/>
        </p:nvPicPr>
        <p:blipFill rotWithShape="1">
          <a:blip r:embed="rId2"/>
          <a:srcRect l="7260" r="15380"/>
          <a:stretch>
            <a:fillRect/>
          </a:stretch>
        </p:blipFill>
        <p:spPr>
          <a:xfrm>
            <a:off x="6863044" y="1291702"/>
            <a:ext cx="4413942" cy="42745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/>
              <a:t>홋카이도의 도시 기능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/>
              <a:t>주요 도시</a:t>
            </a:r>
            <a:endParaRPr lang="ko-KR" altLang="en-US" dirty="0"/>
          </a:p>
          <a:p>
            <a:pPr>
              <a:defRPr/>
            </a:pPr>
            <a:r>
              <a:rPr lang="en-US" altLang="ko-KR" dirty="0"/>
              <a:t>-</a:t>
            </a:r>
            <a:r>
              <a:rPr lang="ko-KR" altLang="en-US" dirty="0"/>
              <a:t>삿포로 </a:t>
            </a:r>
            <a:r>
              <a:rPr lang="en-US" altLang="ko-KR" dirty="0"/>
              <a:t>:</a:t>
            </a:r>
            <a:r>
              <a:rPr lang="ko-KR" altLang="en-US" dirty="0"/>
              <a:t> 홋카이도 최대 도시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en-US" altLang="ko-KR" dirty="0"/>
              <a:t>-</a:t>
            </a:r>
            <a:r>
              <a:rPr lang="ko-KR" altLang="en-US" dirty="0" err="1"/>
              <a:t>오타루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일본 도시재생의 상징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en-US" altLang="ko-KR" dirty="0"/>
              <a:t>-</a:t>
            </a:r>
            <a:r>
              <a:rPr lang="ko-KR" altLang="en-US" dirty="0"/>
              <a:t>하코다테 </a:t>
            </a:r>
            <a:r>
              <a:rPr lang="en-US" altLang="ko-KR" dirty="0"/>
              <a:t>:</a:t>
            </a:r>
            <a:r>
              <a:rPr lang="ko-KR" altLang="en-US" dirty="0"/>
              <a:t> 야경의 도시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en-US" altLang="ko-KR" dirty="0"/>
              <a:t>-</a:t>
            </a:r>
            <a:r>
              <a:rPr lang="ko-KR" altLang="en-US" dirty="0" err="1"/>
              <a:t>아사히카와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자연과 도시의 공존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/>
              <a:t>홋카이도의 도시 기능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화물 수송의 </a:t>
            </a:r>
            <a:r>
              <a:rPr lang="en-US" altLang="ko-KR" dirty="0"/>
              <a:t>90%</a:t>
            </a:r>
            <a:r>
              <a:rPr lang="ko-KR" altLang="en-US" dirty="0"/>
              <a:t>이상을 담당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물류</a:t>
            </a:r>
            <a:r>
              <a:rPr lang="en-US" altLang="ko-KR" dirty="0"/>
              <a:t>,</a:t>
            </a:r>
            <a:r>
              <a:rPr lang="ko-KR" altLang="en-US" dirty="0"/>
              <a:t> 사업</a:t>
            </a:r>
            <a:r>
              <a:rPr lang="en-US" altLang="ko-KR" dirty="0"/>
              <a:t>,</a:t>
            </a:r>
            <a:r>
              <a:rPr lang="ko-KR" altLang="en-US" dirty="0"/>
              <a:t> 생활 등 홋카이도 개발에 중요한 역할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문화적 정체성과 문화적 활동</a:t>
            </a:r>
            <a:r>
              <a:rPr lang="en-US" altLang="ko-KR" dirty="0"/>
              <a:t>,</a:t>
            </a:r>
            <a:r>
              <a:rPr lang="ko-KR" altLang="en-US" dirty="0"/>
              <a:t> 실천</a:t>
            </a:r>
            <a:r>
              <a:rPr lang="en-US" altLang="ko-KR" dirty="0"/>
              <a:t>,</a:t>
            </a:r>
            <a:r>
              <a:rPr lang="ko-KR" altLang="en-US" dirty="0"/>
              <a:t> 축제를 통한 도시의 새로운 시각과 정보를 제공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/>
              <a:t>홋카이도 주요 관광지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/>
              <a:buNone/>
              <a:defRPr/>
            </a:pPr>
            <a:r>
              <a:rPr lang="ko-KR" altLang="en-US" b="1" dirty="0">
                <a:ea typeface="맑은 고딕"/>
              </a:rPr>
              <a:t>  삿포로맥주박물관</a:t>
            </a:r>
            <a:r>
              <a:rPr lang="en-US" altLang="ko-KR" b="1" dirty="0">
                <a:ea typeface="맑은 고딕"/>
              </a:rPr>
              <a:t>(</a:t>
            </a:r>
            <a:r>
              <a:rPr lang="ja-JP" altLang="en-US" b="1" dirty="0">
                <a:ea typeface="MS PGothic"/>
              </a:rPr>
              <a:t>サッポロビール</a:t>
            </a:r>
            <a:r>
              <a:rPr lang="ko-KR" altLang="en-US" b="1" dirty="0">
                <a:ea typeface="맑은 고딕"/>
              </a:rPr>
              <a:t>博物館)</a:t>
            </a:r>
          </a:p>
          <a:p>
            <a:pPr marL="0" indent="0">
              <a:buFont typeface="Calibri"/>
              <a:buNone/>
              <a:defRPr/>
            </a:pPr>
            <a:r>
              <a:rPr lang="ko-KR" altLang="en-US" b="0" dirty="0">
                <a:ea typeface="맑은 고딕"/>
              </a:rPr>
              <a:t>  </a:t>
            </a:r>
            <a:r>
              <a:rPr lang="en-US" altLang="ko-KR" b="0" dirty="0">
                <a:ea typeface="맑은 고딕"/>
              </a:rPr>
              <a:t>-</a:t>
            </a:r>
            <a:r>
              <a:rPr lang="ko-KR" altLang="en-US" b="0" dirty="0">
                <a:ea typeface="맑은 고딕"/>
              </a:rPr>
              <a:t>일본 최초의 맥주</a:t>
            </a:r>
          </a:p>
          <a:p>
            <a:pPr>
              <a:buFont typeface="Calibri"/>
              <a:buChar char="-"/>
              <a:defRPr/>
            </a:pPr>
            <a:endParaRPr lang="ko-KR" altLang="en-US" b="0" dirty="0">
              <a:ea typeface="맑은 고딕"/>
            </a:endParaRPr>
          </a:p>
          <a:p>
            <a:pPr marL="0" indent="0">
              <a:buFont typeface="Calibri"/>
              <a:buNone/>
              <a:defRPr/>
            </a:pPr>
            <a:r>
              <a:rPr lang="ko-KR" altLang="en-US" b="1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  </a:t>
            </a:r>
            <a:r>
              <a:rPr lang="ko-KR" altLang="en-US" b="1" dirty="0" err="1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하코다테전망대</a:t>
            </a:r>
            <a:r>
              <a:rPr lang="en-US" altLang="ko-KR" b="1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(</a:t>
            </a:r>
            <a:r>
              <a:rPr lang="ko-KR" altLang="en-US" b="1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函館</a:t>
            </a:r>
            <a:r>
              <a:rPr lang="ko-KR" b="1" dirty="0">
                <a:solidFill>
                  <a:srgbClr val="3C4043"/>
                </a:solidFill>
                <a:latin typeface="맑은 고딕"/>
                <a:ea typeface="맑은 고딕"/>
                <a:cs typeface="Open Sans"/>
              </a:rPr>
              <a:t>展望台</a:t>
            </a:r>
            <a:r>
              <a:rPr lang="en-US" altLang="ko-KR" b="1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)</a:t>
            </a:r>
          </a:p>
          <a:p>
            <a:pPr marL="0" indent="0">
              <a:buFont typeface="Calibri"/>
              <a:buNone/>
              <a:defRPr/>
            </a:pPr>
            <a:r>
              <a:rPr lang="ko-KR" altLang="en-US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  </a:t>
            </a:r>
            <a:r>
              <a:rPr lang="en-US" altLang="ko-KR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-</a:t>
            </a:r>
            <a:r>
              <a:rPr lang="ko-KR" altLang="en-US" dirty="0" err="1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하코다테항과</a:t>
            </a:r>
            <a:r>
              <a:rPr lang="ko-KR" altLang="en-US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 쓰가루 해협 사이</a:t>
            </a:r>
          </a:p>
          <a:p>
            <a:pPr marL="0" indent="0">
              <a:buFont typeface="Calibri"/>
              <a:buNone/>
              <a:defRPr/>
            </a:pPr>
            <a:r>
              <a:rPr lang="ko-KR" altLang="en-US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  </a:t>
            </a:r>
            <a:r>
              <a:rPr lang="en-US" altLang="ko-KR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-</a:t>
            </a:r>
            <a:r>
              <a:rPr lang="ko-KR" altLang="en-US" dirty="0">
                <a:solidFill>
                  <a:srgbClr val="222222"/>
                </a:solidFill>
                <a:latin typeface="맑은 고딕"/>
                <a:ea typeface="맑은 고딕"/>
                <a:cs typeface="Open Sans"/>
              </a:rPr>
              <a:t>하코다테 시가와 야경</a:t>
            </a:r>
          </a:p>
        </p:txBody>
      </p:sp>
      <p:pic>
        <p:nvPicPr>
          <p:cNvPr id="4" name="내용 개체 틀 3" descr="삿포로 맥주 박물관 볼거리와 삿포로 맥주원에서 맛보는 징기스칸! - LIVE JAPAN ( 일본여행·추천명소·지역정보 )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69042" y="937571"/>
            <a:ext cx="3821460" cy="2729614"/>
          </a:xfrm>
          <a:prstGeom prst="rect">
            <a:avLst/>
          </a:prstGeom>
        </p:spPr>
      </p:pic>
      <p:pic>
        <p:nvPicPr>
          <p:cNvPr id="5" name="그림 8" descr="하코다테야마 산 정상 전망대 자세한 / 지역 정보| Japan Travel by NAVITIME - 일본 여행 가이드, 지도, 교통  검색 및 경로 플래너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65423" y="3835908"/>
            <a:ext cx="3829442" cy="23176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동아시아의 섬나라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홋카이도</a:t>
            </a:r>
            <a:r>
              <a:rPr lang="en-US" altLang="ko-KR" dirty="0"/>
              <a:t>, </a:t>
            </a:r>
            <a:r>
              <a:rPr lang="ko-KR" altLang="en-US" dirty="0"/>
              <a:t>혼슈</a:t>
            </a:r>
            <a:r>
              <a:rPr lang="en-US" altLang="ko-KR" dirty="0"/>
              <a:t>, </a:t>
            </a:r>
            <a:r>
              <a:rPr lang="ko-KR" altLang="en-US" dirty="0"/>
              <a:t>시코쿠</a:t>
            </a:r>
            <a:r>
              <a:rPr lang="en-US" altLang="ko-KR" dirty="0"/>
              <a:t>, </a:t>
            </a:r>
            <a:r>
              <a:rPr lang="ko-KR" altLang="en-US" dirty="0"/>
              <a:t>규슈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외 </a:t>
            </a:r>
            <a:r>
              <a:rPr lang="en-US" altLang="ko-KR" dirty="0"/>
              <a:t>14,125</a:t>
            </a:r>
            <a:r>
              <a:rPr lang="ko-KR" altLang="en-US" dirty="0"/>
              <a:t>개의 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377,975km²</a:t>
            </a:r>
          </a:p>
          <a:p>
            <a:endParaRPr lang="en-US" altLang="ko-KR" dirty="0"/>
          </a:p>
          <a:p>
            <a:r>
              <a:rPr lang="ko-KR" altLang="en-US" dirty="0"/>
              <a:t>세계에서 </a:t>
            </a:r>
            <a:r>
              <a:rPr lang="en-US" altLang="ko-KR" dirty="0"/>
              <a:t>11</a:t>
            </a:r>
            <a:r>
              <a:rPr lang="ko-KR" altLang="en-US" dirty="0"/>
              <a:t>번째로 인구가  많은 나라</a:t>
            </a:r>
          </a:p>
        </p:txBody>
      </p:sp>
      <p:pic>
        <p:nvPicPr>
          <p:cNvPr id="7" name="Picture 2" descr="흰색 직사각형 위에 진한 빨간색 원이 중앙에 배치됨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7856" y="1955911"/>
            <a:ext cx="5087824" cy="33986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순서도: 연결자 3">
            <a:extLst>
              <a:ext uri="{FF2B5EF4-FFF2-40B4-BE49-F238E27FC236}">
                <a16:creationId xmlns:a16="http://schemas.microsoft.com/office/drawing/2014/main" id="{3091594B-61D7-8F1C-ECD3-5515ACCCD6BB}"/>
              </a:ext>
            </a:extLst>
          </p:cNvPr>
          <p:cNvSpPr/>
          <p:nvPr/>
        </p:nvSpPr>
        <p:spPr>
          <a:xfrm>
            <a:off x="7588577" y="2620651"/>
            <a:ext cx="2036190" cy="203618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6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b="1"/>
              <a:t>오사카부</a:t>
            </a:r>
            <a:r>
              <a:rPr lang="ko-KR" altLang="en-US">
                <a:ea typeface="맑은 고딕"/>
              </a:rPr>
              <a:t>(大阪府)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ko-KR" altLang="en-US" dirty="0"/>
          </a:p>
          <a:p>
            <a:pPr marL="0" indent="0">
              <a:buNone/>
              <a:defRPr/>
            </a:pPr>
            <a:r>
              <a:rPr lang="ko-KR" altLang="en-US" dirty="0"/>
              <a:t> 일본 간사이에 위치</a:t>
            </a:r>
          </a:p>
          <a:p>
            <a:pPr marL="0" indent="0">
              <a:buNone/>
              <a:defRPr/>
            </a:pPr>
            <a:endParaRPr lang="ko-KR" altLang="en-US" dirty="0"/>
          </a:p>
          <a:p>
            <a:pPr marL="0" indent="0">
              <a:buNone/>
              <a:defRPr/>
            </a:pPr>
            <a:r>
              <a:rPr lang="ko-KR" altLang="en-US" dirty="0" err="1"/>
              <a:t>도도부현에서</a:t>
            </a:r>
            <a:r>
              <a:rPr lang="ko-KR" altLang="en-US" dirty="0"/>
              <a:t> 현</a:t>
            </a:r>
            <a:r>
              <a:rPr lang="en-US" altLang="ko-KR" dirty="0"/>
              <a:t>(</a:t>
            </a:r>
            <a:r>
              <a:rPr lang="ko-KR" altLang="en-US" dirty="0"/>
              <a:t>府</a:t>
            </a:r>
            <a:r>
              <a:rPr lang="en-US" altLang="ko-KR" dirty="0"/>
              <a:t>)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도쿄도에 이어 두번째로 인구가 많은 도시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en-US" altLang="ko-KR" dirty="0"/>
              <a:t>1970</a:t>
            </a:r>
            <a:r>
              <a:rPr lang="ko-KR" altLang="en-US" dirty="0"/>
              <a:t>년 오사카엑스포</a:t>
            </a:r>
          </a:p>
          <a:p>
            <a:pPr>
              <a:defRPr/>
            </a:pPr>
            <a:r>
              <a:rPr lang="en-US" altLang="ko-KR" dirty="0"/>
              <a:t>1995</a:t>
            </a:r>
            <a:r>
              <a:rPr lang="ko-KR" altLang="en-US" dirty="0"/>
              <a:t>년 아시아 태평양 정상회의</a:t>
            </a:r>
            <a:r>
              <a:rPr lang="en-US" altLang="ko-KR" dirty="0"/>
              <a:t>(APEC)</a:t>
            </a:r>
          </a:p>
          <a:p>
            <a:pPr>
              <a:defRPr/>
            </a:pPr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G20</a:t>
            </a:r>
            <a:r>
              <a:rPr lang="ko-KR" altLang="en-US" dirty="0"/>
              <a:t> 정상회의</a:t>
            </a:r>
          </a:p>
        </p:txBody>
      </p:sp>
      <p:pic>
        <p:nvPicPr>
          <p:cNvPr id="4" name="그림 5" descr="오사카부 - 위키백과, 우리 모두의 백과사전"/>
          <p:cNvPicPr>
            <a:picLocks noChangeAspect="1"/>
          </p:cNvPicPr>
          <p:nvPr/>
        </p:nvPicPr>
        <p:blipFill rotWithShape="1">
          <a:blip r:embed="rId2"/>
          <a:srcRect t="10750" b="780"/>
          <a:stretch>
            <a:fillRect/>
          </a:stretch>
        </p:blipFill>
        <p:spPr>
          <a:xfrm>
            <a:off x="6953783" y="752313"/>
            <a:ext cx="4235516" cy="53533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오사카부 도시 기능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/>
              <a:buNone/>
              <a:defRPr/>
            </a:pPr>
            <a:r>
              <a:rPr lang="ko-KR" altLang="en-US">
                <a:ea typeface="맑은 고딕"/>
              </a:rPr>
              <a:t>  간사이(関西)지방 교통의 중심지</a:t>
            </a:r>
          </a:p>
          <a:p>
            <a:pPr marL="0" indent="0">
              <a:buFont typeface="Calibri"/>
              <a:buNone/>
              <a:defRPr/>
            </a:pPr>
            <a:endParaRPr lang="ko-KR" altLang="en-US">
              <a:ea typeface="맑은 고딕"/>
            </a:endParaRPr>
          </a:p>
          <a:p>
            <a:pPr marL="0" indent="0">
              <a:buFont typeface="Calibri"/>
              <a:buNone/>
              <a:defRPr/>
            </a:pPr>
            <a:r>
              <a:rPr lang="ko-KR" altLang="en-US">
                <a:ea typeface="맑은 고딕"/>
              </a:rPr>
              <a:t>  철도노선과 도로로 일본 경제에서 매우 중요한 도시</a:t>
            </a:r>
          </a:p>
          <a:p>
            <a:pPr marL="0" indent="0">
              <a:buFont typeface="Calibri"/>
              <a:buNone/>
              <a:defRPr/>
            </a:pPr>
            <a:endParaRPr lang="ko-KR" altLang="en-US">
              <a:ea typeface="맑은 고딕"/>
            </a:endParaRPr>
          </a:p>
          <a:p>
            <a:pPr marL="0" indent="0">
              <a:buFont typeface="Calibri"/>
              <a:buNone/>
              <a:defRPr/>
            </a:pPr>
            <a:r>
              <a:rPr lang="ko-KR" altLang="en-US">
                <a:ea typeface="맑은 고딕"/>
              </a:rPr>
              <a:t>  상업중심지이며 </a:t>
            </a:r>
            <a:r>
              <a:rPr lang="en-US" altLang="ko-KR">
                <a:ea typeface="맑은 고딕"/>
              </a:rPr>
              <a:t>GDP</a:t>
            </a:r>
            <a:r>
              <a:rPr lang="ko-KR" altLang="en-US">
                <a:ea typeface="맑은 고딕"/>
              </a:rPr>
              <a:t>생산에 큰 비중을 차지</a:t>
            </a:r>
          </a:p>
          <a:p>
            <a:pPr marL="0" indent="0">
              <a:buFont typeface="Calibri"/>
              <a:buNone/>
              <a:defRPr/>
            </a:pPr>
            <a:endParaRPr lang="ko-KR" altLang="en-US">
              <a:ea typeface="맑은 고딕"/>
            </a:endParaRPr>
          </a:p>
          <a:p>
            <a:pPr marL="0" indent="0">
              <a:buFont typeface="Calibri"/>
              <a:buNone/>
              <a:defRPr/>
            </a:pPr>
            <a:r>
              <a:rPr lang="ko-KR" altLang="en-US">
                <a:ea typeface="맑은 고딕"/>
              </a:rPr>
              <a:t>  다양한 문화와 유적지로 여행지로 유명</a:t>
            </a:r>
          </a:p>
          <a:p>
            <a:pPr>
              <a:buFont typeface="Calibri"/>
              <a:buChar char="-"/>
              <a:defRPr/>
            </a:pPr>
            <a:endParaRPr lang="ko-KR" altLang="en-US">
              <a:ea typeface="맑은 고딕"/>
            </a:endParaRPr>
          </a:p>
          <a:p>
            <a:pPr marL="0" indent="0">
              <a:buFont typeface="Calibri"/>
              <a:buNone/>
              <a:defRPr/>
            </a:pPr>
            <a:r>
              <a:rPr lang="ko-KR" altLang="en-US">
                <a:ea typeface="맑은 고딕"/>
              </a:rPr>
              <a:t>  </a:t>
            </a:r>
          </a:p>
        </p:txBody>
      </p:sp>
      <p:pic>
        <p:nvPicPr>
          <p:cNvPr id="4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77813" y="1158313"/>
            <a:ext cx="3655725" cy="45413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오사카부 주요 관광지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b="1">
                <a:ea typeface="맑은 고딕"/>
              </a:rPr>
              <a:t>츠텐카쿠(</a:t>
            </a:r>
            <a:r>
              <a:rPr lang="ko-KR">
                <a:ea typeface="+mj-lt"/>
                <a:cs typeface="+mj-lt"/>
              </a:rPr>
              <a:t>通天閣</a:t>
            </a:r>
            <a:r>
              <a:rPr lang="ko-KR" altLang="en-US" b="1">
                <a:ea typeface="맑은 고딕"/>
              </a:rPr>
              <a:t>)</a:t>
            </a:r>
          </a:p>
          <a:p>
            <a:pPr lvl="0">
              <a:defRPr/>
            </a:pPr>
            <a:r>
              <a:rPr lang="en-US" altLang="ko-KR">
                <a:ea typeface="맑은 고딕"/>
              </a:rPr>
              <a:t>-1912</a:t>
            </a:r>
            <a:r>
              <a:rPr lang="ko-KR" altLang="en-US">
                <a:ea typeface="맑은 고딕"/>
              </a:rPr>
              <a:t>년 </a:t>
            </a:r>
            <a:r>
              <a:rPr lang="en-US" altLang="ko-KR">
                <a:ea typeface="맑은 고딕"/>
              </a:rPr>
              <a:t>‘</a:t>
            </a:r>
            <a:r>
              <a:rPr lang="ko-KR" altLang="en-US">
                <a:ea typeface="맑은 고딕"/>
              </a:rPr>
              <a:t>하늘과 통하는 건물</a:t>
            </a:r>
            <a:r>
              <a:rPr lang="en-US" altLang="ko-KR">
                <a:ea typeface="맑은 고딕"/>
              </a:rPr>
              <a:t>’</a:t>
            </a:r>
          </a:p>
          <a:p>
            <a:pPr lvl="0">
              <a:defRPr/>
            </a:pPr>
            <a:endParaRPr lang="en-US" altLang="ko-KR">
              <a:ea typeface="맑은 고딕"/>
            </a:endParaRPr>
          </a:p>
          <a:p>
            <a:pPr lvl="0">
              <a:defRPr/>
            </a:pPr>
            <a:r>
              <a:rPr lang="en-US" altLang="ko-KR">
                <a:ea typeface="맑은 고딕"/>
              </a:rPr>
              <a:t>-1965</a:t>
            </a:r>
            <a:r>
              <a:rPr lang="ko-KR" altLang="en-US">
                <a:ea typeface="맑은 고딕"/>
              </a:rPr>
              <a:t>년 재완공</a:t>
            </a:r>
          </a:p>
          <a:p>
            <a:pPr marL="0" indent="0">
              <a:buFont typeface="Calibri"/>
              <a:buNone/>
              <a:defRPr/>
            </a:pPr>
            <a:endParaRPr lang="en-US" altLang="ko-KR">
              <a:ea typeface="맑은 고딕"/>
            </a:endParaRPr>
          </a:p>
          <a:p>
            <a:pPr marL="0" indent="0">
              <a:buFont typeface="Calibri"/>
              <a:buNone/>
              <a:defRPr/>
            </a:pPr>
            <a:r>
              <a:rPr lang="ko-KR" altLang="en-US">
                <a:ea typeface="맑은 고딕"/>
              </a:rPr>
              <a:t>  </a:t>
            </a:r>
            <a:r>
              <a:rPr lang="en-US" altLang="ko-KR">
                <a:ea typeface="맑은 고딕"/>
              </a:rPr>
              <a:t>-</a:t>
            </a:r>
            <a:r>
              <a:rPr lang="ko-KR">
                <a:ea typeface="맑은 고딕"/>
              </a:rPr>
              <a:t>호젠지(法善寺)골목과 시텐노지(四天王寺)와 </a:t>
            </a:r>
          </a:p>
          <a:p>
            <a:pPr marL="0" indent="0">
              <a:buFont typeface="Calibri"/>
              <a:buNone/>
              <a:defRPr/>
            </a:pPr>
            <a:r>
              <a:rPr lang="ko-KR" altLang="en-US">
                <a:ea typeface="맑은 고딕"/>
              </a:rPr>
              <a:t>  </a:t>
            </a:r>
            <a:r>
              <a:rPr lang="ko-KR">
                <a:ea typeface="맑은 고딕"/>
              </a:rPr>
              <a:t>같은 역사적 건축물이 남아있는 곳</a:t>
            </a:r>
          </a:p>
        </p:txBody>
      </p:sp>
      <p:pic>
        <p:nvPicPr>
          <p:cNvPr id="4" name="내용 개체 틀 5"/>
          <p:cNvPicPr>
            <a:picLocks noChangeAspect="1"/>
          </p:cNvPicPr>
          <p:nvPr/>
        </p:nvPicPr>
        <p:blipFill rotWithShape="1">
          <a:blip r:embed="rId2"/>
          <a:srcRect b="5440"/>
          <a:stretch>
            <a:fillRect/>
          </a:stretch>
        </p:blipFill>
        <p:spPr>
          <a:xfrm>
            <a:off x="6580909" y="2040299"/>
            <a:ext cx="4795146" cy="34008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>
              <a:defRPr/>
            </a:pPr>
            <a:r>
              <a:rPr lang="ko-KR" altLang="en-US" b="1"/>
              <a:t>교토부</a:t>
            </a:r>
            <a:r>
              <a:rPr lang="en-US" altLang="ko-KR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京都府</a:t>
            </a:r>
            <a:r>
              <a:rPr lang="en-US" altLang="ko-KR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간사이 지방 북쪽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 err="1"/>
              <a:t>도도부현에서</a:t>
            </a:r>
            <a:r>
              <a:rPr lang="ko-KR" altLang="en-US" dirty="0"/>
              <a:t> 현</a:t>
            </a:r>
            <a:r>
              <a:rPr lang="en-US" altLang="ko-KR" dirty="0"/>
              <a:t>(府)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인구 </a:t>
            </a:r>
            <a:r>
              <a:rPr lang="en-US" altLang="ko-KR" dirty="0"/>
              <a:t>256</a:t>
            </a:r>
            <a:r>
              <a:rPr lang="ko-KR" altLang="en-US" dirty="0"/>
              <a:t>만명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en-US" altLang="ko-KR" dirty="0"/>
              <a:t>794</a:t>
            </a:r>
            <a:r>
              <a:rPr lang="ko-KR" altLang="en-US" dirty="0"/>
              <a:t>년</a:t>
            </a:r>
            <a:r>
              <a:rPr lang="en-US" altLang="ko-KR" dirty="0"/>
              <a:t>~1869</a:t>
            </a:r>
            <a:r>
              <a:rPr lang="ko-KR" altLang="en-US" dirty="0"/>
              <a:t>년 일본의 공식 수도</a:t>
            </a:r>
          </a:p>
        </p:txBody>
      </p:sp>
      <p:pic>
        <p:nvPicPr>
          <p:cNvPr id="4" name="그림 4" descr="교토부 지도 한글판 3가지 종류 무료 다운로드 - GREEN BLOG"/>
          <p:cNvPicPr>
            <a:picLocks noChangeAspect="1"/>
          </p:cNvPicPr>
          <p:nvPr/>
        </p:nvPicPr>
        <p:blipFill rotWithShape="1">
          <a:blip r:embed="rId2"/>
          <a:srcRect l="200" r="5720"/>
          <a:stretch>
            <a:fillRect/>
          </a:stretch>
        </p:blipFill>
        <p:spPr>
          <a:xfrm>
            <a:off x="6690030" y="1194999"/>
            <a:ext cx="4511723" cy="446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 err="1"/>
              <a:t>교토부</a:t>
            </a:r>
            <a:r>
              <a:rPr lang="ko-KR" altLang="en-US" b="1" dirty="0"/>
              <a:t> 도시 기능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전기</a:t>
            </a:r>
            <a:r>
              <a:rPr lang="en-US" altLang="ko-KR" dirty="0"/>
              <a:t>,</a:t>
            </a:r>
            <a:r>
              <a:rPr lang="ko-KR" altLang="en-US" dirty="0"/>
              <a:t> 전자부품의 제조업과 </a:t>
            </a:r>
            <a:r>
              <a:rPr lang="en-US" altLang="ko-KR" dirty="0"/>
              <a:t>IT</a:t>
            </a:r>
            <a:r>
              <a:rPr lang="ko-KR" altLang="en-US" dirty="0"/>
              <a:t>기업으로 경제 활성화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전체 인구 중 학생 비율이 가장 높은  곳</a:t>
            </a:r>
          </a:p>
          <a:p>
            <a:pPr>
              <a:defRPr/>
            </a:pPr>
            <a:r>
              <a:rPr lang="ko-KR" altLang="en-US" dirty="0"/>
              <a:t>역사</a:t>
            </a:r>
            <a:r>
              <a:rPr lang="en-US" altLang="ko-KR" dirty="0"/>
              <a:t>,</a:t>
            </a:r>
            <a:r>
              <a:rPr lang="ko-KR" altLang="en-US" dirty="0"/>
              <a:t> 문화적으로 유명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dirty="0"/>
              <a:t>관광업이 교토 총 생산량 </a:t>
            </a:r>
            <a:r>
              <a:rPr lang="en-US" altLang="ko-KR" dirty="0"/>
              <a:t>10%</a:t>
            </a:r>
          </a:p>
          <a:p>
            <a:pPr>
              <a:defRPr/>
            </a:pPr>
            <a:endParaRPr lang="ko-KR" altLang="en-US" dirty="0"/>
          </a:p>
        </p:txBody>
      </p:sp>
      <p:pic>
        <p:nvPicPr>
          <p:cNvPr id="4" name="그림 13" descr="3개의 캠퍼스 | 교토대학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94723" y="1370766"/>
            <a:ext cx="2758002" cy="2058234"/>
          </a:xfrm>
          <a:prstGeom prst="rect">
            <a:avLst/>
          </a:prstGeom>
        </p:spPr>
      </p:pic>
      <p:pic>
        <p:nvPicPr>
          <p:cNvPr id="5" name="그림 11" descr="닌텐도 - 위키백과, 우리 모두의 백과사전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50237" y="2826167"/>
            <a:ext cx="2663682" cy="2158166"/>
          </a:xfrm>
          <a:prstGeom prst="rect">
            <a:avLst/>
          </a:prstGeom>
        </p:spPr>
      </p:pic>
      <p:pic>
        <p:nvPicPr>
          <p:cNvPr id="6" name="내용 개체 틀 3" descr="야외, 구름, 하늘, 나무이(가) 표시된 사진  AI가 생성한 콘텐츠에는 오류가 있을 수 있습니다."/>
          <p:cNvPicPr>
            <a:picLocks noChangeAspect="1"/>
          </p:cNvPicPr>
          <p:nvPr/>
        </p:nvPicPr>
        <p:blipFill rotWithShape="1">
          <a:blip r:embed="rId4"/>
          <a:srcRect l="15510"/>
          <a:stretch>
            <a:fillRect/>
          </a:stretch>
        </p:blipFill>
        <p:spPr>
          <a:xfrm>
            <a:off x="8629452" y="4320584"/>
            <a:ext cx="2566604" cy="2130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 err="1"/>
              <a:t>교토부</a:t>
            </a:r>
            <a:r>
              <a:rPr lang="ko-KR" altLang="en-US" b="1" dirty="0"/>
              <a:t> 주요 관광지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 err="1">
                <a:ea typeface="맑은 고딕"/>
              </a:rPr>
              <a:t>아라시야마</a:t>
            </a:r>
            <a:r>
              <a:rPr lang="ko-KR" altLang="en-US" b="1" dirty="0">
                <a:ea typeface="맑은 고딕"/>
              </a:rPr>
              <a:t> (</a:t>
            </a:r>
            <a:r>
              <a:rPr lang="ko-KR" b="1" dirty="0">
                <a:ea typeface="+mj-lt"/>
                <a:cs typeface="+mj-lt"/>
              </a:rPr>
              <a:t>嵐山</a:t>
            </a:r>
            <a:r>
              <a:rPr lang="ko-KR" altLang="en-US" b="1" dirty="0">
                <a:ea typeface="맑은 고딕"/>
              </a:rPr>
              <a:t>)</a:t>
            </a:r>
          </a:p>
          <a:p>
            <a:pPr>
              <a:defRPr/>
            </a:pPr>
            <a:r>
              <a:rPr lang="en-US" altLang="ko-KR" dirty="0">
                <a:ea typeface="맑은 고딕"/>
              </a:rPr>
              <a:t>-</a:t>
            </a:r>
            <a:r>
              <a:rPr lang="ko-KR" altLang="en-US" dirty="0">
                <a:ea typeface="맑은 고딕"/>
              </a:rPr>
              <a:t>헤이안 시대부터 귀족들이 아름다움을 즐기기 위해 자주 찾던 곳</a:t>
            </a:r>
          </a:p>
          <a:p>
            <a:pPr>
              <a:defRPr/>
            </a:pPr>
            <a:endParaRPr lang="ko-KR" altLang="en-US" dirty="0">
              <a:ea typeface="맑은 고딕"/>
            </a:endParaRPr>
          </a:p>
          <a:p>
            <a:pPr marL="0" indent="0">
              <a:buFont typeface="Calibri"/>
              <a:buNone/>
              <a:defRPr/>
            </a:pPr>
            <a:r>
              <a:rPr lang="ko-KR" altLang="en-US" dirty="0">
                <a:ea typeface="맑은 고딕"/>
              </a:rPr>
              <a:t>  </a:t>
            </a:r>
            <a:r>
              <a:rPr lang="en-US" altLang="ko-KR" dirty="0">
                <a:ea typeface="맑은 고딕"/>
              </a:rPr>
              <a:t>-</a:t>
            </a:r>
            <a:r>
              <a:rPr lang="ja-JP" altLang="en-US" dirty="0">
                <a:ea typeface="맑은 고딕"/>
              </a:rPr>
              <a:t>도게츠교</a:t>
            </a:r>
            <a:r>
              <a:rPr lang="en-US" altLang="ko-KR" dirty="0">
                <a:latin typeface="맑은 고딕"/>
                <a:ea typeface="맑은 고딕"/>
              </a:rPr>
              <a:t>(</a:t>
            </a:r>
            <a:r>
              <a:rPr lang="ja-JP" altLang="en-US" dirty="0">
                <a:ea typeface="맑은 고딕"/>
              </a:rPr>
              <a:t>渡月橋</a:t>
            </a:r>
            <a:r>
              <a:rPr lang="en-US" altLang="ko-KR" dirty="0">
                <a:latin typeface="맑은 고딕"/>
                <a:ea typeface="맑은 고딕"/>
              </a:rPr>
              <a:t>):</a:t>
            </a:r>
            <a:r>
              <a:rPr lang="ko-KR" altLang="en-US" dirty="0">
                <a:latin typeface="맑은 고딕"/>
                <a:ea typeface="맑은 고딕"/>
              </a:rPr>
              <a:t> </a:t>
            </a:r>
            <a:r>
              <a:rPr lang="en-US" altLang="ko-KR" dirty="0">
                <a:latin typeface="맑은 고딕"/>
                <a:ea typeface="맑은 고딕"/>
              </a:rPr>
              <a:t>‘</a:t>
            </a:r>
            <a:r>
              <a:rPr lang="ko-KR" altLang="en-US" dirty="0">
                <a:latin typeface="맑은 고딕"/>
                <a:ea typeface="맑은 고딕"/>
              </a:rPr>
              <a:t>달이 다리 위로 </a:t>
            </a:r>
            <a:r>
              <a:rPr lang="ko-KR" altLang="en-US" dirty="0" err="1">
                <a:latin typeface="맑은 고딕"/>
                <a:ea typeface="맑은 고딕"/>
              </a:rPr>
              <a:t>건거가는</a:t>
            </a:r>
            <a:r>
              <a:rPr lang="ko-KR" altLang="en-US" dirty="0">
                <a:latin typeface="맑은 고딕"/>
                <a:ea typeface="맑은 고딕"/>
              </a:rPr>
              <a:t> 것 같다</a:t>
            </a:r>
            <a:r>
              <a:rPr lang="en-US" altLang="ko-KR" dirty="0">
                <a:latin typeface="맑은 고딕"/>
                <a:ea typeface="맑은 고딕"/>
              </a:rPr>
              <a:t>’</a:t>
            </a:r>
            <a:r>
              <a:rPr lang="ko-KR" altLang="en-US" dirty="0">
                <a:latin typeface="맑은 고딕"/>
                <a:ea typeface="맑은 고딕"/>
              </a:rPr>
              <a:t> 말한 데서 유래</a:t>
            </a:r>
          </a:p>
          <a:p>
            <a:pPr marL="0" indent="0">
              <a:buFont typeface="Calibri"/>
              <a:buNone/>
              <a:defRPr/>
            </a:pPr>
            <a:endParaRPr lang="ko-KR" altLang="en-US" dirty="0">
              <a:latin typeface="맑은 고딕"/>
              <a:ea typeface="맑은 고딕"/>
            </a:endParaRPr>
          </a:p>
          <a:p>
            <a:pPr marL="0" indent="0">
              <a:buFont typeface="Calibri"/>
              <a:buNone/>
              <a:defRPr/>
            </a:pPr>
            <a:r>
              <a:rPr lang="ko-KR" altLang="en-US" dirty="0">
                <a:latin typeface="맑은 고딕"/>
                <a:ea typeface="맑은 고딕"/>
              </a:rPr>
              <a:t> </a:t>
            </a:r>
            <a:r>
              <a:rPr lang="en-US" altLang="ko-KR" dirty="0">
                <a:latin typeface="맑은 고딕"/>
                <a:ea typeface="맑은 고딕"/>
              </a:rPr>
              <a:t>-</a:t>
            </a:r>
            <a:r>
              <a:rPr lang="ja-JP" altLang="en-US" dirty="0">
                <a:ea typeface="MS PGothic"/>
              </a:rPr>
              <a:t>텐류지</a:t>
            </a:r>
            <a:r>
              <a:rPr lang="en-US" altLang="ko-KR" dirty="0">
                <a:latin typeface="맑은 고딕"/>
                <a:ea typeface="맑은 고딕"/>
              </a:rPr>
              <a:t>(</a:t>
            </a:r>
            <a:r>
              <a:rPr lang="ja-JP" altLang="en-US" dirty="0">
                <a:ea typeface="MS PGothic"/>
              </a:rPr>
              <a:t>天龍寺</a:t>
            </a:r>
            <a:r>
              <a:rPr lang="en-US" altLang="ko-KR" dirty="0">
                <a:latin typeface="Arial"/>
                <a:ea typeface="맑은 고딕"/>
              </a:rPr>
              <a:t>):</a:t>
            </a:r>
            <a:r>
              <a:rPr lang="ko-KR" altLang="en-US" dirty="0">
                <a:latin typeface="Arial"/>
                <a:ea typeface="맑은 고딕"/>
              </a:rPr>
              <a:t> </a:t>
            </a:r>
            <a:r>
              <a:rPr lang="ko-KR" altLang="en-US" dirty="0" err="1">
                <a:latin typeface="Arial"/>
                <a:ea typeface="맑은 고딕"/>
              </a:rPr>
              <a:t>고다이고</a:t>
            </a:r>
            <a:r>
              <a:rPr lang="ko-KR" altLang="en-US" dirty="0">
                <a:latin typeface="Arial"/>
                <a:ea typeface="맑은 고딕"/>
              </a:rPr>
              <a:t> 천황을 모시기 위해 설립한 사찰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 err="1"/>
              <a:t>교토부</a:t>
            </a:r>
            <a:r>
              <a:rPr lang="ko-KR" altLang="en-US" b="1" dirty="0"/>
              <a:t> 주요 관광지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1608"/>
            <a:ext cx="12192000" cy="4023360"/>
          </a:xfrm>
        </p:spPr>
        <p:txBody>
          <a:bodyPr/>
          <a:lstStyle/>
          <a:p>
            <a:pPr>
              <a:defRPr/>
            </a:pPr>
            <a:endParaRPr lang="ko-KR" altLang="en-US">
              <a:ea typeface="맑은 고딕"/>
            </a:endParaRPr>
          </a:p>
          <a:p>
            <a:pPr>
              <a:defRPr/>
            </a:pPr>
            <a:endParaRPr lang="ko-KR" altLang="en-US">
              <a:ea typeface="맑은 고딕"/>
            </a:endParaRPr>
          </a:p>
          <a:p>
            <a:pPr marL="0" indent="0">
              <a:buNone/>
              <a:defRPr/>
            </a:pPr>
            <a:endParaRPr lang="ja-JP" altLang="en-US"/>
          </a:p>
          <a:p>
            <a:pPr marL="0" indent="0">
              <a:buNone/>
              <a:defRPr/>
            </a:pPr>
            <a:r>
              <a:rPr lang="ko-KR" altLang="en-US"/>
              <a:t> </a:t>
            </a:r>
          </a:p>
          <a:p>
            <a:pPr marL="0" indent="0">
              <a:buNone/>
              <a:defRPr/>
            </a:pPr>
            <a:endParaRPr lang="ja-JP" altLang="en-US"/>
          </a:p>
          <a:p>
            <a:pPr marL="0" indent="0">
              <a:buNone/>
              <a:defRPr/>
            </a:pPr>
            <a:endParaRPr lang="ja-JP" altLang="en-US"/>
          </a:p>
          <a:p>
            <a:pPr marL="0" indent="0">
              <a:buNone/>
              <a:defRPr/>
            </a:pPr>
            <a:endParaRPr lang="ja-JP" altLang="en-US"/>
          </a:p>
          <a:p>
            <a:pPr marL="0" indent="0" algn="ctr">
              <a:buNone/>
              <a:defRPr/>
            </a:pPr>
            <a:r>
              <a:rPr lang="ko-KR" altLang="en-US"/>
              <a:t> </a:t>
            </a:r>
            <a:r>
              <a:rPr lang="ja-JP" altLang="en-US"/>
              <a:t>텐류지</a:t>
            </a:r>
            <a:r>
              <a:rPr lang="en-US" altLang="ja-JP"/>
              <a:t>(</a:t>
            </a:r>
            <a:r>
              <a:rPr lang="ja-JP" altLang="en-US"/>
              <a:t>天龍寺</a:t>
            </a:r>
            <a:r>
              <a:rPr lang="en-US" altLang="ja-JP"/>
              <a:t>)</a:t>
            </a:r>
            <a:r>
              <a:rPr lang="ko-KR" altLang="en-US"/>
              <a:t>                                   </a:t>
            </a:r>
            <a:r>
              <a:rPr lang="ja-JP" altLang="en-US"/>
              <a:t>대나무숲</a:t>
            </a:r>
            <a:r>
              <a:rPr lang="en-US" altLang="ja-JP"/>
              <a:t>(</a:t>
            </a:r>
            <a:r>
              <a:rPr lang="ja-JP" altLang="en-US"/>
              <a:t>竹林、ちくりん</a:t>
            </a:r>
            <a:r>
              <a:rPr lang="en-US" altLang="ja-JP"/>
              <a:t>)</a:t>
            </a:r>
            <a:r>
              <a:rPr lang="ko-KR" altLang="en-US"/>
              <a:t>                                  </a:t>
            </a:r>
            <a:r>
              <a:rPr lang="ja-JP" altLang="en-US"/>
              <a:t>도개츠교</a:t>
            </a:r>
            <a:r>
              <a:rPr lang="en-US" altLang="ja-JP"/>
              <a:t>(</a:t>
            </a:r>
            <a:r>
              <a:rPr lang="ja-JP" altLang="en-US"/>
              <a:t>渡月橋</a:t>
            </a:r>
            <a:r>
              <a:rPr lang="en-US" altLang="ja-JP"/>
              <a:t>)</a:t>
            </a:r>
            <a:endParaRPr lang="ko-KR" altLang="en-US"/>
          </a:p>
          <a:p>
            <a:pPr algn="ctr">
              <a:defRPr/>
            </a:pPr>
            <a:r>
              <a:rPr lang="ko-KR" altLang="en-US" b="1">
                <a:ea typeface="맑은 고딕"/>
              </a:rPr>
              <a:t>아라시야마 (</a:t>
            </a:r>
            <a:r>
              <a:rPr lang="ko-KR" b="1">
                <a:ea typeface="+mj-lt"/>
                <a:cs typeface="+mj-lt"/>
              </a:rPr>
              <a:t>嵐山</a:t>
            </a:r>
            <a:r>
              <a:rPr lang="ko-KR" altLang="en-US" b="1">
                <a:ea typeface="맑은 고딕"/>
              </a:rPr>
              <a:t>)</a:t>
            </a:r>
            <a:r>
              <a:rPr lang="ko-KR" altLang="en-US" b="1"/>
              <a:t> </a:t>
            </a:r>
          </a:p>
        </p:txBody>
      </p:sp>
      <p:pic>
        <p:nvPicPr>
          <p:cNvPr id="4" name="그림 5" descr="텐류지 (天龍寺) : KYOTO GUIDE / 교토 현지 여행지 안내"/>
          <p:cNvPicPr>
            <a:picLocks noChangeAspect="1"/>
          </p:cNvPicPr>
          <p:nvPr/>
        </p:nvPicPr>
        <p:blipFill rotWithShape="1">
          <a:blip r:embed="rId2"/>
          <a:srcRect r="18890"/>
          <a:stretch>
            <a:fillRect/>
          </a:stretch>
        </p:blipFill>
        <p:spPr>
          <a:xfrm>
            <a:off x="0" y="2021385"/>
            <a:ext cx="4063981" cy="2815229"/>
          </a:xfrm>
          <a:prstGeom prst="rect">
            <a:avLst/>
          </a:prstGeom>
        </p:spPr>
      </p:pic>
      <p:pic>
        <p:nvPicPr>
          <p:cNvPr id="5" name="그림 4" descr="무료 사진 | {{제목}}"/>
          <p:cNvPicPr>
            <a:picLocks noChangeAspect="1"/>
          </p:cNvPicPr>
          <p:nvPr/>
        </p:nvPicPr>
        <p:blipFill rotWithShape="1">
          <a:blip r:embed="rId3"/>
          <a:srcRect l="3720" r="290"/>
          <a:stretch>
            <a:fillRect/>
          </a:stretch>
        </p:blipFill>
        <p:spPr>
          <a:xfrm>
            <a:off x="4064000" y="2021385"/>
            <a:ext cx="4063999" cy="2815229"/>
          </a:xfrm>
          <a:prstGeom prst="rect">
            <a:avLst/>
          </a:prstGeom>
        </p:spPr>
      </p:pic>
      <p:pic>
        <p:nvPicPr>
          <p:cNvPr id="6" name="내용 개체 틀 3"/>
          <p:cNvPicPr>
            <a:picLocks noChangeAspect="1"/>
          </p:cNvPicPr>
          <p:nvPr/>
        </p:nvPicPr>
        <p:blipFill rotWithShape="1">
          <a:blip r:embed="rId4"/>
          <a:srcRect b="8220"/>
          <a:stretch>
            <a:fillRect/>
          </a:stretch>
        </p:blipFill>
        <p:spPr>
          <a:xfrm>
            <a:off x="8102430" y="2021385"/>
            <a:ext cx="4089570" cy="28152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/>
              <a:t>43</a:t>
            </a:r>
            <a:r>
              <a:rPr lang="ko-KR" altLang="en-US" b="1"/>
              <a:t>개의 현</a:t>
            </a:r>
            <a:r>
              <a:rPr lang="en-US" altLang="ko-KR"/>
              <a:t>(県)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  <a:p>
            <a:pPr marL="0" indent="0">
              <a:buNone/>
              <a:defRPr/>
            </a:pPr>
            <a:r>
              <a:rPr lang="ko-KR" altLang="en-US" dirty="0"/>
              <a:t>  청사 소재지 이름에서 </a:t>
            </a:r>
            <a:r>
              <a:rPr lang="ko-KR" altLang="en-US" dirty="0" err="1"/>
              <a:t>나오는것이었으며</a:t>
            </a:r>
            <a:r>
              <a:rPr lang="ko-KR" altLang="en-US" dirty="0"/>
              <a:t> </a:t>
            </a:r>
          </a:p>
          <a:p>
            <a:pPr>
              <a:defRPr/>
            </a:pPr>
            <a:r>
              <a:rPr lang="ko-KR" altLang="en-US" dirty="0"/>
              <a:t>몇몇 일부는 소재지의 이름과 다른 명칭을 취함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en-US" altLang="ko-KR" dirty="0"/>
              <a:t>43</a:t>
            </a:r>
            <a:r>
              <a:rPr lang="ko-KR" altLang="en-US" dirty="0"/>
              <a:t>개 현 중 인구가 가장 많은 주요 현</a:t>
            </a:r>
          </a:p>
          <a:p>
            <a:pPr>
              <a:defRPr/>
            </a:pPr>
            <a:r>
              <a:rPr lang="en-US" altLang="ko-KR" dirty="0"/>
              <a:t>-</a:t>
            </a:r>
            <a:r>
              <a:rPr lang="ko-KR" altLang="en-US" dirty="0" err="1"/>
              <a:t>가나가와현</a:t>
            </a:r>
            <a:endParaRPr lang="ko-KR" altLang="en-US" dirty="0"/>
          </a:p>
          <a:p>
            <a:pPr>
              <a:defRPr/>
            </a:pPr>
            <a:r>
              <a:rPr lang="en-US" altLang="ko-KR" dirty="0"/>
              <a:t>-</a:t>
            </a:r>
            <a:r>
              <a:rPr lang="ko-KR" altLang="en-US" dirty="0" err="1"/>
              <a:t>아이치현</a:t>
            </a:r>
            <a:endParaRPr lang="ko-KR" altLang="en-US" dirty="0"/>
          </a:p>
          <a:p>
            <a:pPr>
              <a:defRPr/>
            </a:pPr>
            <a:r>
              <a:rPr lang="en-US" altLang="ko-KR" dirty="0"/>
              <a:t>-</a:t>
            </a:r>
            <a:r>
              <a:rPr lang="ko-KR" altLang="en-US" dirty="0"/>
              <a:t>사이타마현</a:t>
            </a:r>
          </a:p>
        </p:txBody>
      </p:sp>
      <p:pic>
        <p:nvPicPr>
          <p:cNvPr id="4" name="그림 4" descr="텍스트, 도표, 지도이(가) 표시된 사진  AI가 생성한 콘텐츠에는 오류가 있을 수 있습니다."/>
          <p:cNvPicPr>
            <a:picLocks noChangeAspect="1"/>
          </p:cNvPicPr>
          <p:nvPr/>
        </p:nvPicPr>
        <p:blipFill rotWithShape="1">
          <a:blip r:embed="rId2"/>
          <a:srcRect t="4390"/>
          <a:stretch>
            <a:fillRect/>
          </a:stretch>
        </p:blipFill>
        <p:spPr>
          <a:xfrm>
            <a:off x="6508547" y="415245"/>
            <a:ext cx="4680813" cy="6027510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/>
              <a:t>주요 현 도시기능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 err="1"/>
              <a:t>가나가와현</a:t>
            </a:r>
            <a:endParaRPr lang="ko-KR" altLang="en-US" b="1" dirty="0"/>
          </a:p>
          <a:p>
            <a:pPr>
              <a:defRPr/>
            </a:pPr>
            <a:r>
              <a:rPr lang="en-US" altLang="ko-KR" b="0" dirty="0"/>
              <a:t>-</a:t>
            </a:r>
            <a:r>
              <a:rPr lang="ko-KR" altLang="en-US" b="0" dirty="0"/>
              <a:t>도쿄의 서쪽 지방 항구도시</a:t>
            </a:r>
          </a:p>
          <a:p>
            <a:pPr>
              <a:defRPr/>
            </a:pPr>
            <a:r>
              <a:rPr lang="en-US" altLang="ko-KR" b="0" dirty="0"/>
              <a:t>-</a:t>
            </a:r>
            <a:r>
              <a:rPr lang="ko-KR" altLang="en-US" b="0" dirty="0"/>
              <a:t>석유화학</a:t>
            </a:r>
            <a:r>
              <a:rPr lang="en-US" altLang="ko-KR" b="0" dirty="0"/>
              <a:t>,</a:t>
            </a:r>
            <a:r>
              <a:rPr lang="ko-KR" altLang="en-US" b="0" dirty="0"/>
              <a:t> 철강</a:t>
            </a:r>
            <a:r>
              <a:rPr lang="en-US" altLang="ko-KR" b="0" dirty="0"/>
              <a:t>,</a:t>
            </a:r>
            <a:r>
              <a:rPr lang="ko-KR" altLang="en-US" b="0" dirty="0"/>
              <a:t> 조선 등 중공업</a:t>
            </a:r>
          </a:p>
          <a:p>
            <a:pPr>
              <a:defRPr/>
            </a:pPr>
            <a:r>
              <a:rPr lang="ko-KR" altLang="en-US" b="1" dirty="0" err="1"/>
              <a:t>아이치현</a:t>
            </a:r>
            <a:endParaRPr lang="ko-KR" altLang="en-US" b="1" dirty="0"/>
          </a:p>
          <a:p>
            <a:pPr>
              <a:defRPr/>
            </a:pPr>
            <a:r>
              <a:rPr lang="en-US" altLang="ko-KR" b="0" dirty="0"/>
              <a:t>-</a:t>
            </a:r>
            <a:r>
              <a:rPr lang="ko-KR" altLang="en-US" b="0" dirty="0"/>
              <a:t>도쿄와 오사카 사이에 위치</a:t>
            </a:r>
          </a:p>
          <a:p>
            <a:pPr>
              <a:defRPr/>
            </a:pPr>
            <a:r>
              <a:rPr lang="en-US" altLang="ko-KR" b="0" dirty="0"/>
              <a:t>-</a:t>
            </a:r>
            <a:r>
              <a:rPr lang="ko-KR" altLang="en-US" b="0" dirty="0"/>
              <a:t>자동차 산업</a:t>
            </a:r>
            <a:r>
              <a:rPr lang="en-US" altLang="ko-KR" b="0" dirty="0"/>
              <a:t>,</a:t>
            </a:r>
            <a:r>
              <a:rPr lang="ko-KR" altLang="en-US" b="0" dirty="0"/>
              <a:t> 항공 산업의 중심지</a:t>
            </a:r>
          </a:p>
          <a:p>
            <a:pPr>
              <a:defRPr/>
            </a:pPr>
            <a:r>
              <a:rPr lang="ko-KR" altLang="en-US" b="1" dirty="0"/>
              <a:t>사이타마현</a:t>
            </a:r>
          </a:p>
          <a:p>
            <a:pPr>
              <a:defRPr/>
            </a:pPr>
            <a:r>
              <a:rPr lang="en-US" altLang="ko-KR" b="0" dirty="0"/>
              <a:t>-</a:t>
            </a:r>
            <a:r>
              <a:rPr lang="ko-KR" altLang="en-US" b="0" dirty="0" err="1"/>
              <a:t>농업지역이였지만</a:t>
            </a:r>
            <a:r>
              <a:rPr lang="ko-KR" altLang="en-US" b="0" dirty="0"/>
              <a:t> 신도시 개발로 주거와 상업 발달</a:t>
            </a:r>
          </a:p>
          <a:p>
            <a:pPr>
              <a:defRPr/>
            </a:pPr>
            <a:r>
              <a:rPr lang="en-US" altLang="ko-KR" b="0" dirty="0"/>
              <a:t>-</a:t>
            </a:r>
            <a:r>
              <a:rPr lang="ko-KR" altLang="en-US" b="0" dirty="0"/>
              <a:t>정부청사가 들어와 도쿄를 연결하는 교통시설 확충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/>
              <a:t>주요 현 관광지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5375" y="2119630"/>
            <a:ext cx="2738437" cy="130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ko-KR" altLang="en-US" sz="2000" b="1" dirty="0" err="1"/>
              <a:t>아이치현</a:t>
            </a:r>
            <a:endParaRPr lang="ko-KR" altLang="en-US" sz="2000" b="1" dirty="0"/>
          </a:p>
          <a:p>
            <a:pPr>
              <a:defRPr/>
            </a:pPr>
            <a:r>
              <a:rPr lang="en-US" altLang="ko-KR" sz="2000" b="0" dirty="0"/>
              <a:t>-</a:t>
            </a:r>
            <a:r>
              <a:rPr lang="ko-KR" altLang="en-US" sz="2000" b="0" dirty="0" err="1"/>
              <a:t>나고야항수족관</a:t>
            </a:r>
            <a:endParaRPr lang="ko-KR" altLang="en-US" sz="2000" b="0" dirty="0"/>
          </a:p>
          <a:p>
            <a:pPr>
              <a:defRPr/>
            </a:pPr>
            <a:r>
              <a:rPr lang="en-US" altLang="ko-KR" sz="2000" b="0" dirty="0"/>
              <a:t>-</a:t>
            </a:r>
            <a:r>
              <a:rPr lang="ko-KR" altLang="en-US" sz="2000" b="0" dirty="0"/>
              <a:t>나고야 성</a:t>
            </a:r>
          </a:p>
          <a:p>
            <a:pPr>
              <a:defRPr/>
            </a:pPr>
            <a:r>
              <a:rPr lang="en-US" altLang="ko-KR" sz="2000" b="0" dirty="0"/>
              <a:t>-</a:t>
            </a:r>
            <a:r>
              <a:rPr lang="ko-KR" altLang="en-US" sz="2000" b="0" dirty="0" err="1"/>
              <a:t>아쓰타</a:t>
            </a:r>
            <a:r>
              <a:rPr lang="ko-KR" altLang="en-US" sz="2000" b="0" dirty="0"/>
              <a:t> </a:t>
            </a:r>
            <a:r>
              <a:rPr lang="ko-KR" altLang="en-US" sz="2000" b="0" dirty="0" err="1"/>
              <a:t>신궁</a:t>
            </a:r>
            <a:endParaRPr lang="ko-KR" alt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109186" y="2126218"/>
            <a:ext cx="3131343" cy="130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 err="1"/>
              <a:t>가나가와현</a:t>
            </a:r>
            <a:endParaRPr lang="ko-KR" altLang="en-US" sz="2000" b="1" dirty="0"/>
          </a:p>
          <a:p>
            <a:pPr>
              <a:defRPr/>
            </a:pPr>
            <a:r>
              <a:rPr lang="en-US" altLang="ko-KR" sz="2000" b="0" dirty="0"/>
              <a:t>-</a:t>
            </a:r>
            <a:r>
              <a:rPr lang="ko-KR" altLang="en-US" sz="2000" b="0" dirty="0" err="1"/>
              <a:t>신요코하마</a:t>
            </a:r>
            <a:r>
              <a:rPr lang="ko-KR" altLang="en-US" sz="2000" b="0" dirty="0"/>
              <a:t> 라멘 박물관</a:t>
            </a:r>
          </a:p>
          <a:p>
            <a:pPr>
              <a:defRPr/>
            </a:pPr>
            <a:r>
              <a:rPr lang="en-US" altLang="ko-KR" sz="2000" b="0" dirty="0"/>
              <a:t>-</a:t>
            </a:r>
            <a:r>
              <a:rPr lang="ko-KR" altLang="en-US" sz="2000" b="0" dirty="0"/>
              <a:t>조각의 숲 미술관</a:t>
            </a:r>
          </a:p>
          <a:p>
            <a:pPr>
              <a:defRPr/>
            </a:pPr>
            <a:endParaRPr lang="ko-KR" altLang="en-US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8360091" y="2120026"/>
            <a:ext cx="2762250" cy="130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/>
              <a:t>사이타마현</a:t>
            </a:r>
          </a:p>
          <a:p>
            <a:pPr>
              <a:defRPr/>
            </a:pPr>
            <a:r>
              <a:rPr lang="en-US" altLang="ko-KR" sz="2000" b="0" dirty="0"/>
              <a:t>-</a:t>
            </a:r>
            <a:r>
              <a:rPr lang="ko-KR" altLang="en-US" sz="2000" b="0" dirty="0"/>
              <a:t>철도 박물관</a:t>
            </a:r>
          </a:p>
          <a:p>
            <a:pPr>
              <a:defRPr/>
            </a:pPr>
            <a:r>
              <a:rPr lang="en-US" altLang="ko-KR" sz="2000" b="0" dirty="0"/>
              <a:t>-</a:t>
            </a:r>
            <a:r>
              <a:rPr lang="ko-KR" altLang="en-US" sz="2000" b="0" dirty="0" err="1"/>
              <a:t>카와고에</a:t>
            </a:r>
            <a:r>
              <a:rPr lang="ko-KR" altLang="en-US" sz="2000" b="0" dirty="0"/>
              <a:t> </a:t>
            </a:r>
            <a:r>
              <a:rPr lang="ko-KR" altLang="en-US" sz="2000" b="0" dirty="0" err="1"/>
              <a:t>히카와신사</a:t>
            </a:r>
            <a:endParaRPr lang="ko-KR" altLang="en-US" sz="2000" b="0" dirty="0"/>
          </a:p>
          <a:p>
            <a:pPr>
              <a:defRPr/>
            </a:pPr>
            <a:endParaRPr lang="ko-KR" altLang="en-US" sz="2000" b="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21581" y="3837205"/>
            <a:ext cx="2926557" cy="194923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43437" y="3693914"/>
            <a:ext cx="2905126" cy="217884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028622" y="3713594"/>
            <a:ext cx="3064193" cy="20437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경제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GDP </a:t>
            </a:r>
            <a:r>
              <a:rPr lang="ko-KR" altLang="en-US" b="1" dirty="0"/>
              <a:t>세계 </a:t>
            </a:r>
            <a:r>
              <a:rPr lang="en-US" altLang="ko-KR" b="1" dirty="0"/>
              <a:t>4</a:t>
            </a:r>
            <a:r>
              <a:rPr lang="ko-KR" altLang="en-US" b="1" dirty="0"/>
              <a:t>위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네번째로 수출이 많은 나라</a:t>
            </a:r>
            <a:r>
              <a:rPr lang="en-US" altLang="ko-KR" dirty="0"/>
              <a:t> </a:t>
            </a:r>
          </a:p>
          <a:p>
            <a:r>
              <a:rPr lang="ko-KR" altLang="en-US" dirty="0" err="1"/>
              <a:t>다섯번째로</a:t>
            </a:r>
            <a:r>
              <a:rPr lang="ko-KR" altLang="en-US" dirty="0"/>
              <a:t> 수입이 많은 나라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1991~2010 GDP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1993 1</a:t>
            </a:r>
            <a:r>
              <a:rPr lang="ko-KR" altLang="en-US" dirty="0"/>
              <a:t>인당 </a:t>
            </a:r>
            <a:r>
              <a:rPr lang="en-US" altLang="ko-KR" dirty="0"/>
              <a:t>GDP 2</a:t>
            </a:r>
            <a:r>
              <a:rPr lang="ko-KR" altLang="en-US" dirty="0"/>
              <a:t>위</a:t>
            </a:r>
            <a:endParaRPr lang="en-US" altLang="ko-KR" dirty="0"/>
          </a:p>
        </p:txBody>
      </p:sp>
      <p:pic>
        <p:nvPicPr>
          <p:cNvPr id="3074" name="Picture 2" descr="https://upload.wikimedia.org/wikipedia/ko/timeline/42nwpirpns7sx4ot9o8xoot5g38k6d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623344"/>
            <a:ext cx="493712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8ED3F8-11E5-FD04-32CB-8C82C4176762}"/>
              </a:ext>
            </a:extLst>
          </p:cNvPr>
          <p:cNvSpPr txBox="1"/>
          <p:nvPr/>
        </p:nvSpPr>
        <p:spPr>
          <a:xfrm>
            <a:off x="1532627" y="2539041"/>
            <a:ext cx="9529312" cy="6652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3975"/>
              </a:lnSpc>
            </a:pPr>
            <a:r>
              <a:rPr lang="ja-JP" altLang="en-US" sz="6600">
                <a:solidFill>
                  <a:srgbClr val="404040"/>
                </a:solidFill>
                <a:latin typeface="Arial"/>
                <a:ea typeface="MS PGothic"/>
                <a:cs typeface="Arial"/>
              </a:rPr>
              <a:t>ありがとうございます</a:t>
            </a:r>
            <a:endParaRPr lang="ko-KR" sz="6600">
              <a:solidFill>
                <a:srgbClr val="404040"/>
              </a:solidFill>
              <a:latin typeface="Arial"/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0652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선진국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2016 </a:t>
            </a:r>
            <a:r>
              <a:rPr lang="ko-KR" altLang="en-US" dirty="0"/>
              <a:t>인간개발지수 동아시아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아시아에서 유일한 </a:t>
            </a:r>
            <a:r>
              <a:rPr lang="en-US" altLang="ko-KR" dirty="0"/>
              <a:t>G7</a:t>
            </a:r>
            <a:r>
              <a:rPr lang="ko-KR" altLang="en-US" dirty="0"/>
              <a:t>국가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OECD, NUMBEO</a:t>
            </a:r>
            <a:r>
              <a:rPr lang="ko-KR" altLang="en-US" dirty="0"/>
              <a:t> 삶의 질 지수 아시아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endParaRPr lang="en-US" altLang="ko-KR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186276"/>
            <a:ext cx="4937125" cy="33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국호 日本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닛폰</a:t>
            </a:r>
            <a:r>
              <a:rPr lang="ko-KR" altLang="en-US" dirty="0"/>
              <a:t> 또는 </a:t>
            </a:r>
            <a:r>
              <a:rPr lang="ko-KR" altLang="en-US" dirty="0" err="1"/>
              <a:t>니혼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태양이 떠오르는 땅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중국 </a:t>
            </a:r>
            <a:r>
              <a:rPr lang="ko-KR" altLang="en-US" dirty="0" err="1"/>
              <a:t>수나라</a:t>
            </a:r>
            <a:r>
              <a:rPr lang="ko-KR" altLang="en-US" dirty="0"/>
              <a:t> 시대부터 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日本 전 왜</a:t>
            </a:r>
            <a:r>
              <a:rPr lang="en-US" altLang="ko-KR" dirty="0"/>
              <a:t>(</a:t>
            </a:r>
            <a:r>
              <a:rPr lang="ko-KR" altLang="en-US" dirty="0"/>
              <a:t>倭</a:t>
            </a:r>
            <a:r>
              <a:rPr lang="en-US" altLang="ko-KR" dirty="0"/>
              <a:t>)</a:t>
            </a:r>
            <a:r>
              <a:rPr lang="ko-KR" altLang="en-US" dirty="0"/>
              <a:t>라고 불림</a:t>
            </a:r>
          </a:p>
        </p:txBody>
      </p:sp>
    </p:spTree>
    <p:extLst>
      <p:ext uri="{BB962C8B-B14F-4D97-AF65-F5344CB8AC3E}">
        <p14:creationId xmlns:p14="http://schemas.microsoft.com/office/powerpoint/2010/main" val="30557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지형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화산맥으로 지형 기복이 심함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환태평양 지진대 세계 화산의 </a:t>
            </a:r>
            <a:r>
              <a:rPr lang="en-US" altLang="ko-KR" dirty="0"/>
              <a:t>10%</a:t>
            </a:r>
          </a:p>
          <a:p>
            <a:endParaRPr lang="en-US" altLang="ko-KR" dirty="0"/>
          </a:p>
          <a:p>
            <a:r>
              <a:rPr lang="ko-KR" altLang="en-US" dirty="0"/>
              <a:t>산지 </a:t>
            </a:r>
            <a:r>
              <a:rPr lang="en-US" altLang="ko-KR" dirty="0"/>
              <a:t>67%, </a:t>
            </a:r>
            <a:r>
              <a:rPr lang="ko-KR" altLang="en-US" dirty="0"/>
              <a:t>농지 </a:t>
            </a:r>
            <a:r>
              <a:rPr lang="en-US" altLang="ko-KR" dirty="0"/>
              <a:t>14%, </a:t>
            </a:r>
            <a:r>
              <a:rPr lang="ko-KR" altLang="en-US" dirty="0"/>
              <a:t>택지 </a:t>
            </a:r>
            <a:r>
              <a:rPr lang="en-US" altLang="ko-KR" dirty="0"/>
              <a:t>3%, </a:t>
            </a:r>
            <a:r>
              <a:rPr lang="ko-KR" altLang="en-US" dirty="0" err="1"/>
              <a:t>공업지</a:t>
            </a:r>
            <a:r>
              <a:rPr lang="ko-KR" altLang="en-US" dirty="0"/>
              <a:t> </a:t>
            </a:r>
            <a:r>
              <a:rPr lang="en-US" altLang="ko-KR" dirty="0"/>
              <a:t>0.4%     </a:t>
            </a:r>
          </a:p>
          <a:p>
            <a:endParaRPr lang="ko-KR" altLang="en-US" dirty="0"/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749179860"/>
              </p:ext>
            </p:extLst>
          </p:nvPr>
        </p:nvGraphicFramePr>
        <p:xfrm>
          <a:off x="5964025" y="1621411"/>
          <a:ext cx="5910606" cy="389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3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기후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냉대 기후</a:t>
            </a:r>
            <a:r>
              <a:rPr lang="en-US" altLang="ko-KR" dirty="0"/>
              <a:t>~ </a:t>
            </a:r>
            <a:r>
              <a:rPr lang="ko-KR" altLang="en-US" dirty="0"/>
              <a:t>열대 기후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복잡한 지형</a:t>
            </a:r>
            <a:r>
              <a:rPr lang="en-US" altLang="ko-KR" dirty="0"/>
              <a:t>, </a:t>
            </a:r>
            <a:r>
              <a:rPr lang="ko-KR" altLang="en-US" dirty="0"/>
              <a:t>해류의 영향으로 지역별 기후 차이가 큼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연평균 기온</a:t>
            </a:r>
            <a:r>
              <a:rPr lang="en-US" altLang="ko-KR" dirty="0"/>
              <a:t>  </a:t>
            </a:r>
          </a:p>
          <a:p>
            <a:r>
              <a:rPr lang="en-US" altLang="ko-KR" dirty="0"/>
              <a:t>- </a:t>
            </a:r>
            <a:r>
              <a:rPr lang="ko-KR" altLang="en-US" dirty="0" err="1"/>
              <a:t>이시가키</a:t>
            </a:r>
            <a:r>
              <a:rPr lang="ko-KR" altLang="en-US" dirty="0"/>
              <a:t> 섬</a:t>
            </a:r>
            <a:r>
              <a:rPr lang="en-US" altLang="ko-KR" dirty="0"/>
              <a:t>: 24</a:t>
            </a:r>
            <a:r>
              <a:rPr lang="ko-KR" altLang="en-US" dirty="0"/>
              <a:t>℃ </a:t>
            </a:r>
            <a:r>
              <a:rPr lang="en-US" altLang="ko-KR" dirty="0"/>
              <a:t>(</a:t>
            </a:r>
            <a:r>
              <a:rPr lang="ko-KR" altLang="en-US" dirty="0"/>
              <a:t>열대우림기후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- </a:t>
            </a:r>
            <a:r>
              <a:rPr lang="ko-KR" altLang="en-US" dirty="0" err="1"/>
              <a:t>네무로시</a:t>
            </a:r>
            <a:r>
              <a:rPr lang="ko-KR" altLang="en-US" dirty="0"/>
              <a:t> </a:t>
            </a:r>
            <a:r>
              <a:rPr lang="en-US" altLang="ko-KR" dirty="0"/>
              <a:t>: 6.1</a:t>
            </a:r>
            <a:r>
              <a:rPr lang="ko-KR" altLang="en-US" dirty="0"/>
              <a:t>℃ </a:t>
            </a:r>
            <a:r>
              <a:rPr lang="en-US" altLang="ko-KR" dirty="0"/>
              <a:t>(</a:t>
            </a:r>
            <a:r>
              <a:rPr lang="ko-KR" altLang="en-US" dirty="0"/>
              <a:t>냉대기후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세계적인 </a:t>
            </a:r>
            <a:r>
              <a:rPr lang="ko-KR" altLang="en-US" dirty="0" err="1"/>
              <a:t>다우지역</a:t>
            </a:r>
            <a:r>
              <a:rPr lang="ko-KR" altLang="en-US" dirty="0"/>
              <a:t>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CBCC4C6-F1FD-6134-4234-8439AFAC55C0}"/>
              </a:ext>
            </a:extLst>
          </p:cNvPr>
          <p:cNvSpPr/>
          <p:nvPr/>
        </p:nvSpPr>
        <p:spPr>
          <a:xfrm>
            <a:off x="7114095" y="1057031"/>
            <a:ext cx="1923068" cy="145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8" name="Picture 4" descr="https://www.osaka-kyoiku.ac.jp/~syamada/map_syamada/shosen/J_air_temperature_aver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64" y="784169"/>
            <a:ext cx="3517816" cy="49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rgbClr val="C00000"/>
        </a:solidFill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1578</Words>
  <Application>Microsoft Office PowerPoint</Application>
  <PresentationFormat>와이드스크린</PresentationFormat>
  <Paragraphs>401</Paragraphs>
  <Slides>50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추억</vt:lpstr>
      <vt:lpstr>도도부현 관찰사</vt:lpstr>
      <vt:lpstr>목차</vt:lpstr>
      <vt:lpstr>1) 일본</vt:lpstr>
      <vt:lpstr>일본</vt:lpstr>
      <vt:lpstr>경제</vt:lpstr>
      <vt:lpstr>선진국</vt:lpstr>
      <vt:lpstr>국호 日本</vt:lpstr>
      <vt:lpstr>지형</vt:lpstr>
      <vt:lpstr>기후</vt:lpstr>
      <vt:lpstr>지방과 행정 구역</vt:lpstr>
      <vt:lpstr>2) 도도부현의 역사</vt:lpstr>
      <vt:lpstr>아스카시대</vt:lpstr>
      <vt:lpstr>나라, 헤이안</vt:lpstr>
      <vt:lpstr>무로마치 시대</vt:lpstr>
      <vt:lpstr>전국시대</vt:lpstr>
      <vt:lpstr>  에도시대</vt:lpstr>
      <vt:lpstr>막부와 번의 역할</vt:lpstr>
      <vt:lpstr>막번체제의 제도</vt:lpstr>
      <vt:lpstr>다이묘의 분류</vt:lpstr>
      <vt:lpstr>메이지시대</vt:lpstr>
      <vt:lpstr>메이지시대</vt:lpstr>
      <vt:lpstr>   메이지시대</vt:lpstr>
      <vt:lpstr>폐번치현의 이유</vt:lpstr>
      <vt:lpstr>메이지시대</vt:lpstr>
      <vt:lpstr>메이지시대</vt:lpstr>
      <vt:lpstr>메이지시대</vt:lpstr>
      <vt:lpstr>다이쇼시대</vt:lpstr>
      <vt:lpstr>쇼와시대-패망전</vt:lpstr>
      <vt:lpstr>패전후 (연합군 통치기, 1945~1952)</vt:lpstr>
      <vt:lpstr>1947년: 지방자치법 제정 (일본 민주화의 핵심)</vt:lpstr>
      <vt:lpstr>현재</vt:lpstr>
      <vt:lpstr>3) 현재의 도도부현</vt:lpstr>
      <vt:lpstr>도쿄도(東京都)</vt:lpstr>
      <vt:lpstr>도쿄의 도시 기능</vt:lpstr>
      <vt:lpstr>도쿄도 주요 관광지</vt:lpstr>
      <vt:lpstr>홋카이도(北海道)</vt:lpstr>
      <vt:lpstr>홋카이도의 도시 기능</vt:lpstr>
      <vt:lpstr>홋카이도의 도시 기능</vt:lpstr>
      <vt:lpstr>홋카이도 주요 관광지</vt:lpstr>
      <vt:lpstr>오사카부(大阪府)</vt:lpstr>
      <vt:lpstr>오사카부 도시 기능</vt:lpstr>
      <vt:lpstr>오사카부 주요 관광지</vt:lpstr>
      <vt:lpstr>교토부(京都府)</vt:lpstr>
      <vt:lpstr>교토부 도시 기능</vt:lpstr>
      <vt:lpstr>교토부 주요 관광지</vt:lpstr>
      <vt:lpstr>교토부 주요 관광지</vt:lpstr>
      <vt:lpstr>43개의 현(県)</vt:lpstr>
      <vt:lpstr>주요 현 도시기능</vt:lpstr>
      <vt:lpstr>주요 현 관광지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도도부현 관찰사</dc:title>
  <dc:creator>user</dc:creator>
  <cp:lastModifiedBy>. 장하준</cp:lastModifiedBy>
  <cp:revision>94</cp:revision>
  <dcterms:created xsi:type="dcterms:W3CDTF">2025-04-12T14:43:16Z</dcterms:created>
  <dcterms:modified xsi:type="dcterms:W3CDTF">2025-04-15T02:16:31Z</dcterms:modified>
  <cp:version/>
</cp:coreProperties>
</file>