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modernComment_15B_3740F35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26" r:id="rId2"/>
    <p:sldId id="328" r:id="rId3"/>
    <p:sldId id="329" r:id="rId4"/>
    <p:sldId id="330" r:id="rId5"/>
    <p:sldId id="334" r:id="rId6"/>
    <p:sldId id="341" r:id="rId7"/>
    <p:sldId id="331" r:id="rId8"/>
    <p:sldId id="335" r:id="rId9"/>
    <p:sldId id="268" r:id="rId10"/>
    <p:sldId id="265" r:id="rId11"/>
    <p:sldId id="264" r:id="rId12"/>
    <p:sldId id="343" r:id="rId13"/>
    <p:sldId id="269" r:id="rId14"/>
    <p:sldId id="356" r:id="rId15"/>
    <p:sldId id="302" r:id="rId16"/>
    <p:sldId id="351" r:id="rId17"/>
    <p:sldId id="339" r:id="rId18"/>
    <p:sldId id="304" r:id="rId19"/>
    <p:sldId id="311" r:id="rId20"/>
    <p:sldId id="305" r:id="rId21"/>
    <p:sldId id="306" r:id="rId22"/>
    <p:sldId id="308" r:id="rId23"/>
    <p:sldId id="307" r:id="rId24"/>
    <p:sldId id="323" r:id="rId25"/>
    <p:sldId id="309" r:id="rId26"/>
    <p:sldId id="310" r:id="rId27"/>
    <p:sldId id="312" r:id="rId28"/>
    <p:sldId id="313" r:id="rId29"/>
    <p:sldId id="355" r:id="rId30"/>
    <p:sldId id="314" r:id="rId31"/>
    <p:sldId id="315" r:id="rId32"/>
    <p:sldId id="338" r:id="rId33"/>
    <p:sldId id="318" r:id="rId34"/>
    <p:sldId id="316" r:id="rId35"/>
    <p:sldId id="317" r:id="rId36"/>
    <p:sldId id="319" r:id="rId37"/>
    <p:sldId id="348" r:id="rId38"/>
    <p:sldId id="349" r:id="rId39"/>
    <p:sldId id="320" r:id="rId40"/>
    <p:sldId id="344" r:id="rId41"/>
    <p:sldId id="321" r:id="rId42"/>
    <p:sldId id="303" r:id="rId43"/>
    <p:sldId id="322" r:id="rId44"/>
    <p:sldId id="324" r:id="rId45"/>
    <p:sldId id="325" r:id="rId46"/>
    <p:sldId id="352" r:id="rId47"/>
    <p:sldId id="333" r:id="rId48"/>
    <p:sldId id="354" r:id="rId49"/>
    <p:sldId id="336" r:id="rId50"/>
    <p:sldId id="347" r:id="rId5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A79F12-9D20-D28C-88B6-FD054A6620E9}" name="민준 김" initials="민김" userId="bd4c237d1e2edde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FF"/>
    <a:srgbClr val="00CCFF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7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8/10/relationships/authors" Target="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modernComment_15B_3740F35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D240687-CE22-46E2-B1B5-A0D03FDAD6F0}" authorId="{0CA79F12-9D20-D28C-88B6-FD054A6620E9}" created="2025-04-18T03:12:25.166">
    <pc:sldMkLst xmlns:pc="http://schemas.microsoft.com/office/powerpoint/2013/main/command">
      <pc:docMk/>
      <pc:sldMk cId="927003474" sldId="347"/>
    </pc:sldMkLst>
    <p188:txBody>
      <a:bodyPr/>
      <a:lstStyle/>
      <a:p>
        <a:r>
          <a:rPr lang="ko-KR" altLang="en-US"/>
          <a:t>"무한도전 스피드 특집은 담당 PD의 공식적인 내용 설명이 없지만, 
이번 시간을 통해~~무엇을 느끼셨나요?" 이런 느낌을 유도 및 환기하는 페이지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361FD-6659-4D2C-873A-FF26CF90CB5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696E0-02E5-495A-94F4-790B6B8A56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97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kdocenter.org/dokdo_news/index.cgi?action=detail&amp;number=2873&amp;thread=24r04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1550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66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b="0" i="0" dirty="0">
                <a:solidFill>
                  <a:srgbClr val="000000"/>
                </a:solidFill>
                <a:effectLst/>
                <a:latin typeface="Apple SD Gothic Neo"/>
              </a:rPr>
              <a:t>http://www.pasthistory.go.kr/cop/bbs/selectBoardArticle.do?bbsId=BBSMSTR_000000000009&amp;nttId=51239&amp;categoryCode1=STATIC&amp;categoryCode2=&amp;categoryCode3=&amp;searchCnd=&amp;searchWrd=&amp;pageIndex=1&amp;rn=2 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 SD Gothic Neo"/>
              </a:rPr>
              <a:t>행정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Apple SD Gothic Neo"/>
              </a:rPr>
              <a:t>안전부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 SD Gothic Neo"/>
              </a:rPr>
              <a:t> 과거사관련 업무 지원단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Apple SD Gothic Neo"/>
              </a:rPr>
              <a:t>–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Apple SD Gothic Neo"/>
              </a:rPr>
              <a:t>위원회 활동 결과 보고서 </a:t>
            </a:r>
            <a:endParaRPr lang="en-US" altLang="ko-KR" b="0" i="0" dirty="0">
              <a:solidFill>
                <a:srgbClr val="000000"/>
              </a:solidFill>
              <a:effectLst/>
              <a:latin typeface="Apple SD Gothic Neo"/>
            </a:endParaRPr>
          </a:p>
          <a:p>
            <a:endParaRPr lang="en-US" altLang="ko-KR" b="0" i="0" dirty="0">
              <a:solidFill>
                <a:srgbClr val="000000"/>
              </a:solidFill>
              <a:effectLst/>
              <a:latin typeface="Apple SD Gothic Neo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124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교육부 공식 블로그 </a:t>
            </a:r>
            <a:r>
              <a:rPr lang="en-US" altLang="ko-KR" dirty="0"/>
              <a:t>– </a:t>
            </a:r>
            <a:r>
              <a:rPr lang="ko-KR" altLang="en-US" dirty="0"/>
              <a:t>독도 관련 국내외 문헌 자료 우리 고지도의 독도 </a:t>
            </a:r>
            <a:r>
              <a:rPr lang="en-US" altLang="ko-KR" dirty="0"/>
              <a:t>https://if-blog.tistory.com/5311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3168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E838D-E92A-CCB4-2734-0BFA940A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7012ED5-AAC3-5835-0296-BD181AE54A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231761-1AAF-4CE9-FC28-A6947A771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https://youtu.be/fQYbtjoqOJY?si=T3RQBFhqaXmuPY-U&amp;t=179</a:t>
            </a:r>
            <a:r>
              <a:rPr lang="ko-KR" altLang="en-US" dirty="0"/>
              <a:t> 무한도전 틀린 그림 찾기 </a:t>
            </a:r>
            <a:r>
              <a:rPr lang="ko-KR" altLang="en-US" dirty="0" err="1"/>
              <a:t>마르코</a:t>
            </a:r>
            <a:r>
              <a:rPr lang="ko-KR" altLang="en-US" dirty="0"/>
              <a:t> 폴로 여행지도 장면 부분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https://www.chosun.com/site/data/html_dir/2004/04/14/2004041470323.html </a:t>
            </a:r>
            <a:r>
              <a:rPr lang="ko-KR" altLang="en-US" dirty="0"/>
              <a:t>조선일보</a:t>
            </a:r>
            <a:r>
              <a:rPr lang="en-US" altLang="ko-KR" dirty="0"/>
              <a:t>, </a:t>
            </a:r>
            <a:r>
              <a:rPr lang="ko-KR" altLang="en-US" b="1" i="0" dirty="0">
                <a:solidFill>
                  <a:srgbClr val="FFFFFF"/>
                </a:solidFill>
                <a:effectLst/>
                <a:latin typeface="NotoSansKR-Bold"/>
              </a:rPr>
              <a:t>동해표기 </a:t>
            </a:r>
            <a:r>
              <a:rPr lang="en-US" altLang="ko-KR" b="1" i="0" dirty="0">
                <a:solidFill>
                  <a:srgbClr val="FFFFFF"/>
                </a:solidFill>
                <a:effectLst/>
                <a:latin typeface="NotoSansKR-Bold"/>
              </a:rPr>
              <a:t>'</a:t>
            </a:r>
            <a:r>
              <a:rPr lang="ko-KR" altLang="en-US" b="1" i="0" dirty="0" err="1">
                <a:solidFill>
                  <a:srgbClr val="FFFFFF"/>
                </a:solidFill>
                <a:effectLst/>
                <a:latin typeface="NotoSansKR-Bold"/>
              </a:rPr>
              <a:t>마르코폴로</a:t>
            </a:r>
            <a:r>
              <a:rPr lang="ko-KR" altLang="en-US" b="1" i="0" dirty="0">
                <a:solidFill>
                  <a:srgbClr val="FFFFFF"/>
                </a:solidFill>
                <a:effectLst/>
                <a:latin typeface="NotoSansKR-Bold"/>
              </a:rPr>
              <a:t> 여행지도</a:t>
            </a:r>
            <a:r>
              <a:rPr lang="en-US" altLang="ko-KR" b="1" i="0" dirty="0">
                <a:solidFill>
                  <a:srgbClr val="FFFFFF"/>
                </a:solidFill>
                <a:effectLst/>
                <a:latin typeface="NotoSansKR-Bold"/>
              </a:rPr>
              <a:t>' </a:t>
            </a:r>
            <a:r>
              <a:rPr lang="ko-KR" altLang="en-US" b="1" i="0" dirty="0">
                <a:solidFill>
                  <a:srgbClr val="FFFFFF"/>
                </a:solidFill>
                <a:effectLst/>
                <a:latin typeface="NotoSansKR-Bold"/>
              </a:rPr>
              <a:t>발견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1D8B4E6-4076-8D77-A0D4-AAD2E56DA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389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0F392-E7F9-95DE-797B-F384088D9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A70E913-A2AB-F628-6F6E-B36E6661F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2BF0A14-6697-53AF-22BE-3ABD0978F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https://artsandculture.google.com/story/0wVxy92S4WsSmQ?hl=ko (</a:t>
            </a:r>
            <a:r>
              <a:rPr lang="ko-KR" altLang="en-US" dirty="0"/>
              <a:t>구글 아트 엔 </a:t>
            </a:r>
            <a:r>
              <a:rPr lang="ko-KR" altLang="en-US" dirty="0" err="1"/>
              <a:t>컬쳐</a:t>
            </a:r>
            <a:r>
              <a:rPr lang="en-US" altLang="ko-KR" dirty="0"/>
              <a:t>)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https://emuseum.go.kr/m/detail?relicId=PS0100202500800280100000 E </a:t>
            </a:r>
            <a:r>
              <a:rPr lang="ko-KR" altLang="en-US" dirty="0"/>
              <a:t>뮤지엄 </a:t>
            </a:r>
            <a:r>
              <a:rPr lang="ko-KR" altLang="en-US" dirty="0" err="1"/>
              <a:t>전국박물관소장품검색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https://blog.naver.com/mopaspr/222401117727 </a:t>
            </a:r>
            <a:r>
              <a:rPr lang="ko-KR" altLang="en-US" dirty="0"/>
              <a:t>대한민국 행정안전부 네이버 공식 블로그 </a:t>
            </a:r>
            <a:r>
              <a:rPr lang="en-US" altLang="ko-KR" b="0" i="0" dirty="0">
                <a:solidFill>
                  <a:schemeClr val="tx1"/>
                </a:solidFill>
                <a:effectLst/>
                <a:latin typeface="+mn-lt"/>
              </a:rPr>
              <a:t>- </a:t>
            </a:r>
            <a:r>
              <a:rPr lang="ko-KR" altLang="en-US" b="0" i="0" dirty="0">
                <a:solidFill>
                  <a:srgbClr val="FFFFFF"/>
                </a:solidFill>
                <a:effectLst/>
                <a:latin typeface="se-nanumgothic"/>
              </a:rPr>
              <a:t>스페인에 있는 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se-nanumgothic"/>
              </a:rPr>
              <a:t>＇</a:t>
            </a:r>
            <a:r>
              <a:rPr lang="ko-KR" altLang="en-US" b="0" i="0" dirty="0">
                <a:solidFill>
                  <a:srgbClr val="FFFFFF"/>
                </a:solidFill>
                <a:effectLst/>
                <a:latin typeface="se-nanumgothic"/>
              </a:rPr>
              <a:t>독도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se-nanumgothic"/>
              </a:rPr>
              <a:t>＇</a:t>
            </a:r>
            <a:r>
              <a:rPr lang="ko-KR" altLang="en-US" b="0" i="0" dirty="0">
                <a:solidFill>
                  <a:srgbClr val="FFFFFF"/>
                </a:solidFill>
                <a:effectLst/>
                <a:latin typeface="se-nanumgothic"/>
              </a:rPr>
              <a:t>가 그려져 있는 지도 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se-nanumgothic"/>
              </a:rPr>
              <a:t>＇</a:t>
            </a:r>
            <a:r>
              <a:rPr lang="ko-KR" altLang="en-US" b="0" i="0" dirty="0">
                <a:solidFill>
                  <a:srgbClr val="FFFFFF"/>
                </a:solidFill>
                <a:effectLst/>
                <a:latin typeface="se-nanumgothic"/>
              </a:rPr>
              <a:t>조선왕국전도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se-nanumgothic"/>
              </a:rPr>
              <a:t>＇ </a:t>
            </a:r>
            <a:endParaRPr lang="ko-KR" altLang="en-US" b="0" i="0" dirty="0">
              <a:solidFill>
                <a:srgbClr val="FFFFFF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5BC51B-54EE-D9FE-E4EB-C64E0B9EE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4742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5667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B7884-F1A5-F9EF-2ACF-188B9C97B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F00BAB9-28F1-3324-DAB7-A76C3EEFED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454CD2-9DBC-358C-6FC4-1A94D6570A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https://youtu.be/fQYbtjoqOJY?si=Rngs-XQXKlfaoezm&amp;t=281 </a:t>
            </a:r>
            <a:r>
              <a:rPr lang="ko-KR" altLang="en-US" dirty="0"/>
              <a:t>무한도전 틀린 그림 찾기 세종실록 지리지 장면 부분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u="none" strike="noStrike" dirty="0">
                <a:solidFill>
                  <a:srgbClr val="000000"/>
                </a:solidFill>
                <a:effectLst/>
                <a:latin typeface="Dotum" panose="020B0600000101010101" pitchFamily="50" charset="-127"/>
                <a:ea typeface="Dotum" panose="020B0600000101010101" pitchFamily="50" charset="-127"/>
              </a:rPr>
              <a:t>https://blog.naver.com/chagov/223332550335 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Dotum" panose="020B0600000101010101" pitchFamily="50" charset="-127"/>
                <a:ea typeface="Dotum" panose="020B0600000101010101" pitchFamily="50" charset="-127"/>
              </a:rPr>
              <a:t>국가 </a:t>
            </a:r>
            <a:r>
              <a:rPr lang="ko-KR" altLang="en-US" b="0" i="0" u="none" strike="noStrike" dirty="0" err="1">
                <a:solidFill>
                  <a:srgbClr val="000000"/>
                </a:solidFill>
                <a:effectLst/>
                <a:latin typeface="Dotum" panose="020B0600000101010101" pitchFamily="50" charset="-127"/>
                <a:ea typeface="Dotum" panose="020B0600000101010101" pitchFamily="50" charset="-127"/>
              </a:rPr>
              <a:t>유산청</a:t>
            </a:r>
            <a:r>
              <a:rPr lang="ko-KR" altLang="en-US" b="0" i="0" u="none" strike="noStrike" dirty="0">
                <a:solidFill>
                  <a:srgbClr val="000000"/>
                </a:solidFill>
                <a:effectLst/>
                <a:latin typeface="Dotum" panose="020B0600000101010101" pitchFamily="50" charset="-127"/>
                <a:ea typeface="Dotum" panose="020B0600000101010101" pitchFamily="50" charset="-127"/>
              </a:rPr>
              <a:t> 공식 블로그</a:t>
            </a:r>
            <a:endParaRPr lang="en-US" altLang="ko-KR" b="0" i="0" u="none" strike="noStrike" dirty="0">
              <a:solidFill>
                <a:srgbClr val="000000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i="0" dirty="0">
              <a:solidFill>
                <a:srgbClr val="000000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2A476B-E33D-45F1-A351-4D4735D664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93938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FD304-A6B5-6812-8D19-A9D8D2B45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2CCD5B-1536-742C-FC35-FE705ECD7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3652A4F-D562-55E7-894E-2D19075E8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AD24CB6-5759-32A0-B084-CFC9393EA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3195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119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9BF24-F882-29D5-40B0-964908E79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206AE6D-49DC-95B3-E8C2-D85007BEF4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20BA53D-3B12-F04B-12C3-FBCD3D040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E7D181C-03F8-A41F-D42D-54BF19811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26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583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77DD6-AC96-249A-60DA-874E7E2C1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5037833-0DCB-7F47-E2A9-1F6C927F4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B40CC48-9475-FFB3-0F4A-A90A19E1A8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https://if-blog.tistory.com/5311 </a:t>
            </a:r>
            <a:r>
              <a:rPr lang="ko-KR" altLang="en-US" dirty="0"/>
              <a:t>교육부 공식 블로그</a:t>
            </a:r>
            <a:r>
              <a:rPr lang="en-US" altLang="ko-KR" dirty="0"/>
              <a:t>, </a:t>
            </a:r>
            <a:r>
              <a:rPr lang="ko-KR" altLang="en-US" dirty="0"/>
              <a:t>동북아 역사재단 자료 및 내용 참고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44BC07D-53E0-53E2-001B-E133F942C6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632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859AD-349E-9A8F-021B-2B52389958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AE70165-0A5D-B9D8-BA8D-7BD79999BC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29BA3E9-93A6-4163-53E9-9A84860B5E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https://if-blog.tistory.com/5311 </a:t>
            </a:r>
            <a:r>
              <a:rPr lang="ko-KR" altLang="en-US" dirty="0"/>
              <a:t>교육부 공식 블로그</a:t>
            </a:r>
            <a:r>
              <a:rPr lang="en-US" altLang="ko-KR" dirty="0"/>
              <a:t>,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Spoqa Han Sans"/>
              </a:rPr>
              <a:t>독도관련 국내외 문헌자료 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poqa Han Sans"/>
              </a:rPr>
              <a:t>-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Spoqa Han Sans"/>
              </a:rPr>
              <a:t>우리 고지도의 독도</a:t>
            </a:r>
            <a:endParaRPr lang="en-US" altLang="ko-KR" b="0" i="0" dirty="0">
              <a:solidFill>
                <a:srgbClr val="222222"/>
              </a:solidFill>
              <a:effectLst/>
              <a:latin typeface="Spoqa Han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222222"/>
              </a:solidFill>
              <a:effectLst/>
              <a:latin typeface="Spoqa Han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Spoqa Han Sans"/>
              </a:rPr>
              <a:t>http://contents.nahf.or.kr/dokdo/item/level.do;JSESSIONID_NAHFHIS_WEB=2F3998191CE3D413C6DBC34EF7CD5A2C?levelId=yn.d_0012_0887 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Spoqa Han Sans"/>
              </a:rPr>
              <a:t>독도 아카이브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Spoqa Han Sans"/>
              </a:rPr>
              <a:t> – </a:t>
            </a:r>
            <a:r>
              <a:rPr lang="ko-KR" altLang="en-US" b="0" i="0" dirty="0" err="1">
                <a:solidFill>
                  <a:srgbClr val="222222"/>
                </a:solidFill>
                <a:effectLst/>
                <a:latin typeface="Spoqa Han Sans"/>
              </a:rPr>
              <a:t>연구논저목록</a:t>
            </a:r>
            <a:r>
              <a:rPr lang="ko-KR" altLang="en-US" b="0" i="0" dirty="0">
                <a:solidFill>
                  <a:srgbClr val="222222"/>
                </a:solidFill>
                <a:effectLst/>
                <a:latin typeface="Spoqa Han Sans"/>
              </a:rPr>
              <a:t> </a:t>
            </a:r>
            <a:endParaRPr lang="en-US" altLang="ko-KR" b="0" i="0" dirty="0">
              <a:solidFill>
                <a:srgbClr val="222222"/>
              </a:solidFill>
              <a:effectLst/>
              <a:latin typeface="Spoqa Han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b="0" i="0" dirty="0">
              <a:solidFill>
                <a:srgbClr val="222222"/>
              </a:solidFill>
              <a:effectLst/>
              <a:latin typeface="Spoqa Han San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956AAC-598C-8DAD-E8D4-CAD1C9432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33914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FEDA8-629F-C80A-0129-FE2CF7513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C7EA7FE-E445-083C-5593-05522087BD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A148B1-91A2-CE2B-BC5A-FA857074A6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273B27-9773-B46D-F8B3-4A892ACCD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3106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6BC1F-4D22-8BE3-53C1-D90B64EA0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09D11B8-FC93-73B5-B21D-AA28C3251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093EA12-7AFD-178A-7562-4A801D930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http://dokdonetwork.or.kr/gnuboard4/bbs/board.php?bo_table=aca_gallery&amp;wr_id=200 </a:t>
            </a:r>
            <a:r>
              <a:rPr lang="ko-KR" altLang="en-US" dirty="0"/>
              <a:t>독도 수호국제연대 </a:t>
            </a:r>
            <a:r>
              <a:rPr lang="en-US" altLang="ko-KR" dirty="0"/>
              <a:t>– </a:t>
            </a:r>
            <a:r>
              <a:rPr lang="ko-KR" altLang="en-US" dirty="0"/>
              <a:t>기아자동차 독도 사랑 기금 전달식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https://www.mk.co.kr/news/culture/10294561 </a:t>
            </a:r>
            <a:r>
              <a:rPr lang="ko-KR" altLang="en-US" dirty="0"/>
              <a:t>매일경제</a:t>
            </a:r>
            <a:r>
              <a:rPr lang="en-US" altLang="ko-KR" dirty="0"/>
              <a:t>, </a:t>
            </a:r>
            <a:r>
              <a:rPr lang="ko-KR" altLang="en-US" b="1" i="0" dirty="0">
                <a:solidFill>
                  <a:srgbClr val="F0F0F0"/>
                </a:solidFill>
                <a:effectLst/>
                <a:latin typeface="Spoqa Han Sans Neo"/>
              </a:rPr>
              <a:t>독도지킴이 가수 </a:t>
            </a:r>
            <a:r>
              <a:rPr lang="ko-KR" altLang="en-US" b="1" i="0" dirty="0" err="1">
                <a:solidFill>
                  <a:srgbClr val="F0F0F0"/>
                </a:solidFill>
                <a:effectLst/>
                <a:latin typeface="Spoqa Han Sans Neo"/>
              </a:rPr>
              <a:t>김장훈</a:t>
            </a:r>
            <a:r>
              <a:rPr lang="ko-KR" altLang="en-US" b="1" i="0" dirty="0">
                <a:solidFill>
                  <a:srgbClr val="F0F0F0"/>
                </a:solidFill>
                <a:effectLst/>
                <a:latin typeface="Spoqa Han Sans Neo"/>
              </a:rPr>
              <a:t> </a:t>
            </a:r>
            <a:r>
              <a:rPr lang="en-US" altLang="ko-KR" b="1" i="0" dirty="0">
                <a:solidFill>
                  <a:srgbClr val="F0F0F0"/>
                </a:solidFill>
                <a:effectLst/>
                <a:latin typeface="Spoqa Han Sans Neo"/>
              </a:rPr>
              <a:t>"</a:t>
            </a:r>
            <a:r>
              <a:rPr lang="ko-KR" altLang="en-US" b="1" i="0" dirty="0">
                <a:solidFill>
                  <a:srgbClr val="F0F0F0"/>
                </a:solidFill>
                <a:effectLst/>
                <a:latin typeface="Spoqa Han Sans Neo"/>
              </a:rPr>
              <a:t>독도</a:t>
            </a:r>
            <a:r>
              <a:rPr lang="en-US" altLang="ko-KR" b="1" i="0" dirty="0">
                <a:solidFill>
                  <a:srgbClr val="F0F0F0"/>
                </a:solidFill>
                <a:effectLst/>
                <a:latin typeface="Spoqa Han Sans Neo"/>
              </a:rPr>
              <a:t>, </a:t>
            </a:r>
            <a:r>
              <a:rPr lang="ko-KR" altLang="en-US" b="1" i="0" dirty="0">
                <a:solidFill>
                  <a:srgbClr val="F0F0F0"/>
                </a:solidFill>
                <a:effectLst/>
                <a:latin typeface="Spoqa Han Sans Neo"/>
              </a:rPr>
              <a:t>국립공원으로 지정하자</a:t>
            </a:r>
            <a:r>
              <a:rPr lang="en-US" altLang="ko-KR" b="1" i="0" dirty="0">
                <a:solidFill>
                  <a:srgbClr val="F0F0F0"/>
                </a:solidFill>
                <a:effectLst/>
                <a:latin typeface="Spoqa Han Sans Neo"/>
              </a:rPr>
              <a:t>"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AFCCFD1-AF35-B9AC-B683-43EC9C317D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540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5700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506A-4B03-E1EE-E70F-029527CDB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3710FC4-71B9-C7F9-C9D3-DFCEF984F8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5C2596A-DF89-FCA3-5004-7EF8F40C07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i="0" dirty="0">
              <a:solidFill>
                <a:srgbClr val="F0F0F0"/>
              </a:solidFill>
              <a:effectLst/>
              <a:latin typeface="Spoqa Han Sans Ne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BC26166-4C8A-0A94-D0F4-82053089C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5444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2CE35-5363-0842-F728-66E14C4B5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0DB63B9-5C4A-C93D-5666-F4A51D251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6801A8A-9F05-31A0-6370-E27F98C0E7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i="0" dirty="0">
              <a:solidFill>
                <a:srgbClr val="F0F0F0"/>
              </a:solidFill>
              <a:effectLst/>
              <a:latin typeface="Spoqa Han Sans Ne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52F3C11-7B33-8B6C-D8FE-8DCBB189C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1343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30EB-7D37-251E-52FE-B3DFED5C5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453D435-1B1E-D9FB-8BF8-052FA7CB7B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2BBB45-AEF0-55B4-1718-8CBBE61391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i="0" dirty="0">
              <a:solidFill>
                <a:srgbClr val="F0F0F0"/>
              </a:solidFill>
              <a:effectLst/>
              <a:latin typeface="Spoqa Han Sans Neo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3FFDF5-2B10-601D-77E5-9FA0630EE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919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8BED-1AE2-32D6-AE64-941CD0865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A741100-8097-D883-DF83-E1EA4B10B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CF47E70-F60F-34B0-15F9-C7F53E8B2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7DBED3-5390-A0A0-B74B-E153DBDD9D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20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https://www.chosun.com/culture-life/relion-academia/2022/10/28/Q6VVI6Q4TFHZZKVFN7DW6FA2AU/</a:t>
            </a:r>
          </a:p>
          <a:p>
            <a:pPr algn="l">
              <a:buNone/>
            </a:pPr>
            <a:r>
              <a:rPr lang="ko-KR" altLang="en-US" dirty="0"/>
              <a:t>조선일보</a:t>
            </a:r>
            <a:r>
              <a:rPr lang="en-US" altLang="ko-KR" dirty="0"/>
              <a:t>, </a:t>
            </a:r>
            <a:r>
              <a:rPr lang="en-US" altLang="ko-KR" b="1" i="0" dirty="0">
                <a:solidFill>
                  <a:srgbClr val="FFFFFF"/>
                </a:solidFill>
                <a:effectLst/>
                <a:latin typeface="NotoSansKR-Bold"/>
              </a:rPr>
              <a:t>[</a:t>
            </a:r>
            <a:r>
              <a:rPr lang="ko-KR" altLang="en-US" b="1" i="0" dirty="0">
                <a:solidFill>
                  <a:srgbClr val="FFFFFF"/>
                </a:solidFill>
                <a:effectLst/>
                <a:latin typeface="NotoSansKR-Bold"/>
              </a:rPr>
              <a:t>유석재의 돌발史전</a:t>
            </a:r>
            <a:r>
              <a:rPr lang="en-US" altLang="ko-KR" b="1" i="0" dirty="0">
                <a:solidFill>
                  <a:srgbClr val="FFFFFF"/>
                </a:solidFill>
                <a:effectLst/>
                <a:latin typeface="NotoSansKR-Bold"/>
              </a:rPr>
              <a:t>] </a:t>
            </a:r>
            <a:r>
              <a:rPr lang="ko-KR" altLang="en-US" b="1" i="0" dirty="0">
                <a:solidFill>
                  <a:srgbClr val="FFFFFF"/>
                </a:solidFill>
                <a:effectLst/>
                <a:latin typeface="NotoSansKR-Bold"/>
              </a:rPr>
              <a:t>박정희는 정말 일본에 독도를 </a:t>
            </a:r>
            <a:r>
              <a:rPr lang="en-US" altLang="ko-KR" b="1" i="0" dirty="0">
                <a:solidFill>
                  <a:srgbClr val="FFFFFF"/>
                </a:solidFill>
                <a:effectLst/>
                <a:latin typeface="NotoSansKR-Bold"/>
              </a:rPr>
              <a:t>'</a:t>
            </a:r>
            <a:r>
              <a:rPr lang="ko-KR" altLang="en-US" b="1" i="0" dirty="0" err="1">
                <a:solidFill>
                  <a:srgbClr val="FFFFFF"/>
                </a:solidFill>
                <a:effectLst/>
                <a:latin typeface="NotoSansKR-Bold"/>
              </a:rPr>
              <a:t>팔아넘겼나</a:t>
            </a:r>
            <a:r>
              <a:rPr lang="en-US" altLang="ko-KR" b="1" i="0" dirty="0">
                <a:solidFill>
                  <a:srgbClr val="FFFFFF"/>
                </a:solidFill>
                <a:effectLst/>
                <a:latin typeface="NotoSansKR-Bold"/>
              </a:rPr>
              <a:t>’? 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NotoSansKR-Regular"/>
              </a:rPr>
              <a:t>1965</a:t>
            </a:r>
            <a:r>
              <a:rPr lang="ko-KR" altLang="en-US" b="0" i="0" dirty="0">
                <a:solidFill>
                  <a:srgbClr val="FFFFFF"/>
                </a:solidFill>
                <a:effectLst/>
                <a:latin typeface="NotoSansKR-Regular"/>
              </a:rPr>
              <a:t>년 한일회담 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NotoSansKR-Regular"/>
              </a:rPr>
              <a:t>'</a:t>
            </a:r>
            <a:r>
              <a:rPr lang="ko-KR" altLang="en-US" b="0" i="0" dirty="0">
                <a:solidFill>
                  <a:srgbClr val="FFFFFF"/>
                </a:solidFill>
                <a:effectLst/>
                <a:latin typeface="NotoSansKR-Regular"/>
              </a:rPr>
              <a:t>독도 배제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NotoSansKR-Regular"/>
              </a:rPr>
              <a:t>'</a:t>
            </a:r>
            <a:r>
              <a:rPr lang="ko-KR" altLang="en-US" b="0" i="0" dirty="0">
                <a:solidFill>
                  <a:srgbClr val="FFFFFF"/>
                </a:solidFill>
                <a:effectLst/>
                <a:latin typeface="NotoSansKR-Regular"/>
              </a:rPr>
              <a:t>의 전말</a:t>
            </a:r>
            <a:endParaRPr lang="en-US" altLang="ko-KR" b="0" i="0" dirty="0">
              <a:solidFill>
                <a:srgbClr val="FFFFFF"/>
              </a:solidFill>
              <a:effectLst/>
              <a:latin typeface="NotoSansKR-Regular"/>
            </a:endParaRPr>
          </a:p>
          <a:p>
            <a:pPr algn="l">
              <a:buNone/>
            </a:pPr>
            <a:endParaRPr lang="ko-KR" altLang="en-US" b="0" i="0" dirty="0">
              <a:solidFill>
                <a:srgbClr val="FFFFFF"/>
              </a:solidFill>
              <a:effectLst/>
              <a:latin typeface="NotoSansKR-Regular"/>
            </a:endParaRPr>
          </a:p>
          <a:p>
            <a:r>
              <a:rPr lang="en-US" altLang="ko-KR" dirty="0"/>
              <a:t>https://www.pressian.com/pages/articles/30099#:~:text=%ED%95%9C%EC%9D%BC%20%ED%98%91%EC%A0%95%EC%9C%BC%EB%A1%9C%20%EC%9E%90%EC%8B%A0%EB%93%A4%EC%9D%98%20%EB%B9%84%EC%9A%A9%EC%9D%B4%20%EC%A4%84%EC%96%B4%EB%93%A4%20%EA%B2%83%EC%9C%BC%EB%A1%9C%20%EA%B8%B0%EB%8C%80%ED%96%88%EC%9C%BC%EB%82%98,1962%EB%85%84%209%EC%9B%94%203%EC%9D%BC%20%EC%A0%9C6%EC%B0%A8%20%ED%95%9C%EC%9D%BC%ED%9A%8C%EB%8B%B4%20%EC%A0%9C2%EC%B0%A8%20%EC%A0%95%EC%B9%98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관심있는 뉴스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프레시안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 美 “독도 한일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공동소유하라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",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박정희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"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있을 수 없는 일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"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4301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911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hlinkClick r:id="rId3"/>
              </a:rPr>
              <a:t>http://www.dokdocenter.org/dokdo_news/index.cgi?action=detail&amp;number=2873&amp;thread=24r04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고은</a:t>
            </a:r>
            <a:r>
              <a:rPr lang="en-US" altLang="ko-KR" dirty="0"/>
              <a:t>, ‘</a:t>
            </a:r>
            <a:r>
              <a:rPr lang="ko-KR" altLang="en-US" dirty="0"/>
              <a:t>독도</a:t>
            </a:r>
            <a:r>
              <a:rPr lang="en-US" altLang="ko-KR" dirty="0"/>
              <a:t>’)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94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A535B-67A5-7284-0B74-56C01FB99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93ADD1D-F140-3B82-6708-54B890952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6CC7506-9251-5ECA-D2A2-AD9928A25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22AB594-4954-FC11-72F6-0D11B9D3A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6312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https://busan.grandculture.net/Contents?local=busan&amp;dataType=01&amp;contents_id=GC04200075 </a:t>
            </a:r>
            <a:r>
              <a:rPr lang="ko-KR" altLang="en-US" dirty="0"/>
              <a:t>부산역사 문화대전 </a:t>
            </a:r>
            <a:r>
              <a:rPr lang="en-US" altLang="ko-KR" dirty="0"/>
              <a:t>– </a:t>
            </a:r>
            <a:r>
              <a:rPr lang="ko-KR" altLang="en-US" dirty="0"/>
              <a:t>부산진성 전투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61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+ http://contents.nahf.or.kr/id/NAHF.sd.d_0154_0010 </a:t>
            </a:r>
            <a:r>
              <a:rPr lang="ko-KR" altLang="en-US" dirty="0"/>
              <a:t>동북아 </a:t>
            </a:r>
            <a:r>
              <a:rPr lang="ko-KR" altLang="en-US" dirty="0" err="1"/>
              <a:t>역사넷</a:t>
            </a:r>
            <a:r>
              <a:rPr lang="ko-KR" altLang="en-US" dirty="0"/>
              <a:t> </a:t>
            </a:r>
            <a:r>
              <a:rPr lang="en-US" altLang="ko-KR" dirty="0"/>
              <a:t>- </a:t>
            </a:r>
            <a:r>
              <a:rPr lang="ko-KR" altLang="en-US" dirty="0"/>
              <a:t>사료로 보는 독도 울릉도 </a:t>
            </a:r>
            <a:r>
              <a:rPr lang="ko-KR" altLang="en-US" dirty="0" err="1"/>
              <a:t>의죽도</a:t>
            </a:r>
            <a:r>
              <a:rPr lang="ko-KR" altLang="en-US" dirty="0"/>
              <a:t> 변정전말 </a:t>
            </a:r>
            <a:r>
              <a:rPr lang="en-US" altLang="ko-KR" dirty="0"/>
              <a:t>(</a:t>
            </a:r>
            <a:r>
              <a:rPr lang="ko-KR" altLang="en-US" dirty="0"/>
              <a:t>번역문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https://db.history.go.kr/diachronic/level.do?levelId=hn_034_0060_0020_0020</a:t>
            </a:r>
          </a:p>
          <a:p>
            <a:r>
              <a:rPr lang="ko-KR" altLang="en-US" dirty="0"/>
              <a:t>한국사 데이터 베이스 </a:t>
            </a:r>
            <a:r>
              <a:rPr lang="en-US" altLang="ko-KR" dirty="0"/>
              <a:t>_ 2. </a:t>
            </a:r>
            <a:r>
              <a:rPr lang="ko-KR" altLang="en-US" dirty="0"/>
              <a:t>전근대 한국과 일본의 울릉도 독도 인식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https://encykorea.aks.ac.kr/Article/E0054051 </a:t>
            </a:r>
            <a:r>
              <a:rPr lang="ko-KR" altLang="en-US" dirty="0"/>
              <a:t>한국민족문화 </a:t>
            </a:r>
            <a:r>
              <a:rPr lang="ko-KR" altLang="en-US" dirty="0" err="1"/>
              <a:t>대백과사전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증정교린지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https://db.itkc.or.kr/dir/item?itemId=BT#/dir/node?dataId=ITKC_BT_1371A_0050_000_0100 </a:t>
            </a:r>
            <a:r>
              <a:rPr lang="ko-KR" altLang="en-US" dirty="0"/>
              <a:t>한국 고전 </a:t>
            </a:r>
            <a:r>
              <a:rPr lang="en-US" altLang="ko-KR" dirty="0"/>
              <a:t>DB – </a:t>
            </a:r>
            <a:r>
              <a:rPr lang="ko-KR" altLang="en-US" dirty="0"/>
              <a:t>증정교린지 </a:t>
            </a:r>
            <a:r>
              <a:rPr lang="en-US" altLang="ko-KR" dirty="0"/>
              <a:t>4</a:t>
            </a:r>
            <a:r>
              <a:rPr lang="ko-KR" altLang="en-US" dirty="0"/>
              <a:t>권 번역문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1" i="0" dirty="0">
              <a:solidFill>
                <a:srgbClr val="333333"/>
              </a:solidFill>
              <a:effectLst/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한국 학술지인용색인 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- 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조선의 울릉도 공도정책 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空島政策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에 대한 역사적 검증 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(</a:t>
            </a:r>
            <a:r>
              <a:rPr lang="ko-KR" altLang="en-US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홍정원</a:t>
            </a:r>
            <a:r>
              <a:rPr lang="en-US" altLang="ko-KR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endParaRPr lang="ko-KR" altLang="en-US" b="1" i="0" dirty="0">
              <a:solidFill>
                <a:srgbClr val="333333"/>
              </a:solidFill>
              <a:effectLst/>
              <a:latin typeface="Noto Sans KR" panose="020B0200000000000000" pitchFamily="50" charset="-127"/>
              <a:ea typeface="Noto Sans KR" panose="020B0200000000000000" pitchFamily="50" charset="-127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D696E0-02E5-495A-94F4-790B6B8A5634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124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B11156-6BD6-92E8-C156-38D3FB744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7731F74-DAA2-A46E-3FC0-DF3706D79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4E4E053-60FE-FDD5-E154-187B7881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5AE9986-EA56-66C1-5D0D-B23A759FE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9C3BCCC-3367-C901-36A3-F8D289ED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295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F40119-9650-F970-5AC2-3F0B9CB2D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1CF933C-C2C2-3EF3-B2FE-021DC51E93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9EF8673-1F8B-3EB3-2824-EBE986BE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864C86-D30F-5BCF-9506-8234981F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00083F5-95DD-0414-DDF2-755D9640B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949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17715AF-E419-2F2D-4A18-CBFA8F9A8C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3FA3AC2-1C3E-D254-658C-C54F4067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17502F3-11BF-65B7-1E60-13DAF62B8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D8348B-88DE-20F8-5C62-C29E8A80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7BDA347-48C4-4017-1D13-FA40F4A0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02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8E2C35-6D46-247D-25FC-518259A4C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3068E09-9150-6E5D-7D90-F92029F1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5EDE14-60EC-8EB7-671F-FB18040D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4169192-5AA2-F130-BB4C-9855C9E2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3FD88D-DDE9-AC3F-7EE4-7DD9A08A3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9626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93CD41-1F8C-C142-A98A-81000E01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75431F-1472-57D1-54FE-35B6866D54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2087B32-FB9B-EFA1-5AA5-71BE8DBBB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7253E75-1120-5414-2D78-ED6D9371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C275005-A274-455E-E992-6BF0E95D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266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E572DD-A9C2-ACF7-0F4E-5EA7FFA24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7B9B6C-FE9D-6358-A533-D25BE6013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4A72F18-A51C-131A-C2E2-01D3D1DCD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4CFED2E-EC43-412F-ED8B-96F80B50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9BEFC0-C530-C17E-5713-D3C62F52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0B98CE4-8022-BF47-D1E5-B2A49E79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17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D31FF63-1B56-859D-4BC3-737874E80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3B6E7C-4F4C-8233-923F-AD816AB49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6EE3057-DD13-CB11-AA64-4439A712A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EC21EB6-6141-E02C-635A-9E0A990B6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627F519-D4CD-8613-ED32-76851BD2EE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4971D200-95BE-C0A4-A37D-E4A2CCACB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0775DF1-C648-021A-3B3F-0F91013D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353ED83-5C25-F225-EC02-8FC405958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49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E3EBD1-68FC-8D94-2BC9-31F7EF554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D02B95E-818B-8BDD-4D13-2BAA4C82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950583-D907-0A30-12A2-D02318E4B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E092120-3E9A-7ADB-1951-EC43F105F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32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5FA1701-5012-A95F-C1B8-FD7C2DDC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5CD26E2-BAA1-B912-E21F-33F305844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9623243-0793-4CEF-F820-2D57E8B8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133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5F8AE1-7360-741C-288C-A838A4FD8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75C3D6B-1114-284D-2CD0-10B53CA4A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CEF6862-4B46-A8A0-88DC-D89C9E16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7B9B3F-8989-99A7-20C2-BED971B22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FFA68D3-0EEE-F712-3A45-40CF98AD8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C51A245-979E-93FB-6984-FA4F913F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30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853ECD-791A-E271-E403-7D3E9083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20E80AD-5562-B00E-6300-A8386A0DA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854012-7077-0923-6867-83AEB3387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3E9402B-F645-687D-4D87-02AC99C5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DC3F662-5182-DA7F-167B-90674ACE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4E3A134-F76E-02A2-B5C4-F4F858AC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439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FA15A24-E18D-AC3B-A7C2-84EA0D6F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C6EA11-2B05-8BF5-DF85-FE9093C0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D7C7AD0-3478-93AC-E8BA-8DB875329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4369-0556-4EA8-9F22-D99DB6AE6A2A}" type="datetimeFigureOut">
              <a:rPr lang="ko-KR" altLang="en-US" smtClean="0"/>
              <a:t>2025-04-28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2FC3BD-AC70-F1CC-2DC1-59B5CB871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43747D-9D6F-B353-0D95-9EABDF468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D879-22D1-45C9-881B-5E1BB2F690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3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KBDldl8JNY?start=746&amp;feature=oembed" TargetMode="Externa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6tL8MMvYcM?start=236&amp;feature=oemb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6tL8MMvYcM?start=552&amp;feature=oembed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b.history.go.kr/diachronic/level.do?levelId=hn_034_0060_0020_0020" TargetMode="Externa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aSpwTlidlY?start=773&amp;feature=oembed" TargetMode="Externa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BkX2X6i09g?start=180&amp;feature=oembed" TargetMode="External"/><Relationship Id="rId4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rogram.imbc.com/Concept/challenge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uQsUXEbGqs?start=139&amp;feature=oembed" TargetMode="Externa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2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hyperlink" Target="http://contents.nahf.or.kr/eddokViewer/contens.do" TargetMode="External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uQsUXEbGqs?start=367&amp;feature=oembed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microsoft.com/office/2018/10/relationships/comments" Target="../comments/modernComment_15B_3740F3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Pu7CJMn3HM?start=2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24C58C6-AEED-203E-38DB-F9FA6B9A9E64}"/>
              </a:ext>
            </a:extLst>
          </p:cNvPr>
          <p:cNvSpPr/>
          <p:nvPr/>
        </p:nvSpPr>
        <p:spPr>
          <a:xfrm>
            <a:off x="-2" y="0"/>
            <a:ext cx="6096001" cy="6858000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C302693-8F81-4740-F886-4E277BBED4B9}"/>
              </a:ext>
            </a:extLst>
          </p:cNvPr>
          <p:cNvSpPr/>
          <p:nvPr/>
        </p:nvSpPr>
        <p:spPr>
          <a:xfrm>
            <a:off x="6096000" y="0"/>
            <a:ext cx="6240186" cy="6858000"/>
          </a:xfrm>
          <a:prstGeom prst="rect">
            <a:avLst/>
          </a:prstGeom>
          <a:blipFill dpi="0" rotWithShape="1">
            <a:blip r:embed="rId4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2F006-C2E0-DBD9-2835-131FFDEB72B9}"/>
              </a:ext>
            </a:extLst>
          </p:cNvPr>
          <p:cNvSpPr txBox="1"/>
          <p:nvPr/>
        </p:nvSpPr>
        <p:spPr>
          <a:xfrm>
            <a:off x="3065618" y="3361738"/>
            <a:ext cx="5947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MBC </a:t>
            </a:r>
            <a:r>
              <a:rPr lang="ko-KR" altLang="en-US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예능 프로그램 </a:t>
            </a:r>
            <a:r>
              <a:rPr lang="en-US" altLang="ko-KR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‘</a:t>
            </a:r>
            <a:r>
              <a:rPr lang="ko-KR" altLang="en-US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무한도전</a:t>
            </a:r>
            <a:r>
              <a:rPr lang="en-US" altLang="ko-KR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’</a:t>
            </a:r>
            <a:r>
              <a:rPr lang="ko-KR" altLang="en-US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스피드 특집 속 </a:t>
            </a:r>
            <a:endParaRPr lang="en-US" altLang="ko-KR" sz="24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4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숨겨진 메시지를 통한 우리땅 독도 알기   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E98007FC-F7E7-F5B1-CBB5-254B7EE77310}"/>
              </a:ext>
            </a:extLst>
          </p:cNvPr>
          <p:cNvCxnSpPr>
            <a:cxnSpLocks/>
          </p:cNvCxnSpPr>
          <p:nvPr/>
        </p:nvCxnSpPr>
        <p:spPr>
          <a:xfrm>
            <a:off x="10313254" y="2117677"/>
            <a:ext cx="0" cy="22572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34E32562-D476-6ABC-BCCF-ABF051DDA52F}"/>
              </a:ext>
            </a:extLst>
          </p:cNvPr>
          <p:cNvCxnSpPr>
            <a:cxnSpLocks/>
          </p:cNvCxnSpPr>
          <p:nvPr/>
        </p:nvCxnSpPr>
        <p:spPr>
          <a:xfrm>
            <a:off x="1776484" y="2117677"/>
            <a:ext cx="0" cy="225720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>
            <a:extLst>
              <a:ext uri="{FF2B5EF4-FFF2-40B4-BE49-F238E27FC236}">
                <a16:creationId xmlns:a16="http://schemas.microsoft.com/office/drawing/2014/main" id="{19147065-CFBF-8842-FD0C-54D42E62A544}"/>
              </a:ext>
            </a:extLst>
          </p:cNvPr>
          <p:cNvSpPr txBox="1">
            <a:spLocks/>
          </p:cNvSpPr>
          <p:nvPr/>
        </p:nvSpPr>
        <p:spPr>
          <a:xfrm>
            <a:off x="1828230" y="2482755"/>
            <a:ext cx="8421805" cy="94624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4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영토와 영유권 분쟁 그리고 독도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F33A1-7653-75C3-C044-CCADEC3EF763}"/>
              </a:ext>
            </a:extLst>
          </p:cNvPr>
          <p:cNvSpPr txBox="1"/>
          <p:nvPr/>
        </p:nvSpPr>
        <p:spPr>
          <a:xfrm>
            <a:off x="9483773" y="5787467"/>
            <a:ext cx="2294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김민준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r"/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사회복지학과 </a:t>
            </a:r>
            <a:r>
              <a:rPr lang="en-US" altLang="ko-KR" sz="160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22*11*39</a:t>
            </a:r>
            <a:endParaRPr lang="ko-KR" altLang="en-US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099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F4AACA-37F7-706F-2B0F-5DC6D47185C4}"/>
              </a:ext>
            </a:extLst>
          </p:cNvPr>
          <p:cNvSpPr txBox="1"/>
          <p:nvPr/>
        </p:nvSpPr>
        <p:spPr>
          <a:xfrm>
            <a:off x="4181635" y="86172"/>
            <a:ext cx="382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눈 앞에서 폭파된 차량</a:t>
            </a:r>
          </a:p>
        </p:txBody>
      </p:sp>
      <p:pic>
        <p:nvPicPr>
          <p:cNvPr id="14" name="온라인 미디어 13" title="[9月의 무도] 폭탄이 터져버린 날, 우린...💥 홍대 피플과 개화동 야생 불곰 픽업하기! 그리고 걸려온 수상한 전화.. ＂스피드＂ 2편 (MBC 20110903 방송)">
            <a:hlinkClick r:id="" action="ppaction://media"/>
            <a:extLst>
              <a:ext uri="{FF2B5EF4-FFF2-40B4-BE49-F238E27FC236}">
                <a16:creationId xmlns:a16="http://schemas.microsoft.com/office/drawing/2014/main" id="{8B13E149-4053-2A09-FAEB-25F525C0AFA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90372" y="609392"/>
            <a:ext cx="10811255" cy="62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A4BD63-8124-9BCE-2A9A-918486C43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99262D0B-6600-4A90-64BB-51C9914F0B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0" y="4911478"/>
            <a:ext cx="12053301" cy="1916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E9B6D2-57DE-E9FA-F56D-755FF87BF4A7}"/>
              </a:ext>
            </a:extLst>
          </p:cNvPr>
          <p:cNvSpPr txBox="1"/>
          <p:nvPr/>
        </p:nvSpPr>
        <p:spPr>
          <a:xfrm>
            <a:off x="645647" y="4975318"/>
            <a:ext cx="10900741" cy="1668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폭파되었던 세 대의 차량은 현대자동차이며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2011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년은 당시 일본과의 글로벌 자동차 시장에서 매우 치열하게 경쟁했던 시기이다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그런데 그런 상황 속에서 한국의 자동차가 한국인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들이 보는 앞에서 폭발되었다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-&gt;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국산 차량이 모두 폭파되는 장면은 그만큼 대한민국이 위기의 상황에 직면했다는 것임을 유추해볼 수 있다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1E6E9FB-E81B-83FE-275A-4790B79894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293" y="1133418"/>
            <a:ext cx="5305747" cy="362527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0A705B6-0801-68D1-9649-920C6BA9A74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9142" y="1133418"/>
            <a:ext cx="6070565" cy="36252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20FBF5-5B8C-FAA1-B6F3-4D50C4625877}"/>
              </a:ext>
            </a:extLst>
          </p:cNvPr>
          <p:cNvSpPr txBox="1"/>
          <p:nvPr/>
        </p:nvSpPr>
        <p:spPr>
          <a:xfrm>
            <a:off x="4181635" y="340640"/>
            <a:ext cx="38287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눈 앞에서 폭파된 차량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D833A3-4351-1EFA-94AE-D211B6E41BD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7679" y="3529013"/>
            <a:ext cx="554892" cy="5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63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온라인 미디어 1" title="[9月의 무도] 주어진 시간은 단 30분! 달리는 지하철 속 가방을 찾지 못하면 폭탄은 터진다💣 ＂스피드＂ 3편 (MBC 20110917 방송)">
            <a:hlinkClick r:id="" action="ppaction://media"/>
            <a:extLst>
              <a:ext uri="{FF2B5EF4-FFF2-40B4-BE49-F238E27FC236}">
                <a16:creationId xmlns:a16="http://schemas.microsoft.com/office/drawing/2014/main" id="{5407A5F9-A0FD-BB8B-8B8C-0ECD0A28A7F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4671" y="714375"/>
            <a:ext cx="10662657" cy="602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00D717-6FD3-8DD7-E769-3B614E76F76A}"/>
              </a:ext>
            </a:extLst>
          </p:cNvPr>
          <p:cNvSpPr txBox="1"/>
          <p:nvPr/>
        </p:nvSpPr>
        <p:spPr>
          <a:xfrm>
            <a:off x="3090371" y="119224"/>
            <a:ext cx="628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봉투를 찾기 위한 국회도서관 잠입 미션</a:t>
            </a:r>
          </a:p>
        </p:txBody>
      </p:sp>
    </p:spTree>
    <p:extLst>
      <p:ext uri="{BB962C8B-B14F-4D97-AF65-F5344CB8AC3E}">
        <p14:creationId xmlns:p14="http://schemas.microsoft.com/office/powerpoint/2010/main" val="39397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58FDC7-8E2B-053E-3263-7C2484E31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CF350D67-69FA-49E2-B855-58D02338DC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91" y="4906002"/>
            <a:ext cx="11452073" cy="1868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21C2FC-16C7-CD12-5FCA-27ED3DD3BC3C}"/>
              </a:ext>
            </a:extLst>
          </p:cNvPr>
          <p:cNvSpPr txBox="1"/>
          <p:nvPr/>
        </p:nvSpPr>
        <p:spPr>
          <a:xfrm>
            <a:off x="1110500" y="5115775"/>
            <a:ext cx="9970999" cy="1483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지령이 담긴 봉투가 있던 장소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(811.15</a:t>
            </a: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ㅎ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155)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는 국회도서관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한국사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섹션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또한 다음 임무에 대한 내용을 담은 봉투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 봉투가 꽂혀 있던 페이지엔 고은 시인의 </a:t>
            </a:r>
            <a:r>
              <a:rPr lang="en-US" altLang="ko-KR" sz="1600" dirty="0">
                <a:solidFill>
                  <a:srgbClr val="00B0F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1600" dirty="0">
                <a:solidFill>
                  <a:srgbClr val="00B0F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</a:t>
            </a:r>
            <a:r>
              <a:rPr lang="en-US" altLang="ko-KR" sz="1600" dirty="0">
                <a:solidFill>
                  <a:srgbClr val="00B0F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 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-&gt;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독도라는 단어가 등장하면서 스피드 특집이 역사 혹은 독도와 관련된 에피소드임을 알 수 있다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B0A0F5-6483-5DCB-F65E-61AB83E22753}"/>
              </a:ext>
            </a:extLst>
          </p:cNvPr>
          <p:cNvSpPr txBox="1"/>
          <p:nvPr/>
        </p:nvSpPr>
        <p:spPr>
          <a:xfrm>
            <a:off x="3083227" y="380834"/>
            <a:ext cx="6280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봉투를 찾기 위한 국회도서관 잠입 미션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61A5899-0A69-979D-ED45-1F4F814A06E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91" y="1162236"/>
            <a:ext cx="5165763" cy="3606132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541DD8D-AF99-0335-5E5F-6715E1FF47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399" y="1162235"/>
            <a:ext cx="5950964" cy="362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0D2310-71DB-4875-0442-5814C14341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C00FB3-1925-ADD2-9E3A-39B745F00B13}"/>
              </a:ext>
            </a:extLst>
          </p:cNvPr>
          <p:cNvSpPr txBox="1"/>
          <p:nvPr/>
        </p:nvSpPr>
        <p:spPr>
          <a:xfrm>
            <a:off x="3108642" y="106125"/>
            <a:ext cx="597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4.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디지털 미디어시티역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4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14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분 출발</a:t>
            </a:r>
          </a:p>
        </p:txBody>
      </p:sp>
      <p:pic>
        <p:nvPicPr>
          <p:cNvPr id="5" name="온라인 미디어 4" title="[9月의 무도] 주어진 시간은 단 30분! 달리는 지하철 속 가방을 찾지 못하면 폭탄은 터진다💣 ＂스피드＂ 3편 (MBC 20110917 방송)">
            <a:hlinkClick r:id="" action="ppaction://media"/>
            <a:extLst>
              <a:ext uri="{FF2B5EF4-FFF2-40B4-BE49-F238E27FC236}">
                <a16:creationId xmlns:a16="http://schemas.microsoft.com/office/drawing/2014/main" id="{3E0CC46B-58D9-EFE8-5DA5-0AB3F362F8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77832" y="629345"/>
            <a:ext cx="10836336" cy="61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6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F074D7-9020-81B0-C003-02F1C7401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72AE2D5-C5A2-E80B-849C-8C13AAEB0F7A}"/>
              </a:ext>
            </a:extLst>
          </p:cNvPr>
          <p:cNvSpPr txBox="1"/>
          <p:nvPr/>
        </p:nvSpPr>
        <p:spPr>
          <a:xfrm>
            <a:off x="1993871" y="4883162"/>
            <a:ext cx="8204255" cy="143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국회도서관에서 다음 미션에 관한 봉투를 발견한 멤버들은 이후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디지털 미디어 시티역에서 가방을 찾는다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하지만 미디어 시티역은 환승역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2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유재석을 제외한 나머지 멤버들이 가방을 찾으러 가는데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2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FE0221-2979-5846-CF07-8A4E3A9E743C}"/>
              </a:ext>
            </a:extLst>
          </p:cNvPr>
          <p:cNvSpPr txBox="1"/>
          <p:nvPr/>
        </p:nvSpPr>
        <p:spPr>
          <a:xfrm>
            <a:off x="3108643" y="349890"/>
            <a:ext cx="597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4.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디지털 미디어시티역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4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14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분 출발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7D08AC1-0685-7683-F594-E9F07698BC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61" y="1055671"/>
            <a:ext cx="5831235" cy="347264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41A77D4-843E-1BC0-2C0B-CD078675CDF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805" y="1058480"/>
            <a:ext cx="5853134" cy="34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6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572632-2128-33BB-F7CA-D0A8EF33D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260D2ADC-5E64-F73F-D9C1-EC936A3F1E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" y="4584700"/>
            <a:ext cx="12058933" cy="2165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AA79D2-AB3C-B790-2E9C-3DED50DEF591}"/>
              </a:ext>
            </a:extLst>
          </p:cNvPr>
          <p:cNvSpPr txBox="1"/>
          <p:nvPr/>
        </p:nvSpPr>
        <p:spPr>
          <a:xfrm>
            <a:off x="1126932" y="4780865"/>
            <a:ext cx="9722534" cy="1811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1. 1592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4</a:t>
            </a:r>
            <a:r>
              <a:rPr lang="ko-KR" altLang="en-US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14</a:t>
            </a:r>
            <a:r>
              <a:rPr lang="ko-KR" altLang="en-US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일본군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부산진성 공격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부산진성 전투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 -&gt;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임진왜란 발발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2.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일본이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울릉도를 자신들의 영토라 주장하여 조선과의 마찰이 일어났던 해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(4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14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분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=&gt; 16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14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분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= 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1614</a:t>
            </a:r>
            <a:r>
              <a:rPr lang="ko-KR" altLang="en-US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3.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 정부가 한국 정부와의 협의 없이 우리 측 </a:t>
            </a: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베타적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경제수역에서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해저수로를 탐사하겠다는 계획서를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국제 수로기구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(IHO)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에 제출한 해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(2010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4</a:t>
            </a:r>
            <a:r>
              <a:rPr lang="ko-KR" altLang="en-US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14</a:t>
            </a:r>
            <a:r>
              <a:rPr lang="ko-KR" altLang="en-US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328A0F-05DE-4DAF-25D2-2D2658906A51}"/>
              </a:ext>
            </a:extLst>
          </p:cNvPr>
          <p:cNvSpPr txBox="1"/>
          <p:nvPr/>
        </p:nvSpPr>
        <p:spPr>
          <a:xfrm>
            <a:off x="3108643" y="349890"/>
            <a:ext cx="597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4.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디지털 미디어시티역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4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14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분 출발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832A735-586A-7A84-17C4-73D5FDD206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4187" y="1135929"/>
            <a:ext cx="4230806" cy="305389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E16DC24-A648-9148-0EC9-DD6F3456B2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0900" y="1143616"/>
            <a:ext cx="3945982" cy="304778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5EAAF85-0BF9-7F60-83E0-456A610821B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98" y="1125951"/>
            <a:ext cx="3561252" cy="30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0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F4DD42D-2BA5-D9E4-9B4A-35FB3C2712D0}"/>
              </a:ext>
            </a:extLst>
          </p:cNvPr>
          <p:cNvSpPr/>
          <p:nvPr/>
        </p:nvSpPr>
        <p:spPr>
          <a:xfrm>
            <a:off x="3789009" y="3131924"/>
            <a:ext cx="8402991" cy="3710694"/>
          </a:xfrm>
          <a:prstGeom prst="round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F55730-3424-255D-7770-76C9F4B30C74}"/>
              </a:ext>
            </a:extLst>
          </p:cNvPr>
          <p:cNvSpPr txBox="1"/>
          <p:nvPr/>
        </p:nvSpPr>
        <p:spPr>
          <a:xfrm>
            <a:off x="1426292" y="289766"/>
            <a:ext cx="9339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일본이 독도가 아닌 울릉도를 자신들의 영토라 주장했던 때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3DFF4C-8A79-90EC-70C2-D8D794BE768D}"/>
              </a:ext>
            </a:extLst>
          </p:cNvPr>
          <p:cNvSpPr txBox="1"/>
          <p:nvPr/>
        </p:nvSpPr>
        <p:spPr>
          <a:xfrm>
            <a:off x="3943069" y="962370"/>
            <a:ext cx="8028709" cy="5730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 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증정 교린지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Dotum" panose="020B0600000101010101" pitchFamily="50" charset="-127"/>
                <a:ea typeface="Dotum" panose="020B0600000101010101" pitchFamily="50" charset="-127"/>
              </a:rPr>
              <a:t>增正交隣志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 -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당시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중국을 제외한 일본 등 인접국들과 외교관계를 서술한 조선의 외교서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증정 교린지 항목에서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..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제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4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권 </a:t>
            </a:r>
            <a:r>
              <a:rPr lang="ko-KR" altLang="en-US" sz="1600" b="0" i="0" dirty="0">
                <a:solidFill>
                  <a:srgbClr val="2D2D2D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「울릉도 </a:t>
            </a:r>
            <a:r>
              <a:rPr lang="ko-KR" altLang="en-US" sz="1600" b="0" i="0" dirty="0" err="1">
                <a:solidFill>
                  <a:srgbClr val="2D2D2D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의죽도</a:t>
            </a:r>
            <a:r>
              <a:rPr lang="ko-KR" altLang="en-US" sz="1600" b="0" i="0" dirty="0">
                <a:solidFill>
                  <a:srgbClr val="2D2D2D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변정전말</a:t>
            </a:r>
            <a:r>
              <a:rPr lang="en-US" altLang="ko-KR" sz="1600" b="0" i="0" dirty="0">
                <a:solidFill>
                  <a:srgbClr val="2D2D2D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b="0" i="0" dirty="0">
                <a:solidFill>
                  <a:srgbClr val="2D2D2D"/>
                </a:solidFill>
                <a:effectLst/>
                <a:latin typeface="Pretendard"/>
              </a:rPr>
              <a:t>鬱陵島礒竹島辨正顚末</a:t>
            </a:r>
            <a:r>
              <a:rPr lang="en-US" altLang="ko-KR" sz="1600" b="0" i="0" dirty="0">
                <a:solidFill>
                  <a:srgbClr val="2D2D2D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600" b="0" i="0" dirty="0">
                <a:solidFill>
                  <a:srgbClr val="2D2D2D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」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-&gt;  </a:t>
            </a:r>
            <a:r>
              <a:rPr lang="ko-KR" altLang="en-US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일본과 조선의 울릉도 영유권 문제와 관련된 기록이 담긴 자료 </a:t>
            </a:r>
            <a:endParaRPr lang="en-US" altLang="ko-KR" sz="1600" spc="-15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pc="-15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안용복  사건이  터진 </a:t>
            </a:r>
            <a:r>
              <a:rPr lang="en-US" altLang="ko-KR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17</a:t>
            </a:r>
            <a:r>
              <a:rPr lang="ko-KR" altLang="en-US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세기 말 전까지 조선은 태종부터 시작된 공도 정책</a:t>
            </a:r>
            <a:r>
              <a:rPr lang="en-US" altLang="ko-KR" sz="1600" b="1" i="0" dirty="0">
                <a:solidFill>
                  <a:srgbClr val="333333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b="1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空島政策</a:t>
            </a:r>
            <a:r>
              <a:rPr lang="en-US" altLang="ko-KR" sz="1600" b="1" i="0" dirty="0">
                <a:solidFill>
                  <a:srgbClr val="333333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 </a:t>
            </a:r>
            <a:r>
              <a:rPr lang="ko-KR" altLang="en-US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이후  울릉도 통제가 느슨한 시기였으며</a:t>
            </a:r>
            <a:r>
              <a:rPr lang="en-US" altLang="ko-KR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, </a:t>
            </a:r>
            <a:r>
              <a:rPr lang="ko-KR" altLang="en-US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조선의 어민들보다 오히려</a:t>
            </a:r>
            <a:r>
              <a:rPr lang="en-US" altLang="ko-KR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 어민들의 울릉도 왕래가 잦았다</a:t>
            </a:r>
            <a:r>
              <a:rPr lang="en-US" altLang="ko-KR" sz="1600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pc="-15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1614</a:t>
            </a:r>
            <a:r>
              <a:rPr lang="ko-KR" altLang="en-US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광해군 </a:t>
            </a:r>
            <a:r>
              <a:rPr lang="en-US" altLang="ko-KR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6</a:t>
            </a:r>
            <a:r>
              <a:rPr lang="ko-KR" altLang="en-US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</a:t>
            </a:r>
            <a:r>
              <a:rPr lang="en-US" altLang="ko-KR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), </a:t>
            </a:r>
            <a:r>
              <a:rPr lang="ko-KR" altLang="en-US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일본은 울릉도를 </a:t>
            </a:r>
            <a:r>
              <a:rPr lang="en-US" altLang="ko-KR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‘</a:t>
            </a:r>
            <a:r>
              <a:rPr lang="ko-KR" altLang="en-US" spc="-15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의죽도</a:t>
            </a:r>
            <a:r>
              <a:rPr lang="en-US" altLang="ko-KR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b="0" i="0" spc="-150" dirty="0">
                <a:effectLst/>
                <a:latin typeface="Arial" panose="020B0604020202020204" pitchFamily="34" charset="0"/>
              </a:rPr>
              <a:t>礒竹島</a:t>
            </a:r>
            <a:r>
              <a:rPr lang="en-US" altLang="ko-KR" b="0" i="0" spc="-15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)’</a:t>
            </a:r>
            <a:r>
              <a:rPr lang="ko-KR" altLang="en-US" b="0" i="0" spc="-15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라 부르며</a:t>
            </a:r>
            <a:r>
              <a:rPr lang="en-US" altLang="ko-KR" spc="-15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쓰시마번은 조선과 일본의 무역을 담당하던 </a:t>
            </a:r>
            <a:r>
              <a:rPr lang="ko-KR" altLang="en-US" dirty="0" err="1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동래부</a:t>
            </a:r>
            <a:r>
              <a:rPr lang="en-US" altLang="ko-KR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지금의 부산</a:t>
            </a:r>
            <a:r>
              <a:rPr lang="en-US" altLang="ko-KR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에 울릉도의 크기와 지형 탐사 시도를 요청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이에 조선은 일본이 말하는 </a:t>
            </a:r>
            <a:r>
              <a:rPr lang="ko-KR" altLang="en-US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의죽도가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울릉도임을 알게 되며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조선은 함부로 점거할 수 없다고 회답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이후 </a:t>
            </a:r>
            <a:r>
              <a:rPr lang="en-US" altLang="ko-KR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1615</a:t>
            </a:r>
            <a:r>
              <a:rPr lang="ko-KR" altLang="en-US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 죽도</a:t>
            </a:r>
            <a:r>
              <a:rPr lang="en-US" altLang="ko-KR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</a:t>
            </a:r>
            <a:r>
              <a:rPr lang="en-US" altLang="ko-KR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</a:t>
            </a:r>
            <a:r>
              <a:rPr lang="ko-KR" altLang="en-US" dirty="0" err="1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탐견하러</a:t>
            </a:r>
            <a:r>
              <a:rPr lang="ko-KR" altLang="en-US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가겠다는 쓰시마인들을 동래부가 저지했다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는 내용이 기록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ko-KR" altLang="en-US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0E3CA2E-740B-D17F-1C43-30BCBF2D32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74" y="1224479"/>
            <a:ext cx="3455007" cy="47485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C8D93F-9FF8-0741-3E70-F326C74A1BBD}"/>
              </a:ext>
            </a:extLst>
          </p:cNvPr>
          <p:cNvSpPr txBox="1"/>
          <p:nvPr/>
        </p:nvSpPr>
        <p:spPr>
          <a:xfrm>
            <a:off x="1237197" y="5973076"/>
            <a:ext cx="1333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/>
              <a:t>증정 교린지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CDBD9-F227-424D-FEF6-177B087611E8}"/>
              </a:ext>
            </a:extLst>
          </p:cNvPr>
          <p:cNvSpPr txBox="1"/>
          <p:nvPr/>
        </p:nvSpPr>
        <p:spPr>
          <a:xfrm>
            <a:off x="6277083" y="6377735"/>
            <a:ext cx="558421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1050" dirty="0">
                <a:hlinkClick r:id="rId5"/>
              </a:rPr>
              <a:t>https://db.history.go.kr/diachronic/level.do?levelId=hn_034_0060_0020_0020</a:t>
            </a:r>
            <a:endParaRPr lang="en-US" altLang="ko-KR" sz="1050" dirty="0"/>
          </a:p>
          <a:p>
            <a:pPr algn="r"/>
            <a:r>
              <a:rPr lang="ko-KR" altLang="en-US" sz="1050" dirty="0"/>
              <a:t>한국사 데이터 베이스 </a:t>
            </a:r>
            <a:r>
              <a:rPr lang="en-US" altLang="ko-KR" sz="1050" dirty="0"/>
              <a:t>- </a:t>
            </a:r>
            <a:r>
              <a:rPr lang="ko-KR" altLang="en-US" sz="1050" dirty="0"/>
              <a:t>전근대 한국과 일본의 울릉도 독도 인식</a:t>
            </a:r>
          </a:p>
        </p:txBody>
      </p:sp>
    </p:spTree>
    <p:extLst>
      <p:ext uri="{BB962C8B-B14F-4D97-AF65-F5344CB8AC3E}">
        <p14:creationId xmlns:p14="http://schemas.microsoft.com/office/powerpoint/2010/main" val="425099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F3D659-2ACF-2BF3-E1F8-77B6F14B6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0E0061-B1D3-1BBC-FC51-83C43736BF83}"/>
              </a:ext>
            </a:extLst>
          </p:cNvPr>
          <p:cNvSpPr txBox="1"/>
          <p:nvPr/>
        </p:nvSpPr>
        <p:spPr>
          <a:xfrm>
            <a:off x="926379" y="4953704"/>
            <a:ext cx="1051843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디지털미디어시티역에서 가방 회수에 실패한 멤버들은 이후 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악당에 의해 여의도로 이동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하지만 차가 적들에게 노출되었음을 알리고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멤버들은 </a:t>
            </a:r>
            <a:r>
              <a:rPr lang="ko-KR" altLang="en-US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뒷쪽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외제차 두대를 발견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내비게이션이 안내하는 곳으로 이동한다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그런데 여기서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차의 </a:t>
            </a:r>
            <a:r>
              <a:rPr lang="ko-KR" altLang="en-US" sz="2000" dirty="0" err="1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엠블럼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로고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을 자세히 보면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...</a:t>
            </a:r>
          </a:p>
          <a:p>
            <a:pPr algn="ctr"/>
            <a:endParaRPr lang="en-US" altLang="ko-KR" sz="2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2B31FD-AADF-0007-D261-D3E6C6A93F07}"/>
              </a:ext>
            </a:extLst>
          </p:cNvPr>
          <p:cNvSpPr txBox="1"/>
          <p:nvPr/>
        </p:nvSpPr>
        <p:spPr>
          <a:xfrm>
            <a:off x="3567096" y="221589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5.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멤버들을 뒤쫓는 흰색 외제차 두 대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2C96EDE-2D5F-BA18-AAC9-C93A3A77A1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69" y="901288"/>
            <a:ext cx="5987530" cy="398068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746EEDC3-312A-CBDC-1092-AF30C37CB8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5411" y="891349"/>
            <a:ext cx="5524254" cy="39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6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23937-9A87-7844-FA66-B54DE62A0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9DA91B-5AB7-4271-5350-AD720C5212CA}"/>
              </a:ext>
            </a:extLst>
          </p:cNvPr>
          <p:cNvSpPr txBox="1"/>
          <p:nvPr/>
        </p:nvSpPr>
        <p:spPr>
          <a:xfrm>
            <a:off x="3542485" y="272940"/>
            <a:ext cx="5716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5.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멤버들을 뒤쫓는 흰색 외제차 두 대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A2BE61-A052-1DFC-F8B3-D5CA424F63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51" y="1044467"/>
            <a:ext cx="6590083" cy="4564213"/>
          </a:xfrm>
          <a:prstGeom prst="rect">
            <a:avLst/>
          </a:prstGeom>
        </p:spPr>
      </p:pic>
      <p:sp>
        <p:nvSpPr>
          <p:cNvPr id="6" name="AutoShape 2" descr="렉서스 (r934 판) - 나무위키">
            <a:extLst>
              <a:ext uri="{FF2B5EF4-FFF2-40B4-BE49-F238E27FC236}">
                <a16:creationId xmlns:a16="http://schemas.microsoft.com/office/drawing/2014/main" id="{1A269486-F548-765B-B1D8-3296663CCD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600"/>
            <a:ext cx="161799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AutoShape 4" descr="렉서스 로고 화이트">
            <a:extLst>
              <a:ext uri="{FF2B5EF4-FFF2-40B4-BE49-F238E27FC236}">
                <a16:creationId xmlns:a16="http://schemas.microsoft.com/office/drawing/2014/main" id="{C7FB283A-0F64-9DF2-EE5A-529D669582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AutoShape 6" descr="렉서스 로고 화이트">
            <a:extLst>
              <a:ext uri="{FF2B5EF4-FFF2-40B4-BE49-F238E27FC236}">
                <a16:creationId xmlns:a16="http://schemas.microsoft.com/office/drawing/2014/main" id="{5CC1C3F1-B281-F87B-4834-21E9BCA7AC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0C43D25F-73BA-F9E8-203F-1B7DBBD246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339" y="1318685"/>
            <a:ext cx="1944790" cy="147262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92FFD8B9-F6FC-893C-5A76-CC8D3645DDD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712" y="3683352"/>
            <a:ext cx="1943417" cy="16177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A1458E4-C711-4A04-28D1-5AD5C676070F}"/>
              </a:ext>
            </a:extLst>
          </p:cNvPr>
          <p:cNvSpPr txBox="1"/>
          <p:nvPr/>
        </p:nvSpPr>
        <p:spPr>
          <a:xfrm>
            <a:off x="7501712" y="2845152"/>
            <a:ext cx="4289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일본 자동차 기업 </a:t>
            </a:r>
            <a:r>
              <a:rPr lang="ko-KR" altLang="en-US" b="1" dirty="0" err="1"/>
              <a:t>도요타</a:t>
            </a:r>
            <a:r>
              <a:rPr lang="en-US" altLang="ko-KR" b="1" dirty="0"/>
              <a:t>(</a:t>
            </a:r>
            <a:r>
              <a:rPr lang="ja-JP" altLang="en-US" b="1" dirty="0">
                <a:latin typeface="+mj-ea"/>
                <a:ea typeface="+mj-ea"/>
              </a:rPr>
              <a:t>トヨタ</a:t>
            </a:r>
            <a:r>
              <a:rPr lang="en-US" altLang="ja-JP" b="1" dirty="0"/>
              <a:t>)</a:t>
            </a:r>
            <a:r>
              <a:rPr lang="ko-KR" altLang="en-US" b="1" dirty="0"/>
              <a:t>의</a:t>
            </a:r>
            <a:endParaRPr lang="en-US" altLang="ko-KR" b="1" dirty="0"/>
          </a:p>
          <a:p>
            <a:r>
              <a:rPr lang="ko-KR" altLang="en-US" b="1" dirty="0"/>
              <a:t>자사 프리미엄 브랜드 렉서스</a:t>
            </a:r>
            <a:r>
              <a:rPr lang="en-US" altLang="ko-KR" b="1" dirty="0"/>
              <a:t>(</a:t>
            </a:r>
            <a:r>
              <a:rPr lang="ja-JP" altLang="en-US" dirty="0"/>
              <a:t>レクサス</a:t>
            </a:r>
            <a:r>
              <a:rPr lang="en-US" altLang="ja-JP" b="1" dirty="0"/>
              <a:t>)</a:t>
            </a: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D04E790-C1FB-F837-8803-EFDE58E03C03}"/>
              </a:ext>
            </a:extLst>
          </p:cNvPr>
          <p:cNvSpPr/>
          <p:nvPr/>
        </p:nvSpPr>
        <p:spPr>
          <a:xfrm>
            <a:off x="5124464" y="3876125"/>
            <a:ext cx="474429" cy="4345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4EE363F-C0B1-4C06-DDC2-9E099EC24011}"/>
              </a:ext>
            </a:extLst>
          </p:cNvPr>
          <p:cNvSpPr/>
          <p:nvPr/>
        </p:nvSpPr>
        <p:spPr>
          <a:xfrm>
            <a:off x="3295748" y="2364476"/>
            <a:ext cx="580044" cy="5584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088EE5-4B83-3F0F-0EC6-142CBA827A2B}"/>
              </a:ext>
            </a:extLst>
          </p:cNvPr>
          <p:cNvSpPr txBox="1"/>
          <p:nvPr/>
        </p:nvSpPr>
        <p:spPr>
          <a:xfrm>
            <a:off x="7501712" y="5313928"/>
            <a:ext cx="3789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/>
              <a:t>일본 자동차 기업 닛산</a:t>
            </a:r>
            <a:r>
              <a:rPr lang="en-US" altLang="ko-KR" b="1" dirty="0"/>
              <a:t>(</a:t>
            </a:r>
            <a:r>
              <a:rPr lang="ja-JP" altLang="en-US" b="0" i="0" dirty="0">
                <a:effectLst/>
                <a:latin typeface="Arial" panose="020B0604020202020204" pitchFamily="34" charset="0"/>
              </a:rPr>
              <a:t>ニ ッ サ ン</a:t>
            </a:r>
            <a:r>
              <a:rPr lang="en-US" altLang="ja-JP" b="1" dirty="0"/>
              <a:t>)</a:t>
            </a:r>
            <a:endParaRPr lang="en-US" altLang="ko-KR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4DB00A-564C-99D5-8D0A-BFF133FD10CE}"/>
              </a:ext>
            </a:extLst>
          </p:cNvPr>
          <p:cNvSpPr txBox="1"/>
          <p:nvPr/>
        </p:nvSpPr>
        <p:spPr>
          <a:xfrm>
            <a:off x="1234934" y="5761080"/>
            <a:ext cx="10056598" cy="883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세계 자동차 브랜드 가치 순위 및 판매권에서 상위권을 차지하는 일본의 대표 자동차 기업 그러나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 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이들은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 극우단체를 후원하거나 지원했음을 의심받는 대표적인 전범기업    </a:t>
            </a:r>
            <a:endParaRPr lang="en-US" altLang="ko-KR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D1980C5A-14C7-9108-E628-840F87FADCC4}"/>
              </a:ext>
            </a:extLst>
          </p:cNvPr>
          <p:cNvCxnSpPr>
            <a:cxnSpLocks/>
          </p:cNvCxnSpPr>
          <p:nvPr/>
        </p:nvCxnSpPr>
        <p:spPr>
          <a:xfrm flipV="1">
            <a:off x="3875792" y="2054997"/>
            <a:ext cx="4312458" cy="60985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DD58886B-5E8E-E6CE-4F9B-4968E8122833}"/>
              </a:ext>
            </a:extLst>
          </p:cNvPr>
          <p:cNvCxnSpPr>
            <a:cxnSpLocks/>
          </p:cNvCxnSpPr>
          <p:nvPr/>
        </p:nvCxnSpPr>
        <p:spPr>
          <a:xfrm>
            <a:off x="5598893" y="4103231"/>
            <a:ext cx="2589357" cy="3889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52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49E877F-902B-94E3-737B-7A96D6D15EDC}"/>
              </a:ext>
            </a:extLst>
          </p:cNvPr>
          <p:cNvSpPr/>
          <p:nvPr/>
        </p:nvSpPr>
        <p:spPr>
          <a:xfrm>
            <a:off x="288878" y="360422"/>
            <a:ext cx="11614244" cy="6224624"/>
          </a:xfrm>
          <a:prstGeom prst="roundRect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2BC6A261-B9D2-B547-0B53-909BEA5E5A6F}"/>
              </a:ext>
            </a:extLst>
          </p:cNvPr>
          <p:cNvSpPr/>
          <p:nvPr/>
        </p:nvSpPr>
        <p:spPr>
          <a:xfrm>
            <a:off x="6519220" y="1073976"/>
            <a:ext cx="5149474" cy="3083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ADCC7A7B-6EF2-214D-8E65-B67D68E96FC2}"/>
              </a:ext>
            </a:extLst>
          </p:cNvPr>
          <p:cNvSpPr/>
          <p:nvPr/>
        </p:nvSpPr>
        <p:spPr>
          <a:xfrm>
            <a:off x="946526" y="1076127"/>
            <a:ext cx="5149474" cy="3083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9A03F2E0-153A-24A0-A372-D6624DDEF314}"/>
              </a:ext>
            </a:extLst>
          </p:cNvPr>
          <p:cNvSpPr/>
          <p:nvPr/>
        </p:nvSpPr>
        <p:spPr>
          <a:xfrm>
            <a:off x="946526" y="3557792"/>
            <a:ext cx="5149474" cy="30831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1DB2FF-5EBF-E07F-EFA8-9424909DB4A1}"/>
              </a:ext>
            </a:extLst>
          </p:cNvPr>
          <p:cNvSpPr txBox="1"/>
          <p:nvPr/>
        </p:nvSpPr>
        <p:spPr>
          <a:xfrm>
            <a:off x="6519220" y="1011123"/>
            <a:ext cx="5225075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&lt; 2.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중간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–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스피드 특집 속 독도 관련 메시지 분석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highlight>
                  <a:srgbClr val="FFFFFF"/>
                </a:highlight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&gt;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highlight>
                <a:srgbClr val="FFFFFF"/>
              </a:highlight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Cascadia Code Light" panose="020B0609020000020004" pitchFamily="49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8P. </a:t>
            </a:r>
            <a:r>
              <a:rPr lang="ko-KR" altLang="en-US" sz="1400" dirty="0">
                <a:solidFill>
                  <a:srgbClr val="C0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1964년식 폭스바겐 마이크로 버스 (동영상)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9P. </a:t>
            </a:r>
            <a:r>
              <a:rPr lang="ko-KR" altLang="en-US" sz="1400" dirty="0">
                <a:solidFill>
                  <a:srgbClr val="6699FF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10P.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</a:t>
            </a:r>
            <a:r>
              <a:rPr lang="ko-KR" altLang="en-US" sz="1400" dirty="0">
                <a:solidFill>
                  <a:srgbClr val="C0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눈앞에서 폭파된 차량 (동영상)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11P. </a:t>
            </a:r>
            <a:r>
              <a:rPr lang="ko-KR" altLang="en-US" sz="1400" dirty="0">
                <a:solidFill>
                  <a:srgbClr val="6699FF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12P.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봉투를 찾기 위한 국회도서관 잠입 미션 (동영상)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13P.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</a:t>
            </a:r>
          </a:p>
          <a:p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ko-KR" altLang="en-US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25P.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틀린 그림 찾기 1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잘못된 부분 체크 </a:t>
            </a:r>
          </a:p>
          <a:p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26P.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틀린 그림 찾기 1 : </a:t>
            </a:r>
            <a:r>
              <a:rPr lang="ko-KR" altLang="en-US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팔도총도 </a:t>
            </a:r>
            <a:r>
              <a:rPr lang="en-US" altLang="ko-KR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400" b="0" i="0" dirty="0">
                <a:solidFill>
                  <a:srgbClr val="00B050"/>
                </a:soli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八道總圖</a:t>
            </a:r>
            <a:r>
              <a:rPr lang="en-US" altLang="ko-KR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endParaRPr lang="ko-KR" altLang="en-US" sz="1400" dirty="0">
              <a:solidFill>
                <a:srgbClr val="00B05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35P. </a:t>
            </a:r>
            <a:r>
              <a:rPr lang="ko-KR" altLang="en-US" sz="1400" dirty="0">
                <a:solidFill>
                  <a:srgbClr val="C0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이후 받은 힌트들과 메일 보내기 미션</a:t>
            </a:r>
            <a:endParaRPr lang="en-US" altLang="ko-KR" sz="1400" dirty="0">
              <a:solidFill>
                <a:srgbClr val="C0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       </a:t>
            </a:r>
            <a:r>
              <a:rPr lang="en-US" altLang="ko-KR" sz="1400" dirty="0">
                <a:solidFill>
                  <a:srgbClr val="6699FF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1400" dirty="0">
                <a:solidFill>
                  <a:srgbClr val="6699FF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</a:t>
            </a:r>
          </a:p>
          <a:p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36P. </a:t>
            </a:r>
            <a:r>
              <a:rPr lang="en-US" altLang="ko-KR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아국총도</a:t>
            </a:r>
            <a:r>
              <a:rPr lang="en-US" altLang="ko-KR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(</a:t>
            </a:r>
            <a:r>
              <a:rPr lang="ko-KR" altLang="en-US" sz="1400" b="0" i="0" dirty="0">
                <a:solidFill>
                  <a:srgbClr val="00B050"/>
                </a:soli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我國總圖</a:t>
            </a:r>
            <a:r>
              <a:rPr lang="en-US" altLang="ko-KR" sz="1400" b="0" i="0" dirty="0">
                <a:solidFill>
                  <a:srgbClr val="00B05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</a:p>
          <a:p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37P. </a:t>
            </a:r>
            <a:r>
              <a:rPr lang="en-US" altLang="ko-KR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1400" dirty="0" err="1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해좌전도</a:t>
            </a:r>
            <a:r>
              <a:rPr lang="ko-KR" altLang="en-US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400" b="0" i="0" dirty="0">
                <a:solidFill>
                  <a:srgbClr val="00B05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400" b="0" i="0" dirty="0">
                <a:solidFill>
                  <a:srgbClr val="00B050"/>
                </a:solidFill>
                <a:effectLst/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海左全圖</a:t>
            </a:r>
            <a:r>
              <a:rPr lang="en-US" altLang="ko-KR" sz="1400" b="0" i="0" dirty="0">
                <a:solidFill>
                  <a:srgbClr val="00B05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400" dirty="0">
                <a:solidFill>
                  <a:srgbClr val="00B05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1400" dirty="0">
              <a:solidFill>
                <a:srgbClr val="00B05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r>
              <a:rPr lang="en-US" altLang="ko-KR" sz="14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41P. </a:t>
            </a:r>
            <a:r>
              <a:rPr lang="ko-KR" altLang="en-US" sz="1400" dirty="0">
                <a:solidFill>
                  <a:srgbClr val="C0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검은 차량의 등장 그리고 밝혀진 악당의 정체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400" dirty="0">
                <a:solidFill>
                  <a:srgbClr val="6699FF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1400" dirty="0">
                <a:solidFill>
                  <a:srgbClr val="6699FF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44P.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무한도전의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인자 유재석의 계속된 미션 참여 불능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</a:t>
            </a:r>
            <a:endParaRPr lang="ko-KR" altLang="en-US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8C126ED9-1A80-3957-BEAC-FA6487763B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6770" y="1325028"/>
            <a:ext cx="24386" cy="49442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D8C8E69B-8B4E-099C-8A0B-65346491732C}"/>
              </a:ext>
            </a:extLst>
          </p:cNvPr>
          <p:cNvGrpSpPr/>
          <p:nvPr/>
        </p:nvGrpSpPr>
        <p:grpSpPr>
          <a:xfrm>
            <a:off x="5554077" y="74671"/>
            <a:ext cx="1585386" cy="659534"/>
            <a:chOff x="-279222" y="-42975"/>
            <a:chExt cx="2142699" cy="876874"/>
          </a:xfrm>
          <a:gradFill>
            <a:gsLst>
              <a:gs pos="27000">
                <a:srgbClr val="00B0F0">
                  <a:alpha val="80000"/>
                </a:srgb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C2E45DDB-21F9-206E-EB63-88E26A67E961}"/>
                </a:ext>
              </a:extLst>
            </p:cNvPr>
            <p:cNvSpPr/>
            <p:nvPr/>
          </p:nvSpPr>
          <p:spPr>
            <a:xfrm>
              <a:off x="-279222" y="-42975"/>
              <a:ext cx="2142699" cy="87687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 useBgFill="1">
          <p:nvSpPr>
            <p:cNvPr id="27" name="사각형: 둥근 모서리 4">
              <a:extLst>
                <a:ext uri="{FF2B5EF4-FFF2-40B4-BE49-F238E27FC236}">
                  <a16:creationId xmlns:a16="http://schemas.microsoft.com/office/drawing/2014/main" id="{6096C106-FE72-B1E0-6085-C781BF4F1D76}"/>
                </a:ext>
              </a:extLst>
            </p:cNvPr>
            <p:cNvSpPr txBox="1"/>
            <p:nvPr/>
          </p:nvSpPr>
          <p:spPr>
            <a:xfrm>
              <a:off x="-255458" y="10610"/>
              <a:ext cx="2057090" cy="79126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o-KR" altLang="en-US" sz="4000" kern="1200" dirty="0">
                  <a:solidFill>
                    <a:schemeClr val="tx1"/>
                  </a:solidFill>
                  <a:latin typeface="나눔스퀘어OTF ExtraBold" panose="020B0600000101010101" pitchFamily="34" charset="-127"/>
                  <a:ea typeface="나눔스퀘어OTF ExtraBold" panose="020B0600000101010101" pitchFamily="34" charset="-127"/>
                </a:rPr>
                <a:t>목차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ADB6CAB-6BD9-4F7D-A76D-8D846A672AA5}"/>
              </a:ext>
            </a:extLst>
          </p:cNvPr>
          <p:cNvSpPr txBox="1"/>
          <p:nvPr/>
        </p:nvSpPr>
        <p:spPr>
          <a:xfrm>
            <a:off x="946526" y="1024775"/>
            <a:ext cx="5323330" cy="2271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&lt; 1.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처음 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-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무한도전 및 스피드 특집 소개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&gt;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Cascadia Code Light" panose="020B0609020000020004" pitchFamily="49" charset="0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3P.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MBC 예능 프로그램 무한도전?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4P.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무한도전을 대표하는 장면들 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5P.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전국민에게 많은 웃음을 선사한 무도</a:t>
            </a: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6P.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독도와 관련된 특집? 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>
                <a:latin typeface="Cascadia Code Light" panose="020B0609020000020004" pitchFamily="49" charset="0"/>
                <a:ea typeface="나눔스퀘어OTF Bold" panose="020B0600000101010101" pitchFamily="34" charset="-127"/>
                <a:cs typeface="Cascadia Code Light" panose="020B0609020000020004" pitchFamily="49" charset="0"/>
              </a:rPr>
              <a:t>7P.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무한도전 스피드 특집 간략 설명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8859BB5D-2E1A-5608-1C55-AE37361298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45718" y="563229"/>
            <a:ext cx="55812" cy="5688000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1EF480D-5AA4-0F17-47E7-E48DA695A4C9}"/>
              </a:ext>
            </a:extLst>
          </p:cNvPr>
          <p:cNvSpPr txBox="1"/>
          <p:nvPr/>
        </p:nvSpPr>
        <p:spPr>
          <a:xfrm>
            <a:off x="927460" y="3487716"/>
            <a:ext cx="5274156" cy="3009863"/>
          </a:xfrm>
          <a:prstGeom prst="rect">
            <a:avLst/>
          </a:prstGeom>
          <a:blipFill>
            <a:blip r:embed="rId5" cstate="email">
              <a:alphaModFix amt="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&lt; 3.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끝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– 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김태호 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PD</a:t>
            </a:r>
            <a:r>
              <a:rPr lang="ko-KR" altLang="en-US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와 스피드 특집이 우리에게 시사하는 바</a:t>
            </a:r>
            <a:r>
              <a:rPr lang="en-US" altLang="ko-KR" sz="1400" dirty="0">
                <a:solidFill>
                  <a:schemeClr val="bg2">
                    <a:lumMod val="25000"/>
                  </a:schemeClr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&gt;</a:t>
            </a:r>
            <a:endParaRPr lang="en-US" altLang="ko-KR" sz="1400" dirty="0">
              <a:solidFill>
                <a:schemeClr val="bg2">
                  <a:lumMod val="25000"/>
                </a:schemeClr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  <a:cs typeface="Cascadia Code Light" panose="020B06090200000200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45P.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김태호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PD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는 무엇을 </a:t>
            </a:r>
            <a:r>
              <a:rPr lang="ko-KR" altLang="en-US" sz="14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전할려고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했는가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46P.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“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시간은 너희를 기다려 주지 않아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47P.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김태호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PD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가 시청자들에게 전하려는 메시지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endParaRPr lang="ko-KR" altLang="en-US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48P.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“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오늘 너희가 목숨 걸고 한 일들이 머지않아 세상을 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       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깜짝 놀라게 할거다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.”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49P.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김태호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PD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가 시청자들에게 전하려는 메시지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endParaRPr lang="ko-KR" altLang="en-US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Cascadia Code Light" panose="020B0609020000020004" pitchFamily="49" charset="0"/>
                <a:ea typeface="Cascadia Code Light" panose="020B0609020000020004" pitchFamily="49" charset="0"/>
                <a:cs typeface="Cascadia Code Light" panose="020B0609020000020004" pitchFamily="49" charset="0"/>
              </a:rPr>
              <a:t>50P.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마무리하며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..</a:t>
            </a:r>
          </a:p>
        </p:txBody>
      </p:sp>
      <p:pic>
        <p:nvPicPr>
          <p:cNvPr id="39" name="그림 38">
            <a:extLst>
              <a:ext uri="{FF2B5EF4-FFF2-40B4-BE49-F238E27FC236}">
                <a16:creationId xmlns:a16="http://schemas.microsoft.com/office/drawing/2014/main" id="{346D2BC7-9243-FD1E-0F81-516DD010B2D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85" y="114975"/>
            <a:ext cx="1191170" cy="19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0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CCD81-AA2E-BBD4-9B87-E490130BF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434A27D-38E1-C7FF-7FEA-82679CC6CD96}"/>
              </a:ext>
            </a:extLst>
          </p:cNvPr>
          <p:cNvSpPr txBox="1"/>
          <p:nvPr/>
        </p:nvSpPr>
        <p:spPr>
          <a:xfrm>
            <a:off x="488977" y="4992161"/>
            <a:ext cx="11214045" cy="1617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전화 박스안에서 이루어진 악당과 멤버들의 대화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밖에 있는 멤버들은 호명되기 전까진 그 내용을 알 수 없다．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－＞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독도와 관련하여 정부가 구체적으로 어떠한 논의를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그리고 진행되는 정책의 내용이 </a:t>
            </a:r>
            <a:r>
              <a:rPr lang="ko-KR" altLang="en-US" sz="2000" dirty="0" err="1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어떠한지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2000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알 수 없어 국민들은 답답하고 불안한 상황임을 표현함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C2A79-A6D7-588B-1F21-4C4D15FC5B9D}"/>
              </a:ext>
            </a:extLst>
          </p:cNvPr>
          <p:cNvSpPr txBox="1"/>
          <p:nvPr/>
        </p:nvSpPr>
        <p:spPr>
          <a:xfrm>
            <a:off x="3509575" y="305061"/>
            <a:ext cx="529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6.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전화 부스와 혼자 남겨진 박명수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8F226EF-BE20-DA51-9088-0149A87406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0" y="1008397"/>
            <a:ext cx="5653258" cy="380986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232AFC2-41A7-BCCB-463C-B104E3BBE6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18" y="1014617"/>
            <a:ext cx="5604620" cy="379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5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0A2C6-447C-C8D1-FB65-A2813C578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AF8F632-D1F5-963F-3C06-946E8E3573F2}"/>
              </a:ext>
            </a:extLst>
          </p:cNvPr>
          <p:cNvSpPr txBox="1"/>
          <p:nvPr/>
        </p:nvSpPr>
        <p:spPr>
          <a:xfrm>
            <a:off x="38329" y="4879958"/>
            <a:ext cx="12192000" cy="1432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차량을 옮기면서 마지막에 남게 된 박명수는 연료를 사오라는 미션을 받았으나 해당 차량은 기름 차량이 아닌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LPG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차량이었다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－＞여기서 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LPG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는 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독도의 천연자원 중 하나인 천연가스 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메탄 </a:t>
            </a:r>
            <a:r>
              <a:rPr lang="ko-KR" altLang="en-US" sz="2000" dirty="0" err="1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하이드레이트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로 </a:t>
            </a:r>
            <a:r>
              <a:rPr lang="ko-KR" altLang="en-US" sz="20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관련지을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수 있다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FFFF6-63E5-ED4E-92C3-EF04FD991F39}"/>
              </a:ext>
            </a:extLst>
          </p:cNvPr>
          <p:cNvSpPr txBox="1"/>
          <p:nvPr/>
        </p:nvSpPr>
        <p:spPr>
          <a:xfrm>
            <a:off x="3489356" y="226252"/>
            <a:ext cx="5213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7. LPG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차량과 박명수의 단독미션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0FA0234-C77E-5D6B-7145-8B95D8E8A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70" y="962167"/>
            <a:ext cx="5843224" cy="36787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D450C87-8613-1043-1903-717BF4628E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6427" y="962167"/>
            <a:ext cx="5218798" cy="36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95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2839C6-B998-8EED-CC4E-874027C1AAEA}"/>
              </a:ext>
            </a:extLst>
          </p:cNvPr>
          <p:cNvSpPr txBox="1"/>
          <p:nvPr/>
        </p:nvSpPr>
        <p:spPr>
          <a:xfrm>
            <a:off x="1786966" y="135312"/>
            <a:ext cx="861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8.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멤버들의 차들 중 유일하게 폭파된 노홍철의 차량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홍카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2" name="온라인 미디어 1" title="[9月의 무도] 홍카와 헤어질 수 없어.. 이건 꿈이야..!🔥 현실 부정 부르는 충격의 그 현장 “스피드” 5편 #옛능 (MBC 20110917 방송)">
            <a:hlinkClick r:id="" action="ppaction://media"/>
            <a:extLst>
              <a:ext uri="{FF2B5EF4-FFF2-40B4-BE49-F238E27FC236}">
                <a16:creationId xmlns:a16="http://schemas.microsoft.com/office/drawing/2014/main" id="{35E7B23F-C91B-5027-61EB-78E509D195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7984" y="713332"/>
            <a:ext cx="10636028" cy="600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C1BFBC-3DA0-56E0-E4EE-335EFE753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311821-1321-57B8-F7E7-7E54A0ACC8C6}"/>
              </a:ext>
            </a:extLst>
          </p:cNvPr>
          <p:cNvSpPr txBox="1"/>
          <p:nvPr/>
        </p:nvSpPr>
        <p:spPr>
          <a:xfrm>
            <a:off x="0" y="4964683"/>
            <a:ext cx="1219200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미션 실패로 인해 폭발된 노홍철의 차를 보여주는 장면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호랑이 무늬의 </a:t>
            </a:r>
            <a:r>
              <a:rPr lang="ko-KR" altLang="en-US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홍카는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한국을 상징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그런데 차주인인 노홍철이 보는 앞에서 폭발된 것은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과거 일본에게 나라를 빼앗긴 비극적인 역사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(1910</a:t>
            </a:r>
            <a:r>
              <a:rPr lang="ko-KR" altLang="en-US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경술국치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떠올리기도 하며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독도 또한 빼앗길 수도 있지 않을까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</a:p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52A875-857F-85CA-ABF7-925FABFD4B10}"/>
              </a:ext>
            </a:extLst>
          </p:cNvPr>
          <p:cNvSpPr txBox="1"/>
          <p:nvPr/>
        </p:nvSpPr>
        <p:spPr>
          <a:xfrm>
            <a:off x="1896771" y="281418"/>
            <a:ext cx="8618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8.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멤버들의 차들 중 유일하게 폭파된 노홍철의 차량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홍카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3BA256C-DD98-53E5-F3B6-6D978BFBCA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351" y="1014983"/>
            <a:ext cx="5812647" cy="39497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1AB2A59-2AF8-626E-1944-667F1EEE9C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4883" y="1037291"/>
            <a:ext cx="5663230" cy="394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41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741FA8-ED69-A9B0-B81A-C0C24511A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9342424-9ADA-E223-9436-CD7D782C27F8}"/>
              </a:ext>
            </a:extLst>
          </p:cNvPr>
          <p:cNvSpPr txBox="1"/>
          <p:nvPr/>
        </p:nvSpPr>
        <p:spPr>
          <a:xfrm>
            <a:off x="3363341" y="140012"/>
            <a:ext cx="5583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9.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틀린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그림찾기</a:t>
            </a:r>
            <a:endParaRPr lang="en-US" altLang="ko-KR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2" name="온라인 미디어 1" title="[9月의 무도] 역사 속 틀린 그림을 찾아라! 안 그러면 동료들이 위험해진다! 🚐 위기일발 정체불명의 미션 “스피드” 6편 #옛능 (MBC 20110924 방송)">
            <a:hlinkClick r:id="" action="ppaction://media"/>
            <a:extLst>
              <a:ext uri="{FF2B5EF4-FFF2-40B4-BE49-F238E27FC236}">
                <a16:creationId xmlns:a16="http://schemas.microsoft.com/office/drawing/2014/main" id="{A603B88F-E562-4609-8536-2A933DAB73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5690" y="696009"/>
            <a:ext cx="10658370" cy="60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54DDA-B062-FCEB-A76F-449AE19E3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7438474-B019-8784-06FD-6861726DC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205" y="777414"/>
            <a:ext cx="2774992" cy="28434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E43D5EA4-12F4-DADB-3EE6-49BEE1A8D3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393" y="777413"/>
            <a:ext cx="3454464" cy="277928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8573D11-52C3-DA82-162C-2EC7109050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403" y="798355"/>
            <a:ext cx="2909746" cy="27583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F0B41959-81FF-525F-6DF4-FACBA0626BE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426" y="3811291"/>
            <a:ext cx="4084162" cy="284340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B91ED6FA-4746-1D81-B6D3-79FBED4307A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978" y="3774960"/>
            <a:ext cx="3540596" cy="28797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7731DC-D117-C98E-2B7D-48B3146948D4}"/>
              </a:ext>
            </a:extLst>
          </p:cNvPr>
          <p:cNvSpPr txBox="1"/>
          <p:nvPr/>
        </p:nvSpPr>
        <p:spPr>
          <a:xfrm>
            <a:off x="3284063" y="179899"/>
            <a:ext cx="5864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9.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틀린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그림찾기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28660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5B02D-21AA-8424-E9E7-EEA55C20E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098DAE8-7C70-2EE2-E554-85D140FAAED5}"/>
              </a:ext>
            </a:extLst>
          </p:cNvPr>
          <p:cNvSpPr txBox="1"/>
          <p:nvPr/>
        </p:nvSpPr>
        <p:spPr>
          <a:xfrm>
            <a:off x="7372011" y="943628"/>
            <a:ext cx="4437493" cy="5176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이행</a:t>
            </a:r>
            <a:r>
              <a:rPr lang="en-US" altLang="ko-KR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, &lt; </a:t>
            </a:r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팔도총도 </a:t>
            </a:r>
            <a:r>
              <a:rPr lang="ko-KR" altLang="en-US" b="1" i="0" dirty="0">
                <a:solidFill>
                  <a:srgbClr val="000000"/>
                </a:solidFill>
                <a:effectLst/>
                <a:latin typeface="NanumSquare"/>
              </a:rPr>
              <a:t>八道總圖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&gt;</a:t>
            </a:r>
            <a:r>
              <a:rPr lang="ko-KR" altLang="en-US" sz="18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ko-KR" altLang="en-US" sz="1400" spc="-3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１５３１년</a:t>
            </a:r>
            <a:r>
              <a:rPr lang="ko-KR" altLang="en-US" sz="14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　수록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신증동국여지승람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</a:t>
            </a:r>
            <a:r>
              <a:rPr lang="zh-TW" altLang="en-US" sz="1600" b="0" i="0" dirty="0">
                <a:solidFill>
                  <a:srgbClr val="333333"/>
                </a:solidFill>
                <a:effectLst/>
                <a:latin typeface="나눔스퀘어OTF Bold" panose="020B0600000101010101" pitchFamily="34" charset="-127"/>
              </a:rPr>
              <a:t>新增東國輿地勝覽</a:t>
            </a:r>
            <a:r>
              <a:rPr lang="en-US" altLang="zh-TW" sz="1600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  <a:r>
              <a:rPr lang="ko-KR" altLang="en-US" sz="1600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속 수록</a:t>
            </a:r>
            <a:endParaRPr lang="en-US" altLang="ko-KR" sz="1600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되었으며</a:t>
            </a:r>
            <a:r>
              <a:rPr lang="en-US" altLang="ko-KR" sz="1600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600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현존하는 우리나라의 고지도 중 독도가 </a:t>
            </a:r>
            <a:endParaRPr lang="en-US" altLang="ko-KR" sz="1600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그려진 가장 오래된 지도</a:t>
            </a:r>
            <a:endParaRPr lang="en-US" altLang="ko-KR" sz="1600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울릉도의 서쪽에 그려진 우산도 </a:t>
            </a:r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비록 위치는 정확하지 않지만</a:t>
            </a:r>
            <a:r>
              <a:rPr lang="en-US" altLang="ko-KR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주목할 점은</a:t>
            </a:r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팔도 </a:t>
            </a:r>
            <a:r>
              <a:rPr lang="ko-KR" altLang="en-US" dirty="0" err="1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총도에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두 개의 섬이 그려져 있다는 것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</a:p>
          <a:p>
            <a:pPr algn="ctr"/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</a:t>
            </a:r>
            <a:r>
              <a:rPr lang="ko-KR" altLang="en-US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당시의 조선 정부가 동해에 울릉도와 </a:t>
            </a:r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우산도</a:t>
            </a:r>
            <a:r>
              <a:rPr lang="en-US" altLang="ko-KR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두 개의 섬이 존재하고 자국의 </a:t>
            </a:r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영토로서 인지했음을 보여준다</a:t>
            </a:r>
            <a:r>
              <a:rPr lang="en-US" altLang="ko-KR" dirty="0">
                <a:solidFill>
                  <a:srgbClr val="333333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dirty="0">
                <a:solidFill>
                  <a:srgbClr val="333333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970DDBE-D3DE-6628-6E26-06EED580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802" y="1050784"/>
            <a:ext cx="6494638" cy="51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98E80-F90C-8F10-F1F5-4D95D85EDD36}"/>
              </a:ext>
            </a:extLst>
          </p:cNvPr>
          <p:cNvSpPr txBox="1"/>
          <p:nvPr/>
        </p:nvSpPr>
        <p:spPr>
          <a:xfrm>
            <a:off x="3204175" y="264653"/>
            <a:ext cx="588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9.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틀린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그림찾기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73221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4A39B-BF5C-84FF-482E-71E068662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0CD8A5-C00F-EF30-D3F5-BA13911CBA16}"/>
              </a:ext>
            </a:extLst>
          </p:cNvPr>
          <p:cNvSpPr txBox="1"/>
          <p:nvPr/>
        </p:nvSpPr>
        <p:spPr>
          <a:xfrm>
            <a:off x="3177767" y="226274"/>
            <a:ext cx="583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10.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틀린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그림찾기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ACBA1CD-8CD4-C6AA-5A39-05C575F13D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288" y="934082"/>
            <a:ext cx="4473828" cy="280292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9CB714E-5F31-B9AB-3B92-A347B3DF64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811" y="934081"/>
            <a:ext cx="4674601" cy="280292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703B670-9CCC-50EA-9080-AD8BA7CE5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0961" y="3921590"/>
            <a:ext cx="3129483" cy="2544349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E20792-1B3B-12E4-AFB5-14BE5B2B80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240" y="3857650"/>
            <a:ext cx="3404855" cy="260828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D478460-6AE2-6FBF-636D-4430CFD1884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82" y="3921591"/>
            <a:ext cx="2943835" cy="254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20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6DC07B-3BDC-4B46-9883-553BC65D1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4694B9A-0A46-AFA8-0C7E-C2F945244DAA}"/>
              </a:ext>
            </a:extLst>
          </p:cNvPr>
          <p:cNvSpPr txBox="1"/>
          <p:nvPr/>
        </p:nvSpPr>
        <p:spPr>
          <a:xfrm>
            <a:off x="7512768" y="579626"/>
            <a:ext cx="4437493" cy="606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en-US" altLang="ko-KR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13</a:t>
            </a:r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세기 </a:t>
            </a:r>
            <a:r>
              <a:rPr lang="ko-KR" altLang="en-US" dirty="0" err="1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마르코</a:t>
            </a:r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폴로의 여행지도</a:t>
            </a:r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/>
            <a:r>
              <a:rPr lang="en-US" altLang="ko-KR" b="0" i="0" dirty="0">
                <a:solidFill>
                  <a:srgbClr val="FFFFFF"/>
                </a:solidFill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</a:t>
            </a:r>
            <a:r>
              <a:rPr lang="en-US" altLang="ko-KR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(A Map of Marco Polo’s Voyages &amp; Travels in the 13th Century)</a:t>
            </a:r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/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중세 유럽인들에게 동양의 존재를 알렸다고 평가를 받는 </a:t>
            </a:r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0" i="0" dirty="0" err="1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마르코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폴로의 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동방견문록 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을 바탕으로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1744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18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세기 영국왕실이 최종 제작하였으며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이탈리아에서부터 아라비아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·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인도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·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중국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·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보르네오와 한국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·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일본까지 유라시아와 </a:t>
            </a:r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아프리카 대륙을 포함하고 있다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여기서 주목할 점은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</a:p>
          <a:p>
            <a:pPr algn="ctr"/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</a:p>
          <a:p>
            <a:pPr algn="ctr"/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유럽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인이 한반도를 ‘고려 왕국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(K. of Corea)’ 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한반도와 일본 열도 사이의 바다를 ‘동해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(Eastern Sea)’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라고 표기했다는 점</a:t>
            </a:r>
            <a:r>
              <a:rPr lang="en-US" altLang="ko-KR" b="0" i="0" dirty="0">
                <a:solidFill>
                  <a:srgbClr val="FFFFFF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endParaRPr lang="en-US" altLang="ko-KR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국사편찬위원회 이상태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사료조사실장</a:t>
            </a:r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“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 지도가 </a:t>
            </a:r>
            <a:r>
              <a:rPr lang="ko-KR" altLang="en-US" sz="1400" b="0" i="0" dirty="0" err="1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마르코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폴로의 여행기에 의거했다는 점으로 보아 지금 전해지지 않는 ‘</a:t>
            </a:r>
            <a:r>
              <a:rPr lang="ko-KR" altLang="en-US" sz="1400" b="0" i="0" dirty="0" err="1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동방견문록’의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판본이나 그 당시의 다른 자료에서 ‘</a:t>
            </a:r>
            <a:r>
              <a:rPr lang="ko-KR" altLang="en-US" sz="1400" b="0" i="0" dirty="0" err="1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동해’라고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적힌 부분을 근거로 삼았을 것”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4B055D5F-F6BB-6B9F-329C-D892B29EEC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815" y="1418897"/>
            <a:ext cx="7252409" cy="4572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5D1A3EDA-FFB1-1119-A1A5-F752595CE46C}"/>
              </a:ext>
            </a:extLst>
          </p:cNvPr>
          <p:cNvSpPr/>
          <p:nvPr/>
        </p:nvSpPr>
        <p:spPr>
          <a:xfrm>
            <a:off x="6096000" y="2477615"/>
            <a:ext cx="580044" cy="5584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F834A77C-668F-369D-A551-C070D2415F90}"/>
              </a:ext>
            </a:extLst>
          </p:cNvPr>
          <p:cNvCxnSpPr>
            <a:cxnSpLocks/>
          </p:cNvCxnSpPr>
          <p:nvPr/>
        </p:nvCxnSpPr>
        <p:spPr>
          <a:xfrm>
            <a:off x="6613585" y="2886974"/>
            <a:ext cx="899183" cy="72648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EC179E5-F5F7-AD96-418F-6E3D7F592D74}"/>
              </a:ext>
            </a:extLst>
          </p:cNvPr>
          <p:cNvSpPr txBox="1"/>
          <p:nvPr/>
        </p:nvSpPr>
        <p:spPr>
          <a:xfrm>
            <a:off x="3177767" y="274402"/>
            <a:ext cx="583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10.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틀린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그림찾기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1D076A2-7601-2046-FA5A-C0D599A229ED}"/>
              </a:ext>
            </a:extLst>
          </p:cNvPr>
          <p:cNvSpPr/>
          <p:nvPr/>
        </p:nvSpPr>
        <p:spPr>
          <a:xfrm>
            <a:off x="7592562" y="3704897"/>
            <a:ext cx="4277903" cy="11373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386698F-84F7-F12E-0FAF-8EDA5EAB30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860" y="5000017"/>
            <a:ext cx="574876" cy="57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87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76783-82C5-AFC9-93E0-6F05B3513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E1D8D56-ED5A-B914-E581-0EFA39F023F3}"/>
              </a:ext>
            </a:extLst>
          </p:cNvPr>
          <p:cNvSpPr txBox="1"/>
          <p:nvPr/>
        </p:nvSpPr>
        <p:spPr>
          <a:xfrm>
            <a:off x="6266352" y="171153"/>
            <a:ext cx="5843098" cy="6608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+ </a:t>
            </a:r>
            <a:r>
              <a:rPr lang="ko-KR" altLang="en-US" sz="24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조선왕국전도 </a:t>
            </a:r>
            <a:r>
              <a:rPr lang="en-US" altLang="ko-KR" sz="24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(1737)</a:t>
            </a:r>
            <a:r>
              <a:rPr lang="ko-KR" altLang="en-US" sz="24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endParaRPr lang="en-US" altLang="ko-KR" sz="240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/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18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세기 당시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《 </a:t>
            </a:r>
            <a:r>
              <a:rPr lang="ko-KR" altLang="en-US" sz="1600" b="0" i="0" dirty="0" err="1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황여전람도</a:t>
            </a:r>
            <a:r>
              <a:rPr lang="ko-KR" altLang="en-US" sz="1600" b="0" i="0" dirty="0">
                <a:solidFill>
                  <a:srgbClr val="030303"/>
                </a:solidFill>
                <a:effectLst/>
                <a:latin typeface="se-nanumgothic"/>
              </a:rPr>
              <a:t> 皇輿全覽圖 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》</a:t>
            </a: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바탕으로 제작되어 </a:t>
            </a:r>
            <a:r>
              <a:rPr lang="ko-KR" altLang="en-US" sz="1600" b="0" i="0" dirty="0" err="1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황여전람도에</a:t>
            </a: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표기된 독도와 울릉도의 한자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및</a:t>
            </a: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로마자 표기를 인용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프랑스의 왕실지리학자 </a:t>
            </a: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당빌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(J.B.D. </a:t>
            </a:r>
            <a:r>
              <a:rPr lang="en-US" altLang="ko-KR" sz="1600" b="0" i="0" dirty="0" err="1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Anville</a:t>
            </a:r>
            <a:r>
              <a:rPr lang="en-US" altLang="ko-KR" sz="1600" b="0" i="0" dirty="0">
                <a:solidFill>
                  <a:srgbClr val="333333"/>
                </a:solidFill>
                <a:effectLst/>
                <a:latin typeface="Noto Sans KR" panose="020B0200000000000000" pitchFamily="50" charset="-127"/>
                <a:ea typeface="Noto Sans KR" panose="020B0200000000000000" pitchFamily="50" charset="-127"/>
              </a:rPr>
              <a:t>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 최종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제작한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한국지도이자</a:t>
            </a:r>
            <a:r>
              <a:rPr lang="en-US" altLang="ko-KR" sz="1600" dirty="0">
                <a:solidFill>
                  <a:srgbClr val="EEF0FF"/>
                </a:solidFill>
                <a:latin typeface="Arial" panose="020B0604020202020204" pitchFamily="34" charset="0"/>
                <a:ea typeface="나눔스퀘어OTF Bold" panose="020B0600000101010101" pitchFamily="34" charset="-127"/>
              </a:rPr>
              <a:t> </a:t>
            </a: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서양인이 만든 조선 지도 중 </a:t>
            </a:r>
            <a:endParaRPr lang="en-US" altLang="ko-KR" sz="16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현존하는 가장 오래된 지도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여기서 주목할 점은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</a:p>
          <a:p>
            <a:pPr algn="ctr">
              <a:lnSpc>
                <a:spcPct val="150000"/>
              </a:lnSpc>
            </a:pPr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b="0" i="0" dirty="0" err="1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범릉도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나눔고딕" pitchFamily="2" charset="-127"/>
                <a:ea typeface="나눔고딕" pitchFamily="2" charset="-127"/>
              </a:rPr>
              <a:t>鬱陵島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Fan-ling-</a:t>
            </a:r>
            <a:r>
              <a:rPr lang="en-US" altLang="ko-KR" b="0" i="0" dirty="0" err="1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tao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(</a:t>
            </a:r>
            <a:r>
              <a:rPr lang="ko-KR" altLang="en-US" dirty="0" err="1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판링타오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),</a:t>
            </a: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천산도</a:t>
            </a:r>
            <a:r>
              <a:rPr lang="en-US" altLang="ko-KR" sz="16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600" b="0" i="0" dirty="0">
                <a:solidFill>
                  <a:srgbClr val="FF0000"/>
                </a:solidFill>
                <a:effectLst/>
                <a:latin typeface="나눔고딕" pitchFamily="2" charset="-127"/>
                <a:ea typeface="나눔고딕" pitchFamily="2" charset="-127"/>
              </a:rPr>
              <a:t>千山島</a:t>
            </a:r>
            <a:r>
              <a:rPr lang="en-US" altLang="ko-KR" sz="1600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)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</a:t>
            </a:r>
            <a:r>
              <a:rPr lang="en-US" altLang="ko-KR" b="0" i="0" dirty="0" err="1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Tchian-chan-tao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(</a:t>
            </a:r>
            <a:r>
              <a:rPr lang="ko-KR" altLang="en-US" b="0" i="0" dirty="0" err="1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챤챤타오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로 표기했다는 점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n-US" altLang="ko-KR" b="0" i="0" dirty="0">
              <a:solidFill>
                <a:srgbClr val="000000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독도의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지명이 바르게 표기되지 않은 것은 우산도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고딕" pitchFamily="2" charset="-127"/>
                <a:ea typeface="나눔고딕" pitchFamily="2" charset="-127"/>
              </a:rPr>
              <a:t>于山島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의 우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고딕" pitchFamily="2" charset="-127"/>
                <a:ea typeface="나눔고딕" pitchFamily="2" charset="-127"/>
              </a:rPr>
              <a:t>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고딕" pitchFamily="2" charset="-127"/>
                <a:ea typeface="나눔고딕" pitchFamily="2" charset="-127"/>
              </a:rPr>
              <a:t>千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으로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천산도로 혼동해 읽었기 때문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또한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독도가 내륙 가까이에 표시되어 있지만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프랑스인들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 독도를 한국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조선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의 영토라고 인식했음을 </a:t>
            </a:r>
            <a:endParaRPr lang="en-US" altLang="ko-KR" b="0" i="0" dirty="0">
              <a:solidFill>
                <a:srgbClr val="000000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확인 가능하다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en-US" altLang="ko-KR" dirty="0">
              <a:solidFill>
                <a:srgbClr val="333333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BE116F7-9B5B-FA22-1619-86AFAD9A2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43" y="659130"/>
            <a:ext cx="5481057" cy="553974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58BD9B78-5F03-68B6-8D03-350C136D3C68}"/>
              </a:ext>
            </a:extLst>
          </p:cNvPr>
          <p:cNvSpPr/>
          <p:nvPr/>
        </p:nvSpPr>
        <p:spPr>
          <a:xfrm>
            <a:off x="6266352" y="4533580"/>
            <a:ext cx="5763823" cy="22456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938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E44FF099-1609-D88A-93D8-8C14DEC621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881" y="330413"/>
            <a:ext cx="11320238" cy="6285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B1E402-0787-4FC8-3584-CE3C66CE318B}"/>
              </a:ext>
            </a:extLst>
          </p:cNvPr>
          <p:cNvSpPr txBox="1"/>
          <p:nvPr/>
        </p:nvSpPr>
        <p:spPr>
          <a:xfrm>
            <a:off x="4769734" y="507430"/>
            <a:ext cx="295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여기어때 잘난체 2 TTF" pitchFamily="2" charset="-127"/>
                <a:ea typeface="여기어때 잘난체 2 TTF" pitchFamily="2" charset="-127"/>
              </a:rPr>
              <a:t>0. </a:t>
            </a:r>
            <a:r>
              <a:rPr lang="ko-KR" altLang="en-US" sz="3600" dirty="0">
                <a:latin typeface="여기어때 잘난체 2 TTF" pitchFamily="2" charset="-127"/>
                <a:ea typeface="여기어때 잘난체 2 TTF" pitchFamily="2" charset="-127"/>
              </a:rPr>
              <a:t>무한도전</a:t>
            </a:r>
            <a:r>
              <a:rPr lang="en-US" altLang="ko-KR" sz="3600" dirty="0">
                <a:latin typeface="여기어때 잘난체 2 TTF" pitchFamily="2" charset="-127"/>
                <a:ea typeface="여기어때 잘난체 2 TTF" pitchFamily="2" charset="-127"/>
              </a:rPr>
              <a:t>?</a:t>
            </a:r>
            <a:endParaRPr lang="ko-KR" altLang="en-US" sz="3600" dirty="0">
              <a:latin typeface="여기어때 잘난체 2 TTF" pitchFamily="2" charset="-127"/>
              <a:ea typeface="여기어때 잘난체 2 TTF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C2BDDF-BA24-AFD6-D841-5F7D77C6C1E0}"/>
              </a:ext>
            </a:extLst>
          </p:cNvPr>
          <p:cNvSpPr txBox="1"/>
          <p:nvPr/>
        </p:nvSpPr>
        <p:spPr>
          <a:xfrm>
            <a:off x="5943600" y="1208130"/>
            <a:ext cx="5856852" cy="1677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채널 및 방송시간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MBC,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토요일 오후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6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25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분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~ 7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55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분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방영기간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2006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5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6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~ 2018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4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21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방영날짜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2011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9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(265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회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), 17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(267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회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), 24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(268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회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시청등급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12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 이상 </a:t>
            </a:r>
            <a:r>
              <a:rPr lang="ko-KR" altLang="en-US" sz="14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이용가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출연진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유재석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박명수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정준하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정형돈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하하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노홍철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길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2" name="AutoShape 2" descr="무한도전/역대 변천사 - 나무위키">
            <a:extLst>
              <a:ext uri="{FF2B5EF4-FFF2-40B4-BE49-F238E27FC236}">
                <a16:creationId xmlns:a16="http://schemas.microsoft.com/office/drawing/2014/main" id="{4E56BA46-7D3F-F3BD-1304-075F74E412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6BAA441-2DA6-BC51-171C-32CA0A19BB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9681" y="3395653"/>
            <a:ext cx="3761387" cy="276594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869DE94-BC44-6204-A466-2BCA95CA753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882" y="1201485"/>
            <a:ext cx="2252987" cy="1772112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4B384-5E08-29C6-F62F-20B1093DEF03}"/>
              </a:ext>
            </a:extLst>
          </p:cNvPr>
          <p:cNvSpPr txBox="1"/>
          <p:nvPr/>
        </p:nvSpPr>
        <p:spPr>
          <a:xfrm>
            <a:off x="1544357" y="6105337"/>
            <a:ext cx="3320778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왼쪽부터 정형돈</a:t>
            </a:r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노홍철</a:t>
            </a:r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박명수</a:t>
            </a:r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유재석</a:t>
            </a:r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하하</a:t>
            </a:r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길</a:t>
            </a:r>
            <a:r>
              <a:rPr lang="en-US" altLang="ko-KR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정준하</a:t>
            </a:r>
            <a:endParaRPr lang="en-US" altLang="ko-KR" sz="1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9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(2000</a:t>
            </a:r>
            <a:r>
              <a:rPr lang="ko-KR" altLang="en-US" sz="9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년대 후반부터 </a:t>
            </a:r>
            <a:r>
              <a:rPr lang="en-US" altLang="ko-KR" sz="9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2010</a:t>
            </a:r>
            <a:r>
              <a:rPr lang="ko-KR" altLang="en-US" sz="9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년대 초반까지의 멤버들</a:t>
            </a:r>
            <a:r>
              <a:rPr lang="en-US" altLang="ko-KR" sz="9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endParaRPr lang="ko-KR" altLang="en-US" sz="9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481773-ADC1-F4A5-CDEE-113309F922EF}"/>
              </a:ext>
            </a:extLst>
          </p:cNvPr>
          <p:cNvSpPr txBox="1"/>
          <p:nvPr/>
        </p:nvSpPr>
        <p:spPr>
          <a:xfrm>
            <a:off x="2044560" y="2990872"/>
            <a:ext cx="2320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MBC</a:t>
            </a:r>
            <a:r>
              <a:rPr lang="ko-KR" altLang="en-US" sz="11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예능 프로그램 무한도전의 로고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3EA2E6-61CF-2B70-A0E7-E23591CE69D9}"/>
              </a:ext>
            </a:extLst>
          </p:cNvPr>
          <p:cNvSpPr txBox="1"/>
          <p:nvPr/>
        </p:nvSpPr>
        <p:spPr>
          <a:xfrm>
            <a:off x="6276972" y="3150850"/>
            <a:ext cx="5190107" cy="3198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대한민국 </a:t>
            </a:r>
            <a:r>
              <a:rPr lang="ko-KR" altLang="en-US" sz="1600" i="1" dirty="0">
                <a:solidFill>
                  <a:srgbClr val="FF33CC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평균 이하</a:t>
            </a: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임을 자처하지만 </a:t>
            </a:r>
            <a:endParaRPr lang="en-US" altLang="ko-KR" sz="1600" i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이들이 모이면 </a:t>
            </a:r>
            <a:r>
              <a:rPr lang="ko-KR" altLang="en-US" sz="1600" i="1" dirty="0">
                <a:solidFill>
                  <a:srgbClr val="FFFF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천하무적</a:t>
            </a:r>
            <a:r>
              <a:rPr lang="en-US" altLang="ko-KR" sz="1600" i="1" dirty="0">
                <a:solidFill>
                  <a:srgbClr val="FFFF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600" i="1" dirty="0">
                <a:solidFill>
                  <a:srgbClr val="FF33CC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톡톡</a:t>
            </a: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튀는 아이디어 구성으로 매주 새로운 상황속에서 펼치는</a:t>
            </a:r>
            <a:endParaRPr lang="en-US" altLang="ko-KR" sz="1600" i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i="1" dirty="0">
                <a:solidFill>
                  <a:srgbClr val="FFFF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좌충우돌 도전</a:t>
            </a:r>
            <a:r>
              <a:rPr lang="en-US" altLang="ko-KR" sz="1600" i="1" dirty="0">
                <a:solidFill>
                  <a:srgbClr val="FFFF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!</a:t>
            </a:r>
          </a:p>
          <a:p>
            <a:pPr algn="ctr">
              <a:lnSpc>
                <a:spcPct val="150000"/>
              </a:lnSpc>
            </a:pP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늘 리얼한 모습</a:t>
            </a:r>
            <a:r>
              <a:rPr lang="en-US" altLang="ko-KR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최선을 다하는 모습으로 </a:t>
            </a:r>
            <a:endParaRPr lang="en-US" altLang="ko-KR" sz="1600" i="1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대한민국 </a:t>
            </a:r>
            <a:r>
              <a:rPr lang="ko-KR" altLang="en-US" sz="1600" i="1" dirty="0">
                <a:solidFill>
                  <a:srgbClr val="FFFF00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최고의 웃음과 감동</a:t>
            </a:r>
            <a:r>
              <a:rPr lang="ko-KR" altLang="en-US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을 전해드리겠습니다</a:t>
            </a:r>
            <a:r>
              <a:rPr lang="en-US" altLang="ko-KR" sz="1600" i="1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US" altLang="ko-KR" sz="1600" b="0" i="0" dirty="0">
              <a:solidFill>
                <a:srgbClr val="333333"/>
              </a:solidFill>
              <a:effectLst/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200000"/>
              </a:lnSpc>
            </a:pPr>
            <a:r>
              <a:rPr lang="en-US" altLang="ko-KR" sz="2000" b="0" i="0" dirty="0">
                <a:solidFill>
                  <a:srgbClr val="333333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“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시청자 여러분 안녕하십니까 무한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~~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도전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!!”</a:t>
            </a:r>
            <a:endParaRPr lang="en-US" altLang="ko-KR" sz="20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4BDBAE68-75DF-9FD8-DCFD-9E1914FA09D6}"/>
              </a:ext>
            </a:extLst>
          </p:cNvPr>
          <p:cNvCxnSpPr>
            <a:cxnSpLocks/>
          </p:cNvCxnSpPr>
          <p:nvPr/>
        </p:nvCxnSpPr>
        <p:spPr>
          <a:xfrm flipV="1">
            <a:off x="6784325" y="3042039"/>
            <a:ext cx="4181418" cy="374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FAE4C4B-4047-D1F0-D939-2D9C5657150C}"/>
              </a:ext>
            </a:extLst>
          </p:cNvPr>
          <p:cNvSpPr txBox="1"/>
          <p:nvPr/>
        </p:nvSpPr>
        <p:spPr>
          <a:xfrm>
            <a:off x="2833781" y="6593194"/>
            <a:ext cx="66516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/>
              <a:t>출처</a:t>
            </a:r>
            <a:r>
              <a:rPr lang="en-US" altLang="ko-KR" sz="1200" dirty="0"/>
              <a:t>_ MBC </a:t>
            </a:r>
            <a:r>
              <a:rPr lang="ko-KR" altLang="en-US" sz="1200" dirty="0"/>
              <a:t>홈페이지 무한도전 프로그램 </a:t>
            </a:r>
            <a:r>
              <a:rPr lang="ko-KR" altLang="en-US" sz="1200" dirty="0" err="1"/>
              <a:t>소개글</a:t>
            </a:r>
            <a:r>
              <a:rPr lang="ko-KR" altLang="en-US" sz="1200" dirty="0"/>
              <a:t> </a:t>
            </a:r>
            <a:r>
              <a:rPr lang="ko-KR" altLang="en-US" sz="1200" dirty="0">
                <a:hlinkClick r:id="rId6"/>
              </a:rPr>
              <a:t>https://program.imbc.com/Concept/challenge</a:t>
            </a:r>
            <a:endParaRPr lang="en-US" altLang="ko-KR" sz="1200" dirty="0"/>
          </a:p>
          <a:p>
            <a:endParaRPr lang="ko-KR" altLang="en-US" sz="1200" dirty="0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4791BBE7-CD61-B53C-BE21-F1DD13CF8F6F}"/>
              </a:ext>
            </a:extLst>
          </p:cNvPr>
          <p:cNvCxnSpPr>
            <a:cxnSpLocks/>
          </p:cNvCxnSpPr>
          <p:nvPr/>
        </p:nvCxnSpPr>
        <p:spPr>
          <a:xfrm>
            <a:off x="6154218" y="1303361"/>
            <a:ext cx="0" cy="49268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715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C16573-74C0-9128-3164-BF7A0FFB5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9AF2A29-FFFD-D1F9-11DC-4BDD8D3DC22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45" y="973206"/>
            <a:ext cx="3036919" cy="27074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66FB7C3-DFD5-992C-D464-4E431E6878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539" y="970989"/>
            <a:ext cx="2991825" cy="265806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7A4380B-3367-C62D-C6C4-25399631D9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6007" y="3992087"/>
            <a:ext cx="3576924" cy="2639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01F32985-E699-B977-B48E-75BA65B6319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815" y="972180"/>
            <a:ext cx="3190579" cy="27085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B331DF53-0D53-F907-A7A3-20F136DD922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452" y="3973738"/>
            <a:ext cx="4458692" cy="2658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AFA45D-FE05-AC00-1E72-7FF5474C6BC6}"/>
              </a:ext>
            </a:extLst>
          </p:cNvPr>
          <p:cNvSpPr txBox="1"/>
          <p:nvPr/>
        </p:nvSpPr>
        <p:spPr>
          <a:xfrm>
            <a:off x="3108763" y="266253"/>
            <a:ext cx="589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11.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틀린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그림찾기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55633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57ADE-4BA9-0A3C-4707-49F251808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639DEA4-F1B3-027E-2364-474EC1252085}"/>
              </a:ext>
            </a:extLst>
          </p:cNvPr>
          <p:cNvSpPr txBox="1"/>
          <p:nvPr/>
        </p:nvSpPr>
        <p:spPr>
          <a:xfrm>
            <a:off x="6327384" y="810621"/>
            <a:ext cx="5622878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세종 실록 지리지 </a:t>
            </a:r>
            <a:r>
              <a:rPr lang="en-US" altLang="zh-TW" sz="1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(</a:t>
            </a:r>
            <a:r>
              <a:rPr lang="zh-TW" altLang="en-US" sz="1800" b="0" i="0" dirty="0">
                <a:effectLst/>
                <a:latin typeface="나눔스퀘어OTF ExtraBold" panose="020B0600000101010101" pitchFamily="34" charset="-127"/>
              </a:rPr>
              <a:t>世宗實錄地理志</a:t>
            </a:r>
            <a:r>
              <a:rPr lang="en-US" altLang="zh-TW" sz="1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)</a:t>
            </a:r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/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l" fontAlgn="base">
              <a:buNone/>
            </a:pPr>
            <a:r>
              <a:rPr lang="ko-KR" altLang="en-US" b="1" i="0" dirty="0">
                <a:solidFill>
                  <a:srgbClr val="FF001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于山</a:t>
            </a:r>
            <a:r>
              <a:rPr lang="ko-KR" altLang="en-US" b="0" i="0" dirty="0">
                <a:solidFill>
                  <a:srgbClr val="FF001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、</a:t>
            </a:r>
            <a:r>
              <a:rPr lang="ko-KR" altLang="en-US" b="1" i="0" dirty="0"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武陵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二島在縣正東海中。二島相去不遠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風日淸明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則可望見。</a:t>
            </a:r>
          </a:p>
          <a:p>
            <a:pPr algn="l" fontAlgn="base">
              <a:buNone/>
            </a:pPr>
            <a:r>
              <a:rPr lang="ko-KR" altLang="en-US" b="0" i="0" dirty="0"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우산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독도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과 </a:t>
            </a:r>
            <a:r>
              <a:rPr lang="ko-KR" altLang="en-US" b="0" i="0" dirty="0" err="1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무릉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울릉도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두 섬이 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(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울진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)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현의 정동쪽 바다 가운데에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두 섬은 서로 거리가 멀지 아니하여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, </a:t>
            </a:r>
            <a:r>
              <a:rPr lang="ko-KR" altLang="en-US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날씨가 맑으면 가히 바라볼 수 있다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HY궁서B" panose="02030600000101010101" pitchFamily="18" charset="-127"/>
                <a:ea typeface="HY궁서B" panose="02030600000101010101" pitchFamily="18" charset="-127"/>
              </a:rPr>
              <a:t>.</a:t>
            </a:r>
          </a:p>
          <a:p>
            <a:pPr algn="l" fontAlgn="base">
              <a:buNone/>
            </a:pPr>
            <a:endParaRPr lang="en-US" altLang="ko-KR" b="0" i="0" dirty="0">
              <a:solidFill>
                <a:srgbClr val="FF0000"/>
              </a:solidFill>
              <a:effectLst/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 fontAlgn="base">
              <a:spcBef>
                <a:spcPts val="825"/>
              </a:spcBef>
              <a:spcAft>
                <a:spcPts val="525"/>
              </a:spcAft>
              <a:buNone/>
            </a:pP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『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세종실록지리지</a:t>
            </a:r>
            <a:r>
              <a:rPr lang="en-US" altLang="ko-KR" sz="1600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』</a:t>
            </a: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에는 독도와 울릉도가 강원도 울진현에 </a:t>
            </a:r>
            <a:endParaRPr lang="en-US" altLang="ko-KR" sz="1600" b="0" i="0" dirty="0">
              <a:solidFill>
                <a:srgbClr val="000000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 fontAlgn="base">
              <a:spcBef>
                <a:spcPts val="825"/>
              </a:spcBef>
              <a:spcAft>
                <a:spcPts val="525"/>
              </a:spcAft>
              <a:buNone/>
            </a:pPr>
            <a:r>
              <a:rPr lang="ko-KR" altLang="en-US" sz="1600" b="0" i="0" dirty="0">
                <a:solidFill>
                  <a:srgbClr val="00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소속된 영토로 기록되어 있으며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여기서 주목할 점은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..</a:t>
            </a:r>
          </a:p>
          <a:p>
            <a:pPr algn="ctr" fontAlgn="base">
              <a:spcBef>
                <a:spcPts val="825"/>
              </a:spcBef>
              <a:spcAft>
                <a:spcPts val="525"/>
              </a:spcAft>
              <a:buNone/>
            </a:pPr>
            <a:endParaRPr lang="en-US" altLang="ko-KR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날씨가 맑으면 볼 수 있다는 점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즉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울릉도에서 육안으로 </a:t>
            </a:r>
            <a:endParaRPr lang="en-US" altLang="ko-KR" b="0" i="0" dirty="0">
              <a:solidFill>
                <a:srgbClr val="FF0000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볼 수 있는 곳에 위치한 섬은 독도가 유일하므로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b="0" i="0" dirty="0">
              <a:solidFill>
                <a:srgbClr val="FF0000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세종 실록 지리지에서 언급된 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우산도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는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현재의 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</a:t>
            </a:r>
            <a:endParaRPr lang="en-US" altLang="ko-KR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의미한다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이를 통해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당시의 조선 왕조가 지리적으로 함께 두 섬의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존재를 인지했음을 알 수 있다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/>
            <a:endParaRPr lang="en-US" altLang="ko-KR" dirty="0">
              <a:solidFill>
                <a:srgbClr val="333333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8C47C18-2D0D-2D5F-01F5-C85FC2167A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25" y="846720"/>
            <a:ext cx="4676084" cy="5723934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8E3909B8-9556-D869-EE32-AA305DF53783}"/>
              </a:ext>
            </a:extLst>
          </p:cNvPr>
          <p:cNvSpPr/>
          <p:nvPr/>
        </p:nvSpPr>
        <p:spPr>
          <a:xfrm>
            <a:off x="4206811" y="908095"/>
            <a:ext cx="337304" cy="5517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순서도: 처리 11">
            <a:extLst>
              <a:ext uri="{FF2B5EF4-FFF2-40B4-BE49-F238E27FC236}">
                <a16:creationId xmlns:a16="http://schemas.microsoft.com/office/drawing/2014/main" id="{4E5E63CF-CBD4-77BF-4FD4-D92C15B6CCD2}"/>
              </a:ext>
            </a:extLst>
          </p:cNvPr>
          <p:cNvSpPr/>
          <p:nvPr/>
        </p:nvSpPr>
        <p:spPr>
          <a:xfrm>
            <a:off x="4547190" y="5227432"/>
            <a:ext cx="337304" cy="1198593"/>
          </a:xfrm>
          <a:prstGeom prst="flowChartProces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DBFF3AA-EDD6-133A-37A8-54C88E2E1313}"/>
              </a:ext>
            </a:extLst>
          </p:cNvPr>
          <p:cNvSpPr/>
          <p:nvPr/>
        </p:nvSpPr>
        <p:spPr>
          <a:xfrm>
            <a:off x="6327384" y="4445479"/>
            <a:ext cx="5622878" cy="232913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BD52A5-F0D3-EE0E-7B37-C14A2046EBDD}"/>
              </a:ext>
            </a:extLst>
          </p:cNvPr>
          <p:cNvSpPr txBox="1"/>
          <p:nvPr/>
        </p:nvSpPr>
        <p:spPr>
          <a:xfrm>
            <a:off x="3108763" y="266253"/>
            <a:ext cx="5893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11.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틀린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그림찾기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71023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F5B69F-3712-2E10-A8F4-D5BC826E51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20" y="1006278"/>
            <a:ext cx="5923349" cy="41450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7CFD0A-108F-BDE9-D32C-EBB0D5319F1E}"/>
              </a:ext>
            </a:extLst>
          </p:cNvPr>
          <p:cNvSpPr txBox="1"/>
          <p:nvPr/>
        </p:nvSpPr>
        <p:spPr>
          <a:xfrm>
            <a:off x="2909430" y="267805"/>
            <a:ext cx="7472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12.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–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늑대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양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호박 옮기기 </a:t>
            </a:r>
            <a:endParaRPr lang="en-US" altLang="ko-KR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30E57855-C740-5A80-BDE2-BC91DF7050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4447" y="1006279"/>
            <a:ext cx="4423766" cy="4146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5121BF-B6A6-87E1-4B61-F9A1D0B95ECA}"/>
              </a:ext>
            </a:extLst>
          </p:cNvPr>
          <p:cNvSpPr txBox="1"/>
          <p:nvPr/>
        </p:nvSpPr>
        <p:spPr>
          <a:xfrm>
            <a:off x="1516417" y="5423776"/>
            <a:ext cx="9358215" cy="100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멤버들이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조건에 맞춰 늑대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양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호박을 어부가 탄 배 모형에 태워 모두 건너편 섬으로 옮기는 미션 자세히 보면 미션에서 쓰인 섬의 모형장은</a:t>
            </a:r>
            <a:r>
              <a:rPr lang="en-US" altLang="ko-KR" sz="2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  <a:r>
              <a:rPr lang="ko-KR" altLang="en-US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 </a:t>
            </a:r>
            <a:r>
              <a:rPr lang="en-US" altLang="ko-KR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동도와 서도</a:t>
            </a:r>
            <a:r>
              <a:rPr lang="en-US" altLang="ko-KR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)’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0B11FC56-D513-5220-81F5-64081373DF40}"/>
              </a:ext>
            </a:extLst>
          </p:cNvPr>
          <p:cNvCxnSpPr>
            <a:cxnSpLocks/>
          </p:cNvCxnSpPr>
          <p:nvPr/>
        </p:nvCxnSpPr>
        <p:spPr>
          <a:xfrm>
            <a:off x="6746189" y="1061904"/>
            <a:ext cx="0" cy="40412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638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9B71B9-6118-C533-BEA7-89D5EC9CD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AE1988A-7298-D036-8852-43606FFA33DA}"/>
              </a:ext>
            </a:extLst>
          </p:cNvPr>
          <p:cNvSpPr txBox="1"/>
          <p:nvPr/>
        </p:nvSpPr>
        <p:spPr>
          <a:xfrm>
            <a:off x="1775128" y="157247"/>
            <a:ext cx="8685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13.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이후 받은 힌트들과 메일 보내기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3" name="온라인 미디어 2" title="[9月의 무도] 드디어 드러나는 사건의 비밀! 터진 줄 알았던 홍카가 다시 돌아왔다?!🐯  “스피드” 7편 #옛능 (MBC 20110924 방송)">
            <a:hlinkClick r:id="" action="ppaction://media"/>
            <a:extLst>
              <a:ext uri="{FF2B5EF4-FFF2-40B4-BE49-F238E27FC236}">
                <a16:creationId xmlns:a16="http://schemas.microsoft.com/office/drawing/2014/main" id="{DCF092DB-B507-5C0F-A922-A377976379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28503" y="798594"/>
            <a:ext cx="10378299" cy="586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94FB33-D1A8-0C3A-9A07-90007906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07596CB-A5BD-7F2D-4C9C-6423FFED24FA}"/>
              </a:ext>
            </a:extLst>
          </p:cNvPr>
          <p:cNvSpPr txBox="1"/>
          <p:nvPr/>
        </p:nvSpPr>
        <p:spPr>
          <a:xfrm>
            <a:off x="1703472" y="5222648"/>
            <a:ext cx="8904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I, H, B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는 무엇을 의미할까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 -&gt;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b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국제수로기구 </a:t>
            </a:r>
            <a:r>
              <a:rPr lang="en-US" altLang="ko-KR" b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(International Hydrographic Bureau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endParaRPr lang="en-US" altLang="ko-KR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379E330-04F9-BC60-003C-5B9D0B3144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650" y="1120105"/>
            <a:ext cx="3473810" cy="310399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E56904F-657E-1F10-1A06-F1ACF357F67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708" y="1120106"/>
            <a:ext cx="3327989" cy="3103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D048B3-B8A2-7612-FB4E-D4717334BCDC}"/>
              </a:ext>
            </a:extLst>
          </p:cNvPr>
          <p:cNvSpPr txBox="1"/>
          <p:nvPr/>
        </p:nvSpPr>
        <p:spPr>
          <a:xfrm>
            <a:off x="889523" y="4319126"/>
            <a:ext cx="300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틀린 그림 찾기 성공 미션 힌트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B11C2-D24B-39A5-51DE-F665DC9016C7}"/>
              </a:ext>
            </a:extLst>
          </p:cNvPr>
          <p:cNvSpPr txBox="1"/>
          <p:nvPr/>
        </p:nvSpPr>
        <p:spPr>
          <a:xfrm>
            <a:off x="4410673" y="4333532"/>
            <a:ext cx="3490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늑대 양 호박 옮기기 미션 성공 힌트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52075D-77C9-3DE4-B015-C201B04502E6}"/>
              </a:ext>
            </a:extLst>
          </p:cNvPr>
          <p:cNvSpPr txBox="1"/>
          <p:nvPr/>
        </p:nvSpPr>
        <p:spPr>
          <a:xfrm>
            <a:off x="8395555" y="4332948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/>
              <a:t>레이저 통과 미션 성공 힌트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9540C46-039E-63F1-17BF-7345E803590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3452" y="1109155"/>
            <a:ext cx="3244726" cy="31039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36262B-49D5-8750-407C-E37044C95EFD}"/>
              </a:ext>
            </a:extLst>
          </p:cNvPr>
          <p:cNvSpPr txBox="1"/>
          <p:nvPr/>
        </p:nvSpPr>
        <p:spPr>
          <a:xfrm>
            <a:off x="1313280" y="302670"/>
            <a:ext cx="9565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13.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성공 이후 받은 힌트들과 메일 보내기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FCB348-1843-5A7B-D0A4-DEDA7CD930C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48156" y="2643078"/>
            <a:ext cx="1656385" cy="1518263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61925EA-2944-14E7-8598-75985D6E83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109" t="-1" b="-6601"/>
          <a:stretch/>
        </p:blipFill>
        <p:spPr>
          <a:xfrm>
            <a:off x="9961977" y="4911383"/>
            <a:ext cx="1833483" cy="18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577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B6AB3A-4BDB-22A4-CDA7-BDFC3454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9CBBE1D-31F1-B8D9-EE7E-B44722C89D4B}"/>
              </a:ext>
            </a:extLst>
          </p:cNvPr>
          <p:cNvSpPr txBox="1"/>
          <p:nvPr/>
        </p:nvSpPr>
        <p:spPr>
          <a:xfrm>
            <a:off x="4263543" y="3863407"/>
            <a:ext cx="7807807" cy="264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화면 중간에 보인 단어들과 멤버들의 대화내용을 들어보면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..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독도와 관련된 키워드들이며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또한 한 사람씩 문서를 작성하여 메일을 보낸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장면을 통해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무한도전은 국제 수로기구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(I.H.B)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에  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독도는 한국의 영토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라는 내용이 담긴 메일을 보냈음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을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예측해볼 수 있다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이후 멤버들의 대화내용을 통해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독도는 우리땅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의 가사도 보냈음을 알 수 있다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688C26E-C67D-7CD3-BC44-1C95E8232AF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5" y="937403"/>
            <a:ext cx="3430576" cy="271045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B441C197-7795-D483-D4B1-DC68850F92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95" y="937403"/>
            <a:ext cx="3177140" cy="272369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C05EAC35-BF55-FACF-3EB9-C96D71F183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2027" y="937403"/>
            <a:ext cx="3130918" cy="2788254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DF35C9A-2FB3-102D-738B-85ECDE92D5C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055" y="3918293"/>
            <a:ext cx="3430576" cy="22625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2C3767-BE49-4453-18B3-9BE531FC2DF1}"/>
              </a:ext>
            </a:extLst>
          </p:cNvPr>
          <p:cNvSpPr txBox="1"/>
          <p:nvPr/>
        </p:nvSpPr>
        <p:spPr>
          <a:xfrm>
            <a:off x="1412953" y="275374"/>
            <a:ext cx="953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13.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엘리베이터 미션 성공 이후 받은 힌트들과 메일 보내기 미션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4905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23D5B5-AE39-FAF8-62D4-183B7C240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1FDE2AD-12F3-FCDE-B04E-C107CDFC361C}"/>
              </a:ext>
            </a:extLst>
          </p:cNvPr>
          <p:cNvSpPr txBox="1"/>
          <p:nvPr/>
        </p:nvSpPr>
        <p:spPr>
          <a:xfrm>
            <a:off x="4508245" y="230513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「아국총도</a:t>
            </a:r>
            <a:r>
              <a:rPr lang="en-US" altLang="ko-KR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</a:t>
            </a:r>
            <a:r>
              <a:rPr lang="ko-KR" altLang="en-US" sz="2800" b="0" i="0" dirty="0">
                <a:effectLst/>
                <a:latin typeface="Spoqa Han Sans"/>
              </a:rPr>
              <a:t>我國總圖</a:t>
            </a:r>
            <a:r>
              <a:rPr lang="en-US" altLang="ko-KR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)</a:t>
            </a:r>
            <a:r>
              <a:rPr lang="ko-KR" altLang="en-US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」</a:t>
            </a:r>
            <a:r>
              <a:rPr lang="ko-KR" altLang="en-US" sz="28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 </a:t>
            </a:r>
            <a:r>
              <a:rPr lang="en-US" altLang="ko-KR" sz="28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endParaRPr lang="ko-KR" altLang="en-US" sz="280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D83452F-E648-20DA-F9AC-C282BBECE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990" y="933318"/>
            <a:ext cx="4722580" cy="574922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F890141-DA13-2501-0B54-7FE5FD52E2B0}"/>
              </a:ext>
            </a:extLst>
          </p:cNvPr>
          <p:cNvSpPr txBox="1"/>
          <p:nvPr/>
        </p:nvSpPr>
        <p:spPr>
          <a:xfrm>
            <a:off x="6561051" y="818911"/>
            <a:ext cx="5220485" cy="573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아국총도</a:t>
            </a:r>
            <a:r>
              <a:rPr lang="en-US" altLang="ko-KR" sz="1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(</a:t>
            </a:r>
            <a:r>
              <a:rPr lang="ko-KR" altLang="en-US" sz="1800" b="0" i="0" dirty="0">
                <a:effectLst/>
                <a:latin typeface="Spoqa Han Sans"/>
              </a:rPr>
              <a:t>我國總圖</a:t>
            </a:r>
            <a:r>
              <a:rPr lang="en-US" altLang="ko-KR" sz="1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),</a:t>
            </a:r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r>
              <a:rPr lang="ko-KR" altLang="en-US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작자 미상</a:t>
            </a:r>
            <a:r>
              <a:rPr lang="en-US" altLang="ko-KR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, 18</a:t>
            </a:r>
            <a:r>
              <a:rPr lang="ko-KR" altLang="en-US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세기 후반 제작추정</a:t>
            </a:r>
            <a:endParaRPr lang="en-US" altLang="ko-KR" sz="1600" dirty="0">
              <a:latin typeface="Microsoft GothicNeo" panose="020B0500000101010101" pitchFamily="50" charset="-127"/>
              <a:ea typeface="Microsoft GothicNeo" panose="020B0500000101010101" pitchFamily="50" charset="-127"/>
              <a:cs typeface="Microsoft GothicNeo" panose="020B0500000101010101" pitchFamily="50" charset="-127"/>
            </a:endParaRPr>
          </a:p>
          <a:p>
            <a:pPr algn="ctr"/>
            <a:endParaRPr lang="en-US" altLang="ko-KR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0" i="0" dirty="0" err="1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아국총도란</a:t>
            </a: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우리나라가 다스리는 모든 땅이란 뜻으로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오행사상에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따라 군현의 명칭을 동쪽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강원도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 푸른색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서쪽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황해도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 흰색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남쪽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전라도 및 경상도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 붉은색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북쪽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함경도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 검은색 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그리고 중앙은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경기도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및 충청도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황색 등 오방색으로 기록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여기서 주목할 점은</a:t>
            </a:r>
            <a:r>
              <a:rPr lang="en-US" altLang="ko-KR" sz="14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</a:p>
          <a:p>
            <a:pPr algn="ctr">
              <a:lnSpc>
                <a:spcPct val="150000"/>
              </a:lnSpc>
            </a:pPr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바다를 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그 위치에 따라 동해, 서해, 남해로 표기하였고, 독도를 우산(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Pretendard JP"/>
              </a:rPr>
              <a:t>于山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kumimoji="0" lang="ko-KR" altLang="ko-KR" sz="18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으로</a:t>
            </a:r>
            <a:r>
              <a:rPr kumimoji="0" lang="ko-KR" altLang="ko-KR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표기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한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kumimoji="0" lang="ko-KR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점</a:t>
            </a:r>
            <a:endParaRPr kumimoji="0" lang="en-US" altLang="ko-KR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18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세기 이후에 제작된 지도에서는 우산도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울릉도의 동쪽에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작게 그려 그 부속 도서임을 나타내어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조선은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울릉도와 독도의 위치를 명확히 인지하게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되었음을 알 수 있다</a:t>
            </a:r>
            <a:r>
              <a:rPr lang="en-US" altLang="ko-KR" dirty="0">
                <a:latin typeface="NotoSansKR-Regular"/>
                <a:ea typeface="나눔스퀘어OTF ExtraBold" panose="020B0600000101010101" pitchFamily="34" charset="-127"/>
              </a:rPr>
              <a:t>.</a:t>
            </a:r>
            <a:r>
              <a:rPr lang="ko-KR" altLang="en-US" dirty="0">
                <a:latin typeface="NotoSansKR-Regular"/>
                <a:ea typeface="나눔스퀘어OTF ExtraBold" panose="020B0600000101010101" pitchFamily="34" charset="-127"/>
              </a:rPr>
              <a:t> </a:t>
            </a:r>
            <a:endParaRPr lang="en-US" altLang="ko-KR" dirty="0">
              <a:solidFill>
                <a:srgbClr val="333333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5D4AA1E4-A2A3-C0CA-9D23-DDD0E742F01D}"/>
              </a:ext>
            </a:extLst>
          </p:cNvPr>
          <p:cNvSpPr/>
          <p:nvPr/>
        </p:nvSpPr>
        <p:spPr>
          <a:xfrm>
            <a:off x="6387151" y="4838130"/>
            <a:ext cx="5568287" cy="1710939"/>
          </a:xfrm>
          <a:prstGeom prst="round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0243378-CB27-5A80-E628-7DD23599D2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5127051" y="5126264"/>
            <a:ext cx="405159" cy="40553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F86A6A7-F968-8072-405C-354CC671B5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643806">
            <a:off x="5400775" y="4601294"/>
            <a:ext cx="2145271" cy="3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AFEF7-949F-9D7B-410D-208AB3DA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EDFE1471-B8A8-A3A1-72B9-811DE3A15A75}"/>
              </a:ext>
            </a:extLst>
          </p:cNvPr>
          <p:cNvSpPr/>
          <p:nvPr/>
        </p:nvSpPr>
        <p:spPr>
          <a:xfrm>
            <a:off x="6147757" y="4468483"/>
            <a:ext cx="5763823" cy="172125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32F81-DD67-85A5-3950-760D2FEC8C25}"/>
              </a:ext>
            </a:extLst>
          </p:cNvPr>
          <p:cNvSpPr txBox="1"/>
          <p:nvPr/>
        </p:nvSpPr>
        <p:spPr>
          <a:xfrm>
            <a:off x="4671228" y="231438"/>
            <a:ext cx="410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「</a:t>
            </a:r>
            <a:r>
              <a:rPr lang="ko-KR" altLang="en-US" sz="2800" dirty="0" err="1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해좌전</a:t>
            </a:r>
            <a:r>
              <a:rPr lang="ko-KR" altLang="en-US" sz="2800" b="0" i="0" dirty="0" err="1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도</a:t>
            </a:r>
            <a:r>
              <a:rPr lang="ko-KR" altLang="en-US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r>
              <a:rPr lang="en-US" altLang="ko-KR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</a:t>
            </a:r>
            <a:r>
              <a:rPr lang="ko-KR" altLang="en-US" sz="2800" b="0" i="0" dirty="0">
                <a:effectLst/>
                <a:latin typeface="Arial" panose="020B0604020202020204" pitchFamily="34" charset="0"/>
              </a:rPr>
              <a:t>海左全圖</a:t>
            </a:r>
            <a:r>
              <a:rPr lang="en-US" altLang="ko-KR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)</a:t>
            </a:r>
            <a:r>
              <a:rPr lang="ko-KR" altLang="en-US" sz="2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」</a:t>
            </a:r>
            <a:r>
              <a:rPr lang="ko-KR" altLang="en-US" sz="28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 </a:t>
            </a:r>
            <a:r>
              <a:rPr lang="en-US" altLang="ko-KR" sz="28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endParaRPr lang="ko-KR" altLang="en-US" sz="280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83437F-32C8-B9C0-CD12-6A765F8425EF}"/>
              </a:ext>
            </a:extLst>
          </p:cNvPr>
          <p:cNvSpPr txBox="1"/>
          <p:nvPr/>
        </p:nvSpPr>
        <p:spPr>
          <a:xfrm>
            <a:off x="6147757" y="998188"/>
            <a:ext cx="5763823" cy="5191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ko-KR" altLang="en-US" sz="1800" dirty="0" err="1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해좌전</a:t>
            </a:r>
            <a:r>
              <a:rPr lang="ko-KR" altLang="en-US" sz="1800" b="0" i="0" dirty="0" err="1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도</a:t>
            </a:r>
            <a:r>
              <a:rPr lang="ko-KR" altLang="en-US" sz="1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r>
              <a:rPr lang="en-US" altLang="ko-KR" sz="1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</a:t>
            </a:r>
            <a:r>
              <a:rPr lang="ko-KR" altLang="en-US" sz="1800" b="0" i="0" dirty="0">
                <a:effectLst/>
                <a:latin typeface="Arial" panose="020B0604020202020204" pitchFamily="34" charset="0"/>
              </a:rPr>
              <a:t>海左全圖</a:t>
            </a:r>
            <a:r>
              <a:rPr lang="en-US" altLang="ko-KR" sz="1800" b="0" i="0" dirty="0"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),</a:t>
            </a:r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r>
              <a:rPr lang="ko-KR" altLang="en-US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작자 미상</a:t>
            </a:r>
            <a:r>
              <a:rPr lang="en-US" altLang="ko-KR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,</a:t>
            </a:r>
            <a:r>
              <a:rPr lang="ko-KR" altLang="en-US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 </a:t>
            </a:r>
            <a:r>
              <a:rPr lang="en-US" altLang="ko-KR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19</a:t>
            </a:r>
            <a:r>
              <a:rPr lang="ko-KR" altLang="en-US" sz="1600" dirty="0">
                <a:latin typeface="Microsoft GothicNeo" panose="020B0500000101010101" pitchFamily="50" charset="-127"/>
                <a:ea typeface="Microsoft GothicNeo" panose="020B0500000101010101" pitchFamily="50" charset="-127"/>
                <a:cs typeface="Microsoft GothicNeo" panose="020B0500000101010101" pitchFamily="50" charset="-127"/>
              </a:rPr>
              <a:t>세기 중엽  제작추정</a:t>
            </a:r>
            <a:endParaRPr lang="en-US" altLang="ko-KR" sz="160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/>
            <a:endParaRPr lang="en-US" altLang="ko-KR" sz="160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해좌전도는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1600" b="0" i="0" dirty="0">
                <a:solidFill>
                  <a:srgbClr val="363636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1850</a:t>
            </a:r>
            <a:r>
              <a:rPr lang="ko-KR" altLang="en-US" sz="1600" b="0" i="0" dirty="0">
                <a:solidFill>
                  <a:srgbClr val="363636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년대에 제작된 것으로 추정되는 대표적인 목판본 조선전도로서</a:t>
            </a:r>
            <a:r>
              <a:rPr lang="en-US" altLang="ko-KR" sz="1600" b="0" i="0" dirty="0">
                <a:solidFill>
                  <a:srgbClr val="363636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‘</a:t>
            </a:r>
            <a:r>
              <a:rPr lang="ko-KR" altLang="en-US" sz="1600" b="0" i="0" dirty="0" err="1">
                <a:solidFill>
                  <a:srgbClr val="363636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해좌’는</a:t>
            </a:r>
            <a:r>
              <a:rPr lang="ko-KR" altLang="en-US" sz="1600" b="0" i="0" dirty="0">
                <a:solidFill>
                  <a:srgbClr val="363636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중국을 기준으로 바다 동쪽을 가리키는 </a:t>
            </a:r>
            <a:endParaRPr lang="en-US" altLang="ko-KR" sz="1600" b="0" i="0" dirty="0">
              <a:solidFill>
                <a:srgbClr val="363636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b="0" i="0" dirty="0">
                <a:solidFill>
                  <a:srgbClr val="363636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것으로 조선을 의미한다</a:t>
            </a:r>
            <a:r>
              <a:rPr lang="en-US" altLang="ko-KR" sz="1600" b="0" i="0" dirty="0">
                <a:solidFill>
                  <a:srgbClr val="363636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여기서 주목할 점은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</a:p>
          <a:p>
            <a:pPr algn="ctr">
              <a:lnSpc>
                <a:spcPct val="150000"/>
              </a:lnSpc>
            </a:pPr>
            <a:endParaRPr lang="en-US" altLang="ko-KR" sz="1400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 바로 오른쪽에 우산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Pretendard"/>
              </a:rPr>
              <a:t>于山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Pretendard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</a:t>
            </a:r>
            <a:r>
              <a:rPr lang="en-US" altLang="ko-KR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b="0" i="0" dirty="0">
                <a:solidFill>
                  <a:srgbClr val="FF0000"/>
                </a:solidFill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가 그려져</a:t>
            </a:r>
            <a:endParaRPr lang="en-US" altLang="ko-KR" b="0" i="0" dirty="0">
              <a:solidFill>
                <a:srgbClr val="FF0000"/>
              </a:solidFill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있다는 점</a:t>
            </a:r>
            <a:endParaRPr lang="en-US" altLang="ko-KR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b="0" i="0" dirty="0">
              <a:solidFill>
                <a:srgbClr val="2D2D2D"/>
              </a:solidFill>
              <a:effectLst/>
              <a:latin typeface="Pretendard"/>
            </a:endParaRPr>
          </a:p>
          <a:p>
            <a:pPr algn="ctr">
              <a:lnSpc>
                <a:spcPct val="150000"/>
              </a:lnSpc>
            </a:pPr>
            <a:r>
              <a:rPr lang="ko-KR" altLang="en-US" b="0" i="0" dirty="0">
                <a:solidFill>
                  <a:srgbClr val="2D2D2D"/>
                </a:solidFill>
                <a:effectLst/>
                <a:latin typeface="Pretendard"/>
              </a:rPr>
              <a:t>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19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세기 이후에 제작된 지도에서도 우산도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울릉도의 동쪽에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작게 그려 그 부속 도서임을 나타내었다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이는 당시의 조선은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울릉도와 독도의 위치를 명확히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인지하고 있음을 알 수 있다</a:t>
            </a:r>
            <a:r>
              <a:rPr lang="en-US" altLang="ko-KR" dirty="0">
                <a:latin typeface="NotoSansKR-Regular"/>
                <a:ea typeface="나눔스퀘어OTF ExtraBold" panose="020B0600000101010101" pitchFamily="34" charset="-127"/>
              </a:rPr>
              <a:t>.</a:t>
            </a:r>
            <a:r>
              <a:rPr lang="ko-KR" altLang="en-US" dirty="0">
                <a:latin typeface="NotoSansKR-Regular"/>
                <a:ea typeface="나눔스퀘어OTF ExtraBold" panose="020B0600000101010101" pitchFamily="34" charset="-127"/>
              </a:rPr>
              <a:t> </a:t>
            </a:r>
            <a:endParaRPr lang="en-US" altLang="ko-KR" dirty="0">
              <a:solidFill>
                <a:srgbClr val="333333"/>
              </a:solidFill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3C3649-3472-882B-FD12-6339B7E99F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68" y="998188"/>
            <a:ext cx="4831682" cy="5148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E47967-D612-EE7B-401F-4A21DEC6CF1E}"/>
              </a:ext>
            </a:extLst>
          </p:cNvPr>
          <p:cNvSpPr txBox="1"/>
          <p:nvPr/>
        </p:nvSpPr>
        <p:spPr>
          <a:xfrm>
            <a:off x="3732825" y="6433267"/>
            <a:ext cx="8459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/>
              <a:t>자료 및 내용 출처</a:t>
            </a:r>
            <a:r>
              <a:rPr lang="en-US" altLang="ko-KR" sz="1400" dirty="0"/>
              <a:t>: </a:t>
            </a:r>
            <a:r>
              <a:rPr lang="ko-KR" altLang="en-US" sz="1400" dirty="0"/>
              <a:t>동북아 역사재단</a:t>
            </a:r>
            <a:r>
              <a:rPr lang="en-US" altLang="ko-KR" sz="1400" dirty="0"/>
              <a:t>-</a:t>
            </a:r>
            <a:r>
              <a:rPr lang="ko-KR" altLang="en-US" sz="1400" dirty="0"/>
              <a:t>독도 바로 알기 </a:t>
            </a:r>
            <a:r>
              <a:rPr lang="en-US" altLang="ko-KR" sz="1400" dirty="0">
                <a:hlinkClick r:id="rId5"/>
              </a:rPr>
              <a:t>http://contents.nahf.or.kr/eddokViewer/contens.do</a:t>
            </a:r>
            <a:endParaRPr lang="en-US" altLang="ko-KR" sz="1400" dirty="0"/>
          </a:p>
          <a:p>
            <a:r>
              <a:rPr lang="ko-KR" altLang="en-US" sz="1400" dirty="0"/>
              <a:t> 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7D03E99-178C-EA13-7B8C-84851E71BE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864" y="4352130"/>
            <a:ext cx="597460" cy="57917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B62B1B0-FA6F-E9C9-1534-2FC4408E6AB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81635">
            <a:off x="5460040" y="3968823"/>
            <a:ext cx="1400846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1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E9E90-9D90-9008-66DC-A97002AD7DE5}"/>
              </a:ext>
            </a:extLst>
          </p:cNvPr>
          <p:cNvSpPr txBox="1"/>
          <p:nvPr/>
        </p:nvSpPr>
        <p:spPr>
          <a:xfrm>
            <a:off x="1730061" y="99091"/>
            <a:ext cx="8945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14.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폭탄 해제 미션과 가방의 삼색 선들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그리고 악당의 정체</a:t>
            </a:r>
          </a:p>
        </p:txBody>
      </p:sp>
      <p:pic>
        <p:nvPicPr>
          <p:cNvPr id="3" name="온라인 미디어 2" title="[9月의 무도] 드디어 드러나는 사건의 비밀! 터진 줄 알았던 홍카가 다시 돌아왔다?!🐯  “스피드” 7편 #옛능 (MBC 20110924 방송)">
            <a:hlinkClick r:id="" action="ppaction://media"/>
            <a:extLst>
              <a:ext uri="{FF2B5EF4-FFF2-40B4-BE49-F238E27FC236}">
                <a16:creationId xmlns:a16="http://schemas.microsoft.com/office/drawing/2014/main" id="{185C781C-3F1B-30C6-689F-32208ABD8B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5345" y="663253"/>
            <a:ext cx="10681309" cy="603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8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8F1EC-5573-17F1-9192-1A9B3B3A5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DFA2B2-CA92-4D8E-F0A4-4859E34A72A2}"/>
              </a:ext>
            </a:extLst>
          </p:cNvPr>
          <p:cNvSpPr txBox="1"/>
          <p:nvPr/>
        </p:nvSpPr>
        <p:spPr>
          <a:xfrm>
            <a:off x="2948343" y="154620"/>
            <a:ext cx="62953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15.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폭탄 해제 미션 속 가방의 삼색 선들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80EDDF0-5E0F-0D67-A7E5-5A31200DED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24" y="835643"/>
            <a:ext cx="4184690" cy="27518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6B0B657-0EA4-E25C-79DA-1CC7433474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23" y="3681246"/>
            <a:ext cx="4184689" cy="30811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7F9C8A0-7BEB-817F-F19C-0FE2DD94ECF1}"/>
              </a:ext>
            </a:extLst>
          </p:cNvPr>
          <p:cNvSpPr txBox="1"/>
          <p:nvPr/>
        </p:nvSpPr>
        <p:spPr>
          <a:xfrm>
            <a:off x="4783257" y="986351"/>
            <a:ext cx="7296281" cy="560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/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1. 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첫번째로 자른 </a:t>
            </a:r>
            <a:r>
              <a:rPr lang="ko-KR" altLang="en-US" sz="2000" dirty="0">
                <a:highlight>
                  <a:srgbClr val="FFFF00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노란색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 시간이 느리게 갔다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중립국 및 국제여론으로 유추 가능하며 전세계 사람들에게 독도가 한국의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영토임을 끊임없이 주장한다면 일본은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독도에 대한 영유권 주장에 있어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어려움을 겪고 세계인들에게 독도는 한국의 영토임을 새길 수 있다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2. </a:t>
            </a:r>
            <a:r>
              <a:rPr lang="ko-KR" altLang="en-US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두번째로 자른 빨간색은 시간이 빠르게 지나간다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1600" dirty="0">
                <a:solidFill>
                  <a:srgbClr val="C0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빨간색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 한국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붉은 악마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상징하며 독도에 대한 우리나라 사람들의 관심과 노력이 끊기게 된다면 독도를 빼앗길 수 있으며 끝내 우리나라의 안보에 큰 위협이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찾아올 수 있지 않을까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 </a:t>
            </a:r>
            <a:r>
              <a:rPr lang="ko-KR" altLang="en-US" sz="1600" dirty="0">
                <a:solidFill>
                  <a:srgbClr val="00B0F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파란색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을 잘라야 폭탄을 해제할 수 있으며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여기서 일본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울트라 </a:t>
            </a: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닛폰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을 상징한다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즉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일본의 계속된 독도 영유권 주장을 해결하기 위해선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일본의 독도에 대한 야욕을 완전히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뿌리채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뽑아야 함을 유추해 볼 수 있다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806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BC881AA-F8ED-5A9E-BAA8-642C3EE1C76B}"/>
              </a:ext>
            </a:extLst>
          </p:cNvPr>
          <p:cNvSpPr/>
          <p:nvPr/>
        </p:nvSpPr>
        <p:spPr>
          <a:xfrm>
            <a:off x="695148" y="448784"/>
            <a:ext cx="4398565" cy="329857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0A5C956-9B65-5920-5F16-36438D5A1C3F}"/>
              </a:ext>
            </a:extLst>
          </p:cNvPr>
          <p:cNvSpPr/>
          <p:nvPr/>
        </p:nvSpPr>
        <p:spPr>
          <a:xfrm>
            <a:off x="3798778" y="1818983"/>
            <a:ext cx="2962919" cy="322003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C8F0A0-5474-67A4-40C5-94B66FB94B02}"/>
              </a:ext>
            </a:extLst>
          </p:cNvPr>
          <p:cNvSpPr txBox="1"/>
          <p:nvPr/>
        </p:nvSpPr>
        <p:spPr>
          <a:xfrm>
            <a:off x="1545796" y="6271117"/>
            <a:ext cx="9405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여기어때 잘난체 2 TTF" pitchFamily="2" charset="-127"/>
                <a:ea typeface="여기어때 잘난체 2 TTF" pitchFamily="2" charset="-127"/>
              </a:rPr>
              <a:t># </a:t>
            </a:r>
            <a:r>
              <a:rPr lang="ko-KR" altLang="en-US" sz="1600" dirty="0">
                <a:latin typeface="여기어때 잘난체 2 TTF" pitchFamily="2" charset="-127"/>
                <a:ea typeface="여기어때 잘난체 2 TTF" pitchFamily="2" charset="-127"/>
              </a:rPr>
              <a:t>무한도전 </a:t>
            </a:r>
            <a:r>
              <a:rPr lang="ko-KR" altLang="en-US" sz="1600" dirty="0" err="1">
                <a:latin typeface="여기어때 잘난체 2 TTF" pitchFamily="2" charset="-127"/>
                <a:ea typeface="여기어때 잘난체 2 TTF" pitchFamily="2" charset="-127"/>
              </a:rPr>
              <a:t>레전드짤</a:t>
            </a:r>
            <a:r>
              <a:rPr lang="ko-KR" altLang="en-US" sz="1600" dirty="0">
                <a:latin typeface="여기어때 잘난체 2 TTF" pitchFamily="2" charset="-127"/>
                <a:ea typeface="여기어때 잘난체 2 TTF" pitchFamily="2" charset="-127"/>
              </a:rPr>
              <a:t>　＃</a:t>
            </a:r>
            <a:r>
              <a:rPr lang="ko-KR" altLang="en-US" sz="1600" dirty="0" err="1">
                <a:latin typeface="여기어때 잘난체 2 TTF" pitchFamily="2" charset="-127"/>
                <a:ea typeface="여기어때 잘난체 2 TTF" pitchFamily="2" charset="-127"/>
              </a:rPr>
              <a:t>무도박명수명언</a:t>
            </a:r>
            <a:r>
              <a:rPr lang="ko-KR" altLang="en-US" sz="1600" dirty="0">
                <a:latin typeface="여기어때 잘난체 2 TTF" pitchFamily="2" charset="-127"/>
                <a:ea typeface="여기어때 잘난체 2 TTF" pitchFamily="2" charset="-127"/>
              </a:rPr>
              <a:t>　＃</a:t>
            </a:r>
            <a:r>
              <a:rPr lang="ko-KR" altLang="en-US" sz="1600" dirty="0" err="1">
                <a:latin typeface="여기어때 잘난체 2 TTF" pitchFamily="2" charset="-127"/>
                <a:ea typeface="여기어때 잘난체 2 TTF" pitchFamily="2" charset="-127"/>
              </a:rPr>
              <a:t>무도예언</a:t>
            </a:r>
            <a:r>
              <a:rPr lang="ko-KR" altLang="en-US" sz="1600" dirty="0">
                <a:latin typeface="여기어때 잘난체 2 TTF" pitchFamily="2" charset="-127"/>
                <a:ea typeface="여기어때 잘난체 2 TTF" pitchFamily="2" charset="-127"/>
              </a:rPr>
              <a:t>　＃</a:t>
            </a:r>
            <a:r>
              <a:rPr lang="ko-KR" altLang="en-US" sz="1600" dirty="0" err="1">
                <a:latin typeface="여기어때 잘난체 2 TTF" pitchFamily="2" charset="-127"/>
                <a:ea typeface="여기어때 잘난체 2 TTF" pitchFamily="2" charset="-127"/>
              </a:rPr>
              <a:t>무도웃긴장면모음</a:t>
            </a:r>
            <a:r>
              <a:rPr lang="ko-KR" altLang="en-US" sz="1600" dirty="0">
                <a:latin typeface="여기어때 잘난체 2 TTF" pitchFamily="2" charset="-127"/>
                <a:ea typeface="여기어때 잘난체 2 TTF" pitchFamily="2" charset="-127"/>
              </a:rPr>
              <a:t>　＃무도 </a:t>
            </a:r>
            <a:r>
              <a:rPr lang="en-US" altLang="ko-KR" sz="1600" dirty="0">
                <a:latin typeface="여기어때 잘난체 2 TTF" pitchFamily="2" charset="-127"/>
                <a:ea typeface="여기어때 잘난체 2 TTF" pitchFamily="2" charset="-127"/>
              </a:rPr>
              <a:t>2</a:t>
            </a:r>
            <a:r>
              <a:rPr lang="ko-KR" altLang="en-US" sz="1600" dirty="0">
                <a:latin typeface="여기어때 잘난체 2 TTF" pitchFamily="2" charset="-127"/>
                <a:ea typeface="여기어때 잘난체 2 TTF" pitchFamily="2" charset="-127"/>
              </a:rPr>
              <a:t>０주년축하　</a:t>
            </a:r>
            <a:endParaRPr lang="ko-KR" altLang="en-US" sz="1600" dirty="0"/>
          </a:p>
        </p:txBody>
      </p:sp>
      <p:sp>
        <p:nvSpPr>
          <p:cNvPr id="25" name="AutoShape 2" descr="명수어록3">
            <a:extLst>
              <a:ext uri="{FF2B5EF4-FFF2-40B4-BE49-F238E27FC236}">
                <a16:creationId xmlns:a16="http://schemas.microsoft.com/office/drawing/2014/main" id="{F0A36E24-E9D9-5288-F338-CE2B4C2B94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7" name="AutoShape 4" descr="bb728078f0076950...">
            <a:extLst>
              <a:ext uri="{FF2B5EF4-FFF2-40B4-BE49-F238E27FC236}">
                <a16:creationId xmlns:a16="http://schemas.microsoft.com/office/drawing/2014/main" id="{083BEAE7-7EC0-688E-9452-82883FD1B5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C6A30673-493B-F1B0-A197-4C82F96525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5095" y="3390636"/>
            <a:ext cx="3923330" cy="2443075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DCBA2B9-255C-9406-1B65-A690F0508E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5539" y="109859"/>
            <a:ext cx="4452073" cy="244307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F8D1008C-AC28-82AD-C505-EF3CF84329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154" y="4057298"/>
            <a:ext cx="2466975" cy="184785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A8E5E91-FC0E-5FA7-3D9E-6725D50488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166" y="3225103"/>
            <a:ext cx="3673151" cy="226511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FCA7981-D73A-69E7-D5D9-0347ED9CDC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4440" y="720160"/>
            <a:ext cx="3429000" cy="342900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9D70C640-BB76-98B3-2E94-C34899267D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3278" y="2998843"/>
            <a:ext cx="2904669" cy="2362464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7AF9600A-F8D5-29F6-8A0E-26F957E4980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7930" y="80583"/>
            <a:ext cx="4061990" cy="2284869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DC94CEDC-DAB7-D785-8B4E-01F2090B0B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9"/>
          <a:stretch/>
        </p:blipFill>
        <p:spPr>
          <a:xfrm>
            <a:off x="7021440" y="1769641"/>
            <a:ext cx="4020553" cy="2647950"/>
          </a:xfrm>
          <a:prstGeom prst="rect">
            <a:avLst/>
          </a:prstGeom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476A4234-A2AC-964B-E9B6-6EAE8E48776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8541" y="383435"/>
            <a:ext cx="3947940" cy="2646664"/>
          </a:xfrm>
          <a:prstGeom prst="rect">
            <a:avLst/>
          </a:prstGeom>
        </p:spPr>
      </p:pic>
      <p:pic>
        <p:nvPicPr>
          <p:cNvPr id="38" name="그림 37">
            <a:extLst>
              <a:ext uri="{FF2B5EF4-FFF2-40B4-BE49-F238E27FC236}">
                <a16:creationId xmlns:a16="http://schemas.microsoft.com/office/drawing/2014/main" id="{393A2CA8-245B-D382-2A62-10FDF968794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355" y="2627631"/>
            <a:ext cx="3215113" cy="20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25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856FBB-40F9-32E3-DE2C-70FF0794A9E8}"/>
              </a:ext>
            </a:extLst>
          </p:cNvPr>
          <p:cNvSpPr txBox="1"/>
          <p:nvPr/>
        </p:nvSpPr>
        <p:spPr>
          <a:xfrm>
            <a:off x="4116036" y="232904"/>
            <a:ext cx="4222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붉은 악마와 울트라 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닛폰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3" name="AutoShape 2" descr="208-1">
            <a:extLst>
              <a:ext uri="{FF2B5EF4-FFF2-40B4-BE49-F238E27FC236}">
                <a16:creationId xmlns:a16="http://schemas.microsoft.com/office/drawing/2014/main" id="{EFD68E8A-12CA-E379-5903-69EBA201FA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D81342-8405-0292-9354-4443AD74C9A0}"/>
              </a:ext>
            </a:extLst>
          </p:cNvPr>
          <p:cNvSpPr txBox="1"/>
          <p:nvPr/>
        </p:nvSpPr>
        <p:spPr>
          <a:xfrm>
            <a:off x="1228100" y="5298185"/>
            <a:ext cx="973579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2002</a:t>
            </a:r>
            <a:r>
              <a:rPr lang="ko-KR" altLang="en-US" sz="2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한</a:t>
            </a:r>
            <a:r>
              <a:rPr lang="en-US" altLang="ko-KR" sz="2400" b="0" i="0" dirty="0">
                <a:solidFill>
                  <a:srgbClr val="000000"/>
                </a:solidFill>
                <a:effectLst/>
                <a:latin typeface="se-nanumgothic"/>
              </a:rPr>
              <a:t>·</a:t>
            </a:r>
            <a:r>
              <a:rPr lang="ko-KR" altLang="en-US" sz="2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 월드컵 당시 각 국을 상징하는 한국과 일본 축구 국가대표팀의 서포터즈 클럽</a:t>
            </a:r>
            <a:r>
              <a:rPr lang="en-US" altLang="ko-KR" sz="2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2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응원단</a:t>
            </a:r>
            <a:r>
              <a:rPr lang="en-US" altLang="ko-KR" sz="2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endParaRPr lang="ko-KR" altLang="en-US" sz="2400" dirty="0"/>
          </a:p>
        </p:txBody>
      </p:sp>
      <p:sp>
        <p:nvSpPr>
          <p:cNvPr id="8" name="AutoShape 6" descr="사진]우리가 바로 울트라 니폰! - 머니투데이">
            <a:extLst>
              <a:ext uri="{FF2B5EF4-FFF2-40B4-BE49-F238E27FC236}">
                <a16:creationId xmlns:a16="http://schemas.microsoft.com/office/drawing/2014/main" id="{2BB3A80C-C38A-B194-72B5-D557CBC1EF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838E209-02D3-7017-41D9-6A23BC703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344" y="908525"/>
            <a:ext cx="5827930" cy="37433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65252D1-28F3-C72C-BC3D-59687D135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112" y="908524"/>
            <a:ext cx="5619750" cy="3743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4A7E66-7BFD-59B9-73D5-31B1F12921B5}"/>
              </a:ext>
            </a:extLst>
          </p:cNvPr>
          <p:cNvSpPr txBox="1"/>
          <p:nvPr/>
        </p:nvSpPr>
        <p:spPr>
          <a:xfrm>
            <a:off x="1882228" y="4741542"/>
            <a:ext cx="2423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붉은 악마 </a:t>
            </a:r>
            <a:r>
              <a:rPr lang="en-US" altLang="ko-KR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(RED DEVIL)</a:t>
            </a:r>
            <a:endParaRPr lang="ko-KR" altLang="en-US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B923B2-C619-8A67-ADA0-3E5AAE53C227}"/>
              </a:ext>
            </a:extLst>
          </p:cNvPr>
          <p:cNvSpPr txBox="1"/>
          <p:nvPr/>
        </p:nvSpPr>
        <p:spPr>
          <a:xfrm>
            <a:off x="7688922" y="4741542"/>
            <a:ext cx="327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solidFill>
                  <a:srgbClr val="20212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울트라 </a:t>
            </a:r>
            <a:r>
              <a:rPr lang="ko-KR" altLang="en-US" dirty="0" err="1">
                <a:solidFill>
                  <a:srgbClr val="20212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닛폰</a:t>
            </a:r>
            <a:r>
              <a:rPr lang="ko-KR" altLang="en-US" dirty="0">
                <a:solidFill>
                  <a:srgbClr val="20212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</a:t>
            </a:r>
            <a:r>
              <a:rPr lang="en-US" altLang="ko-KR" dirty="0">
                <a:solidFill>
                  <a:srgbClr val="20212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ULTRAS NIPPON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877750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C6B22-6EAB-8CFB-06F7-6362768E7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A5F2EB0-A195-8247-8DC0-CF42E81E721C}"/>
              </a:ext>
            </a:extLst>
          </p:cNvPr>
          <p:cNvSpPr txBox="1"/>
          <p:nvPr/>
        </p:nvSpPr>
        <p:spPr>
          <a:xfrm>
            <a:off x="2649109" y="197341"/>
            <a:ext cx="7468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16.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검은 차량의 등장 그리고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밝혀진 악당의 정체 </a:t>
            </a:r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EFA07757-136D-DB42-892B-4C5FACABFAA0}"/>
              </a:ext>
            </a:extLst>
          </p:cNvPr>
          <p:cNvCxnSpPr>
            <a:cxnSpLocks/>
          </p:cNvCxnSpPr>
          <p:nvPr/>
        </p:nvCxnSpPr>
        <p:spPr>
          <a:xfrm>
            <a:off x="6275434" y="1293844"/>
            <a:ext cx="0" cy="21351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96A259E-D3DC-228D-30A0-9FCFDB693F3B}"/>
              </a:ext>
            </a:extLst>
          </p:cNvPr>
          <p:cNvSpPr txBox="1"/>
          <p:nvPr/>
        </p:nvSpPr>
        <p:spPr>
          <a:xfrm>
            <a:off x="480655" y="3961352"/>
            <a:ext cx="5546316" cy="2730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악당이 타고있던 검은색 차량은 우리나라 자동차 기업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‘</a:t>
            </a:r>
            <a:r>
              <a:rPr lang="ko-KR" altLang="en-US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기아 </a:t>
            </a:r>
            <a:r>
              <a:rPr lang="en-US" altLang="ko-KR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(</a:t>
            </a:r>
            <a:r>
              <a:rPr lang="en-US" altLang="ko-KR" sz="2000" b="0" i="0" dirty="0">
                <a:solidFill>
                  <a:srgbClr val="202122"/>
                </a:solidFill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KIA)’  </a:t>
            </a:r>
            <a:r>
              <a:rPr lang="en-US" altLang="ko-KR" b="0" i="0" dirty="0">
                <a:solidFill>
                  <a:srgbClr val="202122"/>
                </a:solidFill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-&gt;</a:t>
            </a:r>
            <a:r>
              <a:rPr lang="ko-KR" altLang="en-US" b="0" i="0" dirty="0">
                <a:solidFill>
                  <a:srgbClr val="202122"/>
                </a:solidFill>
                <a:effectLst/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 많은 자동차 브랜드 중 </a:t>
            </a:r>
            <a:r>
              <a:rPr lang="ko-KR" altLang="en-US" dirty="0">
                <a:solidFill>
                  <a:srgbClr val="20212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왜 기아일까</a:t>
            </a:r>
            <a:r>
              <a:rPr lang="en-US" altLang="ko-KR" dirty="0">
                <a:solidFill>
                  <a:srgbClr val="202122"/>
                </a:solidFill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기아는 독도사랑 기금 전달식</a:t>
            </a:r>
            <a:r>
              <a:rPr lang="en-US" altLang="ko-KR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대학생 독도 알리기 </a:t>
            </a:r>
            <a:endParaRPr lang="en-US" altLang="ko-KR" dirty="0">
              <a:solidFill>
                <a:srgbClr val="202122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프로젝트를 통한 독도 레이서</a:t>
            </a:r>
            <a:r>
              <a:rPr lang="en-US" altLang="ko-KR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 사랑 이벤트 실시 등 </a:t>
            </a:r>
            <a:endParaRPr lang="en-US" altLang="ko-KR" dirty="0">
              <a:solidFill>
                <a:srgbClr val="202122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많은 후원을 진행한 적이 있다</a:t>
            </a:r>
            <a:r>
              <a:rPr lang="en-US" altLang="ko-KR" dirty="0">
                <a:solidFill>
                  <a:srgbClr val="202122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EE1FF5C-5842-D0D7-4F53-4D77BB9EBAC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272" y="920271"/>
            <a:ext cx="4303574" cy="301671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28C64D-C7D5-F62E-CF41-0040D6E96A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337" y="895900"/>
            <a:ext cx="3948735" cy="3041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927912-000D-D9D9-2748-42F870A04D81}"/>
              </a:ext>
            </a:extLst>
          </p:cNvPr>
          <p:cNvSpPr txBox="1"/>
          <p:nvPr/>
        </p:nvSpPr>
        <p:spPr>
          <a:xfrm>
            <a:off x="6383547" y="3936981"/>
            <a:ext cx="5546316" cy="257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/>
            <a:r>
              <a:rPr lang="ko-KR" altLang="en-US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악당의 정체는 </a:t>
            </a:r>
            <a:r>
              <a:rPr lang="en-US" altLang="ko-KR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‘</a:t>
            </a:r>
            <a:r>
              <a:rPr lang="ko-KR" altLang="en-US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독도 지킴이</a:t>
            </a:r>
            <a:r>
              <a:rPr lang="en-US" altLang="ko-KR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’ </a:t>
            </a:r>
            <a:r>
              <a:rPr lang="ko-KR" altLang="en-US" sz="2000" dirty="0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가수로 활동중인 </a:t>
            </a:r>
            <a:r>
              <a:rPr lang="ko-KR" altLang="en-US" sz="2000" dirty="0" err="1">
                <a:latin typeface="나눔스퀘어OTF ExtraBold" panose="020B0600000101010101" pitchFamily="34" charset="-127"/>
                <a:ea typeface="나눔스퀘어OTF ExtraBold" panose="020B0600000101010101" pitchFamily="34" charset="-127"/>
              </a:rPr>
              <a:t>김장훈</a:t>
            </a:r>
            <a:endParaRPr lang="en-US" altLang="ko-KR" sz="2000" dirty="0">
              <a:latin typeface="나눔스퀘어OTF ExtraBold" panose="020B0600000101010101" pitchFamily="34" charset="-127"/>
              <a:ea typeface="나눔스퀘어OTF Extra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2008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미국 뉴욕 타임즈에 독도는 한국땅 광고를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싣기도 했으며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김장훈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독도 수영 횡단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’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출정식을 가지는 등 독도 지킴이로서 활동을 꾸준히 이어 나가고 있는 대표적인 연예인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077876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281B8-F6E7-3016-1A5A-A0A34952F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936F711-7D0F-5BBA-C535-C1A674D421F3}"/>
              </a:ext>
            </a:extLst>
          </p:cNvPr>
          <p:cNvSpPr txBox="1"/>
          <p:nvPr/>
        </p:nvSpPr>
        <p:spPr>
          <a:xfrm>
            <a:off x="571763" y="4052370"/>
            <a:ext cx="110484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/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스피드 특집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부에서 멤버들이 차를 바꾸면서 얻은 새로운 차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한국 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GM </a:t>
            </a:r>
            <a:r>
              <a:rPr lang="ko-KR" altLang="en-US" sz="16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다마스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키가 든 가방의 비밀번호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‘799’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마지막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부에서 악당이 알려준 폭탄가방의 비밀번호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‘805’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무엇을 의미하는 걸까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?</a:t>
            </a: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799, 805 -&gt;  </a:t>
            </a:r>
            <a:r>
              <a:rPr lang="ko-KR" altLang="en-US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독도의 우편번호는 </a:t>
            </a:r>
            <a:r>
              <a:rPr lang="en-US" altLang="ko-KR" sz="2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799-805</a:t>
            </a:r>
          </a:p>
          <a:p>
            <a:pPr algn="ctr"/>
            <a:r>
              <a:rPr lang="en-US" altLang="ko-KR" sz="14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</a:p>
          <a:p>
            <a:pPr algn="ctr"/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* 2014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도로명 주소 시행과 함께 우편번호가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‘40240’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으로 개편되었다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algn="ctr"/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*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새로 바뀐 독도는 우리땅 가사엔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‘</a:t>
            </a:r>
            <a:r>
              <a:rPr lang="ko-KR" altLang="en-US" sz="14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십구만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평방미터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799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에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805’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란 구절이 있다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6FBE7-D6B6-1BF0-5EDF-8BE6FE63EB3B}"/>
              </a:ext>
            </a:extLst>
          </p:cNvPr>
          <p:cNvSpPr txBox="1"/>
          <p:nvPr/>
        </p:nvSpPr>
        <p:spPr>
          <a:xfrm>
            <a:off x="2836934" y="251085"/>
            <a:ext cx="6824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지하철 선반의 가방과 폭탄 가방의 비밀번호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2CD63608-6B27-2253-B7DE-3113F116327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3584" y="1114733"/>
            <a:ext cx="3499227" cy="26758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B75A163-D8B4-E733-9BC7-93C475B16A8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5313" y="1114733"/>
            <a:ext cx="3373104" cy="2710354"/>
          </a:xfrm>
          <a:prstGeom prst="rect">
            <a:avLst/>
          </a:prstGeom>
        </p:spPr>
      </p:pic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79B5ADB9-56D3-B2DD-2835-22208580BFCF}"/>
              </a:ext>
            </a:extLst>
          </p:cNvPr>
          <p:cNvCxnSpPr>
            <a:cxnSpLocks/>
          </p:cNvCxnSpPr>
          <p:nvPr/>
        </p:nvCxnSpPr>
        <p:spPr>
          <a:xfrm>
            <a:off x="6186352" y="1293844"/>
            <a:ext cx="0" cy="24446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2940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9A8D1E-0256-46F7-4D51-B037400B2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D230403-9972-2525-3657-1BE379C4E5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3702" y="1879446"/>
            <a:ext cx="2968810" cy="2960764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39E0D2A3-21D4-9E5C-E1C2-58735B5442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188" y="1879447"/>
            <a:ext cx="3448186" cy="2960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BFEAA-B3B8-9072-FB55-9136998956FA}"/>
              </a:ext>
            </a:extLst>
          </p:cNvPr>
          <p:cNvSpPr txBox="1"/>
          <p:nvPr/>
        </p:nvSpPr>
        <p:spPr>
          <a:xfrm>
            <a:off x="1048455" y="4890023"/>
            <a:ext cx="24256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/>
              <a:t>국회 도서관 미션 도중</a:t>
            </a:r>
            <a:r>
              <a:rPr lang="en-US" altLang="ko-KR" sz="1600" dirty="0"/>
              <a:t>..</a:t>
            </a:r>
            <a:endParaRPr lang="ko-KR" alt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C738D0-E557-6694-9D68-6BEEBCB0C86E}"/>
              </a:ext>
            </a:extLst>
          </p:cNvPr>
          <p:cNvSpPr txBox="1"/>
          <p:nvPr/>
        </p:nvSpPr>
        <p:spPr>
          <a:xfrm>
            <a:off x="8697655" y="4907327"/>
            <a:ext cx="2660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/>
              <a:t>틀린 그림 찾기 미션 도중</a:t>
            </a:r>
            <a:r>
              <a:rPr lang="en-US" altLang="ko-KR" sz="1600" dirty="0"/>
              <a:t>..</a:t>
            </a:r>
            <a:endParaRPr lang="ko-KR" altLang="en-US" sz="1600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E8AC791-FAD3-7D0A-C298-EDAD9054CB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268" y="1879445"/>
            <a:ext cx="3774638" cy="2960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C33CB1-E649-0A3E-AD9E-985C102CA8CF}"/>
              </a:ext>
            </a:extLst>
          </p:cNvPr>
          <p:cNvSpPr txBox="1"/>
          <p:nvPr/>
        </p:nvSpPr>
        <p:spPr>
          <a:xfrm>
            <a:off x="5019646" y="4907327"/>
            <a:ext cx="26609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600" dirty="0"/>
              <a:t>새로운 차량 옮기기 도중</a:t>
            </a:r>
            <a:r>
              <a:rPr lang="en-US" altLang="ko-KR" sz="1600" dirty="0"/>
              <a:t>..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40755D-EDCE-24A3-28E1-FFA02657513D}"/>
              </a:ext>
            </a:extLst>
          </p:cNvPr>
          <p:cNvSpPr txBox="1"/>
          <p:nvPr/>
        </p:nvSpPr>
        <p:spPr>
          <a:xfrm>
            <a:off x="3783508" y="661632"/>
            <a:ext cx="4624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미션 때 마다 했던 눈치 게임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1074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10000"/>
          </a:blip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5BF7F1-C09E-82BD-BAC4-B6303F74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0F9E61-BE45-5EC4-5A55-67398A9D9636}"/>
              </a:ext>
            </a:extLst>
          </p:cNvPr>
          <p:cNvSpPr txBox="1"/>
          <p:nvPr/>
        </p:nvSpPr>
        <p:spPr>
          <a:xfrm>
            <a:off x="2377075" y="264739"/>
            <a:ext cx="8097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무한도전의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인자 유재석의 계속된 미션 참여 불능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29C06-F197-523E-DEEB-BD35B734BCEC}"/>
              </a:ext>
            </a:extLst>
          </p:cNvPr>
          <p:cNvSpPr txBox="1"/>
          <p:nvPr/>
        </p:nvSpPr>
        <p:spPr>
          <a:xfrm>
            <a:off x="323462" y="4123389"/>
            <a:ext cx="11700626" cy="2448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유재석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-&gt;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무한도전 멤버안에서 수동식 버스를 운전할 수 있는 사람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국가의 최고 지도자 혹은 정당성을 인정받고 권력을 행사할 수 있는 자들</a:t>
            </a:r>
            <a:endParaRPr lang="en-US" altLang="ko-KR" sz="20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하지만 운전 외에는 미션 내내 참여를 하지 못하는 모습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…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복잡한 국내</a:t>
            </a:r>
            <a:r>
              <a:rPr lang="en-US" altLang="ko-KR" sz="2000" b="0" i="0" dirty="0">
                <a:solidFill>
                  <a:srgbClr val="FF0000"/>
                </a:solidFill>
                <a:effectLst/>
                <a:latin typeface="se-nanumgothic"/>
              </a:rPr>
              <a:t>·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외 정치 및 경제 상황과 더불어 갖가지 이해관계 속에서 </a:t>
            </a:r>
            <a:endParaRPr lang="en-US" altLang="ko-KR" sz="2000" dirty="0">
              <a:solidFill>
                <a:srgbClr val="FF0000"/>
              </a:solidFill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독도가 한국의 고유의 영토임을 적극적으로 목소리내지 못하고 눈치만 보는 현실을 표현</a:t>
            </a:r>
            <a:r>
              <a:rPr lang="en-US" altLang="ko-KR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sz="2000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</a:t>
            </a:r>
            <a:r>
              <a:rPr lang="en-US" altLang="ko-KR" sz="20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2FBC4A5-6498-B213-A87B-98646499BE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254" y="981806"/>
            <a:ext cx="4489339" cy="295895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02D56BA-B22C-0801-260F-AAE1F23DA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11" t="-1176"/>
          <a:stretch/>
        </p:blipFill>
        <p:spPr>
          <a:xfrm>
            <a:off x="8502377" y="951674"/>
            <a:ext cx="3521711" cy="298909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F9AC88-CEA8-6CFF-871F-79690CA1A3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11" y="981805"/>
            <a:ext cx="3723559" cy="295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580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8BABE1-8E3E-2D1C-4BA5-827469EA7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465F5E33-618A-AE46-9453-A02D8870E058}"/>
              </a:ext>
            </a:extLst>
          </p:cNvPr>
          <p:cNvSpPr/>
          <p:nvPr/>
        </p:nvSpPr>
        <p:spPr>
          <a:xfrm>
            <a:off x="765650" y="327158"/>
            <a:ext cx="10660699" cy="62036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0D1E6D-5138-9E36-61AE-372F6104E1AB}"/>
              </a:ext>
            </a:extLst>
          </p:cNvPr>
          <p:cNvSpPr txBox="1"/>
          <p:nvPr/>
        </p:nvSpPr>
        <p:spPr>
          <a:xfrm>
            <a:off x="5532618" y="1246750"/>
            <a:ext cx="5652161" cy="448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지금까지 독도와 관련된 메시지를 찾고 추측해보며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우리는 무한도전 스피드 특집이 </a:t>
            </a:r>
            <a:endParaRPr lang="en-US" altLang="ko-KR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독도와 관련된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에피소드임을 생각해볼 수 있었다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</a:t>
            </a:r>
          </a:p>
          <a:p>
            <a:pPr algn="ctr"/>
            <a:endParaRPr lang="en-US" altLang="ko-KR" sz="20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그렇다면</a:t>
            </a:r>
            <a:r>
              <a:rPr lang="en-US" altLang="ko-KR" sz="20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…</a:t>
            </a:r>
          </a:p>
          <a:p>
            <a:pPr algn="ctr"/>
            <a:r>
              <a:rPr lang="ko-KR" altLang="en-US" sz="36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36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무한도전의 담당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PD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인 김태호 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PD</a:t>
            </a: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는</a:t>
            </a:r>
            <a:endParaRPr lang="en-US" altLang="ko-KR" sz="28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우리에게 무엇을 전하기 위해 이러한 </a:t>
            </a:r>
            <a:endParaRPr lang="en-US" altLang="ko-KR" sz="2800" dirty="0"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특집을 만든 것일까</a:t>
            </a:r>
            <a:r>
              <a:rPr lang="en-US" altLang="ko-KR" sz="2800" dirty="0"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?</a:t>
            </a:r>
          </a:p>
        </p:txBody>
      </p:sp>
      <p:sp>
        <p:nvSpPr>
          <p:cNvPr id="2" name="AutoShape 2" descr="무한도전 스피드 특집 - 나무위키">
            <a:extLst>
              <a:ext uri="{FF2B5EF4-FFF2-40B4-BE49-F238E27FC236}">
                <a16:creationId xmlns:a16="http://schemas.microsoft.com/office/drawing/2014/main" id="{8AE6494D-FB0A-F5D3-B451-E858FEC60A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8FFD6A-B32B-286F-B093-0A66EE1B30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540" y="1011465"/>
            <a:ext cx="3891012" cy="495455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419326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0AFECD-5295-976F-58F5-F57602ED8B31}"/>
              </a:ext>
            </a:extLst>
          </p:cNvPr>
          <p:cNvSpPr txBox="1"/>
          <p:nvPr/>
        </p:nvSpPr>
        <p:spPr>
          <a:xfrm>
            <a:off x="1821977" y="2721114"/>
            <a:ext cx="8952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서둘러</a:t>
            </a:r>
            <a:r>
              <a:rPr lang="en-US" altLang="ko-KR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 “</a:t>
            </a:r>
            <a:r>
              <a:rPr lang="ko-KR" altLang="en-US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시간은 너희를 기다려 주지 않아</a:t>
            </a:r>
            <a:r>
              <a:rPr lang="en-US" altLang="ko-KR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.”</a:t>
            </a:r>
            <a:endParaRPr lang="ko-KR" altLang="en-US" sz="4000" b="1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317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A730944-993D-6780-AC9D-FEE8574060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2944" y="1293845"/>
            <a:ext cx="4756443" cy="293607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CF54F10-D097-9051-942F-162EAAA0F9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328" y="1293844"/>
            <a:ext cx="4389885" cy="2936076"/>
          </a:xfrm>
          <a:prstGeom prst="rect">
            <a:avLst/>
          </a:prstGeom>
        </p:spPr>
      </p:pic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99B86124-5643-2B52-565D-2EEC56BE1D7F}"/>
              </a:ext>
            </a:extLst>
          </p:cNvPr>
          <p:cNvCxnSpPr>
            <a:cxnSpLocks/>
          </p:cNvCxnSpPr>
          <p:nvPr/>
        </p:nvCxnSpPr>
        <p:spPr>
          <a:xfrm>
            <a:off x="6186352" y="1293844"/>
            <a:ext cx="0" cy="29360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BE6768F-6A92-69F5-44D4-F5F10CBA104A}"/>
              </a:ext>
            </a:extLst>
          </p:cNvPr>
          <p:cNvSpPr txBox="1"/>
          <p:nvPr/>
        </p:nvSpPr>
        <p:spPr>
          <a:xfrm>
            <a:off x="2920734" y="471587"/>
            <a:ext cx="6951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김태호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PD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가 시청자들에게 전하려는 메시지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5D6667-F6EB-B212-76B8-C43964184928}"/>
              </a:ext>
            </a:extLst>
          </p:cNvPr>
          <p:cNvSpPr txBox="1"/>
          <p:nvPr/>
        </p:nvSpPr>
        <p:spPr>
          <a:xfrm>
            <a:off x="2117910" y="4299861"/>
            <a:ext cx="2361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우산도</a:t>
            </a:r>
            <a:r>
              <a:rPr lang="en-US" altLang="ko-KR" dirty="0"/>
              <a:t>(</a:t>
            </a:r>
            <a:r>
              <a:rPr lang="ko-KR" altLang="en-US" dirty="0"/>
              <a:t>독도</a:t>
            </a:r>
            <a:r>
              <a:rPr lang="en-US" altLang="ko-KR" dirty="0"/>
              <a:t>) -&gt; </a:t>
            </a:r>
            <a:r>
              <a:rPr lang="ko-KR" altLang="en-US" dirty="0"/>
              <a:t>죽도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6810F9-5AC5-EFF6-D4CF-5A11221B57C3}"/>
              </a:ext>
            </a:extLst>
          </p:cNvPr>
          <p:cNvSpPr txBox="1"/>
          <p:nvPr/>
        </p:nvSpPr>
        <p:spPr>
          <a:xfrm>
            <a:off x="6730328" y="4279390"/>
            <a:ext cx="448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동해</a:t>
            </a:r>
            <a:r>
              <a:rPr lang="en-US" altLang="ko-KR" dirty="0"/>
              <a:t> (East</a:t>
            </a:r>
            <a:r>
              <a:rPr lang="ko-KR" altLang="en-US" dirty="0"/>
              <a:t> </a:t>
            </a:r>
            <a:r>
              <a:rPr lang="en-US" altLang="ko-KR" dirty="0"/>
              <a:t>Sea)</a:t>
            </a:r>
            <a:r>
              <a:rPr lang="ko-KR" altLang="en-US" dirty="0"/>
              <a:t> </a:t>
            </a:r>
            <a:r>
              <a:rPr lang="en-US" altLang="ko-KR" dirty="0"/>
              <a:t>-&gt; </a:t>
            </a:r>
            <a:r>
              <a:rPr lang="ko-KR" altLang="en-US" dirty="0"/>
              <a:t>일본해 </a:t>
            </a:r>
            <a:r>
              <a:rPr lang="en-US" altLang="ko-KR" dirty="0"/>
              <a:t>(Sea of JAPAN)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E25976-2016-576D-36F7-943A79C46610}"/>
              </a:ext>
            </a:extLst>
          </p:cNvPr>
          <p:cNvSpPr txBox="1"/>
          <p:nvPr/>
        </p:nvSpPr>
        <p:spPr>
          <a:xfrm>
            <a:off x="0" y="5289564"/>
            <a:ext cx="12192000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국제 정세에 눈치만 보게 된다면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결국 일본에 의해 독도를 빼앗기게 될 것이라는 경고 </a:t>
            </a:r>
            <a:r>
              <a:rPr lang="ko-KR" altLang="en-US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메세지이며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대한제국이 일본에게 외교권을 박탈당하는 것을 시작으로 나라를 빼앗긴 비극적인 </a:t>
            </a:r>
            <a:r>
              <a:rPr lang="ko-KR" altLang="en-US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역사와도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연관지을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수 있다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이를 통해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한국은 국제 사회로부터 독도에 대한 주권 완전 확립의 때가 올 때까지 절대 멈추어서는 안된다는 것을 시사한다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4628E-A523-1411-25D3-95BEB64C261E}"/>
              </a:ext>
            </a:extLst>
          </p:cNvPr>
          <p:cNvSpPr txBox="1"/>
          <p:nvPr/>
        </p:nvSpPr>
        <p:spPr>
          <a:xfrm>
            <a:off x="4249124" y="4804336"/>
            <a:ext cx="3874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“</a:t>
            </a:r>
            <a:r>
              <a:rPr lang="ko-KR" altLang="en-US" sz="2000" b="1" dirty="0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시간은 너희를 기다려 주지 않아</a:t>
            </a:r>
            <a:r>
              <a:rPr lang="en-US" altLang="ko-KR" sz="2000" b="1" dirty="0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.”</a:t>
            </a:r>
            <a:endParaRPr lang="ko-KR" altLang="en-US" sz="2000" b="1" dirty="0">
              <a:solidFill>
                <a:srgbClr val="FF0000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32739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FCE31-CBB0-6822-BDF9-746F6AE25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0D8101-D6BC-8979-BC69-B4756BC9E92C}"/>
              </a:ext>
            </a:extLst>
          </p:cNvPr>
          <p:cNvSpPr txBox="1"/>
          <p:nvPr/>
        </p:nvSpPr>
        <p:spPr>
          <a:xfrm>
            <a:off x="1896094" y="2122187"/>
            <a:ext cx="8399812" cy="179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“</a:t>
            </a:r>
            <a:r>
              <a:rPr lang="ko-KR" altLang="en-US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오늘 너희가 목숨 걸고 한 일들이</a:t>
            </a:r>
            <a:r>
              <a:rPr lang="en-US" altLang="ko-KR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,</a:t>
            </a:r>
            <a:r>
              <a:rPr lang="ko-KR" altLang="en-US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</a:t>
            </a:r>
            <a:endParaRPr lang="en-US" altLang="ko-KR" sz="4000" b="1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b="1" dirty="0" err="1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머지</a:t>
            </a:r>
            <a:r>
              <a:rPr lang="ko-KR" altLang="en-US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않아 세상을 깜짝 놀라게 할거다</a:t>
            </a:r>
            <a:r>
              <a:rPr lang="en-US" altLang="ko-KR" sz="4000" b="1" dirty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.”</a:t>
            </a:r>
            <a:endParaRPr lang="ko-KR" altLang="en-US" sz="4000" b="1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8924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943953-459C-4BBB-5A8A-05036583D50A}"/>
              </a:ext>
            </a:extLst>
          </p:cNvPr>
          <p:cNvSpPr txBox="1"/>
          <p:nvPr/>
        </p:nvSpPr>
        <p:spPr>
          <a:xfrm>
            <a:off x="2920734" y="471587"/>
            <a:ext cx="6951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김태호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PD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가 시청자들에게 전하려는 메시지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</a:t>
            </a:r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sz="28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3DB4528-5600-FE1A-C49F-FAE152BD2A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12" y="1272073"/>
            <a:ext cx="5183265" cy="384607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CF1CE10-B4E0-2DEA-1512-55400C0974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631" y="1272073"/>
            <a:ext cx="5098582" cy="384607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8A4C2D-F98D-AB9C-E1AB-8A174B556D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364" y="1770200"/>
            <a:ext cx="36579" cy="29568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C1A010-602F-97D1-B42E-CBC41B914729}"/>
              </a:ext>
            </a:extLst>
          </p:cNvPr>
          <p:cNvSpPr txBox="1"/>
          <p:nvPr/>
        </p:nvSpPr>
        <p:spPr>
          <a:xfrm>
            <a:off x="1169808" y="5749031"/>
            <a:ext cx="9909111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멤버들이 힌트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en-US" altLang="ko-KR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I,h,b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를 조합하여 해당 주소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국제수로기구 공식 메일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로 메일을 하나를 보냈을 뿐이지만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이러한 개인들의 작은 움직임이 모여 독도에 대한 국제 여론에 큰 영향을 미칠 수 있음을 시사한다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7D023F-AB68-E545-986E-0D9F45B19359}"/>
              </a:ext>
            </a:extLst>
          </p:cNvPr>
          <p:cNvSpPr txBox="1"/>
          <p:nvPr/>
        </p:nvSpPr>
        <p:spPr>
          <a:xfrm>
            <a:off x="2224969" y="5220229"/>
            <a:ext cx="7835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“</a:t>
            </a:r>
            <a:r>
              <a:rPr lang="ko-KR" altLang="en-US" sz="2000" b="1" dirty="0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오늘 너희가 목숨 걸고 한 일들이 </a:t>
            </a:r>
            <a:r>
              <a:rPr lang="ko-KR" altLang="en-US" sz="2000" b="1" dirty="0" err="1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머지</a:t>
            </a:r>
            <a:r>
              <a:rPr lang="ko-KR" altLang="en-US" sz="2000" b="1" dirty="0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 않아 세상을 깜짝 놀라게 할거다</a:t>
            </a:r>
            <a:r>
              <a:rPr lang="en-US" altLang="ko-KR" sz="2000" b="1" dirty="0">
                <a:solidFill>
                  <a:srgbClr val="FF0000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.”</a:t>
            </a:r>
            <a:endParaRPr lang="ko-KR" altLang="en-US" sz="2000" b="1" dirty="0">
              <a:solidFill>
                <a:srgbClr val="FF0000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144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3666DADD-7383-88BD-92C0-8297D3E8F1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69" y="271089"/>
            <a:ext cx="11132261" cy="6315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D56384-34FC-CF9A-5F95-DB845A0B2AE8}"/>
              </a:ext>
            </a:extLst>
          </p:cNvPr>
          <p:cNvSpPr txBox="1"/>
          <p:nvPr/>
        </p:nvSpPr>
        <p:spPr>
          <a:xfrm>
            <a:off x="1775333" y="4329861"/>
            <a:ext cx="8641332" cy="2119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무한도전은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2005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4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23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~ 2018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31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일까지 총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615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부작의 </a:t>
            </a:r>
            <a:endPara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수 많은 특집들이 방영되었습니다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</a:t>
            </a:r>
            <a:endPara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저와 여러분의 어린시절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그리고 프로그램이 종영한 지금도 우리나라의 많은 이들에게 </a:t>
            </a:r>
            <a:endParaRPr lang="en-US" altLang="ko-KR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회차되며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웃음과 재미를 선사해준 국민 대표 예능 프로그램 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‘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무한도전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’ </a:t>
            </a:r>
            <a:r>
              <a:rPr lang="ko-KR" altLang="en-US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그런데 여기서</a:t>
            </a:r>
            <a:r>
              <a:rPr lang="en-US" altLang="ko-KR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…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4C5BF19-5EF8-41EA-E53C-CE9B3A6BD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99" y="653723"/>
            <a:ext cx="5486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35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C54CB-CF08-9113-77E0-0B4C1C1D7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67377D8-8B3A-497D-47B2-BF0CE89344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37" y="322819"/>
            <a:ext cx="10668925" cy="621236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24748B4-552D-FE4E-6554-4118651BD6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696" y="0"/>
            <a:ext cx="6242304" cy="6858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EC3AE3F-3CB9-D09D-6CAF-01549A3045C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609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7D73E4-1401-6D6B-99FC-8EAF42251D9B}"/>
              </a:ext>
            </a:extLst>
          </p:cNvPr>
          <p:cNvSpPr txBox="1"/>
          <p:nvPr/>
        </p:nvSpPr>
        <p:spPr>
          <a:xfrm>
            <a:off x="1534177" y="3036843"/>
            <a:ext cx="9123646" cy="337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무한도전 스피드 특집의 방영날짜는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2011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9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월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17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24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일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회차로는</a:t>
            </a:r>
            <a:endParaRPr lang="en-US" altLang="ko-KR" sz="1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265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회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267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회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268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회로 총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3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부작으로 편성되어 방영되었습니다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endParaRPr lang="en-US" altLang="ko-KR" sz="1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당시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무한도전 시청자 게시판에서도 스피드 특집을 독도와 </a:t>
            </a:r>
            <a:r>
              <a:rPr lang="ko-KR" altLang="en-US" sz="1600" dirty="0" err="1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관련지어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다양한 해석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 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많은 이야기들이 오갔습니다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</a:t>
            </a:r>
            <a:endParaRPr lang="en-US" altLang="ko-KR" sz="1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1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무한도전의 총괄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PD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인 김태호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PD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가 이 특집을 통해 전하고자 하는 메시지가 무엇인지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멤버들의 미션 수행 도중 보였던 여러 의미심장한 단어들과 이 상황들은 무엇을 표현한 것인지 등</a:t>
            </a:r>
            <a:endParaRPr lang="en-US" altLang="ko-KR" sz="1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2025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현재까지 약 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10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년 이상의 기간동안 지금까지도 공식적인 답변은 없는 상황입니다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그러나</a:t>
            </a:r>
            <a:r>
              <a:rPr lang="en-US" altLang="ko-KR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…</a:t>
            </a:r>
            <a:r>
              <a:rPr lang="ko-KR" altLang="en-US" sz="1600" dirty="0">
                <a:latin typeface="한컴 말랑말랑 Bold" panose="020F0803000000000000" pitchFamily="50" charset="-127"/>
                <a:ea typeface="한컴 말랑말랑 Bold" panose="020F0803000000000000" pitchFamily="50" charset="-127"/>
              </a:rPr>
              <a:t>  </a:t>
            </a:r>
            <a:endParaRPr lang="en-US" altLang="ko-KR" sz="1600" dirty="0">
              <a:latin typeface="한컴 말랑말랑 Bold" panose="020F0803000000000000" pitchFamily="50" charset="-127"/>
              <a:ea typeface="한컴 말랑말랑 Bold" panose="020F0803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91E434B-33D6-98F6-A5C3-9207CB9DF3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153" y="505235"/>
            <a:ext cx="3937086" cy="247599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B819B84-DB92-581D-9980-E9D7F29EE2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5490">
            <a:off x="969591" y="4598111"/>
            <a:ext cx="1290199" cy="212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0347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3BE87-B482-A619-A493-7F32B6D97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BA6BD95-2218-B999-F042-310FDC6CA6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69" y="271089"/>
            <a:ext cx="11132261" cy="6315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72428B-1F55-5E90-8C23-7C9ADF245850}"/>
              </a:ext>
            </a:extLst>
          </p:cNvPr>
          <p:cNvSpPr txBox="1"/>
          <p:nvPr/>
        </p:nvSpPr>
        <p:spPr>
          <a:xfrm>
            <a:off x="1724793" y="4844764"/>
            <a:ext cx="8742411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조선일보명조" panose="02030304000000000000" pitchFamily="18" charset="-127"/>
              </a:rPr>
              <a:t>무한도전이  </a:t>
            </a:r>
            <a:endParaRPr lang="en-US" altLang="ko-KR" sz="2400" dirty="0">
              <a:latin typeface="한컴 말랑말랑 Bold" panose="020F0803000000000000" pitchFamily="50" charset="-127"/>
              <a:ea typeface="한컴 말랑말랑 Bold" panose="020F0803000000000000" pitchFamily="50" charset="-127"/>
              <a:cs typeface="조선일보명조" panose="02030304000000000000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조선일보명조" panose="02030304000000000000" pitchFamily="18" charset="-127"/>
              </a:rPr>
              <a:t>독도와 관련된 특집을 방영했다는 사실을 알고 계시나요</a:t>
            </a:r>
            <a:r>
              <a:rPr lang="en-US" altLang="ko-KR" sz="2400" dirty="0"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조선일보명조" panose="02030304000000000000" pitchFamily="18" charset="-127"/>
              </a:rPr>
              <a:t>?</a:t>
            </a:r>
            <a:r>
              <a:rPr lang="ko-KR" altLang="en-US" sz="2400" dirty="0"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조선일보명조" panose="02030304000000000000" pitchFamily="18" charset="-127"/>
              </a:rPr>
              <a:t>  </a:t>
            </a:r>
            <a:endParaRPr lang="ko-KR" altLang="en-US" dirty="0">
              <a:latin typeface="한컴 말랑말랑 Bold" panose="020F0803000000000000" pitchFamily="50" charset="-127"/>
              <a:ea typeface="한컴 말랑말랑 Bold" panose="020F0803000000000000" pitchFamily="50" charset="-127"/>
              <a:cs typeface="조선일보명조" panose="02030304000000000000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EB8812-468E-06AA-49EB-41916E08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800273"/>
            <a:ext cx="6096000" cy="3429000"/>
          </a:xfrm>
          <a:prstGeom prst="rect">
            <a:avLst/>
          </a:prstGeom>
          <a:ln w="19050">
            <a:solidFill>
              <a:srgbClr val="FFFFFF"/>
            </a:solidFill>
          </a:ln>
          <a:effectLst>
            <a:reflection stA="10000" endPos="65000" dist="50800" dir="5400000" sy="-100000" algn="bl" rotWithShape="0"/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D52C639-F805-78FE-A207-C41AC7A0C1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72822">
            <a:off x="4056910" y="4375732"/>
            <a:ext cx="1282510" cy="938064"/>
          </a:xfrm>
          <a:prstGeom prst="rect">
            <a:avLst/>
          </a:prstGeom>
          <a:blipFill dpi="0" rotWithShape="1">
            <a:blip r:embed="rId5">
              <a:alphaModFix amt="12000"/>
            </a:blip>
            <a:srcRect/>
            <a:tile tx="0" ty="0" sx="100000" sy="100000" flip="none" algn="tl"/>
          </a:blipFill>
          <a:effectLst>
            <a:reflection stA="20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518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BC3ED-1FEF-7FE3-2D00-031602CCA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2951AE69-7BAD-720C-209A-F178981008D0}"/>
              </a:ext>
            </a:extLst>
          </p:cNvPr>
          <p:cNvSpPr/>
          <p:nvPr/>
        </p:nvSpPr>
        <p:spPr>
          <a:xfrm>
            <a:off x="765650" y="327158"/>
            <a:ext cx="10660699" cy="62036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방</a:t>
            </a:r>
            <a:endParaRPr lang="ko-KR" altLang="en-US" sz="1800" dirty="0">
              <a:latin typeface="여기어때 잘난체 2 TTF" pitchFamily="2" charset="-127"/>
              <a:ea typeface="여기어때 잘난체 2 TTF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6DA51-A527-73EB-D997-F95FDF21DD06}"/>
              </a:ext>
            </a:extLst>
          </p:cNvPr>
          <p:cNvSpPr txBox="1"/>
          <p:nvPr/>
        </p:nvSpPr>
        <p:spPr>
          <a:xfrm>
            <a:off x="5114455" y="1304304"/>
            <a:ext cx="6244748" cy="489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</a:pPr>
            <a:r>
              <a:rPr lang="en-US" altLang="ko-KR" b="0" i="0" dirty="0">
                <a:effectLst/>
                <a:latin typeface="여기어때 잘난체 2 TTF" pitchFamily="2" charset="-127"/>
                <a:ea typeface="여기어때 잘난체 2 TTF" pitchFamily="2" charset="-127"/>
              </a:rPr>
              <a:t>&lt; </a:t>
            </a:r>
            <a:r>
              <a:rPr lang="ko-KR" altLang="en-US" b="0" i="0" dirty="0">
                <a:effectLst/>
                <a:latin typeface="여기어때 잘난체 2 TTF" pitchFamily="2" charset="-127"/>
                <a:ea typeface="여기어때 잘난체 2 TTF" pitchFamily="2" charset="-127"/>
              </a:rPr>
              <a:t>특집 설명 </a:t>
            </a:r>
            <a:r>
              <a:rPr lang="en-US" altLang="ko-KR" b="0" i="0" dirty="0">
                <a:effectLst/>
                <a:latin typeface="여기어때 잘난체 2 TTF" pitchFamily="2" charset="-127"/>
                <a:ea typeface="여기어때 잘난체 2 TTF" pitchFamily="2" charset="-127"/>
              </a:rPr>
              <a:t>&gt;</a:t>
            </a:r>
            <a:r>
              <a:rPr lang="ko-KR" altLang="en-US" b="0" i="0" dirty="0">
                <a:effectLst/>
                <a:latin typeface="여기어때 잘난체 2 TTF" pitchFamily="2" charset="-127"/>
                <a:ea typeface="여기어때 잘난체 2 TTF" pitchFamily="2" charset="-127"/>
              </a:rPr>
              <a:t> </a:t>
            </a:r>
            <a:endParaRPr lang="en-US" altLang="ko-KR" b="0" i="0" dirty="0">
              <a:effectLst/>
              <a:latin typeface="여기어때 잘난체 2 TTF" pitchFamily="2" charset="-127"/>
              <a:ea typeface="여기어때 잘난체 2 TTF" pitchFamily="2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２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011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9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(265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회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), 17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(267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회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), 24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(268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회</a:t>
            </a: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3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주에 걸쳐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방영된 무한도전의 특집 중 하나로서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영화　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‘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스피드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(SPEED, 1994)’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에서 모티브를 따와 진행된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것이 특징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유재석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박명수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정준하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정형돈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하하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노홍철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길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이 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7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명의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멤버들이 미니버스에 탑승하여 주어진 미션을 수행하면서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악당에 의해 차에 설치된 폭탄이 터지지 않도록 하는 내용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처음엔 멤버들끼리 여름날 놀러가는 분위기였으나 이후 독도를 상징하는 듯한 장치를 숨겨놓아</a:t>
            </a:r>
            <a:r>
              <a:rPr lang="en-US" altLang="ko-KR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</a:t>
            </a:r>
            <a:r>
              <a:rPr lang="ko-KR" altLang="en-US" dirty="0">
                <a:solidFill>
                  <a:srgbClr val="FF0000"/>
                </a:solidFill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한국의 고유의 영토인 독도에 대한 관심을 이끌고 환기시켰다는 점에서 호평을 받은 특집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    </a:t>
            </a:r>
            <a:r>
              <a:rPr lang="en-US" altLang="ko-KR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# 2012 </a:t>
            </a:r>
            <a:r>
              <a:rPr lang="ko-KR" altLang="en-US" sz="14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미국 휴스턴 국제 영화제 예능 부문 은상 수상</a:t>
            </a:r>
            <a:endParaRPr lang="en-US" altLang="ko-KR" sz="14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79E3A68-4E07-1076-C2D1-131C89515B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106" y="2265076"/>
            <a:ext cx="4002943" cy="2771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A7336D-6AC3-B458-35BF-CECC7963F7E1}"/>
              </a:ext>
            </a:extLst>
          </p:cNvPr>
          <p:cNvSpPr txBox="1"/>
          <p:nvPr/>
        </p:nvSpPr>
        <p:spPr>
          <a:xfrm>
            <a:off x="3695342" y="653828"/>
            <a:ext cx="48013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dirty="0">
                <a:latin typeface="여기어때 잘난체 2 TTF" pitchFamily="2" charset="-127"/>
                <a:ea typeface="여기어때 잘난체 2 TTF" pitchFamily="2" charset="-127"/>
              </a:rPr>
              <a:t>- </a:t>
            </a:r>
            <a:r>
              <a:rPr lang="ko-KR" altLang="en-US" sz="3200" dirty="0">
                <a:latin typeface="여기어때 잘난체 2 TTF" pitchFamily="2" charset="-127"/>
                <a:ea typeface="여기어때 잘난체 2 TTF" pitchFamily="2" charset="-127"/>
              </a:rPr>
              <a:t>무한도전 스피드 특집 </a:t>
            </a:r>
            <a:r>
              <a:rPr lang="en-US" altLang="ko-KR" sz="3200" dirty="0">
                <a:latin typeface="여기어때 잘난체 2 TTF" pitchFamily="2" charset="-127"/>
                <a:ea typeface="여기어때 잘난체 2 TTF" pitchFamily="2" charset="-127"/>
              </a:rPr>
              <a:t>-</a:t>
            </a:r>
            <a:endParaRPr lang="ko-KR" altLang="en-US" sz="3200" dirty="0">
              <a:latin typeface="여기어때 잘난체 2 TTF" pitchFamily="2" charset="-127"/>
              <a:ea typeface="여기어때 잘난체 2 TTF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57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온라인 미디어 2" title="[9月의 무도] 이땐 미처 알지 못했지... 바캉스를 꿈꾸는 일곱 남자의 드림카(?) 픽업 서비스🚙 ＂스피드＂ 1편 (MBC 20110903 방송)">
            <a:hlinkClick r:id="" action="ppaction://media"/>
            <a:extLst>
              <a:ext uri="{FF2B5EF4-FFF2-40B4-BE49-F238E27FC236}">
                <a16:creationId xmlns:a16="http://schemas.microsoft.com/office/drawing/2014/main" id="{04586D7F-0F18-2743-88BD-9A5FBB5908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2863" y="567440"/>
            <a:ext cx="11003851" cy="6217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362B28-0BA0-B3C6-A55E-7BCC74637991}"/>
              </a:ext>
            </a:extLst>
          </p:cNvPr>
          <p:cNvSpPr txBox="1"/>
          <p:nvPr/>
        </p:nvSpPr>
        <p:spPr>
          <a:xfrm>
            <a:off x="3506007" y="44220"/>
            <a:ext cx="567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1. 1964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년식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폭스바겐 마이크로 버스</a:t>
            </a:r>
          </a:p>
        </p:txBody>
      </p:sp>
    </p:spTree>
    <p:extLst>
      <p:ext uri="{BB962C8B-B14F-4D97-AF65-F5344CB8AC3E}">
        <p14:creationId xmlns:p14="http://schemas.microsoft.com/office/powerpoint/2010/main" val="94418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8EB66E-903F-50A0-83DA-430209DF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5130F4B-61B9-6961-29BB-09D8753B39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27" y="4573734"/>
            <a:ext cx="11676883" cy="2144641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398849DF-7A6C-6651-8DC1-D3F5720C06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927" y="957361"/>
            <a:ext cx="5773041" cy="343799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2FB148C-8344-8E60-D57D-8E4E11F0AC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496" y="957361"/>
            <a:ext cx="5654314" cy="3437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D8588E-200D-E56A-4980-2A8A9D6C0FA0}"/>
              </a:ext>
            </a:extLst>
          </p:cNvPr>
          <p:cNvSpPr txBox="1"/>
          <p:nvPr/>
        </p:nvSpPr>
        <p:spPr>
          <a:xfrm>
            <a:off x="521544" y="4698766"/>
            <a:ext cx="11171648" cy="18155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&lt; </a:t>
            </a:r>
            <a:r>
              <a:rPr lang="ko-KR" altLang="en-US" b="1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시청자 해석 </a:t>
            </a:r>
            <a:r>
              <a:rPr lang="en-US" altLang="ko-KR" b="1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&gt;</a:t>
            </a:r>
            <a:endParaRPr lang="en-US" altLang="ko-KR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:  1964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</a:t>
            </a: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경제개발을 위해 정부는 일본과의 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</a:t>
            </a:r>
            <a:r>
              <a:rPr lang="ko-KR" altLang="en-US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한일회담을 재개하여 한일국교정상화를 추진했던 해를 의미함</a:t>
            </a:r>
            <a:r>
              <a:rPr lang="en-US" altLang="ko-KR" sz="1600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en-US" altLang="ko-KR" sz="16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-&gt; </a:t>
            </a:r>
            <a:r>
              <a:rPr lang="ko-KR" altLang="en-US" b="0" i="0" dirty="0">
                <a:effectLst/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버스의 색을 잘 보면 두 가지 색이 있는데</a:t>
            </a:r>
            <a:r>
              <a:rPr lang="ko-KR" altLang="en-US" dirty="0">
                <a:highlight>
                  <a:srgbClr val="FFFF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하얀색</a:t>
            </a:r>
            <a:r>
              <a:rPr lang="en-US" altLang="ko-KR" sz="1600" dirty="0">
                <a:highlight>
                  <a:srgbClr val="FFFF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highlight>
                  <a:srgbClr val="FFFF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밝고 깨끗한 미래</a:t>
            </a:r>
            <a:r>
              <a:rPr lang="en-US" altLang="ko-KR" sz="1600" dirty="0">
                <a:highlight>
                  <a:srgbClr val="FFFF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highlight>
                  <a:srgbClr val="FFFF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</a:t>
            </a:r>
            <a:r>
              <a:rPr lang="en-US" altLang="ko-KR" dirty="0">
                <a:highlight>
                  <a:srgbClr val="FFFF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</a:t>
            </a:r>
            <a:r>
              <a:rPr lang="ko-KR" altLang="en-US" dirty="0">
                <a:highlight>
                  <a:srgbClr val="FFFF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dirty="0">
                <a:highlight>
                  <a:srgbClr val="00CC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파란색</a:t>
            </a:r>
            <a:r>
              <a:rPr lang="en-US" altLang="ko-KR" sz="1600" dirty="0">
                <a:highlight>
                  <a:srgbClr val="00CC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(</a:t>
            </a:r>
            <a:r>
              <a:rPr lang="ko-KR" altLang="en-US" sz="1600" dirty="0">
                <a:highlight>
                  <a:srgbClr val="00CC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평화와 안정</a:t>
            </a:r>
            <a:r>
              <a:rPr lang="en-US" altLang="ko-KR" sz="1600" dirty="0">
                <a:highlight>
                  <a:srgbClr val="00CC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600" dirty="0">
                <a:highlight>
                  <a:srgbClr val="00CC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희망</a:t>
            </a:r>
            <a:r>
              <a:rPr lang="en-US" altLang="ko-KR" sz="1600" dirty="0">
                <a:highlight>
                  <a:srgbClr val="00CC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)</a:t>
            </a:r>
            <a:r>
              <a:rPr lang="ko-KR" altLang="en-US" dirty="0">
                <a:highlight>
                  <a:srgbClr val="00CCFF"/>
                </a:highlight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은 한국</a:t>
            </a:r>
            <a:r>
              <a:rPr lang="ko-KR" altLang="en-US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을 상징함</a:t>
            </a:r>
            <a:r>
              <a:rPr lang="en-US" altLang="ko-KR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</a:t>
            </a:r>
            <a:endParaRPr lang="en-US" altLang="ko-KR" b="0" i="0" dirty="0">
              <a:effectLst/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6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+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당시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한일 수교를 강력히 반대하는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6 </a:t>
            </a:r>
            <a:r>
              <a:rPr lang="en-US" altLang="ko-KR" sz="1400" b="0" i="0" dirty="0">
                <a:solidFill>
                  <a:srgbClr val="000000"/>
                </a:solidFill>
                <a:effectLst/>
                <a:latin typeface="se-nanumgothic"/>
              </a:rPr>
              <a:t>·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3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운동 등이 일어났으나 결국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, 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일본의 식민지배에 대한 청산과 사과를 받아내지 못한 채   </a:t>
            </a:r>
            <a:endParaRPr lang="en-US" altLang="ko-KR" sz="1400" dirty="0">
              <a:latin typeface="나눔스퀘어OTF Bold" panose="020B0600000101010101" pitchFamily="34" charset="-127"/>
              <a:ea typeface="나눔스퀘어OTF Bold" panose="020B0600000101010101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1965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6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월 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22</a:t>
            </a:r>
            <a:r>
              <a:rPr lang="ko-KR" altLang="en-US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일 한일 기본조약이 체결된 굴욕적인 해</a:t>
            </a:r>
            <a:r>
              <a:rPr lang="en-US" altLang="ko-KR" sz="14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473427-04FF-7D02-4929-B3CA1D146FF1}"/>
              </a:ext>
            </a:extLst>
          </p:cNvPr>
          <p:cNvSpPr txBox="1"/>
          <p:nvPr/>
        </p:nvSpPr>
        <p:spPr>
          <a:xfrm>
            <a:off x="3455623" y="224925"/>
            <a:ext cx="5671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1. 1964</a:t>
            </a:r>
            <a:r>
              <a:rPr lang="ko-KR" altLang="en-US" sz="2800" dirty="0" err="1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년식</a:t>
            </a:r>
            <a:r>
              <a:rPr lang="ko-KR" altLang="en-US" sz="2800" dirty="0">
                <a:latin typeface="나눔스퀘어OTF Bold" panose="020B0600000101010101" pitchFamily="34" charset="-127"/>
                <a:ea typeface="나눔스퀘어OTF Bold" panose="020B0600000101010101" pitchFamily="34" charset="-127"/>
              </a:rPr>
              <a:t> 폭스바겐 마이크로 버스</a:t>
            </a:r>
          </a:p>
        </p:txBody>
      </p:sp>
    </p:spTree>
    <p:extLst>
      <p:ext uri="{BB962C8B-B14F-4D97-AF65-F5344CB8AC3E}">
        <p14:creationId xmlns:p14="http://schemas.microsoft.com/office/powerpoint/2010/main" val="3541404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 dpi="0" rotWithShape="1">
          <a:blip xmlns:r="http://schemas.openxmlformats.org/officeDocument/2006/relationships" r:embed="rId1">
            <a:alphaModFix amt="10000"/>
          </a:blip>
          <a:srcRect/>
          <a:stretch>
            <a:fillRect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영토와 영유권 분쟁 그리고 독도(압축)</Template>
  <TotalTime>2</TotalTime>
  <Words>4032</Words>
  <Application>Microsoft Office PowerPoint</Application>
  <PresentationFormat>와이드스크린</PresentationFormat>
  <Paragraphs>401</Paragraphs>
  <Slides>50</Slides>
  <Notes>27</Notes>
  <HiddenSlides>0</HiddenSlides>
  <MMClips>8</MMClips>
  <ScaleCrop>false</ScaleCrop>
  <HeadingPairs>
    <vt:vector size="6" baseType="variant">
      <vt:variant>
        <vt:lpstr>사용한 글꼴</vt:lpstr>
      </vt:variant>
      <vt:variant>
        <vt:i4>25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76" baseType="lpstr">
      <vt:lpstr>Apple SD Gothic Neo</vt:lpstr>
      <vt:lpstr>HY궁서B</vt:lpstr>
      <vt:lpstr>Microsoft GothicNeo</vt:lpstr>
      <vt:lpstr>NanumSquare</vt:lpstr>
      <vt:lpstr>Noto Sans KR</vt:lpstr>
      <vt:lpstr>NotoSansKR-Bold</vt:lpstr>
      <vt:lpstr>NotoSansKR-Regular</vt:lpstr>
      <vt:lpstr>Pretendard</vt:lpstr>
      <vt:lpstr>Pretendard JP</vt:lpstr>
      <vt:lpstr>se-nanumgothic</vt:lpstr>
      <vt:lpstr>Spoqa Han Sans</vt:lpstr>
      <vt:lpstr>Spoqa Han Sans Neo</vt:lpstr>
      <vt:lpstr>나눔고딕</vt:lpstr>
      <vt:lpstr>나눔명조 ExtraBold</vt:lpstr>
      <vt:lpstr>나눔스퀘어OTF Bold</vt:lpstr>
      <vt:lpstr>나눔스퀘어OTF ExtraBold</vt:lpstr>
      <vt:lpstr>Dotum</vt:lpstr>
      <vt:lpstr>맑은 고딕</vt:lpstr>
      <vt:lpstr>여기어때 잘난체 2 TTF</vt:lpstr>
      <vt:lpstr>조선일보명조</vt:lpstr>
      <vt:lpstr>한컴 말랑말랑 Bold</vt:lpstr>
      <vt:lpstr>함초롬바탕</vt:lpstr>
      <vt:lpstr>Arial</vt:lpstr>
      <vt:lpstr>Cascadia Code Light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민준 김</dc:creator>
  <cp:lastModifiedBy>민준 김</cp:lastModifiedBy>
  <cp:revision>1</cp:revision>
  <dcterms:created xsi:type="dcterms:W3CDTF">2025-04-28T11:54:42Z</dcterms:created>
  <dcterms:modified xsi:type="dcterms:W3CDTF">2025-04-28T12:07:52Z</dcterms:modified>
</cp:coreProperties>
</file>