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84" r:id="rId4"/>
    <p:sldId id="257" r:id="rId5"/>
    <p:sldId id="258" r:id="rId6"/>
    <p:sldId id="285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6" r:id="rId3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BDC5E7E-5058-3BBE-206F-BE58D99B1D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709428E1-9FE2-9AB1-60F6-8C11FF4A51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4B3AFEA-C89D-6E4A-A9E0-8C343B293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0F0C5-9ED4-4B2A-A7A6-22777B4F43BA}" type="datetimeFigureOut">
              <a:rPr lang="ko-KR" altLang="en-US" smtClean="0"/>
              <a:t>2025-04-30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8A81DAC-A6C7-4102-0ED0-444CD46AA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34E7451-8F19-58DB-0B35-D4AD2BC55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8DBC-B67D-4F76-AF21-759A2F252D8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58620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B3AB916-C451-C2DB-EA79-6DA97A97D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9889FCD-B6ED-6241-8B74-2C29EFB438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3138B8-6E6C-BCF3-79CF-9241BDB9E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0F0C5-9ED4-4B2A-A7A6-22777B4F43BA}" type="datetimeFigureOut">
              <a:rPr lang="ko-KR" altLang="en-US" smtClean="0"/>
              <a:t>2025-04-30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186D9DE-08A6-3ACF-2E84-E54F2B7D8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C7F9D30-82C1-BDBD-6EBE-1DCDB685F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8DBC-B67D-4F76-AF21-759A2F252D8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6790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F2105263-8993-5B90-A675-D729109B11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4D0D8D0E-E0AD-BE8C-F3A9-1271A26834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B1AC597-0CA2-55F2-EA92-5A7EC2459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0F0C5-9ED4-4B2A-A7A6-22777B4F43BA}" type="datetimeFigureOut">
              <a:rPr lang="ko-KR" altLang="en-US" smtClean="0"/>
              <a:t>2025-04-30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4CA4A42-EB1B-D079-3ACA-F6B5A4EDE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7C28C5-A13E-F670-FFB3-93B283F67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8DBC-B67D-4F76-AF21-759A2F252D8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3453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575DC0E-E793-6A82-6E35-832F6FEF8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F666514-2DC0-542D-E376-8E89FB5D01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7DC64B-0746-E942-E0B8-49E0EE8D7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0F0C5-9ED4-4B2A-A7A6-22777B4F43BA}" type="datetimeFigureOut">
              <a:rPr lang="ko-KR" altLang="en-US" smtClean="0"/>
              <a:t>2025-04-30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33773D4-10E1-8E0D-A5B4-FCDCCBBA3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4769701-1D3D-0FF3-5C57-3EDF559F9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8DBC-B67D-4F76-AF21-759A2F252D8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7135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18D2B31-4790-A6A9-ACF8-1EFABC1CB3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A521E40-8A3E-B573-F3E0-CA81F305D8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DE73893-5386-929B-E266-B9AA5CB21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0F0C5-9ED4-4B2A-A7A6-22777B4F43BA}" type="datetimeFigureOut">
              <a:rPr lang="ko-KR" altLang="en-US" smtClean="0"/>
              <a:t>2025-04-30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1C7F480-AF2A-7FCB-4D09-485AA7271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D2E87CD-5341-9AF0-83F9-DAF4D8F13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8DBC-B67D-4F76-AF21-759A2F252D8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375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3B7E036-A47D-DF0E-BD82-D76063F16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BEA4196-D27B-9914-4D3C-B3C3E781F9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A7BD7E3F-A3BC-989B-1BFA-3DE915842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14E72AC-E229-E4DF-D612-2461F264A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0F0C5-9ED4-4B2A-A7A6-22777B4F43BA}" type="datetimeFigureOut">
              <a:rPr lang="ko-KR" altLang="en-US" smtClean="0"/>
              <a:t>2025-04-30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B8F0A9A-1CF3-DA8D-E677-E9A086231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3EAAFF2-63E2-1BFB-9744-FC33BB910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8DBC-B67D-4F76-AF21-759A2F252D8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17446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D9A6F2E-2D40-3D54-E3F5-62EF231D7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6BF8014-6618-649F-AAC5-307C23DE81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90650D2-CCFA-6DDD-61FD-F052087DA4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30CB82CA-77B9-AFB7-B464-39E12ABF5D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4E5CA223-BEA9-84CC-3241-C7372C7A4C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4DAF9C9E-6902-0A76-7D2F-A5721194E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0F0C5-9ED4-4B2A-A7A6-22777B4F43BA}" type="datetimeFigureOut">
              <a:rPr lang="ko-KR" altLang="en-US" smtClean="0"/>
              <a:t>2025-04-30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E443DD47-0A6B-9903-FD46-B6F26DB72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60D54A41-185D-DECA-631D-6DA7B0D9D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8DBC-B67D-4F76-AF21-759A2F252D8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0710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940BB64-E999-6565-95CD-A9C507536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780C9F71-12A6-B4EF-C53F-35D544FA7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0F0C5-9ED4-4B2A-A7A6-22777B4F43BA}" type="datetimeFigureOut">
              <a:rPr lang="ko-KR" altLang="en-US" smtClean="0"/>
              <a:t>2025-04-30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F6D6ED66-10F0-D6EF-378D-C6E4748C0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3530F071-90E6-9106-DD1B-73FF01AF4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8DBC-B67D-4F76-AF21-759A2F252D8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65557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371B0635-98F2-802D-10C2-E235E0EB1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0F0C5-9ED4-4B2A-A7A6-22777B4F43BA}" type="datetimeFigureOut">
              <a:rPr lang="ko-KR" altLang="en-US" smtClean="0"/>
              <a:t>2025-04-30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FB146777-7A2E-6C71-40B4-36A558C5F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67126A9D-62C1-C675-A13A-0724D820E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8DBC-B67D-4F76-AF21-759A2F252D8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84714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57E84C0-92F9-CF8B-08AA-99D18404D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F24F8AD-79F7-6804-B03C-EE9C092A26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271BF25-D767-8802-BD60-D5B8D68B99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8C695E4-5C55-8750-1A50-0F76307741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0F0C5-9ED4-4B2A-A7A6-22777B4F43BA}" type="datetimeFigureOut">
              <a:rPr lang="ko-KR" altLang="en-US" smtClean="0"/>
              <a:t>2025-04-30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3DEAFBA-3EAB-01E6-E850-5BFD1CFAF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AD05D1F-4057-2E01-2C29-A603AFC93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8DBC-B67D-4F76-AF21-759A2F252D8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37048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5ACD98A-FC84-74E3-41A7-724EC09C6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4072262D-2A79-0FB5-4367-E8EEF0A3FB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5765E4F0-3F76-7603-1230-3387520BEF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F3F68C8-AB7F-5854-5EFD-560097212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0F0C5-9ED4-4B2A-A7A6-22777B4F43BA}" type="datetimeFigureOut">
              <a:rPr lang="ko-KR" altLang="en-US" smtClean="0"/>
              <a:t>2025-04-30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A429C42-B7A5-7896-A737-54B7044AA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872CD76-811B-9F6D-D606-084034AAF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8DBC-B67D-4F76-AF21-759A2F252D8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8077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FDBCAE67-9801-56CE-99E0-A7147B1CD8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A56A3A0-28B0-72B2-6910-268C7A77BE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E917EB0-798D-88EB-9F47-528B207FE0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00F0C5-9ED4-4B2A-A7A6-22777B4F43BA}" type="datetimeFigureOut">
              <a:rPr lang="ko-KR" altLang="en-US" smtClean="0"/>
              <a:t>2025-04-30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46B5D6A-A872-2D40-5DE4-970DA49297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06DC1AD-AB72-448E-7B47-D7A00206A9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88DBC-B67D-4F76-AF21-759A2F252D8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0789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62CBE2F-82CC-19A7-062F-B2ADBAC179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/>
              <a:t>우리의 영토 독도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903DF7-9079-6150-D32A-CB96B6DC724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577152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5A9CC6D-7A9F-276C-1A45-5977503FA8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독도 수호 노력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B0BD484-80F8-7C26-96CC-AAF24E1B64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독도 경비대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sz="1800" dirty="0"/>
              <a:t>1954</a:t>
            </a:r>
            <a:r>
              <a:rPr lang="ko-KR" altLang="en-US" sz="1800" dirty="0"/>
              <a:t>년부터 헌신적으로 독도를 지키는 경비대원들이 있음</a:t>
            </a:r>
            <a:endParaRPr lang="en-US" altLang="ko-KR" sz="1800" dirty="0"/>
          </a:p>
          <a:p>
            <a:pPr marL="0" indent="0">
              <a:buNone/>
            </a:pPr>
            <a:endParaRPr lang="en-US" altLang="ko-KR" sz="1800" dirty="0"/>
          </a:p>
          <a:p>
            <a:r>
              <a:rPr lang="ko-KR" altLang="en-US" dirty="0"/>
              <a:t>시민단체 활동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독도수호대</a:t>
            </a:r>
            <a:r>
              <a:rPr lang="en-US" altLang="ko-KR" sz="1800" dirty="0"/>
              <a:t>, </a:t>
            </a:r>
            <a:r>
              <a:rPr lang="ko-KR" altLang="en-US" sz="1800" dirty="0"/>
              <a:t>독도본부 등 시민들의 자발적인 독도 수호 활동</a:t>
            </a:r>
            <a:endParaRPr lang="en-US" altLang="ko-KR" sz="1800" dirty="0"/>
          </a:p>
          <a:p>
            <a:pPr marL="0" indent="0">
              <a:buNone/>
            </a:pPr>
            <a:endParaRPr lang="en-US" altLang="ko-KR" sz="1800" dirty="0"/>
          </a:p>
          <a:p>
            <a:r>
              <a:rPr lang="ko-KR" altLang="en-US" dirty="0"/>
              <a:t>정부 지원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독도 관련 연구와 홍보를 위한 정부의 지속적인 지원과 투자</a:t>
            </a:r>
            <a:r>
              <a:rPr lang="en-US" altLang="ko-KR" sz="18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5014732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B696F15-BFE6-E44E-0983-75D5398EE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독도의 현재 모습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EE85276-72FD-F47D-B3AF-AAFE516F64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독도 주민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 err="1"/>
              <a:t>김성도</a:t>
            </a:r>
            <a:r>
              <a:rPr lang="en-US" altLang="ko-KR" sz="1800" dirty="0"/>
              <a:t>, </a:t>
            </a:r>
            <a:r>
              <a:rPr lang="ko-KR" altLang="en-US" sz="1800" dirty="0" err="1"/>
              <a:t>김신열</a:t>
            </a:r>
            <a:r>
              <a:rPr lang="ko-KR" altLang="en-US" sz="1800" dirty="0"/>
              <a:t> 부부 등 독도 지킴이들의 일상과 헌신적인 생활</a:t>
            </a:r>
            <a:endParaRPr lang="en-US" altLang="ko-KR" sz="1800" dirty="0"/>
          </a:p>
          <a:p>
            <a:pPr marL="0" indent="0">
              <a:buNone/>
            </a:pPr>
            <a:endParaRPr lang="en-US" altLang="ko-KR" sz="1800" dirty="0"/>
          </a:p>
          <a:p>
            <a:r>
              <a:rPr lang="ko-KR" altLang="en-US" dirty="0"/>
              <a:t>방문객 증가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연간 </a:t>
            </a:r>
            <a:r>
              <a:rPr lang="en-US" altLang="ko-KR" sz="1800" dirty="0"/>
              <a:t>20</a:t>
            </a:r>
            <a:r>
              <a:rPr lang="ko-KR" altLang="en-US" sz="1800" dirty="0"/>
              <a:t>만 명이상의 국내외 방문객들이 독도를 찾음</a:t>
            </a:r>
            <a:endParaRPr lang="en-US" altLang="ko-KR" sz="1800" dirty="0"/>
          </a:p>
          <a:p>
            <a:pPr marL="0" indent="0">
              <a:buNone/>
            </a:pPr>
            <a:endParaRPr lang="en-US" altLang="ko-KR" sz="1800" dirty="0"/>
          </a:p>
          <a:p>
            <a:r>
              <a:rPr lang="ko-KR" altLang="en-US" dirty="0"/>
              <a:t>시설 현황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독도박물관</a:t>
            </a:r>
            <a:r>
              <a:rPr lang="en-US" altLang="ko-KR" sz="1800" dirty="0"/>
              <a:t>, </a:t>
            </a:r>
            <a:r>
              <a:rPr lang="ko-KR" altLang="en-US" sz="1800" dirty="0"/>
              <a:t>독도전망대</a:t>
            </a:r>
            <a:r>
              <a:rPr lang="en-US" altLang="ko-KR" sz="1800" dirty="0"/>
              <a:t> </a:t>
            </a:r>
            <a:r>
              <a:rPr lang="ko-KR" altLang="en-US" sz="1800" dirty="0"/>
              <a:t>등 독도 관련 교육 및 전시 시설 확충</a:t>
            </a:r>
          </a:p>
        </p:txBody>
      </p:sp>
    </p:spTree>
    <p:extLst>
      <p:ext uri="{BB962C8B-B14F-4D97-AF65-F5344CB8AC3E}">
        <p14:creationId xmlns:p14="http://schemas.microsoft.com/office/powerpoint/2010/main" val="15700651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198B87E-641D-BC17-2217-61850710DB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독도의 미래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17AB6E5-7F28-79F6-C595-7965401BD3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국제적 인식 확대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전 세계의 독도의 역사적 사실을 알리는 노력</a:t>
            </a:r>
            <a:endParaRPr lang="en-US" altLang="ko-KR" sz="1800" dirty="0"/>
          </a:p>
          <a:p>
            <a:pPr marL="0" indent="0">
              <a:buNone/>
            </a:pPr>
            <a:endParaRPr lang="en-US" altLang="ko-KR" sz="1800" dirty="0"/>
          </a:p>
          <a:p>
            <a:r>
              <a:rPr lang="ko-KR" altLang="en-US" dirty="0"/>
              <a:t>생태계 보존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독도의 자연환경 보존과 지속가능한 관리</a:t>
            </a:r>
            <a:endParaRPr lang="en-US" altLang="ko-KR" sz="1800" dirty="0"/>
          </a:p>
          <a:p>
            <a:pPr marL="0" indent="0">
              <a:buNone/>
            </a:pPr>
            <a:endParaRPr lang="en-US" altLang="ko-KR" sz="1800" dirty="0"/>
          </a:p>
          <a:p>
            <a:r>
              <a:rPr lang="ko-KR" altLang="en-US" dirty="0"/>
              <a:t>평화적 해결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국제법과 역사적 진실에 기반한 영토 수호</a:t>
            </a:r>
          </a:p>
        </p:txBody>
      </p:sp>
    </p:spTree>
    <p:extLst>
      <p:ext uri="{BB962C8B-B14F-4D97-AF65-F5344CB8AC3E}">
        <p14:creationId xmlns:p14="http://schemas.microsoft.com/office/powerpoint/2010/main" val="11074310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C93A753-6346-16EF-0AC7-6FCB7C94CC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독도의 상징성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737496-3867-84EE-E580-F440E20D8A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영토 주권의 상징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대한민국 동쪽 경계를 지키는 수호자</a:t>
            </a:r>
            <a:endParaRPr lang="en-US" altLang="ko-KR" sz="1800" dirty="0"/>
          </a:p>
          <a:p>
            <a:pPr marL="0" indent="0">
              <a:buNone/>
            </a:pPr>
            <a:endParaRPr lang="en-US" altLang="ko-KR" sz="1800" dirty="0"/>
          </a:p>
          <a:p>
            <a:r>
              <a:rPr lang="ko-KR" altLang="en-US" dirty="0"/>
              <a:t>애국심 고취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민족의 자긍심을 일깨우는 소중한 존재</a:t>
            </a:r>
            <a:endParaRPr lang="en-US" altLang="ko-KR" sz="1800" dirty="0"/>
          </a:p>
          <a:p>
            <a:pPr marL="0" indent="0">
              <a:buNone/>
            </a:pPr>
            <a:endParaRPr lang="en-US" altLang="ko-KR" sz="1800" dirty="0"/>
          </a:p>
          <a:p>
            <a:r>
              <a:rPr lang="ko-KR" altLang="en-US" dirty="0"/>
              <a:t>국민 통합의 구심점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정치적 견해를 넘어 하나로 모이게 하는 힘</a:t>
            </a:r>
          </a:p>
        </p:txBody>
      </p:sp>
    </p:spTree>
    <p:extLst>
      <p:ext uri="{BB962C8B-B14F-4D97-AF65-F5344CB8AC3E}">
        <p14:creationId xmlns:p14="http://schemas.microsoft.com/office/powerpoint/2010/main" val="41795262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89C179A-0AC1-0E03-55C3-2F5AEDCE19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독도 관련 문화 콘텐츠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919A7E4-6619-A790-43DE-CB76DE0AEB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영화와 드라마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독도를 배경으로 한 </a:t>
            </a:r>
            <a:r>
              <a:rPr lang="en-US" altLang="ko-KR" sz="1800" dirty="0"/>
              <a:t>‘</a:t>
            </a:r>
            <a:r>
              <a:rPr lang="ko-KR" altLang="en-US" sz="1800" dirty="0"/>
              <a:t>독도 </a:t>
            </a:r>
            <a:r>
              <a:rPr lang="ko-KR" altLang="en-US" sz="1800" dirty="0" err="1"/>
              <a:t>수호대</a:t>
            </a:r>
            <a:r>
              <a:rPr lang="en-US" altLang="ko-KR" sz="1800" dirty="0"/>
              <a:t>’, ‘</a:t>
            </a:r>
            <a:r>
              <a:rPr lang="ko-KR" altLang="en-US" sz="1800" dirty="0"/>
              <a:t>푸른 바다의 전설</a:t>
            </a:r>
            <a:r>
              <a:rPr lang="en-US" altLang="ko-KR" sz="1800" dirty="0"/>
              <a:t>’ </a:t>
            </a:r>
            <a:r>
              <a:rPr lang="ko-KR" altLang="en-US" sz="1800" dirty="0"/>
              <a:t>등 작품들이 국민적 사랑을 받음</a:t>
            </a:r>
            <a:endParaRPr lang="en-US" altLang="ko-KR" sz="1800" dirty="0"/>
          </a:p>
          <a:p>
            <a:pPr marL="0" indent="0">
              <a:buNone/>
            </a:pPr>
            <a:endParaRPr lang="en-US" altLang="ko-KR" sz="1800" dirty="0"/>
          </a:p>
          <a:p>
            <a:r>
              <a:rPr lang="ko-KR" altLang="en-US" dirty="0"/>
              <a:t>음악과 공연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독도 사랑 노래 경연대회</a:t>
            </a:r>
            <a:r>
              <a:rPr lang="en-US" altLang="ko-KR" sz="1800" dirty="0"/>
              <a:t>, </a:t>
            </a:r>
            <a:r>
              <a:rPr lang="ko-KR" altLang="en-US" sz="1800" dirty="0"/>
              <a:t>독도 평화 콘서트 등 다양한 음악 행사가 매년 개최됨</a:t>
            </a:r>
            <a:endParaRPr lang="en-US" altLang="ko-KR" sz="1800" dirty="0"/>
          </a:p>
          <a:p>
            <a:pPr marL="0" indent="0">
              <a:buNone/>
            </a:pPr>
            <a:endParaRPr lang="en-US" altLang="ko-KR" sz="1800" dirty="0"/>
          </a:p>
          <a:p>
            <a:r>
              <a:rPr lang="ko-KR" altLang="en-US" dirty="0"/>
              <a:t>예술 작품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독도의 아름다움을 담은 사진전</a:t>
            </a:r>
            <a:r>
              <a:rPr lang="en-US" altLang="ko-KR" sz="1800" dirty="0"/>
              <a:t>,</a:t>
            </a:r>
            <a:r>
              <a:rPr lang="ko-KR" altLang="en-US" sz="1800" dirty="0"/>
              <a:t> 그림 전시회 등이 국내외에서 큰 호응을 얻고 있음</a:t>
            </a:r>
          </a:p>
        </p:txBody>
      </p:sp>
    </p:spTree>
    <p:extLst>
      <p:ext uri="{BB962C8B-B14F-4D97-AF65-F5344CB8AC3E}">
        <p14:creationId xmlns:p14="http://schemas.microsoft.com/office/powerpoint/2010/main" val="8366293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F6A35B2-C84D-F7B2-78D6-0C2E47844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국제 사회에서의 독도 인식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76A4018-E163-F86D-0924-752BEE5A16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해외 언론 보도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sz="1800" dirty="0"/>
              <a:t>CNN, BBC </a:t>
            </a:r>
            <a:r>
              <a:rPr lang="ko-KR" altLang="en-US" sz="1800" dirty="0"/>
              <a:t>등 주요 언론사들이 독도의 역사적 배경을 객관적으로 다루기 시작</a:t>
            </a:r>
            <a:endParaRPr lang="en-US" altLang="ko-KR" sz="1800" dirty="0"/>
          </a:p>
          <a:p>
            <a:pPr marL="0" indent="0">
              <a:buNone/>
            </a:pPr>
            <a:endParaRPr lang="en-US" altLang="ko-KR" sz="1800" dirty="0"/>
          </a:p>
          <a:p>
            <a:r>
              <a:rPr lang="ko-KR" altLang="en-US" dirty="0"/>
              <a:t>국제 학술대회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매년 서울에서 개최되는 </a:t>
            </a:r>
            <a:r>
              <a:rPr lang="en-US" altLang="ko-KR" sz="1800" dirty="0"/>
              <a:t>‘</a:t>
            </a:r>
            <a:r>
              <a:rPr lang="ko-KR" altLang="en-US" sz="1800" dirty="0"/>
              <a:t>독도 국제 포럼</a:t>
            </a:r>
            <a:r>
              <a:rPr lang="en-US" altLang="ko-KR" sz="1800" dirty="0"/>
              <a:t>‘</a:t>
            </a:r>
            <a:r>
              <a:rPr lang="ko-KR" altLang="en-US" sz="1800" dirty="0"/>
              <a:t>에 세계 각국의 전문가들이 참여</a:t>
            </a:r>
            <a:endParaRPr lang="en-US" altLang="ko-KR" sz="1800" dirty="0"/>
          </a:p>
          <a:p>
            <a:pPr marL="0" indent="0">
              <a:buNone/>
            </a:pPr>
            <a:endParaRPr lang="en-US" altLang="ko-KR" sz="1800" dirty="0"/>
          </a:p>
          <a:p>
            <a:r>
              <a:rPr lang="ko-KR" altLang="en-US" dirty="0"/>
              <a:t>한국 정부의 노력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외교부는 독도 관련 자료를 </a:t>
            </a:r>
            <a:r>
              <a:rPr lang="en-US" altLang="ko-KR" sz="1800" dirty="0"/>
              <a:t>12</a:t>
            </a:r>
            <a:r>
              <a:rPr lang="ko-KR" altLang="en-US" sz="1800" dirty="0"/>
              <a:t>개 언어로 번역해 전 세계에 배포하고 있음</a:t>
            </a:r>
            <a:endParaRPr lang="en-US" altLang="ko-KR" sz="1800" dirty="0"/>
          </a:p>
        </p:txBody>
      </p:sp>
    </p:spTree>
    <p:extLst>
      <p:ext uri="{BB962C8B-B14F-4D97-AF65-F5344CB8AC3E}">
        <p14:creationId xmlns:p14="http://schemas.microsoft.com/office/powerpoint/2010/main" val="29166945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8C07B41-89B6-B969-55CC-CF057348C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독도 방문의 중요성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96EBEAE-E96D-FE35-761B-DC065FD0A6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애국심 고취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독도를 직접 밟는 순간 가슴속에 애국심이 더욱 깊어짐</a:t>
            </a:r>
            <a:endParaRPr lang="en-US" altLang="ko-KR" sz="1800" dirty="0"/>
          </a:p>
          <a:p>
            <a:pPr marL="0" indent="0">
              <a:buNone/>
            </a:pPr>
            <a:endParaRPr lang="en-US" altLang="ko-KR" sz="1800" dirty="0"/>
          </a:p>
          <a:p>
            <a:r>
              <a:rPr lang="ko-KR" altLang="en-US" dirty="0"/>
              <a:t>자연 체험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독도의 깎아지른 절벽과 맑은 바다는 방문객에게 깊은 감동을 줌</a:t>
            </a:r>
            <a:endParaRPr lang="en-US" altLang="ko-KR" sz="1800" dirty="0"/>
          </a:p>
          <a:p>
            <a:pPr marL="0" indent="0">
              <a:buNone/>
            </a:pPr>
            <a:endParaRPr lang="en-US" altLang="ko-KR" sz="1800" dirty="0"/>
          </a:p>
          <a:p>
            <a:r>
              <a:rPr lang="ko-KR" altLang="en-US" dirty="0"/>
              <a:t>방문 정보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울릉도에서 출발하는 페리로 약 </a:t>
            </a:r>
            <a:r>
              <a:rPr lang="en-US" altLang="ko-KR" sz="1800" dirty="0"/>
              <a:t>1</a:t>
            </a:r>
            <a:r>
              <a:rPr lang="ko-KR" altLang="en-US" sz="1800" dirty="0"/>
              <a:t>시간 </a:t>
            </a:r>
            <a:r>
              <a:rPr lang="en-US" altLang="ko-KR" sz="1800" dirty="0"/>
              <a:t>30</a:t>
            </a:r>
            <a:r>
              <a:rPr lang="ko-KR" altLang="en-US" sz="1800" dirty="0"/>
              <a:t>분이면 독도에 도착할 수 있음</a:t>
            </a:r>
          </a:p>
        </p:txBody>
      </p:sp>
    </p:spTree>
    <p:extLst>
      <p:ext uri="{BB962C8B-B14F-4D97-AF65-F5344CB8AC3E}">
        <p14:creationId xmlns:p14="http://schemas.microsoft.com/office/powerpoint/2010/main" val="6516289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B0D4834-1278-CF41-6E74-2050AE23A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독도 관련 </a:t>
            </a:r>
            <a:r>
              <a:rPr lang="en-US" altLang="ko-KR" dirty="0"/>
              <a:t>NGO </a:t>
            </a:r>
            <a:r>
              <a:rPr lang="ko-KR" altLang="en-US" dirty="0"/>
              <a:t>활동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039F465-6A57-A60E-838B-C8A6CA2182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독도수호국립연대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sz="1800" dirty="0"/>
              <a:t>2003</a:t>
            </a:r>
            <a:r>
              <a:rPr lang="ko-KR" altLang="en-US" sz="1800" dirty="0"/>
              <a:t>년 설립된 이래 </a:t>
            </a:r>
            <a:r>
              <a:rPr lang="en-US" altLang="ko-KR" sz="1800" dirty="0"/>
              <a:t>50</a:t>
            </a:r>
            <a:r>
              <a:rPr lang="ko-KR" altLang="en-US" sz="1800" dirty="0"/>
              <a:t>여 회의 독도 지킴이 활동을 전개함</a:t>
            </a:r>
            <a:endParaRPr lang="en-US" altLang="ko-KR" sz="1800" dirty="0"/>
          </a:p>
          <a:p>
            <a:pPr marL="0" indent="0">
              <a:buNone/>
            </a:pPr>
            <a:endParaRPr lang="en-US" altLang="ko-KR" sz="1800" dirty="0"/>
          </a:p>
          <a:p>
            <a:r>
              <a:rPr lang="ko-KR" altLang="en-US" dirty="0"/>
              <a:t>독도 지킴이 봉사단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매월 청소년 봉사자들이 독도 알리기 캠페인을 진행함</a:t>
            </a:r>
            <a:endParaRPr lang="en-US" altLang="ko-KR" sz="1800" dirty="0"/>
          </a:p>
          <a:p>
            <a:pPr marL="0" indent="0">
              <a:buNone/>
            </a:pPr>
            <a:endParaRPr lang="en-US" altLang="ko-KR" sz="1800" dirty="0"/>
          </a:p>
          <a:p>
            <a:r>
              <a:rPr lang="ko-KR" altLang="en-US" dirty="0"/>
              <a:t>독도 사랑 기금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일반인들의 소액 기부로 독도 연구와 홍보 활동을 지원함</a:t>
            </a:r>
          </a:p>
        </p:txBody>
      </p:sp>
    </p:spTree>
    <p:extLst>
      <p:ext uri="{BB962C8B-B14F-4D97-AF65-F5344CB8AC3E}">
        <p14:creationId xmlns:p14="http://schemas.microsoft.com/office/powerpoint/2010/main" val="42407053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4CA5039-5A84-79AC-E144-07A4B02FCB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독도 관련 법률 및 제도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49FA337-8D12-1E9B-D221-ECEE2CE794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독도의용수비대 </a:t>
            </a:r>
            <a:r>
              <a:rPr lang="ko-KR" altLang="en-US" dirty="0" err="1"/>
              <a:t>지원법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sz="1800" dirty="0"/>
              <a:t>2005</a:t>
            </a:r>
            <a:r>
              <a:rPr lang="ko-KR" altLang="en-US" sz="1800" dirty="0"/>
              <a:t>년 제정</a:t>
            </a:r>
            <a:r>
              <a:rPr lang="en-US" altLang="ko-KR" sz="1800" dirty="0"/>
              <a:t>, </a:t>
            </a:r>
            <a:r>
              <a:rPr lang="ko-KR" altLang="en-US" sz="1800" dirty="0"/>
              <a:t>독도를 지킨 의용수비대원과 유족 지원</a:t>
            </a:r>
            <a:endParaRPr lang="en-US" altLang="ko-KR" sz="1800" dirty="0"/>
          </a:p>
          <a:p>
            <a:pPr marL="0" indent="0">
              <a:buNone/>
            </a:pPr>
            <a:endParaRPr lang="en-US" altLang="ko-KR" sz="1800" dirty="0"/>
          </a:p>
          <a:p>
            <a:r>
              <a:rPr lang="ko-KR" altLang="en-US" dirty="0"/>
              <a:t>독도의 지속가능한 이용에 관한 법률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sz="1800" dirty="0"/>
              <a:t>2008</a:t>
            </a:r>
            <a:r>
              <a:rPr lang="ko-KR" altLang="en-US" sz="1800" dirty="0"/>
              <a:t>년 제정</a:t>
            </a:r>
            <a:r>
              <a:rPr lang="en-US" altLang="ko-KR" sz="1800" dirty="0"/>
              <a:t>, </a:t>
            </a:r>
            <a:r>
              <a:rPr lang="ko-KR" altLang="en-US" sz="1800" dirty="0"/>
              <a:t>독도의 생태계 보존 및 합리적 이용 도모</a:t>
            </a:r>
            <a:endParaRPr lang="en-US" altLang="ko-KR" sz="1800" dirty="0"/>
          </a:p>
          <a:p>
            <a:pPr marL="0" indent="0">
              <a:buNone/>
            </a:pPr>
            <a:endParaRPr lang="en-US" altLang="ko-KR" sz="1800" dirty="0"/>
          </a:p>
          <a:p>
            <a:r>
              <a:rPr lang="ko-KR" altLang="en-US" dirty="0"/>
              <a:t>동해 지명 표기에 관한 결의안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sz="1800" dirty="0"/>
              <a:t>2014</a:t>
            </a:r>
            <a:r>
              <a:rPr lang="ko-KR" altLang="en-US" sz="1800" dirty="0"/>
              <a:t>년 채택</a:t>
            </a:r>
            <a:r>
              <a:rPr lang="en-US" altLang="ko-KR" sz="1800" dirty="0"/>
              <a:t>, </a:t>
            </a:r>
            <a:r>
              <a:rPr lang="ko-KR" altLang="en-US" sz="1800" dirty="0"/>
              <a:t>국제사회에서 </a:t>
            </a:r>
            <a:r>
              <a:rPr lang="en-US" altLang="ko-KR" sz="1800" dirty="0"/>
              <a:t>‘</a:t>
            </a:r>
            <a:r>
              <a:rPr lang="ko-KR" altLang="en-US" sz="1800" dirty="0"/>
              <a:t>동해</a:t>
            </a:r>
            <a:r>
              <a:rPr lang="en-US" altLang="ko-KR" sz="1800" dirty="0"/>
              <a:t>’ </a:t>
            </a:r>
            <a:r>
              <a:rPr lang="ko-KR" altLang="en-US" sz="1800" dirty="0"/>
              <a:t>병기 추진</a:t>
            </a:r>
            <a:endParaRPr lang="en-US" altLang="ko-KR" sz="1800" dirty="0"/>
          </a:p>
        </p:txBody>
      </p:sp>
    </p:spTree>
    <p:extLst>
      <p:ext uri="{BB962C8B-B14F-4D97-AF65-F5344CB8AC3E}">
        <p14:creationId xmlns:p14="http://schemas.microsoft.com/office/powerpoint/2010/main" val="20973404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9E17573-4909-5919-6334-AD4CC0FA4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독도에서 볼 수 있는 일출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A371B89-974D-F821-BACA-02118A446D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대한민국에서 가장 먼저 해가 뜨는 곳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독도는 우리나라의 동쪽 끝에 위치해 일출 시각이 가장 빠름</a:t>
            </a:r>
            <a:endParaRPr lang="en-US" altLang="ko-KR" sz="1800" dirty="0"/>
          </a:p>
          <a:p>
            <a:pPr marL="0" indent="0">
              <a:buNone/>
            </a:pPr>
            <a:endParaRPr lang="en-US" altLang="ko-KR" sz="1800" dirty="0"/>
          </a:p>
          <a:p>
            <a:r>
              <a:rPr lang="ko-KR" altLang="en-US" dirty="0"/>
              <a:t>자연이 주는 경이로움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구름과 수평선 사이로 떠오르는 태양은 장관을 이룸</a:t>
            </a:r>
            <a:endParaRPr lang="en-US" altLang="ko-KR" sz="1800" dirty="0"/>
          </a:p>
          <a:p>
            <a:pPr marL="0" indent="0">
              <a:buNone/>
            </a:pPr>
            <a:endParaRPr lang="en-US" altLang="ko-KR" sz="1800" dirty="0"/>
          </a:p>
          <a:p>
            <a:r>
              <a:rPr lang="ko-KR" altLang="en-US" dirty="0"/>
              <a:t>사진작가들이 사랑하는 촬영 명소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매년 수많은 사람들이 일출 촬영을 위해 방문</a:t>
            </a:r>
          </a:p>
        </p:txBody>
      </p:sp>
    </p:spTree>
    <p:extLst>
      <p:ext uri="{BB962C8B-B14F-4D97-AF65-F5344CB8AC3E}">
        <p14:creationId xmlns:p14="http://schemas.microsoft.com/office/powerpoint/2010/main" val="986591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DD138DE-90F2-2B7A-DE7C-AC9634102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독도라는 이름의 유래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74446BF-315A-B9F1-AD32-73378CD557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독도는 한자로 쓰면 </a:t>
            </a:r>
            <a:r>
              <a:rPr lang="en-US" altLang="ko-KR" dirty="0"/>
              <a:t>‘</a:t>
            </a:r>
            <a:r>
              <a:rPr lang="ko-KR" altLang="en-US" dirty="0"/>
              <a:t>홀로 있는 섬</a:t>
            </a:r>
            <a:r>
              <a:rPr lang="en-US" altLang="ko-KR" dirty="0"/>
              <a:t>’</a:t>
            </a:r>
            <a:r>
              <a:rPr lang="ko-KR" altLang="en-US" dirty="0"/>
              <a:t>이라는 의미이지만 실제로는 한자표기보다 </a:t>
            </a:r>
            <a:r>
              <a:rPr lang="en-US" altLang="ko-KR" dirty="0"/>
              <a:t>‘</a:t>
            </a:r>
            <a:r>
              <a:rPr lang="ko-KR" altLang="en-US" dirty="0"/>
              <a:t>돌섬</a:t>
            </a:r>
            <a:r>
              <a:rPr lang="en-US" altLang="ko-KR" dirty="0"/>
              <a:t>’</a:t>
            </a:r>
            <a:r>
              <a:rPr lang="ko-KR" altLang="en-US" dirty="0"/>
              <a:t>에서 유래된 이름으로 알려져 있다</a:t>
            </a:r>
            <a:r>
              <a:rPr lang="en-US" altLang="ko-KR" dirty="0"/>
              <a:t>.</a:t>
            </a:r>
          </a:p>
          <a:p>
            <a:endParaRPr lang="en-US" altLang="ko-KR" dirty="0"/>
          </a:p>
          <a:p>
            <a:r>
              <a:rPr lang="en-US" altLang="ko-KR" dirty="0"/>
              <a:t>‘</a:t>
            </a:r>
            <a:r>
              <a:rPr lang="ko-KR" altLang="en-US" dirty="0"/>
              <a:t>돌섬</a:t>
            </a:r>
            <a:r>
              <a:rPr lang="en-US" altLang="ko-KR" dirty="0"/>
              <a:t>’ &gt; ‘</a:t>
            </a:r>
            <a:r>
              <a:rPr lang="ko-KR" altLang="en-US" dirty="0" err="1"/>
              <a:t>독섬</a:t>
            </a:r>
            <a:r>
              <a:rPr lang="en-US" altLang="ko-KR" dirty="0"/>
              <a:t>‘&gt; ‘</a:t>
            </a:r>
            <a:r>
              <a:rPr lang="ko-KR" altLang="en-US" dirty="0"/>
              <a:t>독도</a:t>
            </a:r>
            <a:r>
              <a:rPr lang="en-US" altLang="ko-KR" dirty="0"/>
              <a:t>’</a:t>
            </a:r>
            <a:r>
              <a:rPr lang="ko-KR" altLang="en-US" dirty="0"/>
              <a:t>로 변화된 것으로 추정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3235244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86CBD62-C10D-E83D-652F-06EB668FE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독도 기념 </a:t>
            </a:r>
            <a:r>
              <a:rPr lang="ko-KR" altLang="en-US" dirty="0" err="1"/>
              <a:t>굿즈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47624A0-9150-B2AB-0692-E0D290A091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다양한 상품으로 기억되는 독도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 err="1"/>
              <a:t>키링</a:t>
            </a:r>
            <a:r>
              <a:rPr lang="en-US" altLang="ko-KR" sz="1800" dirty="0"/>
              <a:t>, </a:t>
            </a:r>
            <a:r>
              <a:rPr lang="ko-KR" altLang="en-US" sz="1800" dirty="0"/>
              <a:t>노트</a:t>
            </a:r>
            <a:r>
              <a:rPr lang="en-US" altLang="ko-KR" sz="1800" dirty="0"/>
              <a:t>, </a:t>
            </a:r>
            <a:r>
              <a:rPr lang="ko-KR" altLang="en-US" sz="1800" dirty="0"/>
              <a:t>스티커</a:t>
            </a:r>
            <a:r>
              <a:rPr lang="en-US" altLang="ko-KR" sz="1800" dirty="0"/>
              <a:t>, </a:t>
            </a:r>
            <a:r>
              <a:rPr lang="ko-KR" altLang="en-US" sz="1800" dirty="0"/>
              <a:t>인형 등 친근한 디자인</a:t>
            </a:r>
            <a:endParaRPr lang="en-US" altLang="ko-KR" sz="1800" dirty="0"/>
          </a:p>
          <a:p>
            <a:pPr marL="0" indent="0">
              <a:buNone/>
            </a:pPr>
            <a:endParaRPr lang="en-US" altLang="ko-KR" sz="1800" dirty="0"/>
          </a:p>
          <a:p>
            <a:r>
              <a:rPr lang="ko-KR" altLang="en-US" dirty="0"/>
              <a:t>문화와 결합은 </a:t>
            </a:r>
            <a:r>
              <a:rPr lang="ko-KR" altLang="en-US" dirty="0" err="1"/>
              <a:t>굿즈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한복 캐릭터</a:t>
            </a:r>
            <a:r>
              <a:rPr lang="en-US" altLang="ko-KR" sz="1800" dirty="0"/>
              <a:t>, </a:t>
            </a:r>
            <a:r>
              <a:rPr lang="ko-KR" altLang="en-US" sz="1800" dirty="0"/>
              <a:t>국악 요소 등 한국적 디자인 반영</a:t>
            </a:r>
            <a:endParaRPr lang="en-US" altLang="ko-KR" sz="1800" dirty="0"/>
          </a:p>
          <a:p>
            <a:pPr marL="0" indent="0">
              <a:buNone/>
            </a:pPr>
            <a:endParaRPr lang="en-US" altLang="ko-KR" sz="1800" dirty="0"/>
          </a:p>
          <a:p>
            <a:r>
              <a:rPr lang="ko-KR" altLang="en-US" dirty="0"/>
              <a:t>수익 일부는 독도 보호 활동에 사용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캠페인형 </a:t>
            </a:r>
            <a:r>
              <a:rPr lang="ko-KR" altLang="en-US" sz="1800" dirty="0" err="1"/>
              <a:t>굿즈는</a:t>
            </a:r>
            <a:r>
              <a:rPr lang="ko-KR" altLang="en-US" sz="1800" dirty="0"/>
              <a:t> 공익적 의미도 함께 닿음</a:t>
            </a:r>
          </a:p>
        </p:txBody>
      </p:sp>
    </p:spTree>
    <p:extLst>
      <p:ext uri="{BB962C8B-B14F-4D97-AF65-F5344CB8AC3E}">
        <p14:creationId xmlns:p14="http://schemas.microsoft.com/office/powerpoint/2010/main" val="31430174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93264AF-075E-AC67-33DF-E34DFA2B4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독도와 기념일 캘린더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13016D9-5EDF-B492-97A4-6755B47CCC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10</a:t>
            </a:r>
            <a:r>
              <a:rPr lang="ko-KR" altLang="en-US" dirty="0"/>
              <a:t>월 </a:t>
            </a:r>
            <a:r>
              <a:rPr lang="en-US" altLang="ko-KR" dirty="0"/>
              <a:t>25</a:t>
            </a:r>
            <a:r>
              <a:rPr lang="ko-KR" altLang="en-US" dirty="0"/>
              <a:t>일 </a:t>
            </a:r>
            <a:r>
              <a:rPr lang="en-US" altLang="ko-KR" dirty="0"/>
              <a:t>– </a:t>
            </a:r>
            <a:r>
              <a:rPr lang="ko-KR" altLang="en-US" dirty="0"/>
              <a:t>독도의 날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전국 지자체에서 기념식 및 교육 행사 개최</a:t>
            </a:r>
            <a:endParaRPr lang="en-US" altLang="ko-KR" sz="1800" dirty="0"/>
          </a:p>
          <a:p>
            <a:pPr marL="0" indent="0">
              <a:buNone/>
            </a:pPr>
            <a:endParaRPr lang="en-US" altLang="ko-KR" sz="1800" dirty="0"/>
          </a:p>
          <a:p>
            <a:r>
              <a:rPr lang="en-US" altLang="ko-KR" dirty="0"/>
              <a:t>4</a:t>
            </a:r>
            <a:r>
              <a:rPr lang="ko-KR" altLang="en-US" dirty="0"/>
              <a:t>월 </a:t>
            </a:r>
            <a:r>
              <a:rPr lang="en-US" altLang="ko-KR" dirty="0"/>
              <a:t>13</a:t>
            </a:r>
            <a:r>
              <a:rPr lang="ko-KR" altLang="en-US" dirty="0"/>
              <a:t>일 </a:t>
            </a:r>
            <a:r>
              <a:rPr lang="en-US" altLang="ko-KR" dirty="0"/>
              <a:t>– </a:t>
            </a:r>
            <a:r>
              <a:rPr lang="ko-KR" altLang="en-US" dirty="0"/>
              <a:t>주민 입도 기념일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故 </a:t>
            </a:r>
            <a:r>
              <a:rPr lang="ko-KR" altLang="en-US" sz="1800" dirty="0" err="1"/>
              <a:t>김성도</a:t>
            </a:r>
            <a:r>
              <a:rPr lang="ko-KR" altLang="en-US" sz="1800" dirty="0"/>
              <a:t> 씨가 독도에 정착한 날</a:t>
            </a:r>
            <a:endParaRPr lang="en-US" altLang="ko-KR" sz="1800" dirty="0"/>
          </a:p>
          <a:p>
            <a:pPr marL="0" indent="0">
              <a:buNone/>
            </a:pPr>
            <a:endParaRPr lang="en-US" altLang="ko-KR" sz="1800" dirty="0"/>
          </a:p>
          <a:p>
            <a:r>
              <a:rPr lang="en-US" altLang="ko-KR" dirty="0"/>
              <a:t>3</a:t>
            </a:r>
            <a:r>
              <a:rPr lang="ko-KR" altLang="en-US" dirty="0"/>
              <a:t>월 </a:t>
            </a:r>
            <a:r>
              <a:rPr lang="en-US" altLang="ko-KR" dirty="0"/>
              <a:t>1</a:t>
            </a:r>
            <a:r>
              <a:rPr lang="ko-KR" altLang="en-US" dirty="0"/>
              <a:t>일 </a:t>
            </a:r>
            <a:r>
              <a:rPr lang="en-US" altLang="ko-KR" dirty="0"/>
              <a:t>– </a:t>
            </a:r>
            <a:r>
              <a:rPr lang="ko-KR" altLang="en-US" dirty="0"/>
              <a:t>삼일절 연계 캠페인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애국 행사의 독도 수호 메시지 결합</a:t>
            </a:r>
          </a:p>
        </p:txBody>
      </p:sp>
    </p:spTree>
    <p:extLst>
      <p:ext uri="{BB962C8B-B14F-4D97-AF65-F5344CB8AC3E}">
        <p14:creationId xmlns:p14="http://schemas.microsoft.com/office/powerpoint/2010/main" val="13729831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E9F3B6B-201B-5F42-6132-9383CC679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독도와 </a:t>
            </a:r>
            <a:r>
              <a:rPr lang="en-US" altLang="ko-KR" dirty="0"/>
              <a:t>K-</a:t>
            </a:r>
            <a:r>
              <a:rPr lang="ko-KR" altLang="en-US" dirty="0"/>
              <a:t>문화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5CDE69D-A298-A22C-C1F3-35AF202738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K</a:t>
            </a:r>
            <a:r>
              <a:rPr lang="ko-KR" altLang="en-US" dirty="0"/>
              <a:t>팝과 독도의 만남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아이돌이 독도 관련 게시물로 응원 메시지 전달</a:t>
            </a:r>
            <a:endParaRPr lang="en-US" altLang="ko-KR" sz="1800" dirty="0"/>
          </a:p>
          <a:p>
            <a:pPr marL="0" indent="0">
              <a:buNone/>
            </a:pPr>
            <a:endParaRPr lang="en-US" altLang="ko-KR" sz="1800" dirty="0"/>
          </a:p>
          <a:p>
            <a:r>
              <a:rPr lang="en-US" altLang="ko-KR" dirty="0"/>
              <a:t>K</a:t>
            </a:r>
            <a:r>
              <a:rPr lang="ko-KR" altLang="en-US" dirty="0"/>
              <a:t>웹툰</a:t>
            </a:r>
            <a:r>
              <a:rPr lang="en-US" altLang="ko-KR" dirty="0"/>
              <a:t>, K</a:t>
            </a:r>
            <a:r>
              <a:rPr lang="ko-KR" altLang="en-US" dirty="0"/>
              <a:t>드라마 속 독도 등장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자연스럽게 독도를 알리는 문화 콘텐츠</a:t>
            </a:r>
            <a:endParaRPr lang="en-US" altLang="ko-KR" sz="1800" dirty="0"/>
          </a:p>
          <a:p>
            <a:pPr marL="0" indent="0">
              <a:buNone/>
            </a:pPr>
            <a:endParaRPr lang="en-US" altLang="ko-KR" sz="1800" dirty="0"/>
          </a:p>
          <a:p>
            <a:r>
              <a:rPr lang="ko-KR" altLang="en-US" dirty="0"/>
              <a:t>해외 </a:t>
            </a:r>
            <a:r>
              <a:rPr lang="ko-KR" altLang="en-US" dirty="0" err="1"/>
              <a:t>팬덤의</a:t>
            </a:r>
            <a:r>
              <a:rPr lang="ko-KR" altLang="en-US" dirty="0"/>
              <a:t> 자발적 확산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독도 관련 컨텐츠를 번역하거나 </a:t>
            </a:r>
            <a:r>
              <a:rPr lang="en-US" altLang="ko-KR" sz="1800" dirty="0"/>
              <a:t>SNS</a:t>
            </a:r>
            <a:r>
              <a:rPr lang="ko-KR" altLang="en-US" sz="1800" dirty="0"/>
              <a:t>로 소개</a:t>
            </a:r>
          </a:p>
        </p:txBody>
      </p:sp>
    </p:spTree>
    <p:extLst>
      <p:ext uri="{BB962C8B-B14F-4D97-AF65-F5344CB8AC3E}">
        <p14:creationId xmlns:p14="http://schemas.microsoft.com/office/powerpoint/2010/main" val="20153806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62D4C38-5FA0-5E6A-0578-67E300F93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독도 관련 </a:t>
            </a:r>
            <a:r>
              <a:rPr lang="ko-KR" altLang="en-US" dirty="0" err="1"/>
              <a:t>인플루언서</a:t>
            </a:r>
            <a:r>
              <a:rPr lang="ko-KR" altLang="en-US" dirty="0"/>
              <a:t> 콘텐츠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CE57ED6-EED5-C5DE-FE91-C836245DA9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SNS</a:t>
            </a:r>
            <a:r>
              <a:rPr lang="ko-KR" altLang="en-US" dirty="0"/>
              <a:t>에서 퍼지는 독도 이야기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 err="1"/>
              <a:t>유튜버</a:t>
            </a:r>
            <a:r>
              <a:rPr lang="en-US" altLang="ko-KR" sz="1800" dirty="0"/>
              <a:t>, </a:t>
            </a:r>
            <a:r>
              <a:rPr lang="ko-KR" altLang="en-US" sz="1800" dirty="0" err="1"/>
              <a:t>틱톡커</a:t>
            </a:r>
            <a:r>
              <a:rPr lang="ko-KR" altLang="en-US" sz="1800" dirty="0"/>
              <a:t> 등이 독도 콘텐츠로 관심 유도</a:t>
            </a:r>
            <a:endParaRPr lang="en-US" altLang="ko-KR" sz="1800" dirty="0"/>
          </a:p>
          <a:p>
            <a:pPr marL="0" indent="0">
              <a:buNone/>
            </a:pPr>
            <a:endParaRPr lang="en-US" altLang="ko-KR" sz="1800" dirty="0"/>
          </a:p>
          <a:p>
            <a:r>
              <a:rPr lang="ko-KR" altLang="en-US" dirty="0"/>
              <a:t>참여형 챌린지 활성화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해시태그 캠페인</a:t>
            </a:r>
            <a:r>
              <a:rPr lang="en-US" altLang="ko-KR" sz="1800" dirty="0"/>
              <a:t>, </a:t>
            </a:r>
            <a:r>
              <a:rPr lang="ko-KR" altLang="en-US" sz="1800" dirty="0"/>
              <a:t>카드뉴스 등 참여 콘텐츠 확대</a:t>
            </a:r>
            <a:endParaRPr lang="en-US" altLang="ko-KR" sz="1800" dirty="0"/>
          </a:p>
          <a:p>
            <a:pPr marL="0" indent="0">
              <a:buNone/>
            </a:pPr>
            <a:endParaRPr lang="en-US" altLang="ko-KR" sz="1800" dirty="0"/>
          </a:p>
          <a:p>
            <a:r>
              <a:rPr lang="ko-KR" altLang="en-US" dirty="0"/>
              <a:t>해외 팬들과 연결되는 콘텐츠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다국어 자막과 해외 팬 번역으로 세계로 확산</a:t>
            </a:r>
          </a:p>
        </p:txBody>
      </p:sp>
    </p:spTree>
    <p:extLst>
      <p:ext uri="{BB962C8B-B14F-4D97-AF65-F5344CB8AC3E}">
        <p14:creationId xmlns:p14="http://schemas.microsoft.com/office/powerpoint/2010/main" val="41187528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6F56A85-3DE4-606A-B5CB-052A92E6FF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독도를 담은 사진</a:t>
            </a:r>
            <a:r>
              <a:rPr lang="en-US" altLang="ko-KR" dirty="0"/>
              <a:t>, </a:t>
            </a:r>
            <a:r>
              <a:rPr lang="ko-KR" altLang="en-US" dirty="0"/>
              <a:t>영상 작품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896CD88-7701-0C8F-8F10-06B16E2037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err="1"/>
              <a:t>드론으로</a:t>
            </a:r>
            <a:r>
              <a:rPr lang="ko-KR" altLang="en-US" dirty="0"/>
              <a:t> 담은 독도 전경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위에서 내려다본 독도의 모습은 생생하고 장엄함</a:t>
            </a:r>
            <a:endParaRPr lang="en-US" altLang="ko-KR" sz="1800" dirty="0"/>
          </a:p>
          <a:p>
            <a:pPr marL="0" indent="0">
              <a:buNone/>
            </a:pPr>
            <a:endParaRPr lang="en-US" altLang="ko-KR" sz="1800" dirty="0"/>
          </a:p>
          <a:p>
            <a:r>
              <a:rPr lang="ko-KR" altLang="en-US" dirty="0" err="1"/>
              <a:t>타임랩스</a:t>
            </a:r>
            <a:r>
              <a:rPr lang="ko-KR" altLang="en-US" dirty="0"/>
              <a:t> 영상으로 보는 독도 하루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해가 뜨고 지는 독도의 하루를 감성적으로 기록</a:t>
            </a:r>
            <a:endParaRPr lang="en-US" altLang="ko-KR" sz="1800" dirty="0"/>
          </a:p>
          <a:p>
            <a:pPr marL="0" indent="0">
              <a:buNone/>
            </a:pPr>
            <a:endParaRPr lang="en-US" altLang="ko-KR" sz="1800" dirty="0"/>
          </a:p>
          <a:p>
            <a:r>
              <a:rPr lang="ko-KR" altLang="en-US" dirty="0"/>
              <a:t>시민 사진 공모전 활발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전국적으로 독도 주제 사진 공모전 진행</a:t>
            </a:r>
          </a:p>
        </p:txBody>
      </p:sp>
    </p:spTree>
    <p:extLst>
      <p:ext uri="{BB962C8B-B14F-4D97-AF65-F5344CB8AC3E}">
        <p14:creationId xmlns:p14="http://schemas.microsoft.com/office/powerpoint/2010/main" val="42514435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16A837F-0B66-72C7-9AF1-C4FADB61C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독도 체험학습 프로그램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B4B1262-7128-8F24-3112-C3C2ECBE54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모형 독도 만들기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지리</a:t>
            </a:r>
            <a:r>
              <a:rPr lang="en-US" altLang="ko-KR" sz="1800" dirty="0"/>
              <a:t>, </a:t>
            </a:r>
            <a:r>
              <a:rPr lang="ko-KR" altLang="en-US" sz="1800" dirty="0"/>
              <a:t>자연</a:t>
            </a:r>
            <a:r>
              <a:rPr lang="en-US" altLang="ko-KR" sz="1800" dirty="0"/>
              <a:t>, </a:t>
            </a:r>
            <a:r>
              <a:rPr lang="ko-KR" altLang="en-US" sz="1800" dirty="0"/>
              <a:t>문화 요소를 배우며 직접 제작</a:t>
            </a:r>
            <a:endParaRPr lang="en-US" altLang="ko-KR" sz="1800" dirty="0"/>
          </a:p>
          <a:p>
            <a:pPr marL="0" indent="0">
              <a:buNone/>
            </a:pPr>
            <a:endParaRPr lang="en-US" altLang="ko-KR" sz="1800" dirty="0"/>
          </a:p>
          <a:p>
            <a:r>
              <a:rPr lang="ko-KR" altLang="en-US" dirty="0"/>
              <a:t>가상현실</a:t>
            </a:r>
            <a:r>
              <a:rPr lang="en-US" altLang="ko-KR" dirty="0"/>
              <a:t>(VR) </a:t>
            </a:r>
            <a:r>
              <a:rPr lang="ko-KR" altLang="en-US" dirty="0"/>
              <a:t>독도 탐방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교실에서도 독도를 생생하게 경험 가능</a:t>
            </a:r>
            <a:endParaRPr lang="en-US" altLang="ko-KR" sz="1800" dirty="0"/>
          </a:p>
          <a:p>
            <a:pPr marL="0" indent="0">
              <a:buNone/>
            </a:pPr>
            <a:endParaRPr lang="en-US" altLang="ko-KR" sz="1800" dirty="0"/>
          </a:p>
          <a:p>
            <a:r>
              <a:rPr lang="ko-KR" altLang="en-US" dirty="0"/>
              <a:t>현장 체험학습과 연계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울릉도 및 독도 방문 연계 체험 프로그램 운영</a:t>
            </a:r>
          </a:p>
        </p:txBody>
      </p:sp>
    </p:spTree>
    <p:extLst>
      <p:ext uri="{BB962C8B-B14F-4D97-AF65-F5344CB8AC3E}">
        <p14:creationId xmlns:p14="http://schemas.microsoft.com/office/powerpoint/2010/main" val="242560089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75D22DC-D66A-97D3-2568-ACF4C1A23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독도를 소재로 한 애니메이션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A49B67F-904D-DD87-2D20-8FAF77B821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교육용 독도 애니 시리즈 존재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어린이 눈높이에 맞춘 독도 이야기 콘텐츠 제작</a:t>
            </a:r>
            <a:br>
              <a:rPr lang="en-US" altLang="ko-KR" sz="1800" dirty="0"/>
            </a:br>
            <a:endParaRPr lang="en-US" altLang="ko-KR" sz="1800" dirty="0"/>
          </a:p>
          <a:p>
            <a:r>
              <a:rPr lang="ko-KR" altLang="en-US" dirty="0"/>
              <a:t>캐릭터 중심의 스토리텔링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동물</a:t>
            </a:r>
            <a:r>
              <a:rPr lang="en-US" altLang="ko-KR" sz="1800" dirty="0"/>
              <a:t>, </a:t>
            </a:r>
            <a:r>
              <a:rPr lang="ko-KR" altLang="en-US" sz="1800" dirty="0"/>
              <a:t>도형</a:t>
            </a:r>
            <a:r>
              <a:rPr lang="en-US" altLang="ko-KR" sz="1800" dirty="0"/>
              <a:t>, </a:t>
            </a:r>
            <a:r>
              <a:rPr lang="ko-KR" altLang="en-US" sz="1800" dirty="0"/>
              <a:t>친구 캐릭터로 친근하게 표현</a:t>
            </a:r>
            <a:endParaRPr lang="en-US" altLang="ko-KR" sz="1800" dirty="0"/>
          </a:p>
          <a:p>
            <a:pPr marL="0" indent="0">
              <a:buNone/>
            </a:pPr>
            <a:endParaRPr lang="en-US" altLang="ko-KR" sz="1800" dirty="0"/>
          </a:p>
          <a:p>
            <a:r>
              <a:rPr lang="ko-KR" altLang="en-US" dirty="0"/>
              <a:t>교과 연계 학습 자료로 활동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초등학교 사회</a:t>
            </a:r>
            <a:r>
              <a:rPr lang="en-US" altLang="ko-KR" sz="1800" dirty="0"/>
              <a:t>, </a:t>
            </a:r>
            <a:r>
              <a:rPr lang="ko-KR" altLang="en-US" sz="1800" dirty="0"/>
              <a:t>국어 수업 보조자료로 활용 가능</a:t>
            </a:r>
          </a:p>
        </p:txBody>
      </p:sp>
    </p:spTree>
    <p:extLst>
      <p:ext uri="{BB962C8B-B14F-4D97-AF65-F5344CB8AC3E}">
        <p14:creationId xmlns:p14="http://schemas.microsoft.com/office/powerpoint/2010/main" val="18150010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3BEA820-C0AF-E83B-5177-817B3ED6F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독도와 기념우표</a:t>
            </a:r>
            <a:r>
              <a:rPr lang="en-US" altLang="ko-KR" dirty="0"/>
              <a:t>, </a:t>
            </a:r>
            <a:r>
              <a:rPr lang="ko-KR" altLang="en-US" dirty="0"/>
              <a:t>화폐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FC74D24-6171-BC2D-15C5-E82BACE78F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기념우표로 제작된 독도의 모습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독도의 사계절과 풍경을 담은 우표 발행</a:t>
            </a:r>
            <a:endParaRPr lang="en-US" altLang="ko-KR" sz="1800" dirty="0"/>
          </a:p>
          <a:p>
            <a:pPr marL="0" indent="0">
              <a:buNone/>
            </a:pPr>
            <a:endParaRPr lang="en-US" altLang="ko-KR" sz="1800" dirty="0"/>
          </a:p>
          <a:p>
            <a:r>
              <a:rPr lang="ko-KR" altLang="en-US" dirty="0"/>
              <a:t>기념주화 또는 메달 출시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특별 제작된 기념 동전</a:t>
            </a:r>
            <a:r>
              <a:rPr lang="en-US" altLang="ko-KR" sz="1800" dirty="0"/>
              <a:t>, </a:t>
            </a:r>
            <a:r>
              <a:rPr lang="ko-KR" altLang="en-US" sz="1800" dirty="0"/>
              <a:t>은화 등</a:t>
            </a:r>
            <a:endParaRPr lang="en-US" altLang="ko-KR" sz="1800" dirty="0"/>
          </a:p>
          <a:p>
            <a:pPr marL="0" indent="0">
              <a:buNone/>
            </a:pPr>
            <a:endParaRPr lang="en-US" altLang="ko-KR" sz="1800" dirty="0"/>
          </a:p>
          <a:p>
            <a:r>
              <a:rPr lang="ko-KR" altLang="en-US" dirty="0"/>
              <a:t>수집가</a:t>
            </a:r>
            <a:r>
              <a:rPr lang="en-US" altLang="ko-KR" dirty="0"/>
              <a:t>, </a:t>
            </a:r>
            <a:r>
              <a:rPr lang="ko-KR" altLang="en-US" dirty="0"/>
              <a:t>학생들에게 인기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역사적 가치 </a:t>
            </a:r>
            <a:r>
              <a:rPr lang="en-US" altLang="ko-KR" sz="1800" dirty="0"/>
              <a:t>+ </a:t>
            </a:r>
            <a:r>
              <a:rPr lang="ko-KR" altLang="en-US" sz="1800"/>
              <a:t>디자인적 요소로 관심 대상</a:t>
            </a:r>
            <a:endParaRPr lang="en-US" altLang="ko-KR" sz="1800"/>
          </a:p>
        </p:txBody>
      </p:sp>
    </p:spTree>
    <p:extLst>
      <p:ext uri="{BB962C8B-B14F-4D97-AF65-F5344CB8AC3E}">
        <p14:creationId xmlns:p14="http://schemas.microsoft.com/office/powerpoint/2010/main" val="321305151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45D56D7-1321-1235-6A88-9F1ABE1C3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독도를 주제로 한 연극</a:t>
            </a:r>
            <a:r>
              <a:rPr lang="en-US" altLang="ko-KR" dirty="0"/>
              <a:t>, </a:t>
            </a:r>
            <a:r>
              <a:rPr lang="ko-KR" altLang="en-US" dirty="0"/>
              <a:t>뮤지컬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5912D33-6F1B-E6E9-B62E-19D0B3E254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독도 수호를 다룬 역사극 제작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안용복</a:t>
            </a:r>
            <a:r>
              <a:rPr lang="en-US" altLang="ko-KR" sz="1800" dirty="0"/>
              <a:t>, </a:t>
            </a:r>
            <a:r>
              <a:rPr lang="ko-KR" altLang="en-US" sz="1800" dirty="0"/>
              <a:t>독도경비대 등 역사적 인물을 중심으로 구성된 연극은 독도의 실질 지배와 의미를 극적으로</a:t>
            </a:r>
            <a:endParaRPr lang="en-US" altLang="ko-KR" sz="1800" dirty="0"/>
          </a:p>
          <a:p>
            <a:pPr marL="0" indent="0">
              <a:buNone/>
            </a:pPr>
            <a:r>
              <a:rPr lang="ko-KR" altLang="en-US" sz="1800" dirty="0"/>
              <a:t>전달해준다</a:t>
            </a:r>
            <a:r>
              <a:rPr lang="en-US" altLang="ko-KR" sz="1800" dirty="0"/>
              <a:t>.</a:t>
            </a:r>
          </a:p>
          <a:p>
            <a:pPr marL="0" indent="0">
              <a:buNone/>
            </a:pPr>
            <a:endParaRPr lang="en-US" altLang="ko-KR" sz="1800" dirty="0"/>
          </a:p>
          <a:p>
            <a:r>
              <a:rPr lang="ko-KR" altLang="en-US" dirty="0"/>
              <a:t>학생 중심의 독도 뮤지컬 활동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중고등학생들이 직접 독도 이야기를 각색하고 연기하는 프로젝트는 교육 효과도 크고 창의적 참여도 유도함</a:t>
            </a:r>
            <a:endParaRPr lang="en-US" altLang="ko-KR" sz="1800" dirty="0"/>
          </a:p>
          <a:p>
            <a:pPr marL="0" indent="0">
              <a:buNone/>
            </a:pPr>
            <a:endParaRPr lang="en-US" altLang="ko-KR" sz="1800" dirty="0"/>
          </a:p>
          <a:p>
            <a:r>
              <a:rPr lang="ko-KR" altLang="en-US" dirty="0"/>
              <a:t>시민 대상 소규모 공연도 추가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지역 축제나 학교 발표회 등에서 독도 뮤지컬이나 상황극이 자주 활용되며  독도 인식을 친근하게 확산시킴</a:t>
            </a:r>
            <a:endParaRPr lang="en-US" altLang="ko-KR" sz="1800" dirty="0"/>
          </a:p>
        </p:txBody>
      </p:sp>
    </p:spTree>
    <p:extLst>
      <p:ext uri="{BB962C8B-B14F-4D97-AF65-F5344CB8AC3E}">
        <p14:creationId xmlns:p14="http://schemas.microsoft.com/office/powerpoint/2010/main" val="377546638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E8558B2-2957-466C-96FF-2A4CB828A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독도와 공공미술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350FE96-AB39-686B-7947-8C12CBB484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dirty="0"/>
              <a:t>전국의 독도 주제 벽화 거리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초등학교 담벼락</a:t>
            </a:r>
            <a:r>
              <a:rPr lang="en-US" altLang="ko-KR" sz="1800" dirty="0"/>
              <a:t>, </a:t>
            </a:r>
            <a:r>
              <a:rPr lang="ko-KR" altLang="en-US" sz="1800" dirty="0"/>
              <a:t>도서관 외벽 등에 그려진 독도 벽화는 일상 속에서 독도의 존재를 환기시키는</a:t>
            </a:r>
            <a:endParaRPr lang="en-US" altLang="ko-KR" sz="1800" dirty="0"/>
          </a:p>
          <a:p>
            <a:pPr marL="0" indent="0">
              <a:buNone/>
            </a:pPr>
            <a:r>
              <a:rPr lang="ko-KR" altLang="en-US" sz="1800" dirty="0"/>
              <a:t>역할을 함</a:t>
            </a:r>
            <a:endParaRPr lang="en-US" altLang="ko-KR" sz="1800" dirty="0"/>
          </a:p>
          <a:p>
            <a:pPr marL="0" indent="0">
              <a:buNone/>
            </a:pPr>
            <a:endParaRPr lang="en-US" altLang="ko-KR" sz="1800" dirty="0"/>
          </a:p>
          <a:p>
            <a:r>
              <a:rPr lang="ko-KR" altLang="en-US" dirty="0"/>
              <a:t>독도 조형물 설치 사례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서울 광화문</a:t>
            </a:r>
            <a:r>
              <a:rPr lang="en-US" altLang="ko-KR" sz="1800" dirty="0"/>
              <a:t>, </a:t>
            </a:r>
            <a:r>
              <a:rPr lang="ko-KR" altLang="en-US" sz="1800" dirty="0"/>
              <a:t>대구</a:t>
            </a:r>
            <a:r>
              <a:rPr lang="en-US" altLang="ko-KR" sz="1800" dirty="0"/>
              <a:t>, </a:t>
            </a:r>
            <a:r>
              <a:rPr lang="ko-KR" altLang="en-US" sz="1800" dirty="0"/>
              <a:t>부산</a:t>
            </a:r>
            <a:r>
              <a:rPr lang="en-US" altLang="ko-KR" sz="1800" dirty="0"/>
              <a:t>, </a:t>
            </a:r>
            <a:r>
              <a:rPr lang="ko-KR" altLang="en-US" sz="1800" dirty="0"/>
              <a:t>등 여러 지역에 독도 형상의 조형물</a:t>
            </a:r>
            <a:r>
              <a:rPr lang="en-US" altLang="ko-KR" sz="1800" dirty="0"/>
              <a:t>, </a:t>
            </a:r>
            <a:r>
              <a:rPr lang="ko-KR" altLang="en-US" sz="1800" dirty="0"/>
              <a:t>지도 조각 등이 설치되어</a:t>
            </a:r>
            <a:endParaRPr lang="en-US" altLang="ko-KR" sz="1800" dirty="0"/>
          </a:p>
          <a:p>
            <a:pPr marL="0" indent="0">
              <a:buNone/>
            </a:pPr>
            <a:r>
              <a:rPr lang="ko-KR" altLang="en-US" sz="1800" dirty="0"/>
              <a:t>교육적</a:t>
            </a:r>
            <a:r>
              <a:rPr lang="en-US" altLang="ko-KR" sz="1800" dirty="0"/>
              <a:t>, </a:t>
            </a:r>
            <a:r>
              <a:rPr lang="ko-KR" altLang="en-US" sz="1800" dirty="0"/>
              <a:t>상징적 의미를 가짐</a:t>
            </a:r>
            <a:endParaRPr lang="en-US" altLang="ko-KR" sz="1800" dirty="0"/>
          </a:p>
          <a:p>
            <a:pPr marL="0" indent="0">
              <a:buNone/>
            </a:pPr>
            <a:endParaRPr lang="en-US" altLang="ko-KR" sz="1800" dirty="0"/>
          </a:p>
          <a:p>
            <a:r>
              <a:rPr lang="ko-KR" altLang="en-US" dirty="0"/>
              <a:t>지역 예술가와 협업 프로젝트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지자체나 시민단체 주관으로 작가들과 함께 진행하는 </a:t>
            </a:r>
            <a:r>
              <a:rPr lang="en-US" altLang="ko-KR" sz="1800" dirty="0"/>
              <a:t>‘</a:t>
            </a:r>
            <a:r>
              <a:rPr lang="ko-KR" altLang="en-US" sz="1800" dirty="0"/>
              <a:t>독도 미술 프로젝트</a:t>
            </a:r>
            <a:r>
              <a:rPr lang="en-US" altLang="ko-KR" sz="1800" dirty="0"/>
              <a:t>‘</a:t>
            </a:r>
            <a:r>
              <a:rPr lang="ko-KR" altLang="en-US" sz="1800" dirty="0"/>
              <a:t>는 주민 참여와 관심을</a:t>
            </a:r>
            <a:endParaRPr lang="en-US" altLang="ko-KR" sz="1800" dirty="0"/>
          </a:p>
          <a:p>
            <a:pPr marL="0" indent="0">
              <a:buNone/>
            </a:pPr>
            <a:r>
              <a:rPr lang="ko-KR" altLang="en-US" sz="1800" dirty="0"/>
              <a:t>유도함</a:t>
            </a:r>
            <a:endParaRPr lang="en-US" altLang="ko-KR" sz="1800" dirty="0"/>
          </a:p>
        </p:txBody>
      </p:sp>
    </p:spTree>
    <p:extLst>
      <p:ext uri="{BB962C8B-B14F-4D97-AF65-F5344CB8AC3E}">
        <p14:creationId xmlns:p14="http://schemas.microsoft.com/office/powerpoint/2010/main" val="3709808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E365877-56B3-EBBE-069B-1966A86E2A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독도의 기후 </a:t>
            </a:r>
            <a:r>
              <a:rPr lang="en-US" altLang="ko-KR" dirty="0"/>
              <a:t>(</a:t>
            </a:r>
            <a:r>
              <a:rPr lang="ko-KR" altLang="en-US" dirty="0"/>
              <a:t>울릉도 부근 지역</a:t>
            </a:r>
            <a:r>
              <a:rPr lang="en-US" altLang="ko-KR" dirty="0"/>
              <a:t>)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2987D6A-0DA5-60C9-AAC4-556608D0AE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기온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연평균 </a:t>
            </a:r>
            <a:r>
              <a:rPr lang="en-US" altLang="ko-KR" sz="1800" dirty="0"/>
              <a:t>12</a:t>
            </a:r>
            <a:r>
              <a:rPr lang="ko-KR" altLang="en-US" sz="1800" dirty="0"/>
              <a:t>도</a:t>
            </a:r>
            <a:endParaRPr lang="en-US" altLang="ko-KR" sz="1800" dirty="0"/>
          </a:p>
          <a:p>
            <a:pPr marL="0" indent="0">
              <a:buNone/>
            </a:pPr>
            <a:r>
              <a:rPr lang="en-US" altLang="ko-KR" sz="1800" dirty="0"/>
              <a:t>1</a:t>
            </a:r>
            <a:r>
              <a:rPr lang="ko-KR" altLang="en-US" sz="1800" dirty="0"/>
              <a:t>월 평균 </a:t>
            </a:r>
            <a:r>
              <a:rPr lang="en-US" altLang="ko-KR" sz="1800" dirty="0"/>
              <a:t>1</a:t>
            </a:r>
            <a:r>
              <a:rPr lang="ko-KR" altLang="en-US" sz="1800" dirty="0"/>
              <a:t>도</a:t>
            </a:r>
            <a:endParaRPr lang="en-US" altLang="ko-KR" sz="1800" dirty="0"/>
          </a:p>
          <a:p>
            <a:pPr marL="0" indent="0">
              <a:buNone/>
            </a:pPr>
            <a:r>
              <a:rPr lang="en-US" altLang="ko-KR" sz="1800" dirty="0"/>
              <a:t>8</a:t>
            </a:r>
            <a:r>
              <a:rPr lang="ko-KR" altLang="en-US" sz="1800" dirty="0"/>
              <a:t>월 평균 </a:t>
            </a:r>
            <a:r>
              <a:rPr lang="en-US" altLang="ko-KR" sz="1800" dirty="0"/>
              <a:t>23</a:t>
            </a:r>
            <a:r>
              <a:rPr lang="ko-KR" altLang="en-US" sz="1800" dirty="0"/>
              <a:t>도</a:t>
            </a:r>
            <a:endParaRPr lang="en-US" altLang="ko-KR" sz="1800" dirty="0"/>
          </a:p>
          <a:p>
            <a:pPr marL="0" indent="0">
              <a:buNone/>
            </a:pPr>
            <a:endParaRPr lang="en-US" altLang="ko-KR" sz="1800" dirty="0"/>
          </a:p>
          <a:p>
            <a:r>
              <a:rPr lang="ko-KR" altLang="en-US" dirty="0"/>
              <a:t>강수량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연평균 </a:t>
            </a:r>
            <a:r>
              <a:rPr lang="en-US" altLang="ko-KR" sz="1800" dirty="0"/>
              <a:t>1.240mm (</a:t>
            </a:r>
            <a:r>
              <a:rPr lang="ko-KR" altLang="en-US" sz="1800" dirty="0"/>
              <a:t>겨울철 강수는 대부분 적설의 형태</a:t>
            </a:r>
            <a:r>
              <a:rPr lang="en-US" altLang="ko-KR" sz="1800" dirty="0"/>
              <a:t>)</a:t>
            </a:r>
          </a:p>
          <a:p>
            <a:pPr marL="0" indent="0">
              <a:buNone/>
            </a:pPr>
            <a:r>
              <a:rPr lang="ko-KR" altLang="en-US" sz="1800" dirty="0"/>
              <a:t>난류의 영향을 많이 받는 전형적인 해양성 기후</a:t>
            </a:r>
            <a:endParaRPr lang="en-US" altLang="ko-KR" sz="1800" dirty="0"/>
          </a:p>
          <a:p>
            <a:pPr marL="0" indent="0">
              <a:buNone/>
            </a:pPr>
            <a:r>
              <a:rPr lang="ko-KR" altLang="en-US" sz="1800" dirty="0"/>
              <a:t>안개가 잦고 연중 흐린 날이 약 </a:t>
            </a:r>
            <a:r>
              <a:rPr lang="en-US" altLang="ko-KR" sz="1800" dirty="0"/>
              <a:t>160</a:t>
            </a:r>
            <a:r>
              <a:rPr lang="ko-KR" altLang="en-US" sz="1800" dirty="0"/>
              <a:t>일 이상</a:t>
            </a:r>
            <a:r>
              <a:rPr lang="en-US" altLang="ko-KR" sz="1800" dirty="0"/>
              <a:t>, </a:t>
            </a:r>
            <a:r>
              <a:rPr lang="ko-KR" altLang="en-US" sz="1800" dirty="0"/>
              <a:t>강우일수는 약 </a:t>
            </a:r>
            <a:r>
              <a:rPr lang="en-US" altLang="ko-KR" sz="1800" dirty="0"/>
              <a:t>150</a:t>
            </a:r>
            <a:r>
              <a:rPr lang="ko-KR" altLang="en-US" sz="1800" dirty="0"/>
              <a:t>일</a:t>
            </a:r>
            <a:endParaRPr lang="en-US" altLang="ko-KR" sz="1800" dirty="0"/>
          </a:p>
        </p:txBody>
      </p:sp>
    </p:spTree>
    <p:extLst>
      <p:ext uri="{BB962C8B-B14F-4D97-AF65-F5344CB8AC3E}">
        <p14:creationId xmlns:p14="http://schemas.microsoft.com/office/powerpoint/2010/main" val="191452916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5C4426F-6620-3888-600F-CF4B13B197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독도의 해양 스포츠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6592986-0FE3-F584-3B9E-AFB4442587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err="1"/>
              <a:t>카약</a:t>
            </a:r>
            <a:r>
              <a:rPr lang="en-US" altLang="ko-KR" dirty="0"/>
              <a:t>, </a:t>
            </a:r>
            <a:r>
              <a:rPr lang="ko-KR" altLang="en-US" dirty="0"/>
              <a:t>요트 등 독도 인근 체험 행사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울릉도에서 출발해 독도 인근을 해양 레저로 체험하는 행사가 열리며 체험형 교육과 관광을 결합한</a:t>
            </a:r>
            <a:endParaRPr lang="en-US" altLang="ko-KR" sz="1800" dirty="0"/>
          </a:p>
          <a:p>
            <a:pPr marL="0" indent="0">
              <a:buNone/>
            </a:pPr>
            <a:r>
              <a:rPr lang="ko-KR" altLang="en-US" sz="1800" dirty="0"/>
              <a:t>방식으로 인기를 끌고 있음</a:t>
            </a:r>
            <a:endParaRPr lang="en-US" altLang="ko-KR" sz="1800" dirty="0"/>
          </a:p>
          <a:p>
            <a:pPr marL="0" indent="0">
              <a:buNone/>
            </a:pPr>
            <a:endParaRPr lang="en-US" altLang="ko-KR" sz="1800" dirty="0"/>
          </a:p>
          <a:p>
            <a:r>
              <a:rPr lang="ko-KR" altLang="en-US" dirty="0"/>
              <a:t>환경 보호 캠페인과 연계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 err="1"/>
              <a:t>플로깅이나</a:t>
            </a:r>
            <a:r>
              <a:rPr lang="ko-KR" altLang="en-US" sz="1800" dirty="0"/>
              <a:t> 해양 쓰레기 수거 활동과 결합해 독도 해양 환경 보호의 중요성을 알리고 있음</a:t>
            </a:r>
            <a:endParaRPr lang="en-US" altLang="ko-KR" sz="1800" dirty="0"/>
          </a:p>
          <a:p>
            <a:pPr marL="0" indent="0">
              <a:buNone/>
            </a:pPr>
            <a:endParaRPr lang="en-US" altLang="ko-KR" sz="1800" dirty="0"/>
          </a:p>
          <a:p>
            <a:r>
              <a:rPr lang="en-US" altLang="ko-KR" dirty="0"/>
              <a:t>‘</a:t>
            </a:r>
            <a:r>
              <a:rPr lang="ko-KR" altLang="en-US" dirty="0"/>
              <a:t>독도 횡단 프로젝트</a:t>
            </a:r>
            <a:r>
              <a:rPr lang="en-US" altLang="ko-KR" dirty="0"/>
              <a:t>’ </a:t>
            </a:r>
            <a:r>
              <a:rPr lang="ko-KR" altLang="en-US" dirty="0"/>
              <a:t>등 상징적 도전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철인 </a:t>
            </a:r>
            <a:r>
              <a:rPr lang="en-US" altLang="ko-KR" sz="1800" dirty="0"/>
              <a:t>3</a:t>
            </a:r>
            <a:r>
              <a:rPr lang="ko-KR" altLang="en-US" sz="1800" dirty="0"/>
              <a:t>종 경기 출신 선수들이 울릉도 </a:t>
            </a:r>
            <a:r>
              <a:rPr lang="en-US" altLang="ko-KR" sz="1800" dirty="0"/>
              <a:t>&gt; </a:t>
            </a:r>
            <a:r>
              <a:rPr lang="ko-KR" altLang="en-US" sz="1800" dirty="0"/>
              <a:t>독도 구간을 </a:t>
            </a:r>
            <a:r>
              <a:rPr lang="ko-KR" altLang="en-US" sz="1800" dirty="0" err="1"/>
              <a:t>카약</a:t>
            </a:r>
            <a:r>
              <a:rPr lang="ko-KR" altLang="en-US" sz="1800" dirty="0"/>
              <a:t> 등으로 도전하며 화제를 모음</a:t>
            </a:r>
            <a:endParaRPr lang="en-US" altLang="ko-KR" sz="1800" dirty="0"/>
          </a:p>
        </p:txBody>
      </p:sp>
    </p:spTree>
    <p:extLst>
      <p:ext uri="{BB962C8B-B14F-4D97-AF65-F5344CB8AC3E}">
        <p14:creationId xmlns:p14="http://schemas.microsoft.com/office/powerpoint/2010/main" val="209435330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70C4361-90DF-0833-D43D-C6BFB437C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독도와 </a:t>
            </a:r>
            <a:r>
              <a:rPr lang="ko-KR" altLang="en-US" dirty="0" err="1"/>
              <a:t>드론</a:t>
            </a:r>
            <a:r>
              <a:rPr lang="ko-KR" altLang="en-US" dirty="0"/>
              <a:t> 기술 활용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3B9593A-F6FE-769C-D4BB-9D839815CC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67251"/>
          </a:xfrm>
        </p:spPr>
        <p:txBody>
          <a:bodyPr>
            <a:normAutofit/>
          </a:bodyPr>
          <a:lstStyle/>
          <a:p>
            <a:r>
              <a:rPr lang="ko-KR" altLang="en-US" dirty="0" err="1"/>
              <a:t>드론을</a:t>
            </a:r>
            <a:r>
              <a:rPr lang="ko-KR" altLang="en-US" dirty="0"/>
              <a:t> 활용한 생태 조사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독도는 지형이 험하고 접근이 제한적인 구역이 많아 </a:t>
            </a:r>
            <a:r>
              <a:rPr lang="ko-KR" altLang="en-US" sz="1800" dirty="0" err="1"/>
              <a:t>드론으로</a:t>
            </a:r>
            <a:r>
              <a:rPr lang="ko-KR" altLang="en-US" sz="1800" dirty="0"/>
              <a:t> 괭이갈매기 서식지</a:t>
            </a:r>
            <a:r>
              <a:rPr lang="en-US" altLang="ko-KR" sz="1800" dirty="0"/>
              <a:t>, </a:t>
            </a:r>
            <a:r>
              <a:rPr lang="ko-KR" altLang="en-US" sz="1800" dirty="0"/>
              <a:t>식물 분포 등을</a:t>
            </a:r>
            <a:endParaRPr lang="en-US" altLang="ko-KR" sz="1800" dirty="0"/>
          </a:p>
          <a:p>
            <a:pPr marL="0" indent="0">
              <a:buNone/>
            </a:pPr>
            <a:r>
              <a:rPr lang="ko-KR" altLang="en-US" sz="1800" dirty="0"/>
              <a:t>관찰함</a:t>
            </a:r>
            <a:endParaRPr lang="en-US" altLang="ko-KR" sz="1800" dirty="0"/>
          </a:p>
          <a:p>
            <a:pPr marL="0" indent="0">
              <a:buNone/>
            </a:pPr>
            <a:endParaRPr lang="en-US" altLang="ko-KR" sz="1800" dirty="0"/>
          </a:p>
          <a:p>
            <a:r>
              <a:rPr lang="ko-KR" altLang="en-US" dirty="0"/>
              <a:t>해양 감시와 경비 활동 지원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불법 어선 감시나 해양오염 감지를 위한 </a:t>
            </a:r>
            <a:r>
              <a:rPr lang="ko-KR" altLang="en-US" sz="1800" dirty="0" err="1"/>
              <a:t>드론</a:t>
            </a:r>
            <a:r>
              <a:rPr lang="ko-KR" altLang="en-US" sz="1800" dirty="0"/>
              <a:t> 순찰이 활발하게 이루어지고 있음</a:t>
            </a:r>
            <a:endParaRPr lang="en-US" altLang="ko-KR" sz="1800" dirty="0"/>
          </a:p>
          <a:p>
            <a:pPr marL="0" indent="0">
              <a:buNone/>
            </a:pPr>
            <a:r>
              <a:rPr lang="ko-KR" altLang="en-US" sz="1800" dirty="0"/>
              <a:t>독도의 실질적 관리에 기여함</a:t>
            </a:r>
            <a:endParaRPr lang="en-US" altLang="ko-KR" sz="1800" dirty="0"/>
          </a:p>
          <a:p>
            <a:pPr marL="0" indent="0">
              <a:buNone/>
            </a:pPr>
            <a:endParaRPr lang="en-US" altLang="ko-KR" sz="1800" dirty="0"/>
          </a:p>
          <a:p>
            <a:r>
              <a:rPr lang="ko-KR" altLang="en-US" dirty="0"/>
              <a:t>재난 상황 모니터링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독도는 강풍</a:t>
            </a:r>
            <a:r>
              <a:rPr lang="en-US" altLang="ko-KR" sz="1800" dirty="0"/>
              <a:t>, </a:t>
            </a:r>
            <a:r>
              <a:rPr lang="ko-KR" altLang="en-US" sz="1800" dirty="0" err="1"/>
              <a:t>고파랑</a:t>
            </a:r>
            <a:r>
              <a:rPr lang="ko-KR" altLang="en-US" sz="1800" dirty="0"/>
              <a:t> 등 해양 재난 위험이 상존하는 지역</a:t>
            </a:r>
            <a:r>
              <a:rPr lang="en-US" altLang="ko-KR" sz="1800" dirty="0"/>
              <a:t>, </a:t>
            </a:r>
            <a:r>
              <a:rPr lang="ko-KR" altLang="en-US" sz="1800" dirty="0" err="1"/>
              <a:t>드론을</a:t>
            </a:r>
            <a:r>
              <a:rPr lang="ko-KR" altLang="en-US" sz="1800" dirty="0"/>
              <a:t> 활용해 실시간 영상 전송</a:t>
            </a:r>
            <a:r>
              <a:rPr lang="en-US" altLang="ko-KR" sz="1800" dirty="0"/>
              <a:t>, </a:t>
            </a:r>
            <a:r>
              <a:rPr lang="ko-KR" altLang="en-US" sz="1800" dirty="0"/>
              <a:t>위험 예측</a:t>
            </a:r>
            <a:endParaRPr lang="en-US" altLang="ko-KR" sz="1800" dirty="0"/>
          </a:p>
          <a:p>
            <a:pPr marL="0" indent="0">
              <a:buNone/>
            </a:pPr>
            <a:r>
              <a:rPr lang="ko-KR" altLang="en-US" sz="1800" dirty="0"/>
              <a:t>가능</a:t>
            </a:r>
            <a:endParaRPr lang="en-US" altLang="ko-KR" sz="1800" dirty="0"/>
          </a:p>
          <a:p>
            <a:pPr marL="0" indent="0">
              <a:buNone/>
            </a:pPr>
            <a:endParaRPr lang="en-US" altLang="ko-KR" sz="1800" dirty="0"/>
          </a:p>
          <a:p>
            <a:pPr marL="0" indent="0">
              <a:buNone/>
            </a:pPr>
            <a:endParaRPr lang="en-US" altLang="ko-KR" sz="1800" dirty="0"/>
          </a:p>
          <a:p>
            <a:pPr marL="0" indent="0">
              <a:buNone/>
            </a:pPr>
            <a:endParaRPr lang="en-US" altLang="ko-KR" sz="1800" dirty="0"/>
          </a:p>
        </p:txBody>
      </p:sp>
    </p:spTree>
    <p:extLst>
      <p:ext uri="{BB962C8B-B14F-4D97-AF65-F5344CB8AC3E}">
        <p14:creationId xmlns:p14="http://schemas.microsoft.com/office/powerpoint/2010/main" val="4161258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54A9990-7979-291E-168D-86C859335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독도의 지리적 위치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3DCA1D-12D9-1184-D804-3D8DA5AC6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동해의 요충지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동해상의 전략적 요충지로서 군사적</a:t>
            </a:r>
            <a:r>
              <a:rPr lang="en-US" altLang="ko-KR" sz="1800" dirty="0"/>
              <a:t>, </a:t>
            </a:r>
            <a:r>
              <a:rPr lang="ko-KR" altLang="en-US" sz="1800" dirty="0"/>
              <a:t>경제적 가치가 높다</a:t>
            </a:r>
            <a:r>
              <a:rPr lang="en-US" altLang="ko-KR" sz="1800" dirty="0"/>
              <a:t>.</a:t>
            </a:r>
          </a:p>
          <a:p>
            <a:pPr marL="0" indent="0">
              <a:buNone/>
            </a:pPr>
            <a:endParaRPr lang="en-US" altLang="ko-KR" sz="1800" dirty="0"/>
          </a:p>
          <a:p>
            <a:r>
              <a:rPr lang="ko-KR" altLang="en-US" dirty="0"/>
              <a:t>울릉도와의 거리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울릉도에서 </a:t>
            </a:r>
            <a:r>
              <a:rPr lang="en-US" altLang="ko-KR" sz="1800" dirty="0"/>
              <a:t>87.4km </a:t>
            </a:r>
            <a:r>
              <a:rPr lang="ko-KR" altLang="en-US" sz="1800" dirty="0"/>
              <a:t>떨어져 있으며 맑은 날 육안으로 관측 가능</a:t>
            </a:r>
            <a:endParaRPr lang="en-US" altLang="ko-KR" sz="1800" dirty="0"/>
          </a:p>
          <a:p>
            <a:pPr marL="0" indent="0">
              <a:buNone/>
            </a:pPr>
            <a:endParaRPr lang="en-US" altLang="ko-KR" sz="1800" dirty="0"/>
          </a:p>
          <a:p>
            <a:r>
              <a:rPr lang="ko-KR" altLang="en-US" dirty="0"/>
              <a:t>풍부한 해양자원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주변 해역에는 다양한 해역 생물과 자원이 풍부하게 분포</a:t>
            </a:r>
            <a:endParaRPr lang="en-US" altLang="ko-KR" sz="1800" dirty="0"/>
          </a:p>
          <a:p>
            <a:pPr marL="0" indent="0">
              <a:buNone/>
            </a:pPr>
            <a:endParaRPr lang="ko-KR" altLang="en-US" sz="1200" dirty="0"/>
          </a:p>
          <a:p>
            <a:pPr marL="0" indent="0">
              <a:buNone/>
            </a:pPr>
            <a:endParaRPr lang="en-US" altLang="ko-KR" sz="1800" dirty="0"/>
          </a:p>
          <a:p>
            <a:pPr marL="0" indent="0">
              <a:buNone/>
            </a:pPr>
            <a:endParaRPr lang="en-US" altLang="ko-KR" sz="1800" dirty="0"/>
          </a:p>
          <a:p>
            <a:pPr>
              <a:buFont typeface="Wingdings" panose="05000000000000000000" pitchFamily="2" charset="2"/>
              <a:buChar char="l"/>
            </a:pPr>
            <a:endParaRPr lang="en-US" altLang="ko-KR" sz="1800" dirty="0"/>
          </a:p>
          <a:p>
            <a:pPr marL="0" indent="0">
              <a:buNone/>
            </a:pPr>
            <a:endParaRPr lang="en-US" altLang="ko-KR" sz="1800" dirty="0"/>
          </a:p>
        </p:txBody>
      </p:sp>
    </p:spTree>
    <p:extLst>
      <p:ext uri="{BB962C8B-B14F-4D97-AF65-F5344CB8AC3E}">
        <p14:creationId xmlns:p14="http://schemas.microsoft.com/office/powerpoint/2010/main" val="40704806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14DC9D4-92F4-6590-C7F3-BA413AFB9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독도의 역사적 증거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16C66CD-E2EE-B209-822C-CDCF942370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 b="1" dirty="0"/>
              <a:t>삼국시대</a:t>
            </a:r>
          </a:p>
          <a:p>
            <a:pPr>
              <a:buNone/>
            </a:pPr>
            <a:r>
              <a:rPr lang="ko-KR" altLang="en-US" dirty="0"/>
              <a:t>신라 </a:t>
            </a:r>
            <a:r>
              <a:rPr lang="ko-KR" altLang="en-US" dirty="0" err="1"/>
              <a:t>지증왕</a:t>
            </a:r>
            <a:r>
              <a:rPr lang="ko-KR" altLang="en-US" dirty="0"/>
              <a:t> </a:t>
            </a:r>
            <a:r>
              <a:rPr lang="en-US" altLang="ko-KR" dirty="0"/>
              <a:t>13</a:t>
            </a:r>
            <a:r>
              <a:rPr lang="ko-KR" altLang="en-US" dirty="0"/>
              <a:t>년</a:t>
            </a:r>
            <a:r>
              <a:rPr lang="en-US" altLang="ko-KR" dirty="0"/>
              <a:t>(512) </a:t>
            </a:r>
            <a:r>
              <a:rPr lang="ko-KR" altLang="en-US" dirty="0"/>
              <a:t>우산국 복속 기록부터 한국 영토로 인식</a:t>
            </a:r>
          </a:p>
          <a:p>
            <a:pPr>
              <a:buNone/>
            </a:pPr>
            <a:endParaRPr lang="en-US" altLang="ko-KR" b="1" dirty="0"/>
          </a:p>
          <a:p>
            <a:pPr>
              <a:buNone/>
            </a:pPr>
            <a:r>
              <a:rPr lang="ko-KR" altLang="en-US" b="1" dirty="0"/>
              <a:t>조선시대</a:t>
            </a:r>
          </a:p>
          <a:p>
            <a:pPr>
              <a:buNone/>
            </a:pPr>
            <a:r>
              <a:rPr lang="ko-KR" altLang="en-US" dirty="0"/>
              <a:t>세종실록지리지</a:t>
            </a:r>
            <a:r>
              <a:rPr lang="en-US" altLang="ko-KR" dirty="0"/>
              <a:t>, </a:t>
            </a:r>
            <a:r>
              <a:rPr lang="ko-KR" altLang="en-US" dirty="0" err="1"/>
              <a:t>동국문헌비고에</a:t>
            </a:r>
            <a:r>
              <a:rPr lang="ko-KR" altLang="en-US" dirty="0"/>
              <a:t> 명확히 기록된 우리 영토</a:t>
            </a:r>
          </a:p>
          <a:p>
            <a:pPr>
              <a:buNone/>
            </a:pPr>
            <a:endParaRPr lang="en-US" altLang="ko-KR" b="1" dirty="0"/>
          </a:p>
          <a:p>
            <a:pPr>
              <a:buNone/>
            </a:pPr>
            <a:r>
              <a:rPr lang="ko-KR" altLang="en-US" b="1" dirty="0"/>
              <a:t>대한제국</a:t>
            </a:r>
          </a:p>
          <a:p>
            <a:r>
              <a:rPr lang="en-US" altLang="ko-KR" dirty="0"/>
              <a:t>1900</a:t>
            </a:r>
            <a:r>
              <a:rPr lang="ko-KR" altLang="en-US" dirty="0"/>
              <a:t>년 대한제국 칙령 제</a:t>
            </a:r>
            <a:r>
              <a:rPr lang="en-US" altLang="ko-KR" dirty="0"/>
              <a:t>41</a:t>
            </a:r>
            <a:r>
              <a:rPr lang="ko-KR" altLang="en-US" dirty="0"/>
              <a:t>호로 공식 행정구역 편입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142845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810A84-033B-C0F0-C981-A00080ECB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독도 관련 안용복의 활동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7FCC7C1-A15B-AD6D-DFFF-13D9CDDB4D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안용복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조선 숙종 때의 인물</a:t>
            </a:r>
            <a:r>
              <a:rPr lang="en-US" altLang="ko-KR" sz="1800" dirty="0"/>
              <a:t>, 1696</a:t>
            </a:r>
            <a:r>
              <a:rPr lang="ko-KR" altLang="en-US" sz="1800" dirty="0"/>
              <a:t>년 안용복의 두 번째 도일과 관련하여 순종실록은 안용복이 울릉도에서</a:t>
            </a:r>
            <a:endParaRPr lang="en-US" altLang="ko-KR" sz="1800" dirty="0"/>
          </a:p>
          <a:p>
            <a:pPr marL="0" indent="0">
              <a:buNone/>
            </a:pPr>
            <a:r>
              <a:rPr lang="ko-KR" altLang="en-US" sz="1800" dirty="0"/>
              <a:t>마주친 일본 어민에게 </a:t>
            </a:r>
            <a:r>
              <a:rPr lang="en-US" altLang="ko-KR" sz="1800" dirty="0"/>
              <a:t>“</a:t>
            </a:r>
            <a:r>
              <a:rPr lang="ko-KR" altLang="en-US" sz="1800" dirty="0"/>
              <a:t>송도는 자산도</a:t>
            </a:r>
            <a:r>
              <a:rPr lang="en-US" altLang="ko-KR" sz="1800" dirty="0"/>
              <a:t>(</a:t>
            </a:r>
            <a:r>
              <a:rPr lang="ko-KR" altLang="en-US" sz="1800" dirty="0"/>
              <a:t>독도</a:t>
            </a:r>
            <a:r>
              <a:rPr lang="en-US" altLang="ko-KR" sz="1800" dirty="0"/>
              <a:t>)</a:t>
            </a:r>
            <a:r>
              <a:rPr lang="ko-KR" altLang="en-US" sz="1800" dirty="0"/>
              <a:t>이며 우리나라 땅이다</a:t>
            </a:r>
            <a:r>
              <a:rPr lang="en-US" altLang="ko-KR" sz="1800" dirty="0"/>
              <a:t>” </a:t>
            </a:r>
            <a:r>
              <a:rPr lang="ko-KR" altLang="en-US" sz="1800" dirty="0"/>
              <a:t>라고 말함</a:t>
            </a:r>
            <a:endParaRPr lang="en-US" altLang="ko-KR" sz="1800" dirty="0"/>
          </a:p>
          <a:p>
            <a:pPr marL="0" indent="0">
              <a:buNone/>
            </a:pPr>
            <a:endParaRPr lang="en-US" altLang="ko-KR" sz="1800" dirty="0"/>
          </a:p>
          <a:p>
            <a:pPr marL="0" indent="0">
              <a:buNone/>
            </a:pPr>
            <a:r>
              <a:rPr lang="ko-KR" altLang="en-US" sz="1800" dirty="0"/>
              <a:t>안용복이 일본으로 건너간 사실은 우리나라 문헌 뿐만 아니라 죽도기사</a:t>
            </a:r>
            <a:r>
              <a:rPr lang="en-US" altLang="ko-KR" sz="1800" dirty="0"/>
              <a:t>, </a:t>
            </a:r>
            <a:r>
              <a:rPr lang="ko-KR" altLang="en-US" sz="1800" dirty="0" err="1"/>
              <a:t>죽도도해유래기발서공</a:t>
            </a:r>
            <a:r>
              <a:rPr lang="en-US" altLang="ko-KR" sz="1800" dirty="0"/>
              <a:t>, </a:t>
            </a:r>
          </a:p>
          <a:p>
            <a:pPr marL="0" indent="0">
              <a:buNone/>
            </a:pPr>
            <a:r>
              <a:rPr lang="ko-KR" altLang="en-US" sz="1800" dirty="0" err="1"/>
              <a:t>인부연표</a:t>
            </a:r>
            <a:r>
              <a:rPr lang="en-US" altLang="ko-KR" sz="1800" dirty="0"/>
              <a:t>, </a:t>
            </a:r>
            <a:r>
              <a:rPr lang="ko-KR" altLang="en-US" sz="1800" dirty="0" err="1"/>
              <a:t>죽도고</a:t>
            </a:r>
            <a:r>
              <a:rPr lang="en-US" altLang="ko-KR" sz="1800" dirty="0"/>
              <a:t> </a:t>
            </a:r>
            <a:r>
              <a:rPr lang="ko-KR" altLang="en-US" sz="1800" dirty="0"/>
              <a:t>등의 일본 문헌도 전하고 있음</a:t>
            </a:r>
            <a:endParaRPr lang="en-US" altLang="ko-KR" sz="1800" dirty="0"/>
          </a:p>
          <a:p>
            <a:pPr marL="0" indent="0">
              <a:buNone/>
            </a:pPr>
            <a:endParaRPr lang="en-US" altLang="ko-KR" sz="1800" dirty="0"/>
          </a:p>
          <a:p>
            <a:pPr marL="0" indent="0">
              <a:buNone/>
            </a:pPr>
            <a:endParaRPr lang="en-US" altLang="ko-KR" sz="1800" dirty="0"/>
          </a:p>
        </p:txBody>
      </p:sp>
    </p:spTree>
    <p:extLst>
      <p:ext uri="{BB962C8B-B14F-4D97-AF65-F5344CB8AC3E}">
        <p14:creationId xmlns:p14="http://schemas.microsoft.com/office/powerpoint/2010/main" val="22057487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AAFCD4-73BF-0142-76CD-80A462396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일본 주장의 허구성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4D6002D-0F0C-BAC0-0F98-146E82C998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역사 왜곡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일본의 영유권 주장은 식민지 침탈 시기에 시작된 역사 왜곡</a:t>
            </a:r>
            <a:endParaRPr lang="en-US" altLang="ko-KR" sz="1800" dirty="0"/>
          </a:p>
          <a:p>
            <a:pPr marL="0" indent="0">
              <a:buNone/>
            </a:pPr>
            <a:endParaRPr lang="en-US" altLang="ko-KR" sz="1800" dirty="0"/>
          </a:p>
          <a:p>
            <a:r>
              <a:rPr lang="ko-KR" altLang="en-US" dirty="0"/>
              <a:t>샌프란시스코 강화조약</a:t>
            </a:r>
            <a:endParaRPr lang="en-US" altLang="ko-KR" sz="1800" dirty="0"/>
          </a:p>
          <a:p>
            <a:pPr marL="0" indent="0">
              <a:buNone/>
            </a:pPr>
            <a:r>
              <a:rPr lang="ko-KR" altLang="en-US" sz="1800" dirty="0"/>
              <a:t>샌프란시스코 강화조약에는 독도 영유권에 대해 명확히 언급이 되어있지 않았음</a:t>
            </a:r>
            <a:endParaRPr lang="en-US" altLang="ko-KR" sz="1800" dirty="0"/>
          </a:p>
          <a:p>
            <a:pPr marL="0" indent="0">
              <a:buNone/>
            </a:pPr>
            <a:endParaRPr lang="en-US" altLang="ko-KR" sz="1800" dirty="0"/>
          </a:p>
          <a:p>
            <a:r>
              <a:rPr lang="ko-KR" altLang="en-US" dirty="0"/>
              <a:t>국제법적 근거 부족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일본의 주장은 국제법적 근거가 매우 빈약하다</a:t>
            </a:r>
            <a:r>
              <a:rPr lang="en-US" altLang="ko-KR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424189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06E6198-1BAA-F4DD-4E99-D7087D661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독도의 자연 환경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6573207-3A00-0F9E-5F02-105057F4F2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천연기념물 제</a:t>
            </a:r>
            <a:r>
              <a:rPr lang="en-US" altLang="ko-KR" dirty="0"/>
              <a:t>336</a:t>
            </a:r>
            <a:r>
              <a:rPr lang="ko-KR" altLang="en-US" dirty="0"/>
              <a:t>호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sz="1800" dirty="0"/>
              <a:t>1982</a:t>
            </a:r>
            <a:r>
              <a:rPr lang="ko-KR" altLang="en-US" sz="1800" dirty="0"/>
              <a:t>년 지정된 천연보호구역으로 보존 가치가 높음</a:t>
            </a:r>
            <a:endParaRPr lang="en-US" altLang="ko-KR" sz="1800" dirty="0"/>
          </a:p>
          <a:p>
            <a:pPr marL="0" indent="0">
              <a:buNone/>
            </a:pPr>
            <a:endParaRPr lang="en-US" altLang="ko-KR" sz="1800" dirty="0"/>
          </a:p>
          <a:p>
            <a:r>
              <a:rPr lang="ko-KR" altLang="en-US" dirty="0"/>
              <a:t>괭이갈매기 서식지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수천 마리의 괭이갈매기가 번식하는 중요한 생태계</a:t>
            </a:r>
            <a:endParaRPr lang="en-US" altLang="ko-KR" sz="1800" dirty="0"/>
          </a:p>
          <a:p>
            <a:pPr marL="0" indent="0">
              <a:buNone/>
            </a:pPr>
            <a:endParaRPr lang="en-US" altLang="ko-KR" sz="1800" dirty="0"/>
          </a:p>
          <a:p>
            <a:r>
              <a:rPr lang="ko-KR" altLang="en-US" dirty="0"/>
              <a:t>독특한 식물상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해국</a:t>
            </a:r>
            <a:r>
              <a:rPr lang="en-US" altLang="ko-KR" sz="1800" dirty="0"/>
              <a:t>, </a:t>
            </a:r>
            <a:r>
              <a:rPr lang="ko-KR" altLang="en-US" sz="1800" dirty="0" err="1"/>
              <a:t>술패랭이</a:t>
            </a:r>
            <a:r>
              <a:rPr lang="ko-KR" altLang="en-US" sz="1800" dirty="0"/>
              <a:t> 등 약 </a:t>
            </a:r>
            <a:r>
              <a:rPr lang="en-US" altLang="ko-KR" sz="1800" dirty="0"/>
              <a:t>60</a:t>
            </a:r>
            <a:r>
              <a:rPr lang="ko-KR" altLang="en-US" sz="1800" dirty="0"/>
              <a:t>여 종의 식물이 자생</a:t>
            </a:r>
          </a:p>
        </p:txBody>
      </p:sp>
    </p:spTree>
    <p:extLst>
      <p:ext uri="{BB962C8B-B14F-4D97-AF65-F5344CB8AC3E}">
        <p14:creationId xmlns:p14="http://schemas.microsoft.com/office/powerpoint/2010/main" val="42344857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D02C975-786F-25E9-7EB5-C39C5A53A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독도의 경제적 가치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1CD41C6-2D63-6E12-9556-CDF1787037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dirty="0"/>
              <a:t>어족자원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오징어</a:t>
            </a:r>
            <a:r>
              <a:rPr lang="en-US" altLang="ko-KR" sz="1800" dirty="0"/>
              <a:t>, </a:t>
            </a:r>
            <a:r>
              <a:rPr lang="ko-KR" altLang="en-US" sz="1800" dirty="0"/>
              <a:t>대구</a:t>
            </a:r>
            <a:r>
              <a:rPr lang="en-US" altLang="ko-KR" sz="1800" dirty="0"/>
              <a:t>, </a:t>
            </a:r>
            <a:r>
              <a:rPr lang="ko-KR" altLang="en-US" sz="1800" dirty="0"/>
              <a:t>고등어 등 풍부한 어족 자원의 보고</a:t>
            </a:r>
            <a:endParaRPr lang="en-US" altLang="ko-KR" sz="1800" dirty="0"/>
          </a:p>
          <a:p>
            <a:pPr marL="0" indent="0">
              <a:buNone/>
            </a:pPr>
            <a:endParaRPr lang="en-US" altLang="ko-KR" sz="1800" dirty="0"/>
          </a:p>
          <a:p>
            <a:r>
              <a:rPr lang="ko-KR" altLang="en-US" dirty="0"/>
              <a:t>해저자원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메탄 </a:t>
            </a:r>
            <a:r>
              <a:rPr lang="ko-KR" altLang="en-US" sz="1800" dirty="0" err="1"/>
              <a:t>하이드레이트</a:t>
            </a:r>
            <a:r>
              <a:rPr lang="ko-KR" altLang="en-US" sz="1800" dirty="0"/>
              <a:t> 등 미래 자원의 잠재적 매장지</a:t>
            </a:r>
            <a:endParaRPr lang="en-US" altLang="ko-KR" sz="1800" dirty="0"/>
          </a:p>
          <a:p>
            <a:pPr marL="0" indent="0">
              <a:buNone/>
            </a:pPr>
            <a:endParaRPr lang="en-US" altLang="ko-KR" sz="1800" dirty="0"/>
          </a:p>
          <a:p>
            <a:r>
              <a:rPr lang="ko-KR" altLang="en-US" dirty="0"/>
              <a:t>과학연구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sz="1800" dirty="0"/>
              <a:t>해양 생태계 및 기후 연구의 중요한 기지</a:t>
            </a:r>
            <a:endParaRPr lang="en-US" altLang="ko-KR" sz="1800" dirty="0"/>
          </a:p>
          <a:p>
            <a:pPr marL="0" indent="0">
              <a:buNone/>
            </a:pPr>
            <a:endParaRPr lang="en-US" altLang="ko-KR" sz="1800" dirty="0"/>
          </a:p>
          <a:p>
            <a:r>
              <a:rPr lang="ko-KR" altLang="en-US" dirty="0"/>
              <a:t>해상교통</a:t>
            </a:r>
            <a:endParaRPr lang="en-US" altLang="ko-KR" sz="1800" dirty="0"/>
          </a:p>
          <a:p>
            <a:pPr marL="0" indent="0">
              <a:buNone/>
            </a:pPr>
            <a:r>
              <a:rPr lang="ko-KR" altLang="en-US" sz="1800" dirty="0"/>
              <a:t>동해 항로의 중요 지점으로 항해의 이정표 역할</a:t>
            </a:r>
            <a:endParaRPr lang="en-US" altLang="ko-KR" sz="1800" dirty="0"/>
          </a:p>
        </p:txBody>
      </p:sp>
    </p:spTree>
    <p:extLst>
      <p:ext uri="{BB962C8B-B14F-4D97-AF65-F5344CB8AC3E}">
        <p14:creationId xmlns:p14="http://schemas.microsoft.com/office/powerpoint/2010/main" val="9269751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919</TotalTime>
  <Words>1302</Words>
  <Application>Microsoft Office PowerPoint</Application>
  <PresentationFormat>와이드스크린</PresentationFormat>
  <Paragraphs>279</Paragraphs>
  <Slides>31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31</vt:i4>
      </vt:variant>
    </vt:vector>
  </HeadingPairs>
  <TitlesOfParts>
    <vt:vector size="35" baseType="lpstr">
      <vt:lpstr>맑은 고딕</vt:lpstr>
      <vt:lpstr>Arial</vt:lpstr>
      <vt:lpstr>Wingdings</vt:lpstr>
      <vt:lpstr>Office 테마</vt:lpstr>
      <vt:lpstr>우리의 영토 독도</vt:lpstr>
      <vt:lpstr>독도라는 이름의 유래</vt:lpstr>
      <vt:lpstr>독도의 기후 (울릉도 부근 지역)</vt:lpstr>
      <vt:lpstr>독도의 지리적 위치</vt:lpstr>
      <vt:lpstr>독도의 역사적 증거</vt:lpstr>
      <vt:lpstr>독도 관련 안용복의 활동</vt:lpstr>
      <vt:lpstr>일본 주장의 허구성</vt:lpstr>
      <vt:lpstr>독도의 자연 환경</vt:lpstr>
      <vt:lpstr>독도의 경제적 가치</vt:lpstr>
      <vt:lpstr>독도 수호 노력</vt:lpstr>
      <vt:lpstr>독도의 현재 모습</vt:lpstr>
      <vt:lpstr>독도의 미래</vt:lpstr>
      <vt:lpstr>독도의 상징성</vt:lpstr>
      <vt:lpstr>독도 관련 문화 콘텐츠</vt:lpstr>
      <vt:lpstr>국제 사회에서의 독도 인식</vt:lpstr>
      <vt:lpstr>독도 방문의 중요성</vt:lpstr>
      <vt:lpstr>독도 관련 NGO 활동</vt:lpstr>
      <vt:lpstr>독도 관련 법률 및 제도</vt:lpstr>
      <vt:lpstr>독도에서 볼 수 있는 일출</vt:lpstr>
      <vt:lpstr>독도 기념 굿즈</vt:lpstr>
      <vt:lpstr>독도와 기념일 캘린더</vt:lpstr>
      <vt:lpstr>독도와 K-문화</vt:lpstr>
      <vt:lpstr>독도 관련 인플루언서 콘텐츠</vt:lpstr>
      <vt:lpstr>독도를 담은 사진, 영상 작품</vt:lpstr>
      <vt:lpstr>독도 체험학습 프로그램</vt:lpstr>
      <vt:lpstr>독도를 소재로 한 애니메이션</vt:lpstr>
      <vt:lpstr>독도와 기념우표, 화폐</vt:lpstr>
      <vt:lpstr>독도를 주제로 한 연극, 뮤지컬</vt:lpstr>
      <vt:lpstr>독도와 공공미술</vt:lpstr>
      <vt:lpstr>독도의 해양 스포츠</vt:lpstr>
      <vt:lpstr>독도와 드론 기술 활용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하빈 이</dc:creator>
  <cp:lastModifiedBy>하빈 이</cp:lastModifiedBy>
  <cp:revision>4</cp:revision>
  <dcterms:created xsi:type="dcterms:W3CDTF">2025-04-29T16:41:20Z</dcterms:created>
  <dcterms:modified xsi:type="dcterms:W3CDTF">2025-04-30T11:44:48Z</dcterms:modified>
</cp:coreProperties>
</file>