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40202"/>
    <a:srgbClr val="F7F4E3"/>
    <a:srgbClr val="73C0BA"/>
    <a:srgbClr val="E05B2E"/>
    <a:srgbClr val="462300"/>
    <a:srgbClr val="42040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084" autoAdjust="0"/>
    <p:restoredTop sz="94660"/>
  </p:normalViewPr>
  <p:slideViewPr>
    <p:cSldViewPr snapToGrid="0">
      <p:cViewPr>
        <p:scale>
          <a:sx n="75" d="100"/>
          <a:sy n="75" d="100"/>
        </p:scale>
        <p:origin x="-1890" y="-10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2EDA75-A0C4-4DEB-A100-309F089C69E2}" type="doc">
      <dgm:prSet loTypeId="urn:microsoft.com/office/officeart/2008/layout/VerticalCurvedList" loCatId="list" qsTypeId="urn:microsoft.com/office/officeart/2005/8/quickstyle/simple3" qsCatId="simple" csTypeId="urn:microsoft.com/office/officeart/2005/8/colors/accent3_1" csCatId="accent3" phldr="1"/>
      <dgm:spPr/>
    </dgm:pt>
    <dgm:pt modelId="{6D3FD5A2-918D-4A65-892A-9B1AD1E4657C}">
      <dgm:prSet phldrT="[텍스트]"/>
      <dgm:spPr/>
      <dgm:t>
        <a:bodyPr/>
        <a:lstStyle/>
        <a:p>
          <a:pPr latinLnBrk="1"/>
          <a:r>
            <a:rPr lang="ko-KR" altLang="en-US" dirty="0" smtClean="0"/>
            <a:t>처음 인터뷰 날짜를 정하는 도중 생긴 불찰에 긴장했던 것과 달리 분위기도 좋았고</a:t>
          </a:r>
          <a:r>
            <a:rPr lang="en-US" altLang="ko-KR" dirty="0" smtClean="0"/>
            <a:t>, </a:t>
          </a:r>
          <a:r>
            <a:rPr lang="ko-KR" altLang="en-US" dirty="0" smtClean="0"/>
            <a:t>무엇보다 이런 인터뷰 자리를 통해 목표하였던 것과 같이 정말로 평소에 가졌던 궁금증을 해결 할 수 있어 좋았다</a:t>
          </a:r>
          <a:r>
            <a:rPr lang="en-US" altLang="ko-KR" dirty="0" smtClean="0"/>
            <a:t>. </a:t>
          </a:r>
          <a:r>
            <a:rPr lang="ko-KR" altLang="en-US" dirty="0" smtClean="0"/>
            <a:t>앞으로도 이러한 기회가 자주 생겼으면 한다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BF14935D-06EB-4624-8F70-68AFC0B47630}" type="parTrans" cxnId="{B12A76F7-FCA8-4BF9-BD29-903FB4FCDA51}">
      <dgm:prSet/>
      <dgm:spPr/>
      <dgm:t>
        <a:bodyPr/>
        <a:lstStyle/>
        <a:p>
          <a:pPr latinLnBrk="1"/>
          <a:endParaRPr lang="ko-KR" altLang="en-US"/>
        </a:p>
      </dgm:t>
    </dgm:pt>
    <dgm:pt modelId="{B378EA0B-2B0F-4B7B-9C85-A6B81394BE63}" type="sibTrans" cxnId="{B12A76F7-FCA8-4BF9-BD29-903FB4FCDA51}">
      <dgm:prSet/>
      <dgm:spPr/>
      <dgm:t>
        <a:bodyPr/>
        <a:lstStyle/>
        <a:p>
          <a:pPr latinLnBrk="1"/>
          <a:endParaRPr lang="ko-KR" altLang="en-US"/>
        </a:p>
      </dgm:t>
    </dgm:pt>
    <dgm:pt modelId="{C8945F10-B621-434B-867E-75151B74832E}">
      <dgm:prSet phldrT="[텍스트]"/>
      <dgm:spPr/>
      <dgm:t>
        <a:bodyPr/>
        <a:lstStyle/>
        <a:p>
          <a:pPr latinLnBrk="1"/>
          <a:r>
            <a:rPr lang="ko-KR" altLang="en-US" dirty="0" smtClean="0"/>
            <a:t>선배님과 만나서 좋은 이야기를 듣고 저의 미래에 대해서 조금 더 자세히 확신하게 되었고 앞으로도 이러한 상담과 만남을 했으면 좋겠습니다</a:t>
          </a:r>
          <a:endParaRPr lang="ko-KR" altLang="en-US" dirty="0"/>
        </a:p>
      </dgm:t>
    </dgm:pt>
    <dgm:pt modelId="{62436FB3-AF7D-4B23-8FD9-E98F53EFBE79}" type="parTrans" cxnId="{C0F7F887-BEDC-4428-9C69-58B4CB2DE135}">
      <dgm:prSet/>
      <dgm:spPr/>
      <dgm:t>
        <a:bodyPr/>
        <a:lstStyle/>
        <a:p>
          <a:pPr latinLnBrk="1"/>
          <a:endParaRPr lang="ko-KR" altLang="en-US"/>
        </a:p>
      </dgm:t>
    </dgm:pt>
    <dgm:pt modelId="{1D440027-59EB-430F-A2C5-0ADA4416CE9D}" type="sibTrans" cxnId="{C0F7F887-BEDC-4428-9C69-58B4CB2DE135}">
      <dgm:prSet/>
      <dgm:spPr/>
      <dgm:t>
        <a:bodyPr/>
        <a:lstStyle/>
        <a:p>
          <a:pPr latinLnBrk="1"/>
          <a:endParaRPr lang="ko-KR" altLang="en-US"/>
        </a:p>
      </dgm:t>
    </dgm:pt>
    <dgm:pt modelId="{A5104F18-AC6F-4EFC-AF49-79B7FDA981AD}">
      <dgm:prSet phldrT="[텍스트]"/>
      <dgm:spPr/>
      <dgm:t>
        <a:bodyPr/>
        <a:lstStyle/>
        <a:p>
          <a:pPr latinLnBrk="1"/>
          <a:r>
            <a:rPr lang="ko-KR" altLang="en-US" dirty="0" smtClean="0"/>
            <a:t>선배님께 현실적인 이야기를 듣고 조경이란 분야에 대해서 한번 더 생각해보는 계기가 되었습니다</a:t>
          </a:r>
          <a:endParaRPr lang="ko-KR" altLang="en-US" dirty="0"/>
        </a:p>
      </dgm:t>
    </dgm:pt>
    <dgm:pt modelId="{617B9B98-4B6D-45FF-ACF0-DF466980FF6E}" type="parTrans" cxnId="{B01664F5-4A78-4722-A8BC-761379A3B75D}">
      <dgm:prSet/>
      <dgm:spPr/>
      <dgm:t>
        <a:bodyPr/>
        <a:lstStyle/>
        <a:p>
          <a:pPr latinLnBrk="1"/>
          <a:endParaRPr lang="ko-KR" altLang="en-US"/>
        </a:p>
      </dgm:t>
    </dgm:pt>
    <dgm:pt modelId="{3AE624D4-41FA-4C6B-90B9-90370ED9E8DA}" type="sibTrans" cxnId="{B01664F5-4A78-4722-A8BC-761379A3B75D}">
      <dgm:prSet/>
      <dgm:spPr/>
      <dgm:t>
        <a:bodyPr/>
        <a:lstStyle/>
        <a:p>
          <a:pPr latinLnBrk="1"/>
          <a:endParaRPr lang="ko-KR" altLang="en-US"/>
        </a:p>
      </dgm:t>
    </dgm:pt>
    <dgm:pt modelId="{20D9CF3C-B55C-4E90-AFFD-817BCE3C1D13}" type="pres">
      <dgm:prSet presAssocID="{D82EDA75-A0C4-4DEB-A100-309F089C69E2}" presName="Name0" presStyleCnt="0">
        <dgm:presLayoutVars>
          <dgm:chMax val="7"/>
          <dgm:chPref val="7"/>
          <dgm:dir/>
        </dgm:presLayoutVars>
      </dgm:prSet>
      <dgm:spPr/>
    </dgm:pt>
    <dgm:pt modelId="{1763A83E-E515-4CC5-B278-6E15C05A719E}" type="pres">
      <dgm:prSet presAssocID="{D82EDA75-A0C4-4DEB-A100-309F089C69E2}" presName="Name1" presStyleCnt="0"/>
      <dgm:spPr/>
    </dgm:pt>
    <dgm:pt modelId="{EABC271B-8933-4236-98AB-F3DA90E2B075}" type="pres">
      <dgm:prSet presAssocID="{D82EDA75-A0C4-4DEB-A100-309F089C69E2}" presName="cycle" presStyleCnt="0"/>
      <dgm:spPr/>
    </dgm:pt>
    <dgm:pt modelId="{39568B79-EF65-41BF-BEFC-CC1A1129BC34}" type="pres">
      <dgm:prSet presAssocID="{D82EDA75-A0C4-4DEB-A100-309F089C69E2}" presName="srcNode" presStyleLbl="node1" presStyleIdx="0" presStyleCnt="3"/>
      <dgm:spPr/>
    </dgm:pt>
    <dgm:pt modelId="{FFCF0EBD-2585-40FC-8441-29D434C3C93A}" type="pres">
      <dgm:prSet presAssocID="{D82EDA75-A0C4-4DEB-A100-309F089C69E2}" presName="conn" presStyleLbl="parChTrans1D2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2A590710-3C8D-41EE-BA7F-BD30D65B31C8}" type="pres">
      <dgm:prSet presAssocID="{D82EDA75-A0C4-4DEB-A100-309F089C69E2}" presName="extraNode" presStyleLbl="node1" presStyleIdx="0" presStyleCnt="3"/>
      <dgm:spPr/>
    </dgm:pt>
    <dgm:pt modelId="{536D0CF9-E883-49FE-A65B-EC70E9DFA80B}" type="pres">
      <dgm:prSet presAssocID="{D82EDA75-A0C4-4DEB-A100-309F089C69E2}" presName="dstNode" presStyleLbl="node1" presStyleIdx="0" presStyleCnt="3"/>
      <dgm:spPr/>
    </dgm:pt>
    <dgm:pt modelId="{F72F7C85-D073-44E7-8E79-3F98BDA3C419}" type="pres">
      <dgm:prSet presAssocID="{6D3FD5A2-918D-4A65-892A-9B1AD1E4657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B45D55E-BBA1-47D9-B615-CBDD84FE0DCD}" type="pres">
      <dgm:prSet presAssocID="{6D3FD5A2-918D-4A65-892A-9B1AD1E4657C}" presName="accent_1" presStyleCnt="0"/>
      <dgm:spPr/>
    </dgm:pt>
    <dgm:pt modelId="{E589C26F-D1D7-426F-B2ED-42989839E7BA}" type="pres">
      <dgm:prSet presAssocID="{6D3FD5A2-918D-4A65-892A-9B1AD1E4657C}" presName="accentRepeatNode" presStyleLbl="solidFgAcc1" presStyleIdx="0" presStyleCnt="3"/>
      <dgm:spPr/>
    </dgm:pt>
    <dgm:pt modelId="{28646AE0-3020-4119-874B-84453E5773E8}" type="pres">
      <dgm:prSet presAssocID="{C8945F10-B621-434B-867E-75151B74832E}" presName="text_2" presStyleLbl="node1" presStyleIdx="1" presStyleCnt="3" custLinFactNeighborX="-559" custLinFactNeighborY="-66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4BB2B4-1068-4AC7-A4D0-8E513DF08FF7}" type="pres">
      <dgm:prSet presAssocID="{C8945F10-B621-434B-867E-75151B74832E}" presName="accent_2" presStyleCnt="0"/>
      <dgm:spPr/>
    </dgm:pt>
    <dgm:pt modelId="{499DD10E-56C7-416B-B8F4-A846DFC9545A}" type="pres">
      <dgm:prSet presAssocID="{C8945F10-B621-434B-867E-75151B74832E}" presName="accentRepeatNode" presStyleLbl="solidFgAcc1" presStyleIdx="1" presStyleCnt="3"/>
      <dgm:spPr/>
    </dgm:pt>
    <dgm:pt modelId="{4754A90D-5215-437F-81B4-510AFAF3E08F}" type="pres">
      <dgm:prSet presAssocID="{A5104F18-AC6F-4EFC-AF49-79B7FDA981A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AC35F2-665B-441E-8014-F7C777772A0E}" type="pres">
      <dgm:prSet presAssocID="{A5104F18-AC6F-4EFC-AF49-79B7FDA981AD}" presName="accent_3" presStyleCnt="0"/>
      <dgm:spPr/>
    </dgm:pt>
    <dgm:pt modelId="{2049558C-FE05-4985-93E9-D481475070EF}" type="pres">
      <dgm:prSet presAssocID="{A5104F18-AC6F-4EFC-AF49-79B7FDA981AD}" presName="accentRepeatNode" presStyleLbl="solidFgAcc1" presStyleIdx="2" presStyleCnt="3"/>
      <dgm:spPr/>
    </dgm:pt>
  </dgm:ptLst>
  <dgm:cxnLst>
    <dgm:cxn modelId="{C0F7F887-BEDC-4428-9C69-58B4CB2DE135}" srcId="{D82EDA75-A0C4-4DEB-A100-309F089C69E2}" destId="{C8945F10-B621-434B-867E-75151B74832E}" srcOrd="1" destOrd="0" parTransId="{62436FB3-AF7D-4B23-8FD9-E98F53EFBE79}" sibTransId="{1D440027-59EB-430F-A2C5-0ADA4416CE9D}"/>
    <dgm:cxn modelId="{B12A76F7-FCA8-4BF9-BD29-903FB4FCDA51}" srcId="{D82EDA75-A0C4-4DEB-A100-309F089C69E2}" destId="{6D3FD5A2-918D-4A65-892A-9B1AD1E4657C}" srcOrd="0" destOrd="0" parTransId="{BF14935D-06EB-4624-8F70-68AFC0B47630}" sibTransId="{B378EA0B-2B0F-4B7B-9C85-A6B81394BE63}"/>
    <dgm:cxn modelId="{0C08D57B-0308-4819-84F6-01489589E02E}" type="presOf" srcId="{C8945F10-B621-434B-867E-75151B74832E}" destId="{28646AE0-3020-4119-874B-84453E5773E8}" srcOrd="0" destOrd="0" presId="urn:microsoft.com/office/officeart/2008/layout/VerticalCurvedList"/>
    <dgm:cxn modelId="{4ACA2C29-D748-45B8-A09F-B1A83BF3B5EF}" type="presOf" srcId="{6D3FD5A2-918D-4A65-892A-9B1AD1E4657C}" destId="{F72F7C85-D073-44E7-8E79-3F98BDA3C419}" srcOrd="0" destOrd="0" presId="urn:microsoft.com/office/officeart/2008/layout/VerticalCurvedList"/>
    <dgm:cxn modelId="{941239EF-A4D2-40F8-9FBE-A58ACF23ED0B}" type="presOf" srcId="{B378EA0B-2B0F-4B7B-9C85-A6B81394BE63}" destId="{FFCF0EBD-2585-40FC-8441-29D434C3C93A}" srcOrd="0" destOrd="0" presId="urn:microsoft.com/office/officeart/2008/layout/VerticalCurvedList"/>
    <dgm:cxn modelId="{956DF044-982D-4974-8BD0-40BE70C9BA35}" type="presOf" srcId="{A5104F18-AC6F-4EFC-AF49-79B7FDA981AD}" destId="{4754A90D-5215-437F-81B4-510AFAF3E08F}" srcOrd="0" destOrd="0" presId="urn:microsoft.com/office/officeart/2008/layout/VerticalCurvedList"/>
    <dgm:cxn modelId="{83E1FFB4-CDE1-41D3-9A28-ADEC55CFD828}" type="presOf" srcId="{D82EDA75-A0C4-4DEB-A100-309F089C69E2}" destId="{20D9CF3C-B55C-4E90-AFFD-817BCE3C1D13}" srcOrd="0" destOrd="0" presId="urn:microsoft.com/office/officeart/2008/layout/VerticalCurvedList"/>
    <dgm:cxn modelId="{B01664F5-4A78-4722-A8BC-761379A3B75D}" srcId="{D82EDA75-A0C4-4DEB-A100-309F089C69E2}" destId="{A5104F18-AC6F-4EFC-AF49-79B7FDA981AD}" srcOrd="2" destOrd="0" parTransId="{617B9B98-4B6D-45FF-ACF0-DF466980FF6E}" sibTransId="{3AE624D4-41FA-4C6B-90B9-90370ED9E8DA}"/>
    <dgm:cxn modelId="{025B2C83-DCFC-44A1-8A09-5F44E150745D}" type="presParOf" srcId="{20D9CF3C-B55C-4E90-AFFD-817BCE3C1D13}" destId="{1763A83E-E515-4CC5-B278-6E15C05A719E}" srcOrd="0" destOrd="0" presId="urn:microsoft.com/office/officeart/2008/layout/VerticalCurvedList"/>
    <dgm:cxn modelId="{CDE487A6-A8F4-49C5-8F02-0A6D243E3C16}" type="presParOf" srcId="{1763A83E-E515-4CC5-B278-6E15C05A719E}" destId="{EABC271B-8933-4236-98AB-F3DA90E2B075}" srcOrd="0" destOrd="0" presId="urn:microsoft.com/office/officeart/2008/layout/VerticalCurvedList"/>
    <dgm:cxn modelId="{0199B0D1-F0C0-48CA-8160-4EC029D1E8C2}" type="presParOf" srcId="{EABC271B-8933-4236-98AB-F3DA90E2B075}" destId="{39568B79-EF65-41BF-BEFC-CC1A1129BC34}" srcOrd="0" destOrd="0" presId="urn:microsoft.com/office/officeart/2008/layout/VerticalCurvedList"/>
    <dgm:cxn modelId="{0AD23153-75A0-45F9-AE03-04E04C42DB1D}" type="presParOf" srcId="{EABC271B-8933-4236-98AB-F3DA90E2B075}" destId="{FFCF0EBD-2585-40FC-8441-29D434C3C93A}" srcOrd="1" destOrd="0" presId="urn:microsoft.com/office/officeart/2008/layout/VerticalCurvedList"/>
    <dgm:cxn modelId="{614FA94F-0515-4737-BD43-D5BB8803B576}" type="presParOf" srcId="{EABC271B-8933-4236-98AB-F3DA90E2B075}" destId="{2A590710-3C8D-41EE-BA7F-BD30D65B31C8}" srcOrd="2" destOrd="0" presId="urn:microsoft.com/office/officeart/2008/layout/VerticalCurvedList"/>
    <dgm:cxn modelId="{331D9324-7EAD-4D5A-8B7D-987819D02098}" type="presParOf" srcId="{EABC271B-8933-4236-98AB-F3DA90E2B075}" destId="{536D0CF9-E883-49FE-A65B-EC70E9DFA80B}" srcOrd="3" destOrd="0" presId="urn:microsoft.com/office/officeart/2008/layout/VerticalCurvedList"/>
    <dgm:cxn modelId="{43AB85D7-A1EA-4443-8033-22C89585C843}" type="presParOf" srcId="{1763A83E-E515-4CC5-B278-6E15C05A719E}" destId="{F72F7C85-D073-44E7-8E79-3F98BDA3C419}" srcOrd="1" destOrd="0" presId="urn:microsoft.com/office/officeart/2008/layout/VerticalCurvedList"/>
    <dgm:cxn modelId="{949CBA54-1612-4414-9175-0C4A4471B153}" type="presParOf" srcId="{1763A83E-E515-4CC5-B278-6E15C05A719E}" destId="{DB45D55E-BBA1-47D9-B615-CBDD84FE0DCD}" srcOrd="2" destOrd="0" presId="urn:microsoft.com/office/officeart/2008/layout/VerticalCurvedList"/>
    <dgm:cxn modelId="{49B9AD07-D96B-47F9-96E8-F0E780003E1B}" type="presParOf" srcId="{DB45D55E-BBA1-47D9-B615-CBDD84FE0DCD}" destId="{E589C26F-D1D7-426F-B2ED-42989839E7BA}" srcOrd="0" destOrd="0" presId="urn:microsoft.com/office/officeart/2008/layout/VerticalCurvedList"/>
    <dgm:cxn modelId="{8202E28A-CEB7-44C6-A354-E10829CB294A}" type="presParOf" srcId="{1763A83E-E515-4CC5-B278-6E15C05A719E}" destId="{28646AE0-3020-4119-874B-84453E5773E8}" srcOrd="3" destOrd="0" presId="urn:microsoft.com/office/officeart/2008/layout/VerticalCurvedList"/>
    <dgm:cxn modelId="{B5C04BF1-564F-4AFF-9CF3-47BE367BFA6C}" type="presParOf" srcId="{1763A83E-E515-4CC5-B278-6E15C05A719E}" destId="{1E4BB2B4-1068-4AC7-A4D0-8E513DF08FF7}" srcOrd="4" destOrd="0" presId="urn:microsoft.com/office/officeart/2008/layout/VerticalCurvedList"/>
    <dgm:cxn modelId="{77F31456-D612-4A10-B1B6-B24B50054C5D}" type="presParOf" srcId="{1E4BB2B4-1068-4AC7-A4D0-8E513DF08FF7}" destId="{499DD10E-56C7-416B-B8F4-A846DFC9545A}" srcOrd="0" destOrd="0" presId="urn:microsoft.com/office/officeart/2008/layout/VerticalCurvedList"/>
    <dgm:cxn modelId="{59FBA867-52E3-4B60-B315-A2D9FC0C2B25}" type="presParOf" srcId="{1763A83E-E515-4CC5-B278-6E15C05A719E}" destId="{4754A90D-5215-437F-81B4-510AFAF3E08F}" srcOrd="5" destOrd="0" presId="urn:microsoft.com/office/officeart/2008/layout/VerticalCurvedList"/>
    <dgm:cxn modelId="{4CE4D887-9FCB-4ECB-B7AB-5DBAB2B5CF5A}" type="presParOf" srcId="{1763A83E-E515-4CC5-B278-6E15C05A719E}" destId="{F3AC35F2-665B-441E-8014-F7C777772A0E}" srcOrd="6" destOrd="0" presId="urn:microsoft.com/office/officeart/2008/layout/VerticalCurvedList"/>
    <dgm:cxn modelId="{C9C8BE30-0C00-4009-822B-4B7C01C3FFB7}" type="presParOf" srcId="{F3AC35F2-665B-441E-8014-F7C777772A0E}" destId="{2049558C-FE05-4985-93E9-D481475070E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2EDA75-A0C4-4DEB-A100-309F089C69E2}" type="doc">
      <dgm:prSet loTypeId="urn:microsoft.com/office/officeart/2008/layout/VerticalCurvedList" loCatId="list" qsTypeId="urn:microsoft.com/office/officeart/2005/8/quickstyle/simple3" qsCatId="simple" csTypeId="urn:microsoft.com/office/officeart/2005/8/colors/accent3_1" csCatId="accent3" phldr="1"/>
      <dgm:spPr/>
    </dgm:pt>
    <dgm:pt modelId="{6D3FD5A2-918D-4A65-892A-9B1AD1E4657C}">
      <dgm:prSet phldrT="[텍스트]"/>
      <dgm:spPr/>
      <dgm:t>
        <a:bodyPr/>
        <a:lstStyle/>
        <a:p>
          <a:pPr latinLnBrk="1"/>
          <a:r>
            <a:rPr lang="ko-KR" altLang="en-US" dirty="0" smtClean="0"/>
            <a:t>평소 조경에 대해 궁금한 부분에 대해 대답을 듣고 조경에 대해 더 이해할 수 있는 계기가 됐다</a:t>
          </a:r>
          <a:r>
            <a:rPr lang="en-US" altLang="en-US" dirty="0" smtClean="0"/>
            <a:t>.</a:t>
          </a:r>
          <a:endParaRPr lang="ko-KR" altLang="en-US" dirty="0"/>
        </a:p>
      </dgm:t>
    </dgm:pt>
    <dgm:pt modelId="{BF14935D-06EB-4624-8F70-68AFC0B47630}" type="parTrans" cxnId="{B12A76F7-FCA8-4BF9-BD29-903FB4FCDA51}">
      <dgm:prSet/>
      <dgm:spPr/>
      <dgm:t>
        <a:bodyPr/>
        <a:lstStyle/>
        <a:p>
          <a:pPr latinLnBrk="1"/>
          <a:endParaRPr lang="ko-KR" altLang="en-US"/>
        </a:p>
      </dgm:t>
    </dgm:pt>
    <dgm:pt modelId="{B378EA0B-2B0F-4B7B-9C85-A6B81394BE63}" type="sibTrans" cxnId="{B12A76F7-FCA8-4BF9-BD29-903FB4FCDA51}">
      <dgm:prSet/>
      <dgm:spPr/>
      <dgm:t>
        <a:bodyPr/>
        <a:lstStyle/>
        <a:p>
          <a:pPr latinLnBrk="1"/>
          <a:endParaRPr lang="ko-KR" altLang="en-US"/>
        </a:p>
      </dgm:t>
    </dgm:pt>
    <dgm:pt modelId="{C8945F10-B621-434B-867E-75151B74832E}">
      <dgm:prSet phldrT="[텍스트]"/>
      <dgm:spPr/>
      <dgm:t>
        <a:bodyPr/>
        <a:lstStyle/>
        <a:p>
          <a:pPr latinLnBrk="1"/>
          <a:r>
            <a:rPr lang="ko-KR" altLang="en-US" dirty="0" smtClean="0"/>
            <a:t>제가 하고 싶었던 조경의 미래에 대해서 누구보다 현실적으로 알려주셨고 나의 미래에 대한 길을 설정 할 수 있어서 좋았던 것 같다</a:t>
          </a:r>
          <a:r>
            <a:rPr lang="en-US" altLang="en-US" dirty="0" smtClean="0"/>
            <a:t>.</a:t>
          </a:r>
          <a:endParaRPr lang="ko-KR" altLang="en-US" dirty="0"/>
        </a:p>
      </dgm:t>
    </dgm:pt>
    <dgm:pt modelId="{62436FB3-AF7D-4B23-8FD9-E98F53EFBE79}" type="parTrans" cxnId="{C0F7F887-BEDC-4428-9C69-58B4CB2DE135}">
      <dgm:prSet/>
      <dgm:spPr/>
      <dgm:t>
        <a:bodyPr/>
        <a:lstStyle/>
        <a:p>
          <a:pPr latinLnBrk="1"/>
          <a:endParaRPr lang="ko-KR" altLang="en-US"/>
        </a:p>
      </dgm:t>
    </dgm:pt>
    <dgm:pt modelId="{1D440027-59EB-430F-A2C5-0ADA4416CE9D}" type="sibTrans" cxnId="{C0F7F887-BEDC-4428-9C69-58B4CB2DE135}">
      <dgm:prSet/>
      <dgm:spPr/>
      <dgm:t>
        <a:bodyPr/>
        <a:lstStyle/>
        <a:p>
          <a:pPr latinLnBrk="1"/>
          <a:endParaRPr lang="ko-KR" altLang="en-US"/>
        </a:p>
      </dgm:t>
    </dgm:pt>
    <dgm:pt modelId="{A5104F18-AC6F-4EFC-AF49-79B7FDA981AD}">
      <dgm:prSet phldrT="[텍스트]"/>
      <dgm:spPr/>
      <dgm:t>
        <a:bodyPr/>
        <a:lstStyle/>
        <a:p>
          <a:pPr latinLnBrk="1"/>
          <a:r>
            <a:rPr lang="en-US" altLang="en-US" dirty="0" smtClean="0"/>
            <a:t>DU</a:t>
          </a:r>
          <a:r>
            <a:rPr lang="ko-KR" altLang="en-US" dirty="0" smtClean="0"/>
            <a:t>비전설계 수업을 통해서 경험 할 수 없었던 경험을 하였고 조경회사 사무실이 어떤지</a:t>
          </a:r>
          <a:r>
            <a:rPr lang="en-US" altLang="en-US" dirty="0" smtClean="0"/>
            <a:t>? </a:t>
          </a:r>
          <a:r>
            <a:rPr lang="ko-KR" altLang="en-US" dirty="0" smtClean="0"/>
            <a:t>어떤 분위기인지</a:t>
          </a:r>
          <a:r>
            <a:rPr lang="en-US" altLang="en-US" dirty="0" smtClean="0"/>
            <a:t>? </a:t>
          </a:r>
          <a:r>
            <a:rPr lang="ko-KR" altLang="en-US" dirty="0" smtClean="0"/>
            <a:t>알 수도 있었고 조경분야의 미래에 대해 들으니 현실적으로 더 다가왔었다</a:t>
          </a:r>
          <a:r>
            <a:rPr lang="en-US" altLang="ko-KR" dirty="0" smtClean="0"/>
            <a:t>.</a:t>
          </a:r>
          <a:endParaRPr lang="ko-KR" altLang="en-US" dirty="0"/>
        </a:p>
      </dgm:t>
    </dgm:pt>
    <dgm:pt modelId="{617B9B98-4B6D-45FF-ACF0-DF466980FF6E}" type="parTrans" cxnId="{B01664F5-4A78-4722-A8BC-761379A3B75D}">
      <dgm:prSet/>
      <dgm:spPr/>
      <dgm:t>
        <a:bodyPr/>
        <a:lstStyle/>
        <a:p>
          <a:pPr latinLnBrk="1"/>
          <a:endParaRPr lang="ko-KR" altLang="en-US"/>
        </a:p>
      </dgm:t>
    </dgm:pt>
    <dgm:pt modelId="{3AE624D4-41FA-4C6B-90B9-90370ED9E8DA}" type="sibTrans" cxnId="{B01664F5-4A78-4722-A8BC-761379A3B75D}">
      <dgm:prSet/>
      <dgm:spPr/>
      <dgm:t>
        <a:bodyPr/>
        <a:lstStyle/>
        <a:p>
          <a:pPr latinLnBrk="1"/>
          <a:endParaRPr lang="ko-KR" altLang="en-US"/>
        </a:p>
      </dgm:t>
    </dgm:pt>
    <dgm:pt modelId="{20D9CF3C-B55C-4E90-AFFD-817BCE3C1D13}" type="pres">
      <dgm:prSet presAssocID="{D82EDA75-A0C4-4DEB-A100-309F089C69E2}" presName="Name0" presStyleCnt="0">
        <dgm:presLayoutVars>
          <dgm:chMax val="7"/>
          <dgm:chPref val="7"/>
          <dgm:dir/>
        </dgm:presLayoutVars>
      </dgm:prSet>
      <dgm:spPr/>
    </dgm:pt>
    <dgm:pt modelId="{1763A83E-E515-4CC5-B278-6E15C05A719E}" type="pres">
      <dgm:prSet presAssocID="{D82EDA75-A0C4-4DEB-A100-309F089C69E2}" presName="Name1" presStyleCnt="0"/>
      <dgm:spPr/>
    </dgm:pt>
    <dgm:pt modelId="{EABC271B-8933-4236-98AB-F3DA90E2B075}" type="pres">
      <dgm:prSet presAssocID="{D82EDA75-A0C4-4DEB-A100-309F089C69E2}" presName="cycle" presStyleCnt="0"/>
      <dgm:spPr/>
    </dgm:pt>
    <dgm:pt modelId="{39568B79-EF65-41BF-BEFC-CC1A1129BC34}" type="pres">
      <dgm:prSet presAssocID="{D82EDA75-A0C4-4DEB-A100-309F089C69E2}" presName="srcNode" presStyleLbl="node1" presStyleIdx="0" presStyleCnt="3"/>
      <dgm:spPr/>
    </dgm:pt>
    <dgm:pt modelId="{FFCF0EBD-2585-40FC-8441-29D434C3C93A}" type="pres">
      <dgm:prSet presAssocID="{D82EDA75-A0C4-4DEB-A100-309F089C69E2}" presName="conn" presStyleLbl="parChTrans1D2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2A590710-3C8D-41EE-BA7F-BD30D65B31C8}" type="pres">
      <dgm:prSet presAssocID="{D82EDA75-A0C4-4DEB-A100-309F089C69E2}" presName="extraNode" presStyleLbl="node1" presStyleIdx="0" presStyleCnt="3"/>
      <dgm:spPr/>
    </dgm:pt>
    <dgm:pt modelId="{536D0CF9-E883-49FE-A65B-EC70E9DFA80B}" type="pres">
      <dgm:prSet presAssocID="{D82EDA75-A0C4-4DEB-A100-309F089C69E2}" presName="dstNode" presStyleLbl="node1" presStyleIdx="0" presStyleCnt="3"/>
      <dgm:spPr/>
    </dgm:pt>
    <dgm:pt modelId="{F72F7C85-D073-44E7-8E79-3F98BDA3C419}" type="pres">
      <dgm:prSet presAssocID="{6D3FD5A2-918D-4A65-892A-9B1AD1E4657C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B45D55E-BBA1-47D9-B615-CBDD84FE0DCD}" type="pres">
      <dgm:prSet presAssocID="{6D3FD5A2-918D-4A65-892A-9B1AD1E4657C}" presName="accent_1" presStyleCnt="0"/>
      <dgm:spPr/>
    </dgm:pt>
    <dgm:pt modelId="{E589C26F-D1D7-426F-B2ED-42989839E7BA}" type="pres">
      <dgm:prSet presAssocID="{6D3FD5A2-918D-4A65-892A-9B1AD1E4657C}" presName="accentRepeatNode" presStyleLbl="solidFgAcc1" presStyleIdx="0" presStyleCnt="3"/>
      <dgm:spPr/>
    </dgm:pt>
    <dgm:pt modelId="{28646AE0-3020-4119-874B-84453E5773E8}" type="pres">
      <dgm:prSet presAssocID="{C8945F10-B621-434B-867E-75151B74832E}" presName="text_2" presStyleLbl="node1" presStyleIdx="1" presStyleCnt="3" custLinFactNeighborX="-559" custLinFactNeighborY="-667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E4BB2B4-1068-4AC7-A4D0-8E513DF08FF7}" type="pres">
      <dgm:prSet presAssocID="{C8945F10-B621-434B-867E-75151B74832E}" presName="accent_2" presStyleCnt="0"/>
      <dgm:spPr/>
    </dgm:pt>
    <dgm:pt modelId="{499DD10E-56C7-416B-B8F4-A846DFC9545A}" type="pres">
      <dgm:prSet presAssocID="{C8945F10-B621-434B-867E-75151B74832E}" presName="accentRepeatNode" presStyleLbl="solidFgAcc1" presStyleIdx="1" presStyleCnt="3"/>
      <dgm:spPr/>
    </dgm:pt>
    <dgm:pt modelId="{4754A90D-5215-437F-81B4-510AFAF3E08F}" type="pres">
      <dgm:prSet presAssocID="{A5104F18-AC6F-4EFC-AF49-79B7FDA981AD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3AC35F2-665B-441E-8014-F7C777772A0E}" type="pres">
      <dgm:prSet presAssocID="{A5104F18-AC6F-4EFC-AF49-79B7FDA981AD}" presName="accent_3" presStyleCnt="0"/>
      <dgm:spPr/>
    </dgm:pt>
    <dgm:pt modelId="{2049558C-FE05-4985-93E9-D481475070EF}" type="pres">
      <dgm:prSet presAssocID="{A5104F18-AC6F-4EFC-AF49-79B7FDA981AD}" presName="accentRepeatNode" presStyleLbl="solidFgAcc1" presStyleIdx="2" presStyleCnt="3"/>
      <dgm:spPr/>
    </dgm:pt>
  </dgm:ptLst>
  <dgm:cxnLst>
    <dgm:cxn modelId="{FE34DA74-BEF5-4913-A834-4D8C82132A69}" type="presOf" srcId="{D82EDA75-A0C4-4DEB-A100-309F089C69E2}" destId="{20D9CF3C-B55C-4E90-AFFD-817BCE3C1D13}" srcOrd="0" destOrd="0" presId="urn:microsoft.com/office/officeart/2008/layout/VerticalCurvedList"/>
    <dgm:cxn modelId="{C40B45C6-B116-4482-990C-F57AE7D42F2C}" type="presOf" srcId="{A5104F18-AC6F-4EFC-AF49-79B7FDA981AD}" destId="{4754A90D-5215-437F-81B4-510AFAF3E08F}" srcOrd="0" destOrd="0" presId="urn:microsoft.com/office/officeart/2008/layout/VerticalCurvedList"/>
    <dgm:cxn modelId="{C0F7F887-BEDC-4428-9C69-58B4CB2DE135}" srcId="{D82EDA75-A0C4-4DEB-A100-309F089C69E2}" destId="{C8945F10-B621-434B-867E-75151B74832E}" srcOrd="1" destOrd="0" parTransId="{62436FB3-AF7D-4B23-8FD9-E98F53EFBE79}" sibTransId="{1D440027-59EB-430F-A2C5-0ADA4416CE9D}"/>
    <dgm:cxn modelId="{B12A76F7-FCA8-4BF9-BD29-903FB4FCDA51}" srcId="{D82EDA75-A0C4-4DEB-A100-309F089C69E2}" destId="{6D3FD5A2-918D-4A65-892A-9B1AD1E4657C}" srcOrd="0" destOrd="0" parTransId="{BF14935D-06EB-4624-8F70-68AFC0B47630}" sibTransId="{B378EA0B-2B0F-4B7B-9C85-A6B81394BE63}"/>
    <dgm:cxn modelId="{DE565E88-E14C-410C-AF6A-F5AC116617C3}" type="presOf" srcId="{B378EA0B-2B0F-4B7B-9C85-A6B81394BE63}" destId="{FFCF0EBD-2585-40FC-8441-29D434C3C93A}" srcOrd="0" destOrd="0" presId="urn:microsoft.com/office/officeart/2008/layout/VerticalCurvedList"/>
    <dgm:cxn modelId="{B490EE75-2D25-474C-9088-A8766CD15137}" type="presOf" srcId="{C8945F10-B621-434B-867E-75151B74832E}" destId="{28646AE0-3020-4119-874B-84453E5773E8}" srcOrd="0" destOrd="0" presId="urn:microsoft.com/office/officeart/2008/layout/VerticalCurvedList"/>
    <dgm:cxn modelId="{B01664F5-4A78-4722-A8BC-761379A3B75D}" srcId="{D82EDA75-A0C4-4DEB-A100-309F089C69E2}" destId="{A5104F18-AC6F-4EFC-AF49-79B7FDA981AD}" srcOrd="2" destOrd="0" parTransId="{617B9B98-4B6D-45FF-ACF0-DF466980FF6E}" sibTransId="{3AE624D4-41FA-4C6B-90B9-90370ED9E8DA}"/>
    <dgm:cxn modelId="{82638534-88F3-481E-9859-B9EF20810E24}" type="presOf" srcId="{6D3FD5A2-918D-4A65-892A-9B1AD1E4657C}" destId="{F72F7C85-D073-44E7-8E79-3F98BDA3C419}" srcOrd="0" destOrd="0" presId="urn:microsoft.com/office/officeart/2008/layout/VerticalCurvedList"/>
    <dgm:cxn modelId="{91B38AE7-BCD5-486E-9E15-647D59CADF98}" type="presParOf" srcId="{20D9CF3C-B55C-4E90-AFFD-817BCE3C1D13}" destId="{1763A83E-E515-4CC5-B278-6E15C05A719E}" srcOrd="0" destOrd="0" presId="urn:microsoft.com/office/officeart/2008/layout/VerticalCurvedList"/>
    <dgm:cxn modelId="{15135B56-FD04-4ECC-A573-22F17494EE37}" type="presParOf" srcId="{1763A83E-E515-4CC5-B278-6E15C05A719E}" destId="{EABC271B-8933-4236-98AB-F3DA90E2B075}" srcOrd="0" destOrd="0" presId="urn:microsoft.com/office/officeart/2008/layout/VerticalCurvedList"/>
    <dgm:cxn modelId="{29A65BF9-05D7-43CD-ADC5-693E07A9F88C}" type="presParOf" srcId="{EABC271B-8933-4236-98AB-F3DA90E2B075}" destId="{39568B79-EF65-41BF-BEFC-CC1A1129BC34}" srcOrd="0" destOrd="0" presId="urn:microsoft.com/office/officeart/2008/layout/VerticalCurvedList"/>
    <dgm:cxn modelId="{783FC90F-9EAB-4713-BDA4-39BE215B2A0D}" type="presParOf" srcId="{EABC271B-8933-4236-98AB-F3DA90E2B075}" destId="{FFCF0EBD-2585-40FC-8441-29D434C3C93A}" srcOrd="1" destOrd="0" presId="urn:microsoft.com/office/officeart/2008/layout/VerticalCurvedList"/>
    <dgm:cxn modelId="{8E261C2D-5B41-42E1-BBAD-104552EE8211}" type="presParOf" srcId="{EABC271B-8933-4236-98AB-F3DA90E2B075}" destId="{2A590710-3C8D-41EE-BA7F-BD30D65B31C8}" srcOrd="2" destOrd="0" presId="urn:microsoft.com/office/officeart/2008/layout/VerticalCurvedList"/>
    <dgm:cxn modelId="{3944179C-6CBA-43FF-A2FA-E13A5A0D28F1}" type="presParOf" srcId="{EABC271B-8933-4236-98AB-F3DA90E2B075}" destId="{536D0CF9-E883-49FE-A65B-EC70E9DFA80B}" srcOrd="3" destOrd="0" presId="urn:microsoft.com/office/officeart/2008/layout/VerticalCurvedList"/>
    <dgm:cxn modelId="{805A0B1A-3AB0-4F44-83F8-2ECFD8172397}" type="presParOf" srcId="{1763A83E-E515-4CC5-B278-6E15C05A719E}" destId="{F72F7C85-D073-44E7-8E79-3F98BDA3C419}" srcOrd="1" destOrd="0" presId="urn:microsoft.com/office/officeart/2008/layout/VerticalCurvedList"/>
    <dgm:cxn modelId="{173FFD87-51E3-4777-90A7-59830F46EDAD}" type="presParOf" srcId="{1763A83E-E515-4CC5-B278-6E15C05A719E}" destId="{DB45D55E-BBA1-47D9-B615-CBDD84FE0DCD}" srcOrd="2" destOrd="0" presId="urn:microsoft.com/office/officeart/2008/layout/VerticalCurvedList"/>
    <dgm:cxn modelId="{7DB77EA6-F61D-4524-BB41-CDB3C0C9C2A6}" type="presParOf" srcId="{DB45D55E-BBA1-47D9-B615-CBDD84FE0DCD}" destId="{E589C26F-D1D7-426F-B2ED-42989839E7BA}" srcOrd="0" destOrd="0" presId="urn:microsoft.com/office/officeart/2008/layout/VerticalCurvedList"/>
    <dgm:cxn modelId="{E5300209-8953-43B8-AAF1-09613A9264BA}" type="presParOf" srcId="{1763A83E-E515-4CC5-B278-6E15C05A719E}" destId="{28646AE0-3020-4119-874B-84453E5773E8}" srcOrd="3" destOrd="0" presId="urn:microsoft.com/office/officeart/2008/layout/VerticalCurvedList"/>
    <dgm:cxn modelId="{ED0529CC-AC36-4E95-A845-D0EB3F9C3380}" type="presParOf" srcId="{1763A83E-E515-4CC5-B278-6E15C05A719E}" destId="{1E4BB2B4-1068-4AC7-A4D0-8E513DF08FF7}" srcOrd="4" destOrd="0" presId="urn:microsoft.com/office/officeart/2008/layout/VerticalCurvedList"/>
    <dgm:cxn modelId="{AB686594-3C22-4B86-90EE-71B20160FBDD}" type="presParOf" srcId="{1E4BB2B4-1068-4AC7-A4D0-8E513DF08FF7}" destId="{499DD10E-56C7-416B-B8F4-A846DFC9545A}" srcOrd="0" destOrd="0" presId="urn:microsoft.com/office/officeart/2008/layout/VerticalCurvedList"/>
    <dgm:cxn modelId="{017945D4-0C20-4984-A856-FD81024C3D5A}" type="presParOf" srcId="{1763A83E-E515-4CC5-B278-6E15C05A719E}" destId="{4754A90D-5215-437F-81B4-510AFAF3E08F}" srcOrd="5" destOrd="0" presId="urn:microsoft.com/office/officeart/2008/layout/VerticalCurvedList"/>
    <dgm:cxn modelId="{E03EB1FF-260D-4A4D-A8A3-925C2E2D38AF}" type="presParOf" srcId="{1763A83E-E515-4CC5-B278-6E15C05A719E}" destId="{F3AC35F2-665B-441E-8014-F7C777772A0E}" srcOrd="6" destOrd="0" presId="urn:microsoft.com/office/officeart/2008/layout/VerticalCurvedList"/>
    <dgm:cxn modelId="{F3A743E0-3A61-4352-BEB9-0866CA84BDF2}" type="presParOf" srcId="{F3AC35F2-665B-441E-8014-F7C777772A0E}" destId="{2049558C-FE05-4985-93E9-D481475070E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F0EBD-2585-40FC-8441-29D434C3C93A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F7C85-D073-44E7-8E79-3F98BDA3C419}">
      <dsp:nvSpPr>
        <dsp:cNvPr id="0" name=""/>
        <dsp:cNvSpPr/>
      </dsp:nvSpPr>
      <dsp:spPr>
        <a:xfrm>
          <a:off x="752110" y="541866"/>
          <a:ext cx="8799711" cy="10837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0213" tIns="40640" rIns="40640" bIns="4064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처음 인터뷰 날짜를 정하는 도중 생긴 불찰에 긴장했던 것과 달리 분위기도 좋았고</a:t>
          </a:r>
          <a:r>
            <a:rPr lang="en-US" altLang="ko-KR" sz="1600" kern="1200" dirty="0" smtClean="0"/>
            <a:t>, </a:t>
          </a:r>
          <a:r>
            <a:rPr lang="ko-KR" altLang="en-US" sz="1600" kern="1200" dirty="0" smtClean="0"/>
            <a:t>무엇보다 이런 인터뷰 자리를 통해 목표하였던 것과 같이 정말로 평소에 가졌던 궁금증을 해결 할 수 있어 좋았다</a:t>
          </a:r>
          <a:r>
            <a:rPr lang="en-US" altLang="ko-KR" sz="1600" kern="1200" dirty="0" smtClean="0"/>
            <a:t>. </a:t>
          </a:r>
          <a:r>
            <a:rPr lang="ko-KR" altLang="en-US" sz="1600" kern="1200" dirty="0" smtClean="0"/>
            <a:t>앞으로도 이러한 기회가 자주 생겼으면 한다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>
        <a:off x="752110" y="541866"/>
        <a:ext cx="8799711" cy="1083733"/>
      </dsp:txXfrm>
    </dsp:sp>
    <dsp:sp modelId="{E589C26F-D1D7-426F-B2ED-42989839E7BA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8646AE0-3020-4119-874B-84453E5773E8}">
      <dsp:nvSpPr>
        <dsp:cNvPr id="0" name=""/>
        <dsp:cNvSpPr/>
      </dsp:nvSpPr>
      <dsp:spPr>
        <a:xfrm>
          <a:off x="1099059" y="2095084"/>
          <a:ext cx="8405774" cy="10837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0213" tIns="40640" rIns="40640" bIns="4064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선배님과 만나서 좋은 이야기를 듣고 저의 미래에 대해서 조금 더 자세히 확신하게 되었고 앞으로도 이러한 상담과 만남을 했으면 좋겠습니다</a:t>
          </a:r>
          <a:endParaRPr lang="ko-KR" altLang="en-US" sz="1600" kern="1200" dirty="0"/>
        </a:p>
      </dsp:txBody>
      <dsp:txXfrm>
        <a:off x="1099059" y="2095084"/>
        <a:ext cx="8405774" cy="1083733"/>
      </dsp:txXfrm>
    </dsp:sp>
    <dsp:sp modelId="{499DD10E-56C7-416B-B8F4-A846DFC9545A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754A90D-5215-437F-81B4-510AFAF3E08F}">
      <dsp:nvSpPr>
        <dsp:cNvPr id="0" name=""/>
        <dsp:cNvSpPr/>
      </dsp:nvSpPr>
      <dsp:spPr>
        <a:xfrm>
          <a:off x="752110" y="3793066"/>
          <a:ext cx="8799711" cy="10837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0213" tIns="40640" rIns="40640" bIns="4064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선배님께 현실적인 이야기를 듣고 조경이란 분야에 대해서 한번 더 생각해보는 계기가 되었습니다</a:t>
          </a:r>
          <a:endParaRPr lang="ko-KR" altLang="en-US" sz="1600" kern="1200" dirty="0"/>
        </a:p>
      </dsp:txBody>
      <dsp:txXfrm>
        <a:off x="752110" y="3793066"/>
        <a:ext cx="8799711" cy="1083733"/>
      </dsp:txXfrm>
    </dsp:sp>
    <dsp:sp modelId="{2049558C-FE05-4985-93E9-D481475070EF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CF0EBD-2585-40FC-8441-29D434C3C93A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2F7C85-D073-44E7-8E79-3F98BDA3C419}">
      <dsp:nvSpPr>
        <dsp:cNvPr id="0" name=""/>
        <dsp:cNvSpPr/>
      </dsp:nvSpPr>
      <dsp:spPr>
        <a:xfrm>
          <a:off x="752110" y="541866"/>
          <a:ext cx="8799711" cy="10837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0213" tIns="40640" rIns="40640" bIns="4064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평소 조경에 대해 궁금한 부분에 대해 대답을 듣고 조경에 대해 더 이해할 수 있는 계기가 됐다</a:t>
          </a:r>
          <a:r>
            <a:rPr lang="en-US" altLang="en-US" sz="1600" kern="1200" dirty="0" smtClean="0"/>
            <a:t>.</a:t>
          </a:r>
          <a:endParaRPr lang="ko-KR" altLang="en-US" sz="1600" kern="1200" dirty="0"/>
        </a:p>
      </dsp:txBody>
      <dsp:txXfrm>
        <a:off x="752110" y="541866"/>
        <a:ext cx="8799711" cy="1083733"/>
      </dsp:txXfrm>
    </dsp:sp>
    <dsp:sp modelId="{E589C26F-D1D7-426F-B2ED-42989839E7BA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8646AE0-3020-4119-874B-84453E5773E8}">
      <dsp:nvSpPr>
        <dsp:cNvPr id="0" name=""/>
        <dsp:cNvSpPr/>
      </dsp:nvSpPr>
      <dsp:spPr>
        <a:xfrm>
          <a:off x="1099059" y="2095084"/>
          <a:ext cx="8405774" cy="10837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0213" tIns="40640" rIns="40640" bIns="4064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제가 하고 싶었던 조경의 미래에 대해서 누구보다 현실적으로 알려주셨고 나의 미래에 대한 길을 설정 할 수 있어서 좋았던 것 같다</a:t>
          </a:r>
          <a:r>
            <a:rPr lang="en-US" altLang="en-US" sz="1600" kern="1200" dirty="0" smtClean="0"/>
            <a:t>.</a:t>
          </a:r>
          <a:endParaRPr lang="ko-KR" altLang="en-US" sz="1600" kern="1200" dirty="0"/>
        </a:p>
      </dsp:txBody>
      <dsp:txXfrm>
        <a:off x="1099059" y="2095084"/>
        <a:ext cx="8405774" cy="1083733"/>
      </dsp:txXfrm>
    </dsp:sp>
    <dsp:sp modelId="{499DD10E-56C7-416B-B8F4-A846DFC9545A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754A90D-5215-437F-81B4-510AFAF3E08F}">
      <dsp:nvSpPr>
        <dsp:cNvPr id="0" name=""/>
        <dsp:cNvSpPr/>
      </dsp:nvSpPr>
      <dsp:spPr>
        <a:xfrm>
          <a:off x="752110" y="3793066"/>
          <a:ext cx="8799711" cy="108373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60213" tIns="40640" rIns="40640" bIns="40640" numCol="1" spcCol="1270" anchor="ctr" anchorCtr="0">
          <a:noAutofit/>
        </a:bodyPr>
        <a:lstStyle/>
        <a:p>
          <a:pPr lvl="0" algn="l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600" kern="1200" dirty="0" smtClean="0"/>
            <a:t>DU</a:t>
          </a:r>
          <a:r>
            <a:rPr lang="ko-KR" altLang="en-US" sz="1600" kern="1200" dirty="0" smtClean="0"/>
            <a:t>비전설계 수업을 통해서 경험 할 수 없었던 경험을 하였고 조경회사 사무실이 어떤지</a:t>
          </a:r>
          <a:r>
            <a:rPr lang="en-US" altLang="en-US" sz="1600" kern="1200" dirty="0" smtClean="0"/>
            <a:t>? </a:t>
          </a:r>
          <a:r>
            <a:rPr lang="ko-KR" altLang="en-US" sz="1600" kern="1200" dirty="0" smtClean="0"/>
            <a:t>어떤 분위기인지</a:t>
          </a:r>
          <a:r>
            <a:rPr lang="en-US" altLang="en-US" sz="1600" kern="1200" dirty="0" smtClean="0"/>
            <a:t>? </a:t>
          </a:r>
          <a:r>
            <a:rPr lang="ko-KR" altLang="en-US" sz="1600" kern="1200" dirty="0" smtClean="0"/>
            <a:t>알 수도 있었고 조경분야의 미래에 대해 들으니 현실적으로 더 다가왔었다</a:t>
          </a:r>
          <a:r>
            <a:rPr lang="en-US" altLang="ko-KR" sz="1600" kern="1200" dirty="0" smtClean="0"/>
            <a:t>.</a:t>
          </a:r>
          <a:endParaRPr lang="ko-KR" altLang="en-US" sz="1600" kern="1200" dirty="0"/>
        </a:p>
      </dsp:txBody>
      <dsp:txXfrm>
        <a:off x="752110" y="3793066"/>
        <a:ext cx="8799711" cy="1083733"/>
      </dsp:txXfrm>
    </dsp:sp>
    <dsp:sp modelId="{2049558C-FE05-4985-93E9-D481475070EF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9100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03381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7134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58629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218600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40602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910876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41967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8213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81181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2081223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159CE-1434-4ED3-BDFC-63708F70EA2A}" type="datetimeFigureOut">
              <a:rPr lang="ko-KR" altLang="en-US" smtClean="0"/>
              <a:pPr/>
              <a:t>2017-08-03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6DF53-25EE-4AE7-A3A5-138DCC1C630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369268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이등변 삼각형 27"/>
          <p:cNvSpPr/>
          <p:nvPr/>
        </p:nvSpPr>
        <p:spPr>
          <a:xfrm>
            <a:off x="0" y="0"/>
            <a:ext cx="12192000" cy="6872332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30" name="그룹 29"/>
          <p:cNvGrpSpPr/>
          <p:nvPr/>
        </p:nvGrpSpPr>
        <p:grpSpPr>
          <a:xfrm>
            <a:off x="3766607" y="847361"/>
            <a:ext cx="4584138" cy="4471068"/>
            <a:chOff x="3852144" y="959330"/>
            <a:chExt cx="4584138" cy="4471068"/>
          </a:xfrm>
        </p:grpSpPr>
        <p:sp>
          <p:nvSpPr>
            <p:cNvPr id="31" name="타원 30"/>
            <p:cNvSpPr/>
            <p:nvPr/>
          </p:nvSpPr>
          <p:spPr>
            <a:xfrm>
              <a:off x="4040156" y="1102369"/>
              <a:ext cx="3972497" cy="3972497"/>
            </a:xfrm>
            <a:prstGeom prst="ellipse">
              <a:avLst/>
            </a:prstGeom>
            <a:solidFill>
              <a:srgbClr val="F7F4E3"/>
            </a:solidFill>
            <a:ln w="1111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타원 31"/>
            <p:cNvSpPr/>
            <p:nvPr/>
          </p:nvSpPr>
          <p:spPr>
            <a:xfrm>
              <a:off x="4264261" y="1373126"/>
              <a:ext cx="3498810" cy="3498810"/>
            </a:xfrm>
            <a:prstGeom prst="ellipse">
              <a:avLst/>
            </a:prstGeom>
            <a:solidFill>
              <a:srgbClr val="F7F4E3"/>
            </a:solidFill>
            <a:ln w="127000">
              <a:solidFill>
                <a:srgbClr val="E05B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원호 32"/>
            <p:cNvSpPr/>
            <p:nvPr/>
          </p:nvSpPr>
          <p:spPr>
            <a:xfrm rot="7512704">
              <a:off x="3852144" y="959330"/>
              <a:ext cx="4337115" cy="4337115"/>
            </a:xfrm>
            <a:prstGeom prst="arc">
              <a:avLst>
                <a:gd name="adj1" fmla="val 16200000"/>
                <a:gd name="adj2" fmla="val 2197969"/>
              </a:avLst>
            </a:prstGeom>
            <a:ln w="82550">
              <a:solidFill>
                <a:srgbClr val="F7F4E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원호 33"/>
            <p:cNvSpPr/>
            <p:nvPr/>
          </p:nvSpPr>
          <p:spPr>
            <a:xfrm rot="21253438">
              <a:off x="3877654" y="1000196"/>
              <a:ext cx="4289797" cy="4289797"/>
            </a:xfrm>
            <a:prstGeom prst="arc">
              <a:avLst>
                <a:gd name="adj1" fmla="val 12693145"/>
                <a:gd name="adj2" fmla="val 2318383"/>
              </a:avLst>
            </a:prstGeom>
            <a:ln w="1905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원호 34"/>
            <p:cNvSpPr/>
            <p:nvPr/>
          </p:nvSpPr>
          <p:spPr>
            <a:xfrm rot="21326379">
              <a:off x="3979526" y="1083866"/>
              <a:ext cx="4456756" cy="4346532"/>
            </a:xfrm>
            <a:prstGeom prst="arc">
              <a:avLst>
                <a:gd name="adj1" fmla="val 21422527"/>
                <a:gd name="adj2" fmla="val 2197969"/>
              </a:avLst>
            </a:prstGeom>
            <a:ln w="63500">
              <a:solidFill>
                <a:srgbClr val="E05B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21299" y="6163128"/>
            <a:ext cx="46653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dirty="0" smtClean="0">
                <a:solidFill>
                  <a:srgbClr val="F7F4E3"/>
                </a:solidFill>
                <a:latin typeface="나눔스퀘어 Bold" panose="020B0600000101010101" pitchFamily="50" charset="-127"/>
                <a:ea typeface="나눔스퀘어 Bold" panose="020B0600000101010101" pitchFamily="50" charset="-127"/>
              </a:rPr>
              <a:t>DAEGU UNIVERSITY</a:t>
            </a:r>
            <a:endParaRPr lang="ko-KR" altLang="en-US" sz="2800" dirty="0">
              <a:solidFill>
                <a:srgbClr val="F7F4E3"/>
              </a:solidFill>
              <a:latin typeface="나눔스퀘어 Bold" panose="020B0600000101010101" pitchFamily="50" charset="-127"/>
              <a:ea typeface="나눔스퀘어 Bold" panose="020B0600000101010101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69777" y="2070100"/>
            <a:ext cx="340775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000" dirty="0" smtClean="0">
                <a:solidFill>
                  <a:srgbClr val="240202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DU</a:t>
            </a:r>
            <a:r>
              <a:rPr lang="ko-KR" altLang="en-US" sz="3000" dirty="0" smtClean="0">
                <a:solidFill>
                  <a:srgbClr val="240202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비전설계</a:t>
            </a:r>
            <a:endParaRPr lang="en-US" altLang="ko-KR" sz="3000" dirty="0" smtClean="0">
              <a:solidFill>
                <a:srgbClr val="240202"/>
              </a:solidFill>
              <a:latin typeface="휴먼둥근헤드라인" panose="02030504000101010101" pitchFamily="18" charset="-127"/>
              <a:ea typeface="휴먼둥근헤드라인" panose="02030504000101010101" pitchFamily="18" charset="-127"/>
            </a:endParaRPr>
          </a:p>
          <a:p>
            <a:pPr algn="ctr"/>
            <a:r>
              <a:rPr lang="ko-KR" altLang="en-US" sz="5000" dirty="0" smtClean="0">
                <a:solidFill>
                  <a:srgbClr val="2402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동문선배</a:t>
            </a:r>
            <a:endParaRPr lang="en-US" altLang="ko-KR" sz="5000" dirty="0" smtClean="0">
              <a:solidFill>
                <a:srgbClr val="240202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5000" dirty="0" smtClean="0">
                <a:solidFill>
                  <a:srgbClr val="2402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인터</a:t>
            </a:r>
            <a:r>
              <a:rPr lang="ko-KR" altLang="en-US" sz="5000" dirty="0">
                <a:solidFill>
                  <a:srgbClr val="240202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3999" y="282514"/>
            <a:ext cx="14097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1</a:t>
            </a:r>
            <a:r>
              <a:rPr lang="ko-KR" altLang="en-US" sz="4000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조</a:t>
            </a:r>
            <a:endParaRPr lang="ko-KR" altLang="en-US" sz="4000" dirty="0"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8584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이등변 삼각형 4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7" name="타원 6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이등변 삼각형 8"/>
          <p:cNvSpPr/>
          <p:nvPr/>
        </p:nvSpPr>
        <p:spPr>
          <a:xfrm flipH="1">
            <a:off x="10043463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346200" y="228600"/>
            <a:ext cx="153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느낀점</a:t>
            </a:r>
            <a:endParaRPr lang="ko-KR" altLang="en-US" sz="4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1346200" y="879137"/>
            <a:ext cx="9626600" cy="5418667"/>
            <a:chOff x="1346200" y="879137"/>
            <a:chExt cx="9626600" cy="5418667"/>
          </a:xfrm>
        </p:grpSpPr>
        <p:graphicFrame>
          <p:nvGraphicFramePr>
            <p:cNvPr id="13" name="다이어그램 12"/>
            <p:cNvGraphicFramePr/>
            <p:nvPr>
              <p:extLst>
                <p:ext uri="{D42A27DB-BD31-4B8C-83A1-F6EECF244321}">
                  <p14:modId xmlns:p14="http://schemas.microsoft.com/office/powerpoint/2010/main" xmlns="" val="3064087486"/>
                </p:ext>
              </p:extLst>
            </p:nvPr>
          </p:nvGraphicFramePr>
          <p:xfrm>
            <a:off x="1346200" y="879137"/>
            <a:ext cx="96266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5" name="TextBox 14"/>
            <p:cNvSpPr txBox="1"/>
            <p:nvPr/>
          </p:nvSpPr>
          <p:spPr>
            <a:xfrm>
              <a:off x="1993900" y="3390900"/>
              <a:ext cx="977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김건우</a:t>
              </a:r>
              <a:endParaRPr lang="ko-KR" altLang="en-US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611412" y="1767146"/>
              <a:ext cx="977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공원영</a:t>
              </a:r>
              <a:endParaRPr lang="ko-KR" alt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11412" y="5029200"/>
              <a:ext cx="9779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dirty="0" smtClean="0"/>
                <a:t>김윤석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91414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이등변 삼각형 4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7" name="타원 6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이등변 삼각형 8"/>
          <p:cNvSpPr/>
          <p:nvPr/>
        </p:nvSpPr>
        <p:spPr>
          <a:xfrm flipH="1">
            <a:off x="10043463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16" name="그룹 15"/>
          <p:cNvGrpSpPr/>
          <p:nvPr/>
        </p:nvGrpSpPr>
        <p:grpSpPr>
          <a:xfrm>
            <a:off x="1346200" y="879137"/>
            <a:ext cx="9626600" cy="5418667"/>
            <a:chOff x="1346200" y="879137"/>
            <a:chExt cx="9626600" cy="5418667"/>
          </a:xfrm>
        </p:grpSpPr>
        <p:graphicFrame>
          <p:nvGraphicFramePr>
            <p:cNvPr id="11" name="다이어그램 10"/>
            <p:cNvGraphicFramePr/>
            <p:nvPr>
              <p:extLst>
                <p:ext uri="{D42A27DB-BD31-4B8C-83A1-F6EECF244321}">
                  <p14:modId xmlns:p14="http://schemas.microsoft.com/office/powerpoint/2010/main" xmlns="" val="4191389849"/>
                </p:ext>
              </p:extLst>
            </p:nvPr>
          </p:nvGraphicFramePr>
          <p:xfrm>
            <a:off x="1346200" y="879137"/>
            <a:ext cx="96266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2" name="TextBox 11"/>
            <p:cNvSpPr txBox="1"/>
            <p:nvPr/>
          </p:nvSpPr>
          <p:spPr>
            <a:xfrm>
              <a:off x="1638300" y="1752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김원영</a:t>
              </a:r>
              <a:endParaRPr lang="ko-KR" alt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70100" y="34036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권용우</a:t>
              </a:r>
              <a:endParaRPr lang="ko-KR" alt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6400" y="5041900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김영석</a:t>
              </a:r>
              <a:endParaRPr lang="ko-KR" altLang="en-US" dirty="0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346200" y="228600"/>
            <a:ext cx="1536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err="1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느낀점</a:t>
            </a:r>
            <a:endParaRPr lang="ko-KR" altLang="en-US" sz="40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4501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-1" y="4927801"/>
            <a:ext cx="4762919" cy="1978785"/>
          </a:xfrm>
          <a:prstGeom prst="triangle">
            <a:avLst>
              <a:gd name="adj" fmla="val 10000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6" name="이등변 삼각형 5"/>
          <p:cNvSpPr/>
          <p:nvPr/>
        </p:nvSpPr>
        <p:spPr>
          <a:xfrm rot="16200000" flipH="1">
            <a:off x="9929448" y="460551"/>
            <a:ext cx="2723103" cy="1802001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102100" y="2273556"/>
            <a:ext cx="416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dirty="0" smtClean="0">
                <a:latin typeface="Swis721 Blk BT" panose="020B0904030502020204" pitchFamily="34" charset="0"/>
                <a:ea typeface="HY헤드라인M" panose="02030600000101010101" pitchFamily="18" charset="-127"/>
              </a:rPr>
              <a:t>Q&amp;A</a:t>
            </a:r>
            <a:endParaRPr lang="ko-KR" altLang="en-US" sz="8000" dirty="0">
              <a:latin typeface="Swis721 Blk BT" panose="020B0904030502020204" pitchFamily="34" charset="0"/>
              <a:ea typeface="HY헤드라인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062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그룹 47"/>
          <p:cNvGrpSpPr/>
          <p:nvPr/>
        </p:nvGrpSpPr>
        <p:grpSpPr>
          <a:xfrm>
            <a:off x="-1" y="0"/>
            <a:ext cx="15741322" cy="6906586"/>
            <a:chOff x="-1" y="0"/>
            <a:chExt cx="15741322" cy="6906586"/>
          </a:xfrm>
        </p:grpSpPr>
        <p:sp>
          <p:nvSpPr>
            <p:cNvPr id="50" name="이등변 삼각형 49"/>
            <p:cNvSpPr/>
            <p:nvPr/>
          </p:nvSpPr>
          <p:spPr>
            <a:xfrm flipH="1">
              <a:off x="-1" y="4927801"/>
              <a:ext cx="4762919" cy="1978785"/>
            </a:xfrm>
            <a:prstGeom prst="triangle">
              <a:avLst>
                <a:gd name="adj" fmla="val 100000"/>
              </a:avLst>
            </a:prstGeom>
            <a:solidFill>
              <a:srgbClr val="E05B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51" name="이등변 삼각형 50"/>
            <p:cNvSpPr/>
            <p:nvPr/>
          </p:nvSpPr>
          <p:spPr>
            <a:xfrm rot="16200000" flipH="1">
              <a:off x="9929448" y="460551"/>
              <a:ext cx="2723103" cy="1802001"/>
            </a:xfrm>
            <a:prstGeom prst="triangle">
              <a:avLst>
                <a:gd name="adj" fmla="val 0"/>
              </a:avLst>
            </a:prstGeom>
            <a:solidFill>
              <a:srgbClr val="73C0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ko-KR" altLang="en-US" dirty="0"/>
            </a:p>
          </p:txBody>
        </p:sp>
        <p:sp>
          <p:nvSpPr>
            <p:cNvPr id="52" name="원호 51"/>
            <p:cNvSpPr/>
            <p:nvPr/>
          </p:nvSpPr>
          <p:spPr>
            <a:xfrm rot="15986501">
              <a:off x="10700040" y="1392597"/>
              <a:ext cx="5042734" cy="5039828"/>
            </a:xfrm>
            <a:prstGeom prst="arc">
              <a:avLst>
                <a:gd name="adj1" fmla="val 12278318"/>
                <a:gd name="adj2" fmla="val 20519069"/>
              </a:avLst>
            </a:prstGeom>
            <a:ln w="136525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3" name="원호 52"/>
            <p:cNvSpPr/>
            <p:nvPr/>
          </p:nvSpPr>
          <p:spPr>
            <a:xfrm rot="15465642">
              <a:off x="10581468" y="1618663"/>
              <a:ext cx="5042734" cy="5039828"/>
            </a:xfrm>
            <a:prstGeom prst="arc">
              <a:avLst>
                <a:gd name="adj1" fmla="val 12745856"/>
                <a:gd name="adj2" fmla="val 14688863"/>
              </a:avLst>
            </a:prstGeom>
            <a:ln w="111125">
              <a:solidFill>
                <a:srgbClr val="E05B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56409" y="119524"/>
            <a:ext cx="2258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  <a:cs typeface="Segoe UI Black" panose="020B0A02040204020203" pitchFamily="34" charset="0"/>
              </a:rPr>
              <a:t>목차</a:t>
            </a:r>
            <a:endParaRPr lang="ko-KR" altLang="en-US" sz="4000" dirty="0">
              <a:solidFill>
                <a:srgbClr val="240202"/>
              </a:solidFill>
              <a:latin typeface="휴먼모음T" panose="02030504000101010101" pitchFamily="18" charset="-127"/>
              <a:ea typeface="휴먼모음T" panose="02030504000101010101" pitchFamily="18" charset="-127"/>
              <a:cs typeface="Segoe UI Black" panose="020B0A02040204020203" pitchFamily="34" charset="0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318127" y="284657"/>
            <a:ext cx="439176" cy="439176"/>
            <a:chOff x="830593" y="490962"/>
            <a:chExt cx="439176" cy="439176"/>
          </a:xfrm>
        </p:grpSpPr>
        <p:sp>
          <p:nvSpPr>
            <p:cNvPr id="15" name="타원 14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" name="그룹 3"/>
          <p:cNvGrpSpPr/>
          <p:nvPr/>
        </p:nvGrpSpPr>
        <p:grpSpPr>
          <a:xfrm>
            <a:off x="4945919" y="1370511"/>
            <a:ext cx="1899532" cy="1371513"/>
            <a:chOff x="4945919" y="1370511"/>
            <a:chExt cx="1899532" cy="1371513"/>
          </a:xfrm>
        </p:grpSpPr>
        <p:sp>
          <p:nvSpPr>
            <p:cNvPr id="23" name="타원 22"/>
            <p:cNvSpPr/>
            <p:nvPr/>
          </p:nvSpPr>
          <p:spPr>
            <a:xfrm>
              <a:off x="5297211" y="1503626"/>
              <a:ext cx="1238398" cy="1238398"/>
            </a:xfrm>
            <a:prstGeom prst="ellipse">
              <a:avLst/>
            </a:prstGeom>
            <a:noFill/>
            <a:ln w="101600">
              <a:solidFill>
                <a:srgbClr val="73C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원호 34"/>
            <p:cNvSpPr/>
            <p:nvPr/>
          </p:nvSpPr>
          <p:spPr>
            <a:xfrm rot="16200000">
              <a:off x="5171903" y="1370511"/>
              <a:ext cx="1367062" cy="1367062"/>
            </a:xfrm>
            <a:prstGeom prst="arc">
              <a:avLst/>
            </a:prstGeom>
            <a:ln w="381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</a:t>
              </a:r>
              <a:endParaRPr lang="ko-KR" alt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45919" y="1920041"/>
              <a:ext cx="18995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기본질문</a:t>
              </a:r>
              <a:endParaRPr lang="ko-KR" altLang="en-US" sz="2000" dirty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</p:txBody>
        </p:sp>
      </p:grpSp>
      <p:grpSp>
        <p:nvGrpSpPr>
          <p:cNvPr id="5" name="그룹 4"/>
          <p:cNvGrpSpPr/>
          <p:nvPr/>
        </p:nvGrpSpPr>
        <p:grpSpPr>
          <a:xfrm>
            <a:off x="4392898" y="3453098"/>
            <a:ext cx="1899532" cy="1387122"/>
            <a:chOff x="4392898" y="3453098"/>
            <a:chExt cx="1899532" cy="1387122"/>
          </a:xfrm>
        </p:grpSpPr>
        <p:sp>
          <p:nvSpPr>
            <p:cNvPr id="24" name="타원 23"/>
            <p:cNvSpPr/>
            <p:nvPr/>
          </p:nvSpPr>
          <p:spPr>
            <a:xfrm>
              <a:off x="4723465" y="3601822"/>
              <a:ext cx="1238398" cy="1238398"/>
            </a:xfrm>
            <a:prstGeom prst="ellipse">
              <a:avLst/>
            </a:prstGeom>
            <a:noFill/>
            <a:ln w="101600">
              <a:solidFill>
                <a:srgbClr val="E05B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원호 35"/>
            <p:cNvSpPr/>
            <p:nvPr/>
          </p:nvSpPr>
          <p:spPr>
            <a:xfrm rot="16200000">
              <a:off x="4601155" y="3453098"/>
              <a:ext cx="1367062" cy="1367062"/>
            </a:xfrm>
            <a:prstGeom prst="arc">
              <a:avLst>
                <a:gd name="adj1" fmla="val 16200000"/>
                <a:gd name="adj2" fmla="val 70405"/>
              </a:avLst>
            </a:prstGeom>
            <a:ln w="381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</a:t>
              </a:r>
              <a:endParaRPr lang="ko-KR" alt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392898" y="4001889"/>
              <a:ext cx="18995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개인질문</a:t>
              </a:r>
              <a:endParaRPr lang="ko-KR" altLang="en-US" sz="2000" dirty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</p:txBody>
        </p:sp>
      </p:grpSp>
      <p:grpSp>
        <p:nvGrpSpPr>
          <p:cNvPr id="2" name="그룹 1"/>
          <p:cNvGrpSpPr/>
          <p:nvPr/>
        </p:nvGrpSpPr>
        <p:grpSpPr>
          <a:xfrm>
            <a:off x="1288690" y="1376276"/>
            <a:ext cx="1899532" cy="1367062"/>
            <a:chOff x="1288690" y="1376276"/>
            <a:chExt cx="1899532" cy="1367062"/>
          </a:xfrm>
        </p:grpSpPr>
        <p:sp>
          <p:nvSpPr>
            <p:cNvPr id="6" name="타원 5"/>
            <p:cNvSpPr/>
            <p:nvPr/>
          </p:nvSpPr>
          <p:spPr>
            <a:xfrm>
              <a:off x="1601388" y="1500897"/>
              <a:ext cx="1238398" cy="1238398"/>
            </a:xfrm>
            <a:prstGeom prst="ellipse">
              <a:avLst/>
            </a:prstGeom>
            <a:noFill/>
            <a:ln w="101600">
              <a:solidFill>
                <a:srgbClr val="73C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288690" y="1920041"/>
              <a:ext cx="18995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방문한 곳</a:t>
              </a:r>
              <a:endParaRPr lang="ko-KR" altLang="en-US" sz="2000" dirty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</p:txBody>
        </p:sp>
        <p:sp>
          <p:nvSpPr>
            <p:cNvPr id="27" name="원호 26"/>
            <p:cNvSpPr/>
            <p:nvPr/>
          </p:nvSpPr>
          <p:spPr>
            <a:xfrm rot="16200000">
              <a:off x="1466719" y="1376276"/>
              <a:ext cx="1367062" cy="1367062"/>
            </a:xfrm>
            <a:prstGeom prst="arc">
              <a:avLst/>
            </a:prstGeom>
            <a:ln w="381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</a:t>
              </a:r>
              <a:endParaRPr lang="ko-KR" altLang="en-US" dirty="0"/>
            </a:p>
          </p:txBody>
        </p:sp>
      </p:grpSp>
      <p:grpSp>
        <p:nvGrpSpPr>
          <p:cNvPr id="3" name="그룹 2"/>
          <p:cNvGrpSpPr/>
          <p:nvPr/>
        </p:nvGrpSpPr>
        <p:grpSpPr>
          <a:xfrm>
            <a:off x="3130361" y="1370511"/>
            <a:ext cx="1899532" cy="1368784"/>
            <a:chOff x="3130361" y="1370511"/>
            <a:chExt cx="1899532" cy="1368784"/>
          </a:xfrm>
        </p:grpSpPr>
        <p:sp>
          <p:nvSpPr>
            <p:cNvPr id="22" name="타원 21"/>
            <p:cNvSpPr/>
            <p:nvPr/>
          </p:nvSpPr>
          <p:spPr>
            <a:xfrm>
              <a:off x="3460928" y="1500897"/>
              <a:ext cx="1238398" cy="1238398"/>
            </a:xfrm>
            <a:prstGeom prst="ellipse">
              <a:avLst/>
            </a:prstGeom>
            <a:noFill/>
            <a:ln w="101600">
              <a:solidFill>
                <a:srgbClr val="E05B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3130361" y="1920041"/>
              <a:ext cx="18995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목</a:t>
              </a:r>
              <a:r>
                <a:rPr lang="ko-KR" altLang="en-US" sz="2000" dirty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표</a:t>
              </a:r>
            </a:p>
          </p:txBody>
        </p:sp>
        <p:sp>
          <p:nvSpPr>
            <p:cNvPr id="29" name="원호 28"/>
            <p:cNvSpPr/>
            <p:nvPr/>
          </p:nvSpPr>
          <p:spPr>
            <a:xfrm rot="16200000">
              <a:off x="3356403" y="1370511"/>
              <a:ext cx="1367062" cy="1367062"/>
            </a:xfrm>
            <a:prstGeom prst="arc">
              <a:avLst/>
            </a:prstGeom>
            <a:ln w="381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</a:t>
              </a:r>
              <a:endParaRPr lang="ko-KR" altLang="en-US" dirty="0"/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6279730" y="3493014"/>
            <a:ext cx="1781604" cy="1367062"/>
            <a:chOff x="6279730" y="3493014"/>
            <a:chExt cx="1781604" cy="1367062"/>
          </a:xfrm>
        </p:grpSpPr>
        <p:sp>
          <p:nvSpPr>
            <p:cNvPr id="32" name="타원 31"/>
            <p:cNvSpPr/>
            <p:nvPr/>
          </p:nvSpPr>
          <p:spPr>
            <a:xfrm>
              <a:off x="6541293" y="3601822"/>
              <a:ext cx="1238398" cy="1238398"/>
            </a:xfrm>
            <a:prstGeom prst="ellipse">
              <a:avLst/>
            </a:prstGeom>
            <a:noFill/>
            <a:ln w="101600">
              <a:solidFill>
                <a:srgbClr val="73C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원호 32"/>
            <p:cNvSpPr/>
            <p:nvPr/>
          </p:nvSpPr>
          <p:spPr>
            <a:xfrm rot="16200000">
              <a:off x="6418983" y="3493014"/>
              <a:ext cx="1367062" cy="1367062"/>
            </a:xfrm>
            <a:prstGeom prst="arc">
              <a:avLst/>
            </a:prstGeom>
            <a:ln w="381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</a:t>
              </a:r>
              <a:endParaRPr lang="ko-KR" alt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79730" y="4042543"/>
              <a:ext cx="178160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2000" dirty="0" smtClean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느낀 점</a:t>
              </a:r>
              <a:endParaRPr lang="ko-KR" altLang="en-US" sz="2000" dirty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7961447" y="3493013"/>
            <a:ext cx="1899532" cy="1368784"/>
            <a:chOff x="7961447" y="3493013"/>
            <a:chExt cx="1899532" cy="1368784"/>
          </a:xfrm>
        </p:grpSpPr>
        <p:sp>
          <p:nvSpPr>
            <p:cNvPr id="44" name="타원 43"/>
            <p:cNvSpPr/>
            <p:nvPr/>
          </p:nvSpPr>
          <p:spPr>
            <a:xfrm>
              <a:off x="8274229" y="3623399"/>
              <a:ext cx="1238398" cy="1238398"/>
            </a:xfrm>
            <a:prstGeom prst="ellipse">
              <a:avLst/>
            </a:prstGeom>
            <a:noFill/>
            <a:ln w="101600">
              <a:solidFill>
                <a:srgbClr val="E05B2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원호 48"/>
            <p:cNvSpPr/>
            <p:nvPr/>
          </p:nvSpPr>
          <p:spPr>
            <a:xfrm rot="16200000">
              <a:off x="8169704" y="3493013"/>
              <a:ext cx="1367062" cy="1367062"/>
            </a:xfrm>
            <a:prstGeom prst="arc">
              <a:avLst/>
            </a:prstGeom>
            <a:ln w="38100">
              <a:solidFill>
                <a:srgbClr val="24020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</a:t>
              </a:r>
              <a:endParaRPr lang="ko-KR" alt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961447" y="4042543"/>
              <a:ext cx="18995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dirty="0" smtClean="0">
                  <a:solidFill>
                    <a:srgbClr val="240202"/>
                  </a:solidFill>
                  <a:latin typeface="휴먼모음T" panose="02030504000101010101" pitchFamily="18" charset="-127"/>
                  <a:ea typeface="휴먼모음T" panose="02030504000101010101" pitchFamily="18" charset="-127"/>
                </a:rPr>
                <a:t>Q&amp;A</a:t>
              </a:r>
              <a:endParaRPr lang="ko-KR" altLang="en-US" sz="2000" dirty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99642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8397352" y="4879215"/>
            <a:ext cx="3794648" cy="1978785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9117" y="271262"/>
            <a:ext cx="3323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방문한 곳</a:t>
            </a:r>
            <a:endParaRPr lang="ko-KR" altLang="en-US" sz="4000" dirty="0">
              <a:solidFill>
                <a:srgbClr val="240202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15" name="타원 14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8426" y="1689101"/>
            <a:ext cx="7750575" cy="4730902"/>
          </a:xfrm>
          <a:prstGeom prst="rect">
            <a:avLst/>
          </a:prstGeom>
        </p:spPr>
      </p:pic>
      <p:grpSp>
        <p:nvGrpSpPr>
          <p:cNvPr id="8" name="그룹 7"/>
          <p:cNvGrpSpPr/>
          <p:nvPr/>
        </p:nvGrpSpPr>
        <p:grpSpPr>
          <a:xfrm>
            <a:off x="7556500" y="271262"/>
            <a:ext cx="4152900" cy="3360938"/>
            <a:chOff x="7556500" y="271262"/>
            <a:chExt cx="4152900" cy="3360938"/>
          </a:xfrm>
        </p:grpSpPr>
        <p:sp>
          <p:nvSpPr>
            <p:cNvPr id="7" name="타원형 설명선 6"/>
            <p:cNvSpPr/>
            <p:nvPr/>
          </p:nvSpPr>
          <p:spPr>
            <a:xfrm>
              <a:off x="7556500" y="271262"/>
              <a:ext cx="4152900" cy="3360938"/>
            </a:xfrm>
            <a:prstGeom prst="wedgeEllipseCallout">
              <a:avLst>
                <a:gd name="adj1" fmla="val -93744"/>
                <a:gd name="adj2" fmla="val 54187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28575">
              <a:noFill/>
            </a:ln>
            <a:effectLst>
              <a:outerShdw blurRad="76200" dir="13500000" sy="23000" kx="1200000" algn="br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861300" y="859800"/>
              <a:ext cx="3581400" cy="2277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35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㈜</a:t>
              </a:r>
              <a:r>
                <a:rPr lang="ko-KR" altLang="en-US" sz="3500" dirty="0" err="1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정원이엔씨</a:t>
              </a:r>
              <a:endParaRPr lang="en-US" altLang="ko-KR" sz="3500" dirty="0" smtClean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  <a:p>
              <a:pPr algn="ctr"/>
              <a:endParaRPr lang="en-US" altLang="ko-KR" sz="3500" dirty="0" smtClean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  <a:p>
              <a:pPr algn="ctr"/>
              <a:r>
                <a:rPr lang="ko-KR" altLang="en-US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대구광역시 달서구 송현동 </a:t>
              </a:r>
              <a:r>
                <a:rPr lang="en-US" altLang="ko-KR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160-1 </a:t>
              </a:r>
              <a:r>
                <a:rPr lang="ko-KR" altLang="en-US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에 위치한</a:t>
              </a:r>
              <a:endParaRPr lang="en-US" altLang="ko-KR" sz="2400" dirty="0" smtClean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  <a:p>
              <a:pPr algn="ctr"/>
              <a:r>
                <a:rPr lang="ko-KR" altLang="en-US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건설업 회사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63680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5" name="그룹 4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6" name="타원 5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29117" y="255491"/>
            <a:ext cx="2258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목</a:t>
            </a:r>
            <a:r>
              <a:rPr lang="ko-KR" altLang="en-US" sz="4000" dirty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표</a:t>
            </a:r>
          </a:p>
        </p:txBody>
      </p:sp>
      <p:sp>
        <p:nvSpPr>
          <p:cNvPr id="9" name="자유형 8"/>
          <p:cNvSpPr/>
          <p:nvPr/>
        </p:nvSpPr>
        <p:spPr>
          <a:xfrm>
            <a:off x="428658" y="1260404"/>
            <a:ext cx="11382868" cy="5222589"/>
          </a:xfrm>
          <a:custGeom>
            <a:avLst/>
            <a:gdLst>
              <a:gd name="connsiteX0" fmla="*/ 0 w 11247527"/>
              <a:gd name="connsiteY0" fmla="*/ 0 h 5160493"/>
              <a:gd name="connsiteX1" fmla="*/ 11247527 w 11247527"/>
              <a:gd name="connsiteY1" fmla="*/ 0 h 5160493"/>
              <a:gd name="connsiteX2" fmla="*/ 11247527 w 11247527"/>
              <a:gd name="connsiteY2" fmla="*/ 3697443 h 5160493"/>
              <a:gd name="connsiteX3" fmla="*/ 8441886 w 11247527"/>
              <a:gd name="connsiteY3" fmla="*/ 5160493 h 5160493"/>
              <a:gd name="connsiteX4" fmla="*/ 0 w 11247527"/>
              <a:gd name="connsiteY4" fmla="*/ 5160493 h 5160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7527" h="5160493">
                <a:moveTo>
                  <a:pt x="0" y="0"/>
                </a:moveTo>
                <a:lnTo>
                  <a:pt x="11247527" y="0"/>
                </a:lnTo>
                <a:lnTo>
                  <a:pt x="11247527" y="3697443"/>
                </a:lnTo>
                <a:lnTo>
                  <a:pt x="8441886" y="5160493"/>
                </a:lnTo>
                <a:lnTo>
                  <a:pt x="0" y="5160493"/>
                </a:lnTo>
                <a:close/>
              </a:path>
            </a:pathLst>
          </a:custGeom>
          <a:solidFill>
            <a:srgbClr val="73C0BA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216000" rIns="216000" bIns="216000" rtlCol="0" anchor="t" anchorCtr="0"/>
          <a:lstStyle/>
          <a:p>
            <a:pPr algn="just">
              <a:lnSpc>
                <a:spcPct val="150000"/>
              </a:lnSpc>
            </a:pPr>
            <a:r>
              <a:rPr lang="ko-KR" altLang="en-US" sz="3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조경학과를 나오신 </a:t>
            </a:r>
            <a:r>
              <a:rPr lang="ko-KR" altLang="en-US" sz="3000" dirty="0" err="1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고학번</a:t>
            </a:r>
            <a:r>
              <a:rPr lang="ko-KR" altLang="en-US" sz="3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 선배님과의 인터뷰를 가질 기회가 많이 없는 만큼 이번 인터뷰를 통해 평소에 조경에 관한 궁금증들을 풀고</a:t>
            </a:r>
            <a:r>
              <a:rPr lang="en-US" altLang="ko-KR" sz="3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, </a:t>
            </a:r>
            <a:r>
              <a:rPr lang="ko-KR" altLang="en-US" sz="3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또 많은 대화들을 나누고자 </a:t>
            </a:r>
            <a:r>
              <a:rPr lang="en-US" altLang="ko-KR" sz="3000" dirty="0" smtClean="0">
                <a:solidFill>
                  <a:srgbClr val="240202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“</a:t>
            </a:r>
            <a:r>
              <a:rPr lang="ko-KR" altLang="en-US" sz="3000" dirty="0" smtClean="0">
                <a:solidFill>
                  <a:srgbClr val="240202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최대한 </a:t>
            </a:r>
            <a:r>
              <a:rPr lang="ko-KR" altLang="en-US" sz="3000" dirty="0" smtClean="0">
                <a:solidFill>
                  <a:srgbClr val="FF0000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개인질문</a:t>
            </a:r>
            <a:r>
              <a:rPr lang="ko-KR" altLang="en-US" sz="3000" dirty="0" smtClean="0">
                <a:solidFill>
                  <a:srgbClr val="240202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을 많이 하는 것</a:t>
            </a:r>
            <a:r>
              <a:rPr lang="en-US" altLang="ko-KR" sz="3000" dirty="0" smtClean="0">
                <a:solidFill>
                  <a:srgbClr val="240202"/>
                </a:solidFill>
                <a:latin typeface="휴먼둥근헤드라인" panose="02030504000101010101" pitchFamily="18" charset="-127"/>
                <a:ea typeface="휴먼둥근헤드라인" panose="02030504000101010101" pitchFamily="18" charset="-127"/>
              </a:rPr>
              <a:t>”</a:t>
            </a:r>
            <a:r>
              <a:rPr lang="ko-KR" altLang="en-US" sz="3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을 목표로 하였다</a:t>
            </a:r>
            <a:r>
              <a:rPr lang="en-US" altLang="ko-KR" sz="2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000" dirty="0">
              <a:solidFill>
                <a:srgbClr val="240202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0" name="이등변 삼각형 9"/>
          <p:cNvSpPr/>
          <p:nvPr/>
        </p:nvSpPr>
        <p:spPr>
          <a:xfrm flipH="1">
            <a:off x="8397352" y="4879215"/>
            <a:ext cx="3794648" cy="1978785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35134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flipH="1">
            <a:off x="10043464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3" name="이등변 삼각형 12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29116" y="255491"/>
            <a:ext cx="36920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기본질문</a:t>
            </a:r>
            <a:endParaRPr lang="ko-KR" altLang="en-US" sz="4000" dirty="0">
              <a:solidFill>
                <a:srgbClr val="240202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15" name="타원 14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타원 15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1" name="그룹 80"/>
          <p:cNvGrpSpPr/>
          <p:nvPr/>
        </p:nvGrpSpPr>
        <p:grpSpPr>
          <a:xfrm>
            <a:off x="4740716" y="3540510"/>
            <a:ext cx="6643308" cy="584200"/>
            <a:chOff x="4740716" y="3540510"/>
            <a:chExt cx="6643308" cy="584200"/>
          </a:xfrm>
        </p:grpSpPr>
        <p:sp>
          <p:nvSpPr>
            <p:cNvPr id="56" name="갈매기형 수장 55"/>
            <p:cNvSpPr/>
            <p:nvPr/>
          </p:nvSpPr>
          <p:spPr>
            <a:xfrm rot="10800000">
              <a:off x="4740716" y="3540510"/>
              <a:ext cx="6643308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154070" y="3620785"/>
              <a:ext cx="5816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A.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조경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업을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한지는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17년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정도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되었다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.</a:t>
              </a:r>
            </a:p>
          </p:txBody>
        </p:sp>
      </p:grpSp>
      <p:grpSp>
        <p:nvGrpSpPr>
          <p:cNvPr id="80" name="그룹 79"/>
          <p:cNvGrpSpPr/>
          <p:nvPr/>
        </p:nvGrpSpPr>
        <p:grpSpPr>
          <a:xfrm>
            <a:off x="689916" y="2829310"/>
            <a:ext cx="8481646" cy="584200"/>
            <a:chOff x="689916" y="2829310"/>
            <a:chExt cx="8481646" cy="584200"/>
          </a:xfrm>
        </p:grpSpPr>
        <p:sp>
          <p:nvSpPr>
            <p:cNvPr id="8" name="갈매기형 수장 7"/>
            <p:cNvSpPr/>
            <p:nvPr/>
          </p:nvSpPr>
          <p:spPr>
            <a:xfrm>
              <a:off x="689916" y="2829310"/>
              <a:ext cx="8481646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29092" y="2829310"/>
              <a:ext cx="7799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Q2.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경력이 어느 정도 되시는지 여쭈어 봐도 좋습니까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?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</p:txBody>
        </p:sp>
      </p:grpSp>
      <p:grpSp>
        <p:nvGrpSpPr>
          <p:cNvPr id="79" name="그룹 78"/>
          <p:cNvGrpSpPr/>
          <p:nvPr/>
        </p:nvGrpSpPr>
        <p:grpSpPr>
          <a:xfrm>
            <a:off x="4740716" y="1991110"/>
            <a:ext cx="6643308" cy="584200"/>
            <a:chOff x="4740716" y="1991110"/>
            <a:chExt cx="6643308" cy="584200"/>
          </a:xfrm>
        </p:grpSpPr>
        <p:sp>
          <p:nvSpPr>
            <p:cNvPr id="70" name="갈매기형 수장 69"/>
            <p:cNvSpPr/>
            <p:nvPr/>
          </p:nvSpPr>
          <p:spPr>
            <a:xfrm rot="10800000">
              <a:off x="4740716" y="1991110"/>
              <a:ext cx="6643308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154070" y="2071385"/>
              <a:ext cx="5816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A. </a:t>
              </a:r>
              <a:r>
                <a:rPr lang="en-US" altLang="ko-KR" sz="2400" dirty="0" err="1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대구대학교</a:t>
              </a:r>
              <a:r>
                <a:rPr lang="en-US" altLang="ko-KR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88학번이다.</a:t>
              </a:r>
            </a:p>
          </p:txBody>
        </p:sp>
      </p:grpSp>
      <p:grpSp>
        <p:nvGrpSpPr>
          <p:cNvPr id="12" name="그룹 11"/>
          <p:cNvGrpSpPr/>
          <p:nvPr/>
        </p:nvGrpSpPr>
        <p:grpSpPr>
          <a:xfrm>
            <a:off x="689916" y="1279910"/>
            <a:ext cx="6643308" cy="800219"/>
            <a:chOff x="689916" y="1279910"/>
            <a:chExt cx="6643308" cy="800219"/>
          </a:xfrm>
        </p:grpSpPr>
        <p:sp>
          <p:nvSpPr>
            <p:cNvPr id="69" name="갈매기형 수장 68"/>
            <p:cNvSpPr/>
            <p:nvPr/>
          </p:nvSpPr>
          <p:spPr>
            <a:xfrm>
              <a:off x="689916" y="1279910"/>
              <a:ext cx="6643308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129092" y="1279910"/>
              <a:ext cx="5805108" cy="8002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Q1.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소개말씀 </a:t>
              </a:r>
              <a:r>
                <a:rPr lang="ko-KR" altLang="en-US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부탁 드립니다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.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  <a:p>
              <a:pPr algn="ctr"/>
              <a:endParaRPr lang="ko-KR" altLang="en-US" sz="2200" dirty="0"/>
            </a:p>
          </p:txBody>
        </p:sp>
      </p:grpSp>
      <p:grpSp>
        <p:nvGrpSpPr>
          <p:cNvPr id="83" name="그룹 82"/>
          <p:cNvGrpSpPr/>
          <p:nvPr/>
        </p:nvGrpSpPr>
        <p:grpSpPr>
          <a:xfrm>
            <a:off x="2552700" y="5137462"/>
            <a:ext cx="8831324" cy="1009338"/>
            <a:chOff x="2552700" y="5137462"/>
            <a:chExt cx="8831324" cy="1009338"/>
          </a:xfrm>
        </p:grpSpPr>
        <p:sp>
          <p:nvSpPr>
            <p:cNvPr id="74" name="갈매기형 수장 73"/>
            <p:cNvSpPr/>
            <p:nvPr/>
          </p:nvSpPr>
          <p:spPr>
            <a:xfrm rot="10800000">
              <a:off x="2552700" y="5137462"/>
              <a:ext cx="8831324" cy="1009338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870200" y="5217737"/>
              <a:ext cx="810047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A.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결제를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주로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하고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,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작업에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문제가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생기면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회의를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통해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현장에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진행에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차질이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없게끔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한다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.</a:t>
              </a:r>
            </a:p>
          </p:txBody>
        </p:sp>
      </p:grpSp>
      <p:grpSp>
        <p:nvGrpSpPr>
          <p:cNvPr id="82" name="그룹 81"/>
          <p:cNvGrpSpPr/>
          <p:nvPr/>
        </p:nvGrpSpPr>
        <p:grpSpPr>
          <a:xfrm>
            <a:off x="689916" y="4426262"/>
            <a:ext cx="8034984" cy="584200"/>
            <a:chOff x="689916" y="4426262"/>
            <a:chExt cx="8034984" cy="584200"/>
          </a:xfrm>
        </p:grpSpPr>
        <p:sp>
          <p:nvSpPr>
            <p:cNvPr id="73" name="갈매기형 수장 72"/>
            <p:cNvSpPr/>
            <p:nvPr/>
          </p:nvSpPr>
          <p:spPr>
            <a:xfrm>
              <a:off x="689916" y="4426262"/>
              <a:ext cx="8034984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129092" y="4426262"/>
              <a:ext cx="73418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Q3.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이 회사에서는 어떤 일을 주로 하고 있습니까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?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85472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5" name="그룹 4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6" name="타원 5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이등변 삼각형 7"/>
          <p:cNvSpPr/>
          <p:nvPr/>
        </p:nvSpPr>
        <p:spPr>
          <a:xfrm flipH="1">
            <a:off x="10043464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30" name="그룹 29"/>
          <p:cNvGrpSpPr/>
          <p:nvPr/>
        </p:nvGrpSpPr>
        <p:grpSpPr>
          <a:xfrm>
            <a:off x="2730500" y="1991109"/>
            <a:ext cx="8653524" cy="2019267"/>
            <a:chOff x="2730500" y="1991109"/>
            <a:chExt cx="8653524" cy="2019267"/>
          </a:xfrm>
        </p:grpSpPr>
        <p:sp>
          <p:nvSpPr>
            <p:cNvPr id="15" name="갈매기형 수장 14"/>
            <p:cNvSpPr/>
            <p:nvPr/>
          </p:nvSpPr>
          <p:spPr>
            <a:xfrm rot="10800000">
              <a:off x="2730500" y="1991109"/>
              <a:ext cx="8653524" cy="2019267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810000" y="2071385"/>
              <a:ext cx="615556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 fontAlgn="base"/>
              <a:r>
                <a:rPr lang="en-US" altLang="ko-KR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A. </a:t>
              </a:r>
              <a:r>
                <a:rPr lang="ko-KR" altLang="en-US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업계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전망은 밝다고 생각하는데 다른 </a:t>
              </a:r>
              <a:endParaRPr lang="en-US" altLang="ko-KR" sz="2400" dirty="0" smtClean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  <a:p>
              <a:pPr algn="just" fontAlgn="base"/>
              <a:r>
                <a:rPr lang="ko-KR" altLang="en-US" sz="2400" dirty="0" smtClean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사람들은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그렇게 생각하지 않는 것 같다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.</a:t>
              </a:r>
            </a:p>
            <a:p>
              <a:pPr algn="just" fontAlgn="base"/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보는 시각이 다 틀려서 그런 것 같은데 나는 조경 쪽 일이 아주 괜찮은 직업이 될 거 라고 생각한다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.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689916" y="1279910"/>
            <a:ext cx="6643308" cy="584200"/>
            <a:chOff x="689916" y="1279910"/>
            <a:chExt cx="6643308" cy="584200"/>
          </a:xfrm>
        </p:grpSpPr>
        <p:sp>
          <p:nvSpPr>
            <p:cNvPr id="14" name="갈매기형 수장 13"/>
            <p:cNvSpPr/>
            <p:nvPr/>
          </p:nvSpPr>
          <p:spPr>
            <a:xfrm>
              <a:off x="689916" y="1279910"/>
              <a:ext cx="6643308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29092" y="1279910"/>
              <a:ext cx="58051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Q4.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업계의 전망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,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현황은 어떻습니까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?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5829300" y="5137462"/>
            <a:ext cx="5554724" cy="600147"/>
            <a:chOff x="5829300" y="5137462"/>
            <a:chExt cx="5554724" cy="600147"/>
          </a:xfrm>
        </p:grpSpPr>
        <p:sp>
          <p:nvSpPr>
            <p:cNvPr id="19" name="갈매기형 수장 18"/>
            <p:cNvSpPr/>
            <p:nvPr/>
          </p:nvSpPr>
          <p:spPr>
            <a:xfrm rot="10800000">
              <a:off x="5829300" y="5137462"/>
              <a:ext cx="5554724" cy="600147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489700" y="5217737"/>
              <a:ext cx="44809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A.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조경의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비전은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아주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 </a:t>
              </a:r>
              <a:r>
                <a:rPr lang="en-US" altLang="ko-KR" sz="2400" dirty="0" err="1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괜찮다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. </a:t>
              </a:r>
            </a:p>
          </p:txBody>
        </p:sp>
      </p:grpSp>
      <p:grpSp>
        <p:nvGrpSpPr>
          <p:cNvPr id="31" name="그룹 30"/>
          <p:cNvGrpSpPr/>
          <p:nvPr/>
        </p:nvGrpSpPr>
        <p:grpSpPr>
          <a:xfrm>
            <a:off x="499893" y="4393642"/>
            <a:ext cx="8481646" cy="584200"/>
            <a:chOff x="499893" y="4393642"/>
            <a:chExt cx="8481646" cy="584200"/>
          </a:xfrm>
        </p:grpSpPr>
        <p:sp>
          <p:nvSpPr>
            <p:cNvPr id="22" name="갈매기형 수장 21"/>
            <p:cNvSpPr/>
            <p:nvPr/>
          </p:nvSpPr>
          <p:spPr>
            <a:xfrm>
              <a:off x="499893" y="4393642"/>
              <a:ext cx="8481646" cy="584200"/>
            </a:xfrm>
            <a:prstGeom prst="chevron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ko-KR" altLang="en-US" sz="2000">
                <a:solidFill>
                  <a:schemeClr val="tx1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39069" y="4393642"/>
              <a:ext cx="77990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/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Q5. </a:t>
              </a:r>
              <a:r>
                <a:rPr lang="ko-KR" altLang="en-US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조경의 비전은 어떻게 생각하십니까</a:t>
              </a:r>
              <a:r>
                <a:rPr lang="en-US" altLang="ko-KR" sz="2400" dirty="0">
                  <a:latin typeface="KBIZ한마음고딕 R" panose="02020503020101020101" pitchFamily="18" charset="-127"/>
                  <a:ea typeface="KBIZ한마음고딕 R" panose="02020503020101020101" pitchFamily="18" charset="-127"/>
                </a:rPr>
                <a:t>?</a:t>
              </a:r>
              <a:endParaRPr lang="ko-KR" altLang="en-US" sz="2400" dirty="0">
                <a:latin typeface="KBIZ한마음고딕 R" panose="02020503020101020101" pitchFamily="18" charset="-127"/>
                <a:ea typeface="KBIZ한마음고딕 R" panose="02020503020101020101" pitchFamily="18" charset="-127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29116" y="255491"/>
            <a:ext cx="36920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240202"/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기본질문</a:t>
            </a:r>
            <a:endParaRPr lang="ko-KR" altLang="en-US" sz="4000" dirty="0">
              <a:solidFill>
                <a:srgbClr val="240202"/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972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5" name="그룹 4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6" name="타원 5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이등변 삼각형 7"/>
          <p:cNvSpPr/>
          <p:nvPr/>
        </p:nvSpPr>
        <p:spPr>
          <a:xfrm flipH="1">
            <a:off x="10043464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270000" y="241300"/>
            <a:ext cx="19685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개인 질문</a:t>
            </a:r>
            <a:endParaRPr lang="ko-KR" altLang="en-US" sz="35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44500" y="938692"/>
            <a:ext cx="112649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공무원 등 다른 직업들도 많은데 왜 </a:t>
            </a:r>
            <a:r>
              <a:rPr lang="en-US" altLang="ko-KR" dirty="0"/>
              <a:t>CEO</a:t>
            </a:r>
            <a:r>
              <a:rPr lang="ko-KR" altLang="en-US" dirty="0"/>
              <a:t>를 하시게 되었나요</a:t>
            </a:r>
            <a:r>
              <a:rPr lang="en-US" altLang="ko-KR" dirty="0" smtClean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선배가 </a:t>
            </a:r>
            <a:r>
              <a:rPr lang="en-US" altLang="ko-KR" dirty="0"/>
              <a:t>20</a:t>
            </a:r>
            <a:r>
              <a:rPr lang="ko-KR" altLang="en-US" dirty="0"/>
              <a:t>대일 때엔 그런 공직에 길도 상당히 좁았고</a:t>
            </a:r>
            <a:r>
              <a:rPr lang="en-US" altLang="ko-KR" dirty="0"/>
              <a:t>, </a:t>
            </a:r>
            <a:r>
              <a:rPr lang="ko-KR" altLang="en-US" dirty="0"/>
              <a:t>취업도 어려웠다</a:t>
            </a:r>
            <a:r>
              <a:rPr lang="en-US" altLang="ko-KR" dirty="0"/>
              <a:t>. </a:t>
            </a:r>
            <a:r>
              <a:rPr lang="ko-KR" altLang="en-US" dirty="0"/>
              <a:t>그러다 사회에 나오게 되었고 </a:t>
            </a:r>
          </a:p>
          <a:p>
            <a:pPr fontAlgn="base"/>
            <a:r>
              <a:rPr lang="ko-KR" altLang="en-US" dirty="0"/>
              <a:t>경영을 배우다 보니 독립을 하고 싶었고 그래서 회사를 차리게 되었다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 smtClean="0"/>
              <a:t>Q</a:t>
            </a:r>
            <a:r>
              <a:rPr lang="en-US" altLang="ko-KR" dirty="0"/>
              <a:t>. </a:t>
            </a:r>
            <a:r>
              <a:rPr lang="ko-KR" altLang="en-US" dirty="0"/>
              <a:t>처음 회사를 차릴 때 자금이 얼마나 드셨나요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우리 때는 조경 일을 하려면 농장이 필요했다</a:t>
            </a:r>
            <a:r>
              <a:rPr lang="en-US" altLang="ko-KR" dirty="0"/>
              <a:t>. 25000</a:t>
            </a:r>
            <a:r>
              <a:rPr lang="ko-KR" altLang="en-US" dirty="0" err="1"/>
              <a:t>헤베</a:t>
            </a:r>
            <a:r>
              <a:rPr lang="ko-KR" altLang="en-US" dirty="0"/>
              <a:t> 이상</a:t>
            </a:r>
            <a:r>
              <a:rPr lang="en-US" altLang="ko-KR" dirty="0"/>
              <a:t>, 20</a:t>
            </a:r>
            <a:r>
              <a:rPr lang="ko-KR" altLang="en-US" dirty="0"/>
              <a:t>종류 이상의 수종이 있어야 했고</a:t>
            </a:r>
            <a:r>
              <a:rPr lang="en-US" altLang="ko-KR" dirty="0"/>
              <a:t>, </a:t>
            </a:r>
            <a:endParaRPr lang="ko-KR" altLang="en-US" dirty="0"/>
          </a:p>
          <a:p>
            <a:pPr fontAlgn="base"/>
            <a:r>
              <a:rPr lang="ko-KR" altLang="en-US" dirty="0"/>
              <a:t>그것 말고 한 </a:t>
            </a:r>
            <a:r>
              <a:rPr lang="en-US" altLang="ko-KR" dirty="0"/>
              <a:t>1</a:t>
            </a:r>
            <a:r>
              <a:rPr lang="ko-KR" altLang="en-US" dirty="0"/>
              <a:t>억 정도 들었다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가장 힘들었던 것은 무엇이었나요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모든 결정을 자기가 스스로 다 해야 하는 것</a:t>
            </a:r>
            <a:r>
              <a:rPr lang="en-US" altLang="ko-KR" dirty="0"/>
              <a:t>, </a:t>
            </a:r>
            <a:r>
              <a:rPr lang="ko-KR" altLang="en-US" dirty="0"/>
              <a:t>그리고 그것에 대해 책임을 져야 하는 것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그런 것들이 앞으로 살아가면서 계속 힘들 것이다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 smtClean="0"/>
              <a:t>Q</a:t>
            </a:r>
            <a:r>
              <a:rPr lang="en-US" altLang="ko-KR" dirty="0"/>
              <a:t>. </a:t>
            </a:r>
            <a:r>
              <a:rPr lang="ko-KR" altLang="en-US" dirty="0"/>
              <a:t>조경 설계도면과 실제 시공할 때 차이 </a:t>
            </a:r>
            <a:r>
              <a:rPr lang="ko-KR" altLang="en-US" dirty="0" smtClean="0"/>
              <a:t>있는 지와 </a:t>
            </a:r>
            <a:r>
              <a:rPr lang="ko-KR" altLang="en-US" dirty="0"/>
              <a:t>실제 그런 경우에는 어떻게 대처 하셨는지</a:t>
            </a:r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당연히 그런 경우가 많다</a:t>
            </a:r>
            <a:r>
              <a:rPr lang="en-US" altLang="ko-KR" dirty="0"/>
              <a:t>. </a:t>
            </a:r>
            <a:r>
              <a:rPr lang="ko-KR" altLang="en-US" dirty="0"/>
              <a:t>설계사가 나오면 의견을 맞추다가 현장과 맞지 않는 부분이 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그러면 설계변경에 들어간다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그러면 설계사들이 </a:t>
            </a:r>
            <a:r>
              <a:rPr lang="ko-KR" altLang="en-US" dirty="0" smtClean="0"/>
              <a:t>자기 잘못을 </a:t>
            </a:r>
            <a:r>
              <a:rPr lang="ko-KR" altLang="en-US" dirty="0"/>
              <a:t>인정하지 않고 그대로 유지하라고 할 때도 있나요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그런 경우는 거의 없다</a:t>
            </a:r>
            <a:r>
              <a:rPr lang="en-US" altLang="ko-KR" dirty="0"/>
              <a:t>. </a:t>
            </a:r>
            <a:r>
              <a:rPr lang="ko-KR" altLang="en-US" dirty="0"/>
              <a:t>설계하는 분들이 발뺌을 많이 한다</a:t>
            </a:r>
            <a:r>
              <a:rPr lang="en-US" altLang="ko-KR" dirty="0"/>
              <a:t>. </a:t>
            </a:r>
            <a:r>
              <a:rPr lang="ko-KR" altLang="en-US" dirty="0"/>
              <a:t>그리고 설계를 관공서에 납품을 하면 </a:t>
            </a:r>
          </a:p>
          <a:p>
            <a:pPr fontAlgn="base"/>
            <a:r>
              <a:rPr lang="ko-KR" altLang="en-US" dirty="0"/>
              <a:t>그걸로 거의 끝이 많이 난다</a:t>
            </a:r>
            <a:r>
              <a:rPr lang="en-US" altLang="ko-KR" dirty="0"/>
              <a:t>. </a:t>
            </a:r>
            <a:r>
              <a:rPr lang="ko-KR" altLang="en-US" dirty="0"/>
              <a:t>큰 문제가 생기지 않는 이상 그냥 현장에서 전부 해결을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grpSp>
        <p:nvGrpSpPr>
          <p:cNvPr id="11" name="그룹 10"/>
          <p:cNvGrpSpPr/>
          <p:nvPr/>
        </p:nvGrpSpPr>
        <p:grpSpPr>
          <a:xfrm>
            <a:off x="3658718" y="2097898"/>
            <a:ext cx="4836464" cy="2362200"/>
            <a:chOff x="6376518" y="243698"/>
            <a:chExt cx="4836464" cy="2362200"/>
          </a:xfrm>
        </p:grpSpPr>
        <p:sp>
          <p:nvSpPr>
            <p:cNvPr id="2" name="직사각형 1"/>
            <p:cNvSpPr/>
            <p:nvPr/>
          </p:nvSpPr>
          <p:spPr>
            <a:xfrm>
              <a:off x="6376518" y="243698"/>
              <a:ext cx="4836464" cy="2362200"/>
            </a:xfrm>
            <a:prstGeom prst="rect">
              <a:avLst/>
            </a:pr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616700" y="547635"/>
              <a:ext cx="435610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누구나 </a:t>
              </a:r>
              <a:r>
                <a:rPr lang="en-US" altLang="ko-KR" dirty="0" smtClean="0"/>
                <a:t>CEO</a:t>
              </a:r>
              <a:r>
                <a:rPr lang="ko-KR" altLang="en-US" dirty="0" smtClean="0"/>
                <a:t>를 한번쯤 생각해보지만 거의 대부분 안정적인 것에 정착하고 싶어하는데 선배님은 어떠셨는지</a:t>
              </a:r>
              <a:r>
                <a:rPr lang="en-US" altLang="ko-KR" dirty="0" smtClean="0"/>
                <a:t>, </a:t>
              </a:r>
              <a:r>
                <a:rPr lang="ko-KR" altLang="en-US" dirty="0" smtClean="0"/>
                <a:t>또 실제 현장에서 벌어지는 문제들</a:t>
              </a:r>
              <a:r>
                <a:rPr lang="en-US" altLang="ko-KR" dirty="0" smtClean="0"/>
                <a:t>, </a:t>
              </a:r>
              <a:r>
                <a:rPr lang="ko-KR" altLang="en-US" dirty="0" smtClean="0"/>
                <a:t>구체적 자금 등을 질문 하면서 그 자리가 아니면 알기 힘든 것들을 물어봄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196571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이등변 삼각형 4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6" name="그룹 5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7" name="타원 6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타원 7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9" name="이등변 삼각형 8"/>
          <p:cNvSpPr/>
          <p:nvPr/>
        </p:nvSpPr>
        <p:spPr>
          <a:xfrm flipH="1">
            <a:off x="10043464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2600" y="968271"/>
            <a:ext cx="11099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자격증 같은 경우에 추천해 주시고 싶은 자격증이 무엇이 있는지</a:t>
            </a:r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일단은 우리가 조경 전공이니까 조경 자격증은 </a:t>
            </a:r>
            <a:r>
              <a:rPr lang="ko-KR" altLang="en-US" dirty="0" smtClean="0"/>
              <a:t>있어야 하며</a:t>
            </a:r>
            <a:r>
              <a:rPr lang="en-US" altLang="ko-KR" dirty="0" smtClean="0"/>
              <a:t>, </a:t>
            </a:r>
            <a:r>
              <a:rPr lang="ko-KR" altLang="en-US" dirty="0"/>
              <a:t>건설안전자격증 그리고 폭넓게 보자면 </a:t>
            </a:r>
          </a:p>
          <a:p>
            <a:pPr fontAlgn="base"/>
            <a:r>
              <a:rPr lang="ko-KR" altLang="en-US" dirty="0"/>
              <a:t>문화재기술자자격증 등을 추천해주고 싶다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혹시 조경에 관해 읽을 만한 책이 있다면 어떤 책을 추천해 주시고 싶으신지</a:t>
            </a:r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책을 통해서 배우기보다는 많이 돌아다니고 많이 봐야 한다</a:t>
            </a:r>
            <a:r>
              <a:rPr lang="en-US" altLang="ko-KR" dirty="0"/>
              <a:t>. </a:t>
            </a:r>
            <a:r>
              <a:rPr lang="ko-KR" altLang="en-US" dirty="0"/>
              <a:t>그리고 방학 때 현장에 </a:t>
            </a:r>
            <a:r>
              <a:rPr lang="ko-KR" altLang="en-US" dirty="0" err="1"/>
              <a:t>알바도</a:t>
            </a:r>
            <a:r>
              <a:rPr lang="ko-KR" altLang="en-US" dirty="0"/>
              <a:t> 많이 하고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물론 책으로도 습득을 할 수 있는데</a:t>
            </a:r>
            <a:r>
              <a:rPr lang="en-US" altLang="ko-KR" dirty="0"/>
              <a:t>, </a:t>
            </a:r>
            <a:r>
              <a:rPr lang="ko-KR" altLang="en-US" dirty="0"/>
              <a:t>눈으로 보는 것이 최고다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그리고 혹시 그림 잘 그리셨나요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그림은 못 그려도 돼</a:t>
            </a:r>
            <a:r>
              <a:rPr lang="en-US" altLang="ko-KR" dirty="0"/>
              <a:t>. </a:t>
            </a:r>
            <a:r>
              <a:rPr lang="ko-KR" altLang="en-US" dirty="0"/>
              <a:t>물론 손재주가 있어서 잘 그리면 좋겠지만 굳이 현장에서 쓰이지 않기 때문에 </a:t>
            </a:r>
          </a:p>
          <a:p>
            <a:pPr fontAlgn="base"/>
            <a:r>
              <a:rPr lang="ko-KR" altLang="en-US" dirty="0"/>
              <a:t>또 요즘은 </a:t>
            </a:r>
            <a:r>
              <a:rPr lang="ko-KR" altLang="en-US" dirty="0" err="1"/>
              <a:t>캐드도</a:t>
            </a:r>
            <a:r>
              <a:rPr lang="ko-KR" altLang="en-US" dirty="0"/>
              <a:t> 있고 크게 신경 쓰지 않아도 된다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시공을 할 때 조경과 관련이 있는 곳과 일을 하시는지</a:t>
            </a:r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입찰을 보는 것이다</a:t>
            </a:r>
            <a:r>
              <a:rPr lang="en-US" altLang="ko-KR" dirty="0"/>
              <a:t>. </a:t>
            </a:r>
            <a:r>
              <a:rPr lang="ko-KR" altLang="en-US" dirty="0"/>
              <a:t>설계사가 관공서에 설계를 납품을 하면 거기서 입찰이 나온다</a:t>
            </a:r>
            <a:r>
              <a:rPr lang="en-US" altLang="ko-KR" dirty="0"/>
              <a:t>. </a:t>
            </a:r>
            <a:r>
              <a:rPr lang="ko-KR" altLang="en-US" dirty="0"/>
              <a:t>그러면 우리가 </a:t>
            </a:r>
          </a:p>
          <a:p>
            <a:pPr fontAlgn="base"/>
            <a:r>
              <a:rPr lang="ko-KR" altLang="en-US" dirty="0"/>
              <a:t>그 공사를 따려고 노력하는 것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영어 같은 경우는 쓸 일이 많나요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어디를 목표로 두느냐에 따라 다른데 예를 들어 공무원 이런 쪽으로 생각이 있다면 필히 해야 하겠지만</a:t>
            </a:r>
          </a:p>
          <a:p>
            <a:pPr fontAlgn="base"/>
            <a:r>
              <a:rPr lang="ko-KR" altLang="en-US" dirty="0"/>
              <a:t>다른 쪽으로 갈 생각이라면 굳이 하지 않아도 되지 않을까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70000" y="241300"/>
            <a:ext cx="19685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개인 질문</a:t>
            </a:r>
            <a:endParaRPr lang="ko-KR" altLang="en-US" sz="35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215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이등변 삼각형 3"/>
          <p:cNvSpPr/>
          <p:nvPr/>
        </p:nvSpPr>
        <p:spPr>
          <a:xfrm rot="10800000" flipH="1">
            <a:off x="0" y="0"/>
            <a:ext cx="2100362" cy="1095270"/>
          </a:xfrm>
          <a:prstGeom prst="triangle">
            <a:avLst>
              <a:gd name="adj" fmla="val 0"/>
            </a:avLst>
          </a:prstGeom>
          <a:solidFill>
            <a:srgbClr val="73C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grpSp>
        <p:nvGrpSpPr>
          <p:cNvPr id="5" name="그룹 4"/>
          <p:cNvGrpSpPr/>
          <p:nvPr/>
        </p:nvGrpSpPr>
        <p:grpSpPr>
          <a:xfrm>
            <a:off x="689916" y="420624"/>
            <a:ext cx="439176" cy="439176"/>
            <a:chOff x="830593" y="490962"/>
            <a:chExt cx="439176" cy="439176"/>
          </a:xfrm>
        </p:grpSpPr>
        <p:sp>
          <p:nvSpPr>
            <p:cNvPr id="6" name="타원 5"/>
            <p:cNvSpPr/>
            <p:nvPr/>
          </p:nvSpPr>
          <p:spPr>
            <a:xfrm>
              <a:off x="830593" y="490962"/>
              <a:ext cx="439176" cy="439176"/>
            </a:xfrm>
            <a:prstGeom prst="ellipse">
              <a:avLst/>
            </a:prstGeom>
            <a:solidFill>
              <a:srgbClr val="E05B2E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타원 6"/>
            <p:cNvSpPr/>
            <p:nvPr/>
          </p:nvSpPr>
          <p:spPr>
            <a:xfrm>
              <a:off x="899103" y="559472"/>
              <a:ext cx="302156" cy="302156"/>
            </a:xfrm>
            <a:prstGeom prst="ellipse">
              <a:avLst/>
            </a:prstGeom>
            <a:solidFill>
              <a:srgbClr val="F7F4E3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8" name="이등변 삼각형 7"/>
          <p:cNvSpPr/>
          <p:nvPr/>
        </p:nvSpPr>
        <p:spPr>
          <a:xfrm flipH="1">
            <a:off x="10043464" y="5737609"/>
            <a:ext cx="2148535" cy="1120391"/>
          </a:xfrm>
          <a:prstGeom prst="triangle">
            <a:avLst>
              <a:gd name="adj" fmla="val 0"/>
            </a:avLst>
          </a:prstGeom>
          <a:solidFill>
            <a:srgbClr val="E05B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" y="1095271"/>
            <a:ext cx="1115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지금 사람을 뽑는다면 어떤 사람을 뽑으실 것인지</a:t>
            </a:r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우리같이 작은 회사에서는 뭘 보고 뽑고 하지는 않고</a:t>
            </a:r>
            <a:r>
              <a:rPr lang="en-US" altLang="ko-KR" dirty="0"/>
              <a:t>, </a:t>
            </a:r>
            <a:r>
              <a:rPr lang="ko-KR" altLang="en-US" dirty="0"/>
              <a:t>가까운 지인에게 추천을 받는 방식으로 하고 있는데</a:t>
            </a:r>
            <a:r>
              <a:rPr lang="en-US" altLang="ko-KR" dirty="0"/>
              <a:t>, </a:t>
            </a:r>
            <a:r>
              <a:rPr lang="ko-KR" altLang="en-US" dirty="0" smtClean="0"/>
              <a:t>아까도 </a:t>
            </a:r>
            <a:r>
              <a:rPr lang="ko-KR" altLang="en-US" dirty="0"/>
              <a:t>금방 말했듯이 성실함과 예의 이다</a:t>
            </a:r>
            <a:r>
              <a:rPr lang="en-US" altLang="ko-KR" dirty="0"/>
              <a:t>. </a:t>
            </a:r>
            <a:r>
              <a:rPr lang="ko-KR" altLang="en-US" dirty="0"/>
              <a:t>우리 직원도 올해 대학 졸업을 했는데 면접 </a:t>
            </a:r>
            <a:r>
              <a:rPr lang="en-US" altLang="ko-KR" dirty="0"/>
              <a:t>5</a:t>
            </a:r>
            <a:r>
              <a:rPr lang="ko-KR" altLang="en-US" dirty="0"/>
              <a:t>분 만에 뽑았다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예의가 발라서</a:t>
            </a:r>
            <a:r>
              <a:rPr lang="en-US" altLang="ko-KR" dirty="0"/>
              <a:t>. </a:t>
            </a:r>
            <a:r>
              <a:rPr lang="ko-KR" altLang="en-US" dirty="0"/>
              <a:t>다른 것은 와서 배우면 된다</a:t>
            </a:r>
            <a:r>
              <a:rPr lang="en-US" altLang="ko-KR" dirty="0"/>
              <a:t>. </a:t>
            </a:r>
            <a:r>
              <a:rPr lang="ko-KR" altLang="en-US" dirty="0"/>
              <a:t>근데 근본적인 것은 고쳐질 수가 없다고 생각하기 때문에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이 회사에 처음 들어오면 연봉은 </a:t>
            </a:r>
            <a:r>
              <a:rPr lang="ko-KR" altLang="en-US" dirty="0" smtClean="0"/>
              <a:t>얼마 정도 </a:t>
            </a:r>
            <a:r>
              <a:rPr lang="ko-KR" altLang="en-US" dirty="0"/>
              <a:t>되나요</a:t>
            </a:r>
            <a:r>
              <a:rPr lang="en-US" altLang="ko-KR" dirty="0"/>
              <a:t>?</a:t>
            </a:r>
            <a:endParaRPr lang="ko-KR" altLang="en-US" dirty="0"/>
          </a:p>
          <a:p>
            <a:pPr marL="342900" indent="-342900" fontAlgn="base">
              <a:buAutoNum type="alphaUcPeriod"/>
            </a:pPr>
            <a:r>
              <a:rPr lang="en-US" altLang="ko-KR" dirty="0" smtClean="0"/>
              <a:t>2200</a:t>
            </a:r>
            <a:r>
              <a:rPr lang="ko-KR" altLang="en-US" dirty="0"/>
              <a:t>정도</a:t>
            </a:r>
            <a:r>
              <a:rPr lang="en-US" altLang="ko-KR" dirty="0"/>
              <a:t>? </a:t>
            </a:r>
            <a:r>
              <a:rPr lang="ko-KR" altLang="en-US" dirty="0"/>
              <a:t>근데 그것도 똑똑해야 받는다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그리고 현장하고 사무실하고 차이가 있긴 하다</a:t>
            </a:r>
            <a:r>
              <a:rPr lang="en-US" altLang="ko-KR" dirty="0"/>
              <a:t>. </a:t>
            </a:r>
            <a:r>
              <a:rPr lang="ko-KR" altLang="en-US" dirty="0"/>
              <a:t>사무실 보다는 현장에 지원이 많다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en-US" altLang="ko-KR" dirty="0" smtClean="0"/>
              <a:t> </a:t>
            </a:r>
            <a:endParaRPr lang="ko-KR" altLang="en-US" dirty="0"/>
          </a:p>
          <a:p>
            <a:pPr fontAlgn="base"/>
            <a:r>
              <a:rPr lang="en-US" altLang="ko-KR" dirty="0" smtClean="0"/>
              <a:t>Q</a:t>
            </a:r>
            <a:r>
              <a:rPr lang="en-US" altLang="ko-KR" dirty="0"/>
              <a:t>. </a:t>
            </a:r>
            <a:r>
              <a:rPr lang="ko-KR" altLang="en-US" dirty="0"/>
              <a:t>사업을 하면서 위기가 있었다면 어떤 것이 있었는지</a:t>
            </a:r>
          </a:p>
          <a:p>
            <a:pPr marL="342900" indent="-342900" fontAlgn="base">
              <a:buAutoNum type="alphaUcPeriod"/>
            </a:pPr>
            <a:r>
              <a:rPr lang="ko-KR" altLang="en-US" dirty="0" smtClean="0"/>
              <a:t>사업하면서 </a:t>
            </a:r>
            <a:r>
              <a:rPr lang="ko-KR" altLang="en-US" dirty="0"/>
              <a:t>위기는 부도 </a:t>
            </a:r>
            <a:r>
              <a:rPr lang="ko-KR" altLang="en-US" dirty="0" smtClean="0"/>
              <a:t>맞는 거 </a:t>
            </a:r>
            <a:r>
              <a:rPr lang="ko-KR" altLang="en-US" dirty="0"/>
              <a:t>아니겠나 </a:t>
            </a:r>
            <a:endParaRPr lang="en-US" altLang="ko-KR" dirty="0" smtClean="0"/>
          </a:p>
          <a:p>
            <a:pPr marL="342900" indent="-342900" fontAlgn="base">
              <a:buAutoNum type="alphaUcPeriod"/>
            </a:pPr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그때 어떻게 대처를 하셨는지</a:t>
            </a:r>
          </a:p>
          <a:p>
            <a:pPr marL="342900" indent="-342900" fontAlgn="base">
              <a:buAutoNum type="alphaUcPeriod"/>
            </a:pPr>
            <a:r>
              <a:rPr lang="en-US" altLang="ko-KR" dirty="0" smtClean="0"/>
              <a:t>3</a:t>
            </a:r>
            <a:r>
              <a:rPr lang="ko-KR" altLang="en-US" dirty="0"/>
              <a:t>일 술 마셨지</a:t>
            </a:r>
            <a:r>
              <a:rPr lang="en-US" altLang="ko-KR" dirty="0"/>
              <a:t>. </a:t>
            </a:r>
            <a:r>
              <a:rPr lang="ko-KR" altLang="en-US" dirty="0"/>
              <a:t>그거 다 생각하면 못산다</a:t>
            </a:r>
            <a:r>
              <a:rPr lang="en-US" altLang="ko-KR" dirty="0"/>
              <a:t>. </a:t>
            </a:r>
            <a:r>
              <a:rPr lang="ko-KR" altLang="en-US" dirty="0"/>
              <a:t>그것도 하나의 배움이다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dirty="0"/>
              <a:t>Q. </a:t>
            </a:r>
            <a:r>
              <a:rPr lang="ko-KR" altLang="en-US" dirty="0"/>
              <a:t>컴퓨터 기술 같은 것 많이 배워야 하나요</a:t>
            </a:r>
            <a:r>
              <a:rPr lang="en-US" altLang="ko-KR" dirty="0"/>
              <a:t>?</a:t>
            </a:r>
            <a:endParaRPr lang="ko-KR" altLang="en-US" dirty="0"/>
          </a:p>
          <a:p>
            <a:pPr fontAlgn="base"/>
            <a:r>
              <a:rPr lang="en-US" altLang="ko-KR" dirty="0"/>
              <a:t>A. </a:t>
            </a:r>
            <a:r>
              <a:rPr lang="ko-KR" altLang="en-US" dirty="0"/>
              <a:t>교수님들께 </a:t>
            </a:r>
            <a:r>
              <a:rPr lang="ko-KR" altLang="en-US" dirty="0" err="1"/>
              <a:t>레포트</a:t>
            </a:r>
            <a:r>
              <a:rPr lang="ko-KR" altLang="en-US" dirty="0"/>
              <a:t> 내면 하기 싫어도 배우게 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70000" y="241300"/>
            <a:ext cx="1968500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500" dirty="0" smtClean="0">
                <a:latin typeface="휴먼모음T" panose="02030504000101010101" pitchFamily="18" charset="-127"/>
                <a:ea typeface="휴먼모음T" panose="02030504000101010101" pitchFamily="18" charset="-127"/>
              </a:rPr>
              <a:t>개인 질문</a:t>
            </a:r>
            <a:endParaRPr lang="ko-KR" altLang="en-US" sz="3500" dirty="0">
              <a:latin typeface="휴먼모음T" panose="02030504000101010101" pitchFamily="18" charset="-127"/>
              <a:ea typeface="휴먼모음T" panose="02030504000101010101" pitchFamily="18" charset="-127"/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7899400" y="2420892"/>
            <a:ext cx="3746500" cy="1143000"/>
            <a:chOff x="3098800" y="1206500"/>
            <a:chExt cx="3746500" cy="1143000"/>
          </a:xfrm>
        </p:grpSpPr>
        <p:sp>
          <p:nvSpPr>
            <p:cNvPr id="2" name="직사각형 1"/>
            <p:cNvSpPr/>
            <p:nvPr/>
          </p:nvSpPr>
          <p:spPr>
            <a:xfrm>
              <a:off x="3098800" y="1206500"/>
              <a:ext cx="3746500" cy="11430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24020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38500" y="1435100"/>
              <a:ext cx="3505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취업에 관한 작은 궁금증들도 </a:t>
              </a:r>
              <a:endParaRPr lang="en-US" altLang="ko-KR" dirty="0" smtClean="0"/>
            </a:p>
            <a:p>
              <a:r>
                <a:rPr lang="ko-KR" altLang="en-US" dirty="0" smtClean="0"/>
                <a:t>자세히 답변해 주셔서 유익했음</a:t>
              </a:r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834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913</Words>
  <Application>Microsoft Office PowerPoint</Application>
  <PresentationFormat>사용자 지정</PresentationFormat>
  <Paragraphs>114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Windows 사용자</cp:lastModifiedBy>
  <cp:revision>34</cp:revision>
  <dcterms:created xsi:type="dcterms:W3CDTF">2017-02-25T07:24:27Z</dcterms:created>
  <dcterms:modified xsi:type="dcterms:W3CDTF">2017-08-03T12:08:09Z</dcterms:modified>
</cp:coreProperties>
</file>