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28800425" cy="5039995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4" userDrawn="1">
          <p15:clr>
            <a:srgbClr val="A4A3A4"/>
          </p15:clr>
        </p15:guide>
        <p15:guide id="2" pos="91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4FC"/>
    <a:srgbClr val="F1C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>
      <p:cViewPr varScale="1">
        <p:scale>
          <a:sx n="16" d="100"/>
          <a:sy n="16" d="100"/>
        </p:scale>
        <p:origin x="3300" y="102"/>
      </p:cViewPr>
      <p:guideLst>
        <p:guide orient="horz" pos="15874"/>
        <p:guide pos="91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8248329"/>
            <a:ext cx="24480361" cy="17546649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6471644"/>
            <a:ext cx="21600319" cy="12168318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63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688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683331"/>
            <a:ext cx="6210092" cy="4271162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683331"/>
            <a:ext cx="18270270" cy="4271162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624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1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2565002"/>
            <a:ext cx="24840367" cy="20964976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33728315"/>
            <a:ext cx="24840367" cy="1102498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50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3416653"/>
            <a:ext cx="12240181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3416653"/>
            <a:ext cx="12240181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515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683342"/>
            <a:ext cx="24840367" cy="974166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2354992"/>
            <a:ext cx="12183928" cy="6054990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8409982"/>
            <a:ext cx="12183928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2354992"/>
            <a:ext cx="12243932" cy="6054990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8409982"/>
            <a:ext cx="12243932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45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114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927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3359997"/>
            <a:ext cx="9288887" cy="11759988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7256671"/>
            <a:ext cx="14580215" cy="35816631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5119985"/>
            <a:ext cx="9288887" cy="28011643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162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3359997"/>
            <a:ext cx="9288887" cy="11759988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7256671"/>
            <a:ext cx="14580215" cy="35816631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5119985"/>
            <a:ext cx="9288887" cy="28011643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88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683342"/>
            <a:ext cx="24840367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3416653"/>
            <a:ext cx="24840367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6713298"/>
            <a:ext cx="648009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6713298"/>
            <a:ext cx="972014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6713298"/>
            <a:ext cx="648009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465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2880086" rtl="0" eaLnBrk="1" latinLnBrk="1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1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D049016F-96D0-E873-CB8A-51DE6F06A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045" y="1"/>
            <a:ext cx="29015061" cy="3457728"/>
          </a:xfrm>
        </p:spPr>
        <p:txBody>
          <a:bodyPr>
            <a:normAutofit/>
          </a:bodyPr>
          <a:lstStyle/>
          <a:p>
            <a:r>
              <a:rPr lang="en-US" altLang="ko-KR" sz="10000" b="1" dirty="0" smtClean="0"/>
              <a:t>2023-2</a:t>
            </a:r>
            <a:r>
              <a:rPr lang="ko-KR" altLang="en-US" sz="10000" b="1" dirty="0"/>
              <a:t>학기 공법</a:t>
            </a:r>
            <a:r>
              <a:rPr lang="en-US" altLang="ko-KR" sz="10000" b="1" dirty="0"/>
              <a:t>, </a:t>
            </a:r>
            <a:r>
              <a:rPr lang="ko-KR" altLang="en-US" sz="10000" b="1" dirty="0"/>
              <a:t>사법</a:t>
            </a:r>
            <a:r>
              <a:rPr lang="en-US" altLang="ko-KR" sz="10000" b="1" dirty="0"/>
              <a:t>, </a:t>
            </a:r>
            <a:r>
              <a:rPr lang="ko-KR" altLang="en-US" sz="10000" b="1" dirty="0" err="1"/>
              <a:t>공공안전법학</a:t>
            </a:r>
            <a:r>
              <a:rPr lang="en-US" altLang="ko-KR" sz="10000" b="1" dirty="0"/>
              <a:t/>
            </a:r>
            <a:br>
              <a:rPr lang="en-US" altLang="ko-KR" sz="10000" b="1" dirty="0"/>
            </a:br>
            <a:r>
              <a:rPr lang="ko-KR" altLang="en-US" sz="10000" b="1" dirty="0"/>
              <a:t> 전공인정과목 안내</a:t>
            </a:r>
          </a:p>
        </p:txBody>
      </p:sp>
      <p:sp>
        <p:nvSpPr>
          <p:cNvPr id="47" name="내용 개체 틀 2">
            <a:extLst>
              <a:ext uri="{FF2B5EF4-FFF2-40B4-BE49-F238E27FC236}">
                <a16:creationId xmlns:a16="http://schemas.microsoft.com/office/drawing/2014/main" id="{FB5CCF46-B310-B90C-097F-0408E4C27557}"/>
              </a:ext>
            </a:extLst>
          </p:cNvPr>
          <p:cNvSpPr txBox="1">
            <a:spLocks/>
          </p:cNvSpPr>
          <p:nvPr/>
        </p:nvSpPr>
        <p:spPr>
          <a:xfrm>
            <a:off x="9876474" y="6902330"/>
            <a:ext cx="4919463" cy="1120722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667" dirty="0"/>
              <a:t>특허법</a:t>
            </a:r>
          </a:p>
        </p:txBody>
      </p:sp>
      <p:sp>
        <p:nvSpPr>
          <p:cNvPr id="7" name="순서도: 수행의 시작/종료 6">
            <a:extLst>
              <a:ext uri="{FF2B5EF4-FFF2-40B4-BE49-F238E27FC236}">
                <a16:creationId xmlns:a16="http://schemas.microsoft.com/office/drawing/2014/main" id="{D162A8C1-639B-82F9-DA18-8D51519E1300}"/>
              </a:ext>
            </a:extLst>
          </p:cNvPr>
          <p:cNvSpPr/>
          <p:nvPr/>
        </p:nvSpPr>
        <p:spPr>
          <a:xfrm>
            <a:off x="153895" y="5107758"/>
            <a:ext cx="14004409" cy="8150346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778" dirty="0">
              <a:solidFill>
                <a:schemeClr val="tx1"/>
              </a:solidFill>
            </a:endParaRPr>
          </a:p>
          <a:p>
            <a:r>
              <a:rPr lang="en-US" altLang="ko-KR" sz="4500" dirty="0">
                <a:solidFill>
                  <a:schemeClr val="tx1"/>
                </a:solidFill>
              </a:rPr>
              <a:t>         </a:t>
            </a:r>
            <a:r>
              <a:rPr lang="ko-KR" altLang="en-US" sz="4500" dirty="0" smtClean="0">
                <a:solidFill>
                  <a:schemeClr val="tx1"/>
                </a:solidFill>
              </a:rPr>
              <a:t>재산법</a:t>
            </a:r>
            <a:r>
              <a:rPr lang="en-US" altLang="ko-KR" sz="4500" dirty="0" smtClean="0">
                <a:solidFill>
                  <a:schemeClr val="tx1"/>
                </a:solidFill>
              </a:rPr>
              <a:t>(2)</a:t>
            </a:r>
            <a:endParaRPr lang="en-US" altLang="ko-KR" sz="4500" dirty="0">
              <a:solidFill>
                <a:schemeClr val="tx1"/>
              </a:solidFill>
            </a:endParaRPr>
          </a:p>
          <a:p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ko-KR" altLang="en-US" sz="4500" dirty="0" smtClean="0">
                <a:solidFill>
                  <a:schemeClr val="tx1"/>
                </a:solidFill>
              </a:rPr>
              <a:t>진로취업설계</a:t>
            </a:r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ko-KR" altLang="en-US" sz="4500" dirty="0">
                <a:solidFill>
                  <a:schemeClr val="tx1"/>
                </a:solidFill>
              </a:rPr>
              <a:t>  </a:t>
            </a:r>
            <a:endParaRPr lang="en-US" altLang="ko-KR" sz="4500" dirty="0" smtClean="0">
              <a:solidFill>
                <a:schemeClr val="tx1"/>
              </a:solidFill>
            </a:endParaRPr>
          </a:p>
          <a:p>
            <a:r>
              <a:rPr lang="ko-KR" altLang="en-US" sz="4500" dirty="0" smtClean="0">
                <a:solidFill>
                  <a:schemeClr val="tx1"/>
                </a:solidFill>
              </a:rPr>
              <a:t>지식재산권론</a:t>
            </a:r>
            <a:endParaRPr lang="en-US" altLang="ko-KR" sz="4500" dirty="0">
              <a:solidFill>
                <a:schemeClr val="tx1"/>
              </a:solidFill>
            </a:endParaRPr>
          </a:p>
          <a:p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ko-KR" altLang="en-US" sz="4500" dirty="0" smtClean="0">
                <a:solidFill>
                  <a:schemeClr val="tx1"/>
                </a:solidFill>
              </a:rPr>
              <a:t>이민다문화법의 이해</a:t>
            </a:r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en-US" altLang="ko-KR" sz="4500" dirty="0" smtClean="0">
                <a:solidFill>
                  <a:schemeClr val="tx1"/>
                </a:solidFill>
              </a:rPr>
              <a:t> </a:t>
            </a:r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ko-KR" altLang="en-US" sz="4500" dirty="0" err="1" smtClean="0">
                <a:solidFill>
                  <a:schemeClr val="tx1"/>
                </a:solidFill>
              </a:rPr>
              <a:t>행정작용법</a:t>
            </a:r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ko-KR" altLang="en-US" sz="4500" dirty="0">
                <a:solidFill>
                  <a:schemeClr val="tx1"/>
                </a:solidFill>
              </a:rPr>
              <a:t>        </a:t>
            </a:r>
          </a:p>
        </p:txBody>
      </p:sp>
      <p:sp>
        <p:nvSpPr>
          <p:cNvPr id="8" name="순서도: 수행의 시작/종료 7">
            <a:extLst>
              <a:ext uri="{FF2B5EF4-FFF2-40B4-BE49-F238E27FC236}">
                <a16:creationId xmlns:a16="http://schemas.microsoft.com/office/drawing/2014/main" id="{6BFCFBEC-D96D-698F-0090-73263C4A467E}"/>
              </a:ext>
            </a:extLst>
          </p:cNvPr>
          <p:cNvSpPr/>
          <p:nvPr/>
        </p:nvSpPr>
        <p:spPr>
          <a:xfrm>
            <a:off x="14247808" y="4029528"/>
            <a:ext cx="14355458" cy="9228582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r>
              <a:rPr lang="en-US" altLang="ko-KR" sz="3200" dirty="0">
                <a:solidFill>
                  <a:schemeClr val="tx1"/>
                </a:solidFill>
              </a:rPr>
              <a:t>                         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채권총론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4200" dirty="0">
                <a:solidFill>
                  <a:schemeClr val="tx1"/>
                </a:solidFill>
              </a:rPr>
              <a:t> </a:t>
            </a:r>
            <a:r>
              <a:rPr lang="en-US" altLang="ko-KR" sz="4200" dirty="0" smtClean="0">
                <a:solidFill>
                  <a:schemeClr val="tx1"/>
                </a:solidFill>
              </a:rPr>
              <a:t>     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국제분쟁과국제법</a:t>
            </a:r>
            <a:endParaRPr lang="en-US" altLang="ko-KR" sz="3000" dirty="0" smtClean="0">
              <a:solidFill>
                <a:schemeClr val="tx1"/>
              </a:solidFill>
            </a:endParaRPr>
          </a:p>
          <a:p>
            <a:pPr algn="ctr"/>
            <a:endParaRPr lang="en-US" altLang="ko-KR" sz="10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                                      </a:t>
            </a:r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행정법개론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회사법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endParaRPr lang="en-US" altLang="ko-KR" sz="30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 민사소송법</a:t>
            </a:r>
            <a:r>
              <a:rPr lang="en-US" altLang="ko-KR" sz="4200" dirty="0" smtClean="0">
                <a:solidFill>
                  <a:schemeClr val="tx1"/>
                </a:solidFill>
              </a:rPr>
              <a:t>(2)</a:t>
            </a:r>
          </a:p>
          <a:p>
            <a:pPr algn="ctr"/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 smtClean="0">
                <a:solidFill>
                  <a:schemeClr val="tx1"/>
                </a:solidFill>
              </a:rPr>
              <a:t>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친족상속법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4200" dirty="0">
                <a:solidFill>
                  <a:schemeClr val="tx1"/>
                </a:solidFill>
              </a:rPr>
              <a:t> </a:t>
            </a:r>
            <a:r>
              <a:rPr lang="en-US" altLang="ko-KR" sz="4200" dirty="0" smtClean="0">
                <a:solidFill>
                  <a:schemeClr val="tx1"/>
                </a:solidFill>
              </a:rPr>
              <a:t>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진로취업설계 </a:t>
            </a:r>
            <a:endParaRPr lang="ko-KR" altLang="en-US" sz="4200" dirty="0">
              <a:solidFill>
                <a:schemeClr val="tx1"/>
              </a:solidFill>
            </a:endParaRPr>
          </a:p>
          <a:p>
            <a:pPr algn="r"/>
            <a:r>
              <a:rPr lang="ko-KR" altLang="en-US" sz="3200" dirty="0">
                <a:solidFill>
                  <a:schemeClr val="tx1"/>
                </a:solidFill>
              </a:rPr>
              <a:t>                  </a:t>
            </a:r>
            <a:endParaRPr lang="en-US" altLang="ko-KR" sz="3200" dirty="0">
              <a:solidFill>
                <a:schemeClr val="tx1"/>
              </a:solidFill>
            </a:endParaRPr>
          </a:p>
        </p:txBody>
      </p:sp>
      <p:sp>
        <p:nvSpPr>
          <p:cNvPr id="13" name="순서도: 수행의 시작/종료 12">
            <a:extLst>
              <a:ext uri="{FF2B5EF4-FFF2-40B4-BE49-F238E27FC236}">
                <a16:creationId xmlns:a16="http://schemas.microsoft.com/office/drawing/2014/main" id="{69B43655-A8CF-DD19-009D-927F0A0B3B9E}"/>
              </a:ext>
            </a:extLst>
          </p:cNvPr>
          <p:cNvSpPr/>
          <p:nvPr/>
        </p:nvSpPr>
        <p:spPr>
          <a:xfrm>
            <a:off x="4727192" y="5107757"/>
            <a:ext cx="18914168" cy="8150346"/>
          </a:xfrm>
          <a:prstGeom prst="flowChartTerminator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 w="152400" cmpd="sng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200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434EDFF1-BC4A-4030-7582-1360D9F75405}"/>
              </a:ext>
            </a:extLst>
          </p:cNvPr>
          <p:cNvSpPr/>
          <p:nvPr/>
        </p:nvSpPr>
        <p:spPr>
          <a:xfrm>
            <a:off x="3937423" y="3957615"/>
            <a:ext cx="6395333" cy="16852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 smtClean="0"/>
              <a:t>공공안전법학전공</a:t>
            </a:r>
            <a:endParaRPr lang="ko-KR" altLang="en-US" sz="5800" b="1" dirty="0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8F17BA7C-0EC8-81E8-92B2-35CB63C9FE0B}"/>
              </a:ext>
            </a:extLst>
          </p:cNvPr>
          <p:cNvSpPr/>
          <p:nvPr/>
        </p:nvSpPr>
        <p:spPr>
          <a:xfrm>
            <a:off x="11041524" y="3975434"/>
            <a:ext cx="5939051" cy="168523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/>
              <a:t>공법학전공</a:t>
            </a:r>
            <a:endParaRPr lang="ko-KR" altLang="en-US" sz="5800" b="1" dirty="0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58228D32-10FD-8053-03A0-3C23B7442F6B}"/>
              </a:ext>
            </a:extLst>
          </p:cNvPr>
          <p:cNvSpPr/>
          <p:nvPr/>
        </p:nvSpPr>
        <p:spPr>
          <a:xfrm>
            <a:off x="17607801" y="3591287"/>
            <a:ext cx="5939051" cy="18255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법학전공</a:t>
            </a:r>
          </a:p>
        </p:txBody>
      </p:sp>
      <p:sp>
        <p:nvSpPr>
          <p:cNvPr id="46" name="내용 개체 틀 2">
            <a:extLst>
              <a:ext uri="{FF2B5EF4-FFF2-40B4-BE49-F238E27FC236}">
                <a16:creationId xmlns:a16="http://schemas.microsoft.com/office/drawing/2014/main" id="{FD333F2F-713C-C14F-95D0-3948525FD3BE}"/>
              </a:ext>
            </a:extLst>
          </p:cNvPr>
          <p:cNvSpPr txBox="1">
            <a:spLocks/>
          </p:cNvSpPr>
          <p:nvPr/>
        </p:nvSpPr>
        <p:spPr>
          <a:xfrm>
            <a:off x="5450159" y="6643106"/>
            <a:ext cx="4548184" cy="1141509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민사소송법각론</a:t>
            </a:r>
            <a:endParaRPr lang="ko-KR" altLang="en-US" sz="4800" dirty="0"/>
          </a:p>
        </p:txBody>
      </p:sp>
      <p:sp>
        <p:nvSpPr>
          <p:cNvPr id="49" name="내용 개체 틀 2">
            <a:extLst>
              <a:ext uri="{FF2B5EF4-FFF2-40B4-BE49-F238E27FC236}">
                <a16:creationId xmlns:a16="http://schemas.microsoft.com/office/drawing/2014/main" id="{241FD57B-0002-4361-76E9-93143E68C445}"/>
              </a:ext>
            </a:extLst>
          </p:cNvPr>
          <p:cNvSpPr txBox="1">
            <a:spLocks/>
          </p:cNvSpPr>
          <p:nvPr/>
        </p:nvSpPr>
        <p:spPr>
          <a:xfrm>
            <a:off x="5509009" y="8045932"/>
            <a:ext cx="4002163" cy="91690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공정거래법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48" name="내용 개체 틀 2">
            <a:extLst>
              <a:ext uri="{FF2B5EF4-FFF2-40B4-BE49-F238E27FC236}">
                <a16:creationId xmlns:a16="http://schemas.microsoft.com/office/drawing/2014/main" id="{DD82ADD1-C189-8034-220F-E7C9AC39753D}"/>
              </a:ext>
            </a:extLst>
          </p:cNvPr>
          <p:cNvSpPr txBox="1">
            <a:spLocks/>
          </p:cNvSpPr>
          <p:nvPr/>
        </p:nvSpPr>
        <p:spPr>
          <a:xfrm>
            <a:off x="6559698" y="10916588"/>
            <a:ext cx="2982840" cy="1019580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/>
              <a:t>가족법</a:t>
            </a:r>
            <a:endParaRPr lang="en-US" altLang="ko-KR" sz="4800" dirty="0"/>
          </a:p>
        </p:txBody>
      </p:sp>
      <p:sp>
        <p:nvSpPr>
          <p:cNvPr id="50" name="내용 개체 틀 2">
            <a:extLst>
              <a:ext uri="{FF2B5EF4-FFF2-40B4-BE49-F238E27FC236}">
                <a16:creationId xmlns:a16="http://schemas.microsoft.com/office/drawing/2014/main" id="{0F530150-2655-26E7-5AF6-56039B95B5CE}"/>
              </a:ext>
            </a:extLst>
          </p:cNvPr>
          <p:cNvSpPr txBox="1">
            <a:spLocks/>
          </p:cNvSpPr>
          <p:nvPr/>
        </p:nvSpPr>
        <p:spPr>
          <a:xfrm>
            <a:off x="5865572" y="9267271"/>
            <a:ext cx="3717357" cy="1462775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국제관계법</a:t>
            </a:r>
            <a:r>
              <a:rPr lang="en-US" altLang="ko-KR" sz="4800" dirty="0" smtClean="0"/>
              <a:t>(2)</a:t>
            </a:r>
            <a:endParaRPr lang="en-US" altLang="ko-KR" sz="441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ko-KR" altLang="en-US" sz="4410" dirty="0"/>
          </a:p>
        </p:txBody>
      </p:sp>
      <p:sp>
        <p:nvSpPr>
          <p:cNvPr id="54" name="내용 개체 틀 2">
            <a:extLst>
              <a:ext uri="{FF2B5EF4-FFF2-40B4-BE49-F238E27FC236}">
                <a16:creationId xmlns:a16="http://schemas.microsoft.com/office/drawing/2014/main" id="{4CCC295F-88A9-348A-0715-9F01955110CF}"/>
              </a:ext>
            </a:extLst>
          </p:cNvPr>
          <p:cNvSpPr txBox="1">
            <a:spLocks/>
          </p:cNvSpPr>
          <p:nvPr/>
        </p:nvSpPr>
        <p:spPr>
          <a:xfrm>
            <a:off x="16024405" y="6751216"/>
            <a:ext cx="3606373" cy="795989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/>
              <a:t>행정법각론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</p:txBody>
      </p:sp>
      <p:sp>
        <p:nvSpPr>
          <p:cNvPr id="55" name="내용 개체 틀 2">
            <a:extLst>
              <a:ext uri="{FF2B5EF4-FFF2-40B4-BE49-F238E27FC236}">
                <a16:creationId xmlns:a16="http://schemas.microsoft.com/office/drawing/2014/main" id="{EA0F2523-9F55-D71A-6C24-30435B4D1677}"/>
              </a:ext>
            </a:extLst>
          </p:cNvPr>
          <p:cNvSpPr txBox="1">
            <a:spLocks/>
          </p:cNvSpPr>
          <p:nvPr/>
        </p:nvSpPr>
        <p:spPr>
          <a:xfrm>
            <a:off x="15477988" y="8173321"/>
            <a:ext cx="4682493" cy="50620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57" name="내용 개체 틀 2">
            <a:extLst>
              <a:ext uri="{FF2B5EF4-FFF2-40B4-BE49-F238E27FC236}">
                <a16:creationId xmlns:a16="http://schemas.microsoft.com/office/drawing/2014/main" id="{8DC5DA55-B7E9-3393-C470-2DAEB9A59879}"/>
              </a:ext>
            </a:extLst>
          </p:cNvPr>
          <p:cNvSpPr txBox="1">
            <a:spLocks/>
          </p:cNvSpPr>
          <p:nvPr/>
        </p:nvSpPr>
        <p:spPr>
          <a:xfrm>
            <a:off x="15850542" y="11111127"/>
            <a:ext cx="3954097" cy="856255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58" name="내용 개체 틀 2">
            <a:extLst>
              <a:ext uri="{FF2B5EF4-FFF2-40B4-BE49-F238E27FC236}">
                <a16:creationId xmlns:a16="http://schemas.microsoft.com/office/drawing/2014/main" id="{60DC252F-DE72-5AE4-090E-B219A1B9DB0B}"/>
              </a:ext>
            </a:extLst>
          </p:cNvPr>
          <p:cNvSpPr txBox="1">
            <a:spLocks/>
          </p:cNvSpPr>
          <p:nvPr/>
        </p:nvSpPr>
        <p:spPr>
          <a:xfrm>
            <a:off x="15946579" y="9374245"/>
            <a:ext cx="3322444" cy="808431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/>
              <a:t>행정법특강</a:t>
            </a: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59" name="내용 개체 틀 2">
            <a:extLst>
              <a:ext uri="{FF2B5EF4-FFF2-40B4-BE49-F238E27FC236}">
                <a16:creationId xmlns:a16="http://schemas.microsoft.com/office/drawing/2014/main" id="{4A99EB1A-F731-D2E7-510D-BA90E2CBABEB}"/>
              </a:ext>
            </a:extLst>
          </p:cNvPr>
          <p:cNvSpPr txBox="1">
            <a:spLocks/>
          </p:cNvSpPr>
          <p:nvPr/>
        </p:nvSpPr>
        <p:spPr>
          <a:xfrm>
            <a:off x="16400173" y="8094386"/>
            <a:ext cx="4002163" cy="91690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특허법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CF629FA4-4D4A-7E8E-262F-7D2B9F26078B}"/>
              </a:ext>
            </a:extLst>
          </p:cNvPr>
          <p:cNvSpPr/>
          <p:nvPr/>
        </p:nvSpPr>
        <p:spPr>
          <a:xfrm>
            <a:off x="299243" y="1445743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solidFill>
                  <a:schemeClr val="tx1"/>
                </a:solidFill>
              </a:rPr>
              <a:t>공공안전법학전공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C9DAE25F-5AF6-5520-385C-3F5523612C93}"/>
              </a:ext>
            </a:extLst>
          </p:cNvPr>
          <p:cNvSpPr/>
          <p:nvPr/>
        </p:nvSpPr>
        <p:spPr>
          <a:xfrm>
            <a:off x="7263872" y="14526814"/>
            <a:ext cx="6014932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solidFill>
                  <a:schemeClr val="tx1"/>
                </a:solidFill>
              </a:rPr>
              <a:t>공공안전법학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>
                <a:solidFill>
                  <a:schemeClr val="tx1"/>
                </a:solidFill>
              </a:rPr>
              <a:t>공법학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 인정</a:t>
            </a: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54F253DD-D52F-29F4-3A15-FAC305051EFB}"/>
              </a:ext>
            </a:extLst>
          </p:cNvPr>
          <p:cNvSpPr/>
          <p:nvPr/>
        </p:nvSpPr>
        <p:spPr>
          <a:xfrm>
            <a:off x="15170671" y="1445743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>
                <a:solidFill>
                  <a:schemeClr val="tx1"/>
                </a:solidFill>
              </a:rPr>
              <a:t>공법학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모두인정</a:t>
            </a:r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81A7C959-8AD4-3279-D7CB-142D12E12004}"/>
              </a:ext>
            </a:extLst>
          </p:cNvPr>
          <p:cNvSpPr/>
          <p:nvPr/>
        </p:nvSpPr>
        <p:spPr>
          <a:xfrm>
            <a:off x="22135300" y="14441731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cxnSp>
        <p:nvCxnSpPr>
          <p:cNvPr id="67" name="직선 연결선 66">
            <a:extLst>
              <a:ext uri="{FF2B5EF4-FFF2-40B4-BE49-F238E27FC236}">
                <a16:creationId xmlns:a16="http://schemas.microsoft.com/office/drawing/2014/main" id="{20067972-ECF9-A351-27A1-8CA2D3B65DA3}"/>
              </a:ext>
            </a:extLst>
          </p:cNvPr>
          <p:cNvCxnSpPr>
            <a:cxnSpLocks/>
          </p:cNvCxnSpPr>
          <p:nvPr/>
        </p:nvCxnSpPr>
        <p:spPr>
          <a:xfrm>
            <a:off x="3649386" y="13258103"/>
            <a:ext cx="0" cy="1183628"/>
          </a:xfrm>
          <a:prstGeom prst="line">
            <a:avLst/>
          </a:prstGeom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연결선 69">
            <a:extLst>
              <a:ext uri="{FF2B5EF4-FFF2-40B4-BE49-F238E27FC236}">
                <a16:creationId xmlns:a16="http://schemas.microsoft.com/office/drawing/2014/main" id="{9D03647A-2997-A431-A830-AACF04BECCF4}"/>
              </a:ext>
            </a:extLst>
          </p:cNvPr>
          <p:cNvCxnSpPr>
            <a:cxnSpLocks/>
          </p:cNvCxnSpPr>
          <p:nvPr/>
        </p:nvCxnSpPr>
        <p:spPr>
          <a:xfrm>
            <a:off x="10308144" y="1327380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>
            <a:extLst>
              <a:ext uri="{FF2B5EF4-FFF2-40B4-BE49-F238E27FC236}">
                <a16:creationId xmlns:a16="http://schemas.microsoft.com/office/drawing/2014/main" id="{CB94BBC8-26BF-29BB-EE30-7F6E439FBEFE}"/>
              </a:ext>
            </a:extLst>
          </p:cNvPr>
          <p:cNvCxnSpPr>
            <a:cxnSpLocks/>
          </p:cNvCxnSpPr>
          <p:nvPr/>
        </p:nvCxnSpPr>
        <p:spPr>
          <a:xfrm>
            <a:off x="18140191" y="1327380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>
            <a:extLst>
              <a:ext uri="{FF2B5EF4-FFF2-40B4-BE49-F238E27FC236}">
                <a16:creationId xmlns:a16="http://schemas.microsoft.com/office/drawing/2014/main" id="{E06B527F-271E-D8A8-F1DB-49A470E9F642}"/>
              </a:ext>
            </a:extLst>
          </p:cNvPr>
          <p:cNvCxnSpPr>
            <a:cxnSpLocks/>
          </p:cNvCxnSpPr>
          <p:nvPr/>
        </p:nvCxnSpPr>
        <p:spPr>
          <a:xfrm>
            <a:off x="25104820" y="13258103"/>
            <a:ext cx="0" cy="1183628"/>
          </a:xfrm>
          <a:prstGeom prst="line">
            <a:avLst/>
          </a:prstGeom>
          <a:ln w="1524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내용 개체 틀 2">
            <a:extLst>
              <a:ext uri="{FF2B5EF4-FFF2-40B4-BE49-F238E27FC236}">
                <a16:creationId xmlns:a16="http://schemas.microsoft.com/office/drawing/2014/main" id="{2F8B7F27-457D-C705-71BC-54467AB73A06}"/>
              </a:ext>
            </a:extLst>
          </p:cNvPr>
          <p:cNvSpPr txBox="1">
            <a:spLocks/>
          </p:cNvSpPr>
          <p:nvPr/>
        </p:nvSpPr>
        <p:spPr>
          <a:xfrm>
            <a:off x="9882312" y="20943539"/>
            <a:ext cx="4919463" cy="1120722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667" dirty="0"/>
              <a:t>특허법</a:t>
            </a:r>
          </a:p>
        </p:txBody>
      </p:sp>
      <p:sp>
        <p:nvSpPr>
          <p:cNvPr id="74" name="순서도: 수행의 시작/종료 73">
            <a:extLst>
              <a:ext uri="{FF2B5EF4-FFF2-40B4-BE49-F238E27FC236}">
                <a16:creationId xmlns:a16="http://schemas.microsoft.com/office/drawing/2014/main" id="{8AFEE9BA-7AE7-5B57-504E-6E6B9E64A09F}"/>
              </a:ext>
            </a:extLst>
          </p:cNvPr>
          <p:cNvSpPr/>
          <p:nvPr/>
        </p:nvSpPr>
        <p:spPr>
          <a:xfrm>
            <a:off x="159733" y="19148967"/>
            <a:ext cx="14004409" cy="8150346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4500" dirty="0">
              <a:solidFill>
                <a:schemeClr val="tx1"/>
              </a:solidFill>
            </a:endParaRPr>
          </a:p>
        </p:txBody>
      </p:sp>
      <p:sp>
        <p:nvSpPr>
          <p:cNvPr id="75" name="순서도: 수행의 시작/종료 74">
            <a:extLst>
              <a:ext uri="{FF2B5EF4-FFF2-40B4-BE49-F238E27FC236}">
                <a16:creationId xmlns:a16="http://schemas.microsoft.com/office/drawing/2014/main" id="{B8175D63-95CE-7946-237A-F0B6E1F2D1E6}"/>
              </a:ext>
            </a:extLst>
          </p:cNvPr>
          <p:cNvSpPr/>
          <p:nvPr/>
        </p:nvSpPr>
        <p:spPr>
          <a:xfrm>
            <a:off x="14253646" y="19148971"/>
            <a:ext cx="14355458" cy="8150347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3200" dirty="0">
              <a:solidFill>
                <a:schemeClr val="tx1"/>
              </a:solidFill>
            </a:endParaRPr>
          </a:p>
        </p:txBody>
      </p:sp>
      <p:sp>
        <p:nvSpPr>
          <p:cNvPr id="76" name="순서도: 수행의 시작/종료 75">
            <a:extLst>
              <a:ext uri="{FF2B5EF4-FFF2-40B4-BE49-F238E27FC236}">
                <a16:creationId xmlns:a16="http://schemas.microsoft.com/office/drawing/2014/main" id="{AEE4BF39-E205-0656-1F4D-03F4D6D2B639}"/>
              </a:ext>
            </a:extLst>
          </p:cNvPr>
          <p:cNvSpPr/>
          <p:nvPr/>
        </p:nvSpPr>
        <p:spPr>
          <a:xfrm>
            <a:off x="6931212" y="19148966"/>
            <a:ext cx="17384486" cy="8150346"/>
          </a:xfrm>
          <a:prstGeom prst="flowChartTerminator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 w="152400" cmpd="sng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200" dirty="0"/>
          </a:p>
        </p:txBody>
      </p: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8573181B-C6D5-4858-46EB-CA96462EBF3A}"/>
              </a:ext>
            </a:extLst>
          </p:cNvPr>
          <p:cNvSpPr/>
          <p:nvPr/>
        </p:nvSpPr>
        <p:spPr>
          <a:xfrm>
            <a:off x="3649387" y="17998824"/>
            <a:ext cx="6232926" cy="16852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공공안전법학전공</a:t>
            </a:r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B0843E3A-A6E1-AE08-C3BE-2F8827444094}"/>
              </a:ext>
            </a:extLst>
          </p:cNvPr>
          <p:cNvSpPr/>
          <p:nvPr/>
        </p:nvSpPr>
        <p:spPr>
          <a:xfrm>
            <a:off x="11047362" y="18016643"/>
            <a:ext cx="5939051" cy="168523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 err="1"/>
              <a:t>사</a:t>
            </a:r>
            <a:r>
              <a:rPr lang="ko-KR" altLang="en-US" sz="5800" b="1" dirty="0" err="1" smtClean="0"/>
              <a:t>법학전공</a:t>
            </a:r>
            <a:endParaRPr lang="ko-KR" altLang="en-US" sz="5800" b="1" dirty="0"/>
          </a:p>
        </p:txBody>
      </p:sp>
      <p:sp>
        <p:nvSpPr>
          <p:cNvPr id="79" name="직사각형 78">
            <a:extLst>
              <a:ext uri="{FF2B5EF4-FFF2-40B4-BE49-F238E27FC236}">
                <a16:creationId xmlns:a16="http://schemas.microsoft.com/office/drawing/2014/main" id="{06D3DEFD-FDA0-9B6E-1C36-23AEEDF9E634}"/>
              </a:ext>
            </a:extLst>
          </p:cNvPr>
          <p:cNvSpPr/>
          <p:nvPr/>
        </p:nvSpPr>
        <p:spPr>
          <a:xfrm>
            <a:off x="18382484" y="18016643"/>
            <a:ext cx="5939051" cy="16852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법학전공</a:t>
            </a:r>
          </a:p>
        </p:txBody>
      </p:sp>
      <p:sp>
        <p:nvSpPr>
          <p:cNvPr id="82" name="내용 개체 틀 2">
            <a:extLst>
              <a:ext uri="{FF2B5EF4-FFF2-40B4-BE49-F238E27FC236}">
                <a16:creationId xmlns:a16="http://schemas.microsoft.com/office/drawing/2014/main" id="{135A8753-25BB-4795-CBEA-17533BFEED22}"/>
              </a:ext>
            </a:extLst>
          </p:cNvPr>
          <p:cNvSpPr txBox="1">
            <a:spLocks/>
          </p:cNvSpPr>
          <p:nvPr/>
        </p:nvSpPr>
        <p:spPr>
          <a:xfrm>
            <a:off x="8087301" y="22431482"/>
            <a:ext cx="6644890" cy="646758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행정작용법</a:t>
            </a:r>
            <a:endParaRPr lang="en-US" altLang="ko-KR" sz="4800" dirty="0" smtClean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87" name="내용 개체 틀 2">
            <a:extLst>
              <a:ext uri="{FF2B5EF4-FFF2-40B4-BE49-F238E27FC236}">
                <a16:creationId xmlns:a16="http://schemas.microsoft.com/office/drawing/2014/main" id="{622BBFDC-625B-6851-12E9-DECFF60755BF}"/>
              </a:ext>
            </a:extLst>
          </p:cNvPr>
          <p:cNvSpPr txBox="1">
            <a:spLocks/>
          </p:cNvSpPr>
          <p:nvPr/>
        </p:nvSpPr>
        <p:spPr>
          <a:xfrm>
            <a:off x="8249286" y="20921016"/>
            <a:ext cx="2992976" cy="802918"/>
          </a:xfrm>
          <a:prstGeom prst="rect">
            <a:avLst/>
          </a:prstGeom>
        </p:spPr>
        <p:txBody>
          <a:bodyPr vert="horz" lIns="81283" tIns="40641" rIns="81283" bIns="40641" rtlCol="0">
            <a:normAutofit fontScale="92500"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공정거래법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ko-KR" altLang="en-US" sz="4410" dirty="0"/>
          </a:p>
        </p:txBody>
      </p:sp>
      <p:sp>
        <p:nvSpPr>
          <p:cNvPr id="88" name="내용 개체 틀 2">
            <a:extLst>
              <a:ext uri="{FF2B5EF4-FFF2-40B4-BE49-F238E27FC236}">
                <a16:creationId xmlns:a16="http://schemas.microsoft.com/office/drawing/2014/main" id="{607B0E4F-7E76-02A6-53DE-161F71F427CB}"/>
              </a:ext>
            </a:extLst>
          </p:cNvPr>
          <p:cNvSpPr txBox="1">
            <a:spLocks/>
          </p:cNvSpPr>
          <p:nvPr/>
        </p:nvSpPr>
        <p:spPr>
          <a:xfrm>
            <a:off x="15776617" y="20429986"/>
            <a:ext cx="4792418" cy="85185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민사소송법</a:t>
            </a:r>
            <a:r>
              <a:rPr lang="en-US" altLang="ko-KR" sz="4800" dirty="0" smtClean="0"/>
              <a:t>(2)</a:t>
            </a:r>
            <a:endParaRPr lang="en-US" altLang="ko-KR" sz="4800" dirty="0"/>
          </a:p>
        </p:txBody>
      </p:sp>
      <p:sp>
        <p:nvSpPr>
          <p:cNvPr id="93" name="내용 개체 틀 2">
            <a:extLst>
              <a:ext uri="{FF2B5EF4-FFF2-40B4-BE49-F238E27FC236}">
                <a16:creationId xmlns:a16="http://schemas.microsoft.com/office/drawing/2014/main" id="{CDDAABC9-7ACE-DB4E-9D9F-478175E65DD9}"/>
              </a:ext>
            </a:extLst>
          </p:cNvPr>
          <p:cNvSpPr txBox="1">
            <a:spLocks/>
          </p:cNvSpPr>
          <p:nvPr/>
        </p:nvSpPr>
        <p:spPr>
          <a:xfrm>
            <a:off x="15968012" y="24163656"/>
            <a:ext cx="4002163" cy="91690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행정법각론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20CF7E80-7F50-54CB-F900-4B73383845BF}"/>
              </a:ext>
            </a:extLst>
          </p:cNvPr>
          <p:cNvSpPr/>
          <p:nvPr/>
        </p:nvSpPr>
        <p:spPr>
          <a:xfrm>
            <a:off x="305081" y="28498642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 smtClean="0">
                <a:solidFill>
                  <a:schemeClr val="tx1"/>
                </a:solidFill>
              </a:rPr>
              <a:t>학생만 </a:t>
            </a:r>
            <a:r>
              <a:rPr lang="ko-KR" altLang="en-US" sz="4800" b="1" dirty="0">
                <a:solidFill>
                  <a:schemeClr val="tx1"/>
                </a:solidFill>
              </a:rPr>
              <a:t>인정</a:t>
            </a:r>
          </a:p>
        </p:txBody>
      </p:sp>
      <p:sp>
        <p:nvSpPr>
          <p:cNvPr id="95" name="직사각형 94">
            <a:extLst>
              <a:ext uri="{FF2B5EF4-FFF2-40B4-BE49-F238E27FC236}">
                <a16:creationId xmlns:a16="http://schemas.microsoft.com/office/drawing/2014/main" id="{D3C523E7-1911-AA49-916E-4F48E05D145B}"/>
              </a:ext>
            </a:extLst>
          </p:cNvPr>
          <p:cNvSpPr/>
          <p:nvPr/>
        </p:nvSpPr>
        <p:spPr>
          <a:xfrm>
            <a:off x="7269710" y="2856802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</a:t>
            </a:r>
            <a:r>
              <a:rPr lang="en-US" altLang="ko-KR" sz="48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4800" b="1" dirty="0" smtClean="0">
                <a:solidFill>
                  <a:schemeClr val="tx1"/>
                </a:solidFill>
              </a:rPr>
              <a:t>사법학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 인정</a:t>
            </a:r>
          </a:p>
        </p:txBody>
      </p:sp>
      <p:sp>
        <p:nvSpPr>
          <p:cNvPr id="96" name="직사각형 95">
            <a:extLst>
              <a:ext uri="{FF2B5EF4-FFF2-40B4-BE49-F238E27FC236}">
                <a16:creationId xmlns:a16="http://schemas.microsoft.com/office/drawing/2014/main" id="{7171A3AA-10B3-33C5-BEA7-FB84762DCCD8}"/>
              </a:ext>
            </a:extLst>
          </p:cNvPr>
          <p:cNvSpPr/>
          <p:nvPr/>
        </p:nvSpPr>
        <p:spPr>
          <a:xfrm>
            <a:off x="15176509" y="28498642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>
                <a:solidFill>
                  <a:schemeClr val="tx1"/>
                </a:solidFill>
              </a:rPr>
              <a:t>사</a:t>
            </a:r>
            <a:r>
              <a:rPr lang="ko-KR" altLang="en-US" sz="4800" b="1" dirty="0" smtClean="0">
                <a:solidFill>
                  <a:schemeClr val="tx1"/>
                </a:solidFill>
              </a:rPr>
              <a:t>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모두인정</a:t>
            </a:r>
          </a:p>
        </p:txBody>
      </p:sp>
      <p:sp>
        <p:nvSpPr>
          <p:cNvPr id="97" name="직사각형 96">
            <a:extLst>
              <a:ext uri="{FF2B5EF4-FFF2-40B4-BE49-F238E27FC236}">
                <a16:creationId xmlns:a16="http://schemas.microsoft.com/office/drawing/2014/main" id="{A0208CC5-725B-F459-4514-02F591CC40AE}"/>
              </a:ext>
            </a:extLst>
          </p:cNvPr>
          <p:cNvSpPr/>
          <p:nvPr/>
        </p:nvSpPr>
        <p:spPr>
          <a:xfrm>
            <a:off x="22141138" y="28482940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cxnSp>
        <p:nvCxnSpPr>
          <p:cNvPr id="98" name="직선 연결선 97">
            <a:extLst>
              <a:ext uri="{FF2B5EF4-FFF2-40B4-BE49-F238E27FC236}">
                <a16:creationId xmlns:a16="http://schemas.microsoft.com/office/drawing/2014/main" id="{81A3629A-DE8E-FAE4-7A93-A37F73E7AD48}"/>
              </a:ext>
            </a:extLst>
          </p:cNvPr>
          <p:cNvCxnSpPr>
            <a:cxnSpLocks/>
          </p:cNvCxnSpPr>
          <p:nvPr/>
        </p:nvCxnSpPr>
        <p:spPr>
          <a:xfrm>
            <a:off x="3655224" y="27299312"/>
            <a:ext cx="0" cy="1183628"/>
          </a:xfrm>
          <a:prstGeom prst="line">
            <a:avLst/>
          </a:prstGeom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직선 연결선 98">
            <a:extLst>
              <a:ext uri="{FF2B5EF4-FFF2-40B4-BE49-F238E27FC236}">
                <a16:creationId xmlns:a16="http://schemas.microsoft.com/office/drawing/2014/main" id="{4262559B-A15E-7AA1-E4FA-35D9F350CE2E}"/>
              </a:ext>
            </a:extLst>
          </p:cNvPr>
          <p:cNvCxnSpPr>
            <a:cxnSpLocks/>
          </p:cNvCxnSpPr>
          <p:nvPr/>
        </p:nvCxnSpPr>
        <p:spPr>
          <a:xfrm>
            <a:off x="10313982" y="27315014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직선 연결선 99">
            <a:extLst>
              <a:ext uri="{FF2B5EF4-FFF2-40B4-BE49-F238E27FC236}">
                <a16:creationId xmlns:a16="http://schemas.microsoft.com/office/drawing/2014/main" id="{0514F77C-087E-E2E3-A17F-20376EFBBD42}"/>
              </a:ext>
            </a:extLst>
          </p:cNvPr>
          <p:cNvCxnSpPr>
            <a:cxnSpLocks/>
          </p:cNvCxnSpPr>
          <p:nvPr/>
        </p:nvCxnSpPr>
        <p:spPr>
          <a:xfrm>
            <a:off x="18146029" y="27315014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연결선 100">
            <a:extLst>
              <a:ext uri="{FF2B5EF4-FFF2-40B4-BE49-F238E27FC236}">
                <a16:creationId xmlns:a16="http://schemas.microsoft.com/office/drawing/2014/main" id="{9DC44F6E-D844-4A77-5FBE-CB1CD6E263F0}"/>
              </a:ext>
            </a:extLst>
          </p:cNvPr>
          <p:cNvCxnSpPr>
            <a:cxnSpLocks/>
          </p:cNvCxnSpPr>
          <p:nvPr/>
        </p:nvCxnSpPr>
        <p:spPr>
          <a:xfrm>
            <a:off x="25110658" y="27299312"/>
            <a:ext cx="0" cy="1183628"/>
          </a:xfrm>
          <a:prstGeom prst="line">
            <a:avLst/>
          </a:prstGeom>
          <a:ln w="1524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내용 개체 틀 2">
            <a:extLst>
              <a:ext uri="{FF2B5EF4-FFF2-40B4-BE49-F238E27FC236}">
                <a16:creationId xmlns:a16="http://schemas.microsoft.com/office/drawing/2014/main" id="{15A5083D-A520-32D1-6B6A-7872FC30FE9D}"/>
              </a:ext>
            </a:extLst>
          </p:cNvPr>
          <p:cNvSpPr txBox="1">
            <a:spLocks/>
          </p:cNvSpPr>
          <p:nvPr/>
        </p:nvSpPr>
        <p:spPr>
          <a:xfrm>
            <a:off x="9901083" y="35138380"/>
            <a:ext cx="4919463" cy="1120722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667" dirty="0"/>
              <a:t>특허법</a:t>
            </a:r>
          </a:p>
        </p:txBody>
      </p:sp>
      <p:sp>
        <p:nvSpPr>
          <p:cNvPr id="103" name="순서도: 수행의 시작/종료 102">
            <a:extLst>
              <a:ext uri="{FF2B5EF4-FFF2-40B4-BE49-F238E27FC236}">
                <a16:creationId xmlns:a16="http://schemas.microsoft.com/office/drawing/2014/main" id="{7BB62E8F-41B9-93C6-08CE-6624A70E4EF0}"/>
              </a:ext>
            </a:extLst>
          </p:cNvPr>
          <p:cNvSpPr/>
          <p:nvPr/>
        </p:nvSpPr>
        <p:spPr>
          <a:xfrm>
            <a:off x="178504" y="32805649"/>
            <a:ext cx="14004409" cy="8740142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778" dirty="0">
              <a:solidFill>
                <a:schemeClr val="tx1"/>
              </a:solidFill>
            </a:endParaRPr>
          </a:p>
          <a:p>
            <a:r>
              <a:rPr lang="en-US" altLang="ko-KR" sz="4500" dirty="0">
                <a:solidFill>
                  <a:schemeClr val="tx1"/>
                </a:solidFill>
              </a:rPr>
              <a:t>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국제관계법</a:t>
            </a:r>
            <a:r>
              <a:rPr lang="en-US" altLang="ko-KR" sz="4200" dirty="0" smtClean="0">
                <a:solidFill>
                  <a:schemeClr val="tx1"/>
                </a:solidFill>
              </a:rPr>
              <a:t>(2)</a:t>
            </a:r>
          </a:p>
          <a:p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  재산법</a:t>
            </a:r>
            <a:r>
              <a:rPr lang="en-US" altLang="ko-KR" sz="4200" dirty="0" smtClean="0">
                <a:solidFill>
                  <a:schemeClr val="tx1"/>
                </a:solidFill>
              </a:rPr>
              <a:t>(2)</a:t>
            </a:r>
            <a:endParaRPr lang="en-US" altLang="ko-KR" sz="4200" dirty="0">
              <a:solidFill>
                <a:schemeClr val="tx1"/>
              </a:solidFill>
            </a:endParaRPr>
          </a:p>
          <a:p>
            <a:r>
              <a:rPr lang="en-US" altLang="ko-KR" sz="4200" dirty="0" smtClean="0">
                <a:solidFill>
                  <a:schemeClr val="tx1"/>
                </a:solidFill>
              </a:rPr>
              <a:t>  </a:t>
            </a:r>
            <a:r>
              <a:rPr lang="ko-KR" altLang="en-US" sz="4200" dirty="0" smtClean="0">
                <a:solidFill>
                  <a:schemeClr val="tx1"/>
                </a:solidFill>
              </a:rPr>
              <a:t>지식재산권론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en-US" altLang="ko-KR" sz="4200" dirty="0" smtClean="0">
                <a:solidFill>
                  <a:schemeClr val="tx1"/>
                </a:solidFill>
              </a:rPr>
              <a:t> </a:t>
            </a:r>
            <a:r>
              <a:rPr lang="ko-KR" altLang="en-US" sz="4200" dirty="0" smtClean="0">
                <a:solidFill>
                  <a:schemeClr val="tx1"/>
                </a:solidFill>
              </a:rPr>
              <a:t>이민다문화법의이해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en-US" altLang="ko-KR" sz="4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ko-KR" altLang="en-US" sz="4200" dirty="0" err="1" smtClean="0">
                <a:solidFill>
                  <a:schemeClr val="tx1"/>
                </a:solidFill>
              </a:rPr>
              <a:t>행정작용법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en-US" altLang="ko-KR" sz="4200" dirty="0" smtClean="0">
                <a:solidFill>
                  <a:schemeClr val="tx1"/>
                </a:solidFill>
              </a:rPr>
              <a:t> </a:t>
            </a:r>
            <a:r>
              <a:rPr lang="ko-KR" altLang="en-US" sz="4200" dirty="0" smtClean="0">
                <a:solidFill>
                  <a:schemeClr val="tx1"/>
                </a:solidFill>
              </a:rPr>
              <a:t>민사소송법각론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진로취업설계</a:t>
            </a:r>
            <a:r>
              <a:rPr lang="en-US" altLang="ko-KR" sz="4200" dirty="0" smtClean="0">
                <a:solidFill>
                  <a:schemeClr val="tx1"/>
                </a:solidFill>
              </a:rPr>
              <a:t>  </a:t>
            </a:r>
            <a:endParaRPr lang="en-US" altLang="ko-KR" sz="4200" dirty="0">
              <a:solidFill>
                <a:schemeClr val="tx1"/>
              </a:solidFill>
            </a:endParaRPr>
          </a:p>
        </p:txBody>
      </p:sp>
      <p:sp>
        <p:nvSpPr>
          <p:cNvPr id="104" name="순서도: 수행의 시작/종료 103">
            <a:extLst>
              <a:ext uri="{FF2B5EF4-FFF2-40B4-BE49-F238E27FC236}">
                <a16:creationId xmlns:a16="http://schemas.microsoft.com/office/drawing/2014/main" id="{55838717-B1E3-AD07-FAF5-F9234ED393AD}"/>
              </a:ext>
            </a:extLst>
          </p:cNvPr>
          <p:cNvSpPr/>
          <p:nvPr/>
        </p:nvSpPr>
        <p:spPr>
          <a:xfrm>
            <a:off x="14532119" y="33707473"/>
            <a:ext cx="14355458" cy="8150347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r>
              <a:rPr lang="en-US" altLang="ko-KR" sz="4200" dirty="0">
                <a:solidFill>
                  <a:schemeClr val="tx1"/>
                </a:solidFill>
              </a:rPr>
              <a:t>                                    </a:t>
            </a:r>
            <a:r>
              <a:rPr lang="en-US" altLang="ko-KR" sz="4200" dirty="0" smtClean="0">
                <a:solidFill>
                  <a:schemeClr val="tx1"/>
                </a:solidFill>
              </a:rPr>
              <a:t>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채권총론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4200" dirty="0" smtClean="0">
                <a:solidFill>
                  <a:schemeClr val="tx1"/>
                </a:solidFill>
              </a:rPr>
              <a:t>                       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r>
              <a:rPr lang="en-US" altLang="ko-KR" sz="3000" dirty="0">
                <a:solidFill>
                  <a:schemeClr val="tx1"/>
                </a:solidFill>
              </a:rPr>
              <a:t>                         </a:t>
            </a:r>
            <a:r>
              <a:rPr lang="en-US" altLang="ko-KR" sz="3000" dirty="0" smtClean="0">
                <a:solidFill>
                  <a:schemeClr val="tx1"/>
                </a:solidFill>
              </a:rPr>
              <a:t>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회사법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특허법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진로취업설계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친족상속법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endParaRPr lang="en-US" altLang="ko-KR" sz="30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 </a:t>
            </a:r>
            <a:endParaRPr lang="ko-KR" altLang="en-US" sz="4200" dirty="0">
              <a:solidFill>
                <a:schemeClr val="tx1"/>
              </a:solidFill>
            </a:endParaRPr>
          </a:p>
          <a:p>
            <a:pPr algn="r"/>
            <a:r>
              <a:rPr lang="ko-KR" altLang="en-US" sz="3200" dirty="0">
                <a:solidFill>
                  <a:schemeClr val="tx1"/>
                </a:solidFill>
              </a:rPr>
              <a:t>                  </a:t>
            </a:r>
            <a:endParaRPr lang="en-US" altLang="ko-KR" sz="3200" dirty="0">
              <a:solidFill>
                <a:schemeClr val="tx1"/>
              </a:solidFill>
            </a:endParaRPr>
          </a:p>
        </p:txBody>
      </p:sp>
      <p:sp>
        <p:nvSpPr>
          <p:cNvPr id="105" name="순서도: 수행의 시작/종료 104">
            <a:extLst>
              <a:ext uri="{FF2B5EF4-FFF2-40B4-BE49-F238E27FC236}">
                <a16:creationId xmlns:a16="http://schemas.microsoft.com/office/drawing/2014/main" id="{C3DEE273-E560-D7CE-A444-03B8F6EE6F45}"/>
              </a:ext>
            </a:extLst>
          </p:cNvPr>
          <p:cNvSpPr/>
          <p:nvPr/>
        </p:nvSpPr>
        <p:spPr>
          <a:xfrm>
            <a:off x="5327204" y="33343807"/>
            <a:ext cx="17628349" cy="8150346"/>
          </a:xfrm>
          <a:prstGeom prst="flowChartTerminator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 w="152400" cmpd="sng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200" dirty="0"/>
          </a:p>
        </p:txBody>
      </p:sp>
      <p:sp>
        <p:nvSpPr>
          <p:cNvPr id="106" name="직사각형 105">
            <a:extLst>
              <a:ext uri="{FF2B5EF4-FFF2-40B4-BE49-F238E27FC236}">
                <a16:creationId xmlns:a16="http://schemas.microsoft.com/office/drawing/2014/main" id="{C3DAFF4F-3262-D8A1-05B8-D7EF6A277D49}"/>
              </a:ext>
            </a:extLst>
          </p:cNvPr>
          <p:cNvSpPr/>
          <p:nvPr/>
        </p:nvSpPr>
        <p:spPr>
          <a:xfrm>
            <a:off x="3649386" y="30909539"/>
            <a:ext cx="6251697" cy="16852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공공안전법학전공</a:t>
            </a:r>
          </a:p>
        </p:txBody>
      </p:sp>
      <p:sp>
        <p:nvSpPr>
          <p:cNvPr id="107" name="직사각형 106">
            <a:extLst>
              <a:ext uri="{FF2B5EF4-FFF2-40B4-BE49-F238E27FC236}">
                <a16:creationId xmlns:a16="http://schemas.microsoft.com/office/drawing/2014/main" id="{0B1B3628-7B69-F415-294F-81E53098868A}"/>
              </a:ext>
            </a:extLst>
          </p:cNvPr>
          <p:cNvSpPr/>
          <p:nvPr/>
        </p:nvSpPr>
        <p:spPr>
          <a:xfrm>
            <a:off x="10690855" y="32063432"/>
            <a:ext cx="7036066" cy="168523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smtClean="0"/>
              <a:t>공공안전법학전공</a:t>
            </a:r>
            <a:endParaRPr lang="ko-KR" altLang="en-US" sz="5800" b="1" dirty="0"/>
          </a:p>
        </p:txBody>
      </p:sp>
      <p:sp>
        <p:nvSpPr>
          <p:cNvPr id="108" name="직사각형 107">
            <a:extLst>
              <a:ext uri="{FF2B5EF4-FFF2-40B4-BE49-F238E27FC236}">
                <a16:creationId xmlns:a16="http://schemas.microsoft.com/office/drawing/2014/main" id="{C6392090-E9B2-4BEC-C218-7E4FF752F4C7}"/>
              </a:ext>
            </a:extLst>
          </p:cNvPr>
          <p:cNvSpPr/>
          <p:nvPr/>
        </p:nvSpPr>
        <p:spPr>
          <a:xfrm>
            <a:off x="18401255" y="32211484"/>
            <a:ext cx="5939051" cy="16852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법학전공</a:t>
            </a:r>
          </a:p>
        </p:txBody>
      </p:sp>
      <p:sp>
        <p:nvSpPr>
          <p:cNvPr id="109" name="내용 개체 틀 2">
            <a:extLst>
              <a:ext uri="{FF2B5EF4-FFF2-40B4-BE49-F238E27FC236}">
                <a16:creationId xmlns:a16="http://schemas.microsoft.com/office/drawing/2014/main" id="{57FE0989-F36C-7432-A56C-FA7D51172371}"/>
              </a:ext>
            </a:extLst>
          </p:cNvPr>
          <p:cNvSpPr txBox="1">
            <a:spLocks/>
          </p:cNvSpPr>
          <p:nvPr/>
        </p:nvSpPr>
        <p:spPr>
          <a:xfrm>
            <a:off x="6380575" y="34804202"/>
            <a:ext cx="4222169" cy="795989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smtClean="0"/>
              <a:t>공정거래법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</p:txBody>
      </p:sp>
      <p:sp>
        <p:nvSpPr>
          <p:cNvPr id="115" name="내용 개체 틀 2">
            <a:extLst>
              <a:ext uri="{FF2B5EF4-FFF2-40B4-BE49-F238E27FC236}">
                <a16:creationId xmlns:a16="http://schemas.microsoft.com/office/drawing/2014/main" id="{61130F61-988E-53BE-A258-A6E849FD474F}"/>
              </a:ext>
            </a:extLst>
          </p:cNvPr>
          <p:cNvSpPr txBox="1">
            <a:spLocks/>
          </p:cNvSpPr>
          <p:nvPr/>
        </p:nvSpPr>
        <p:spPr>
          <a:xfrm>
            <a:off x="7488899" y="36150410"/>
            <a:ext cx="2571135" cy="46842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/>
              <a:t>가족법</a:t>
            </a:r>
            <a:endParaRPr lang="en-US" altLang="ko-KR" sz="4800" dirty="0"/>
          </a:p>
        </p:txBody>
      </p:sp>
      <p:sp>
        <p:nvSpPr>
          <p:cNvPr id="117" name="내용 개체 틀 2">
            <a:extLst>
              <a:ext uri="{FF2B5EF4-FFF2-40B4-BE49-F238E27FC236}">
                <a16:creationId xmlns:a16="http://schemas.microsoft.com/office/drawing/2014/main" id="{CC0AECF1-3150-84A6-2FEB-B6E78AE47F84}"/>
              </a:ext>
            </a:extLst>
          </p:cNvPr>
          <p:cNvSpPr txBox="1">
            <a:spLocks/>
          </p:cNvSpPr>
          <p:nvPr/>
        </p:nvSpPr>
        <p:spPr>
          <a:xfrm>
            <a:off x="15871272" y="34626479"/>
            <a:ext cx="3606373" cy="795989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행정법개론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</p:txBody>
      </p:sp>
      <p:sp>
        <p:nvSpPr>
          <p:cNvPr id="119" name="내용 개체 틀 2">
            <a:extLst>
              <a:ext uri="{FF2B5EF4-FFF2-40B4-BE49-F238E27FC236}">
                <a16:creationId xmlns:a16="http://schemas.microsoft.com/office/drawing/2014/main" id="{354A3F8B-4BD7-0465-151F-3B1DA43456E6}"/>
              </a:ext>
            </a:extLst>
          </p:cNvPr>
          <p:cNvSpPr txBox="1">
            <a:spLocks/>
          </p:cNvSpPr>
          <p:nvPr/>
        </p:nvSpPr>
        <p:spPr>
          <a:xfrm>
            <a:off x="15868237" y="37152583"/>
            <a:ext cx="4101938" cy="91287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행정법각론</a:t>
            </a:r>
            <a:endParaRPr lang="en-US" altLang="ko-KR" sz="4800" dirty="0"/>
          </a:p>
        </p:txBody>
      </p:sp>
      <p:sp>
        <p:nvSpPr>
          <p:cNvPr id="121" name="내용 개체 틀 2">
            <a:extLst>
              <a:ext uri="{FF2B5EF4-FFF2-40B4-BE49-F238E27FC236}">
                <a16:creationId xmlns:a16="http://schemas.microsoft.com/office/drawing/2014/main" id="{D594020E-C4EA-C40F-7270-0439A8A357EA}"/>
              </a:ext>
            </a:extLst>
          </p:cNvPr>
          <p:cNvSpPr txBox="1">
            <a:spLocks/>
          </p:cNvSpPr>
          <p:nvPr/>
        </p:nvSpPr>
        <p:spPr>
          <a:xfrm>
            <a:off x="15918587" y="38529767"/>
            <a:ext cx="3322444" cy="808431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/>
              <a:t>행정법특강</a:t>
            </a: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122" name="내용 개체 틀 2">
            <a:extLst>
              <a:ext uri="{FF2B5EF4-FFF2-40B4-BE49-F238E27FC236}">
                <a16:creationId xmlns:a16="http://schemas.microsoft.com/office/drawing/2014/main" id="{619DB906-BBEA-6834-92C3-87DEF56E7B70}"/>
              </a:ext>
            </a:extLst>
          </p:cNvPr>
          <p:cNvSpPr txBox="1">
            <a:spLocks/>
          </p:cNvSpPr>
          <p:nvPr/>
        </p:nvSpPr>
        <p:spPr>
          <a:xfrm>
            <a:off x="15871272" y="35905387"/>
            <a:ext cx="4002163" cy="91690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민사소송법</a:t>
            </a:r>
            <a:r>
              <a:rPr lang="en-US" altLang="ko-KR" sz="4800" dirty="0" smtClean="0"/>
              <a:t>(2)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F55C5BFA-8F78-29EB-62F0-2994E54D1E93}"/>
              </a:ext>
            </a:extLst>
          </p:cNvPr>
          <p:cNvSpPr/>
          <p:nvPr/>
        </p:nvSpPr>
        <p:spPr>
          <a:xfrm>
            <a:off x="323852" y="4269348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 smtClean="0">
                <a:solidFill>
                  <a:schemeClr val="tx1"/>
                </a:solidFill>
              </a:rPr>
              <a:t>학생만 </a:t>
            </a:r>
            <a:r>
              <a:rPr lang="ko-KR" altLang="en-US" sz="4800" b="1" dirty="0">
                <a:solidFill>
                  <a:schemeClr val="tx1"/>
                </a:solidFill>
              </a:rPr>
              <a:t>인정</a:t>
            </a:r>
          </a:p>
        </p:txBody>
      </p:sp>
      <p:sp>
        <p:nvSpPr>
          <p:cNvPr id="124" name="직사각형 123">
            <a:extLst>
              <a:ext uri="{FF2B5EF4-FFF2-40B4-BE49-F238E27FC236}">
                <a16:creationId xmlns:a16="http://schemas.microsoft.com/office/drawing/2014/main" id="{EBDE8751-B3A7-9254-B571-D6390D71918C}"/>
              </a:ext>
            </a:extLst>
          </p:cNvPr>
          <p:cNvSpPr/>
          <p:nvPr/>
        </p:nvSpPr>
        <p:spPr>
          <a:xfrm>
            <a:off x="6931212" y="42762864"/>
            <a:ext cx="722709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solidFill>
                  <a:schemeClr val="tx1"/>
                </a:solidFill>
              </a:rPr>
              <a:t>공공안전법학전공</a:t>
            </a:r>
            <a:r>
              <a:rPr lang="en-US" altLang="ko-KR" sz="4800" b="1" dirty="0" smtClean="0">
                <a:solidFill>
                  <a:schemeClr val="tx1"/>
                </a:solidFill>
              </a:rPr>
              <a:t> </a:t>
            </a:r>
            <a:r>
              <a:rPr lang="ko-KR" altLang="en-US" sz="4800" b="1" dirty="0" smtClean="0">
                <a:solidFill>
                  <a:schemeClr val="tx1"/>
                </a:solidFill>
              </a:rPr>
              <a:t>공공안전법학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 인정</a:t>
            </a:r>
          </a:p>
        </p:txBody>
      </p:sp>
      <p:sp>
        <p:nvSpPr>
          <p:cNvPr id="125" name="직사각형 124">
            <a:extLst>
              <a:ext uri="{FF2B5EF4-FFF2-40B4-BE49-F238E27FC236}">
                <a16:creationId xmlns:a16="http://schemas.microsoft.com/office/drawing/2014/main" id="{70368E70-4946-F90F-99D9-351FA799B9C8}"/>
              </a:ext>
            </a:extLst>
          </p:cNvPr>
          <p:cNvSpPr/>
          <p:nvPr/>
        </p:nvSpPr>
        <p:spPr>
          <a:xfrm>
            <a:off x="15195280" y="4269348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 smtClean="0">
                <a:solidFill>
                  <a:schemeClr val="tx1"/>
                </a:solidFill>
              </a:rPr>
              <a:t>공공안전법학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모두인정</a:t>
            </a:r>
          </a:p>
        </p:txBody>
      </p:sp>
      <p:sp>
        <p:nvSpPr>
          <p:cNvPr id="126" name="직사각형 125">
            <a:extLst>
              <a:ext uri="{FF2B5EF4-FFF2-40B4-BE49-F238E27FC236}">
                <a16:creationId xmlns:a16="http://schemas.microsoft.com/office/drawing/2014/main" id="{BB54E365-3788-3F45-5081-571EEDADC74B}"/>
              </a:ext>
            </a:extLst>
          </p:cNvPr>
          <p:cNvSpPr/>
          <p:nvPr/>
        </p:nvSpPr>
        <p:spPr>
          <a:xfrm>
            <a:off x="22159909" y="42677781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cxnSp>
        <p:nvCxnSpPr>
          <p:cNvPr id="127" name="직선 연결선 126">
            <a:extLst>
              <a:ext uri="{FF2B5EF4-FFF2-40B4-BE49-F238E27FC236}">
                <a16:creationId xmlns:a16="http://schemas.microsoft.com/office/drawing/2014/main" id="{56933785-930E-73E1-A3E9-3922A71482B4}"/>
              </a:ext>
            </a:extLst>
          </p:cNvPr>
          <p:cNvCxnSpPr>
            <a:cxnSpLocks/>
          </p:cNvCxnSpPr>
          <p:nvPr/>
        </p:nvCxnSpPr>
        <p:spPr>
          <a:xfrm>
            <a:off x="3673998" y="41494153"/>
            <a:ext cx="0" cy="1183628"/>
          </a:xfrm>
          <a:prstGeom prst="line">
            <a:avLst/>
          </a:prstGeom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>
            <a:extLst>
              <a:ext uri="{FF2B5EF4-FFF2-40B4-BE49-F238E27FC236}">
                <a16:creationId xmlns:a16="http://schemas.microsoft.com/office/drawing/2014/main" id="{B37BE0C3-DAEA-08BD-26CA-86A532082E3A}"/>
              </a:ext>
            </a:extLst>
          </p:cNvPr>
          <p:cNvCxnSpPr>
            <a:cxnSpLocks/>
          </p:cNvCxnSpPr>
          <p:nvPr/>
        </p:nvCxnSpPr>
        <p:spPr>
          <a:xfrm>
            <a:off x="10332756" y="4150985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>
            <a:extLst>
              <a:ext uri="{FF2B5EF4-FFF2-40B4-BE49-F238E27FC236}">
                <a16:creationId xmlns:a16="http://schemas.microsoft.com/office/drawing/2014/main" id="{54B01A40-F514-C2CB-7872-D01DAF4E37C8}"/>
              </a:ext>
            </a:extLst>
          </p:cNvPr>
          <p:cNvCxnSpPr>
            <a:cxnSpLocks/>
          </p:cNvCxnSpPr>
          <p:nvPr/>
        </p:nvCxnSpPr>
        <p:spPr>
          <a:xfrm>
            <a:off x="18164803" y="4150985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연결선 129">
            <a:extLst>
              <a:ext uri="{FF2B5EF4-FFF2-40B4-BE49-F238E27FC236}">
                <a16:creationId xmlns:a16="http://schemas.microsoft.com/office/drawing/2014/main" id="{6C1C2EDD-5B17-90DD-D344-27F7FB46B6FE}"/>
              </a:ext>
            </a:extLst>
          </p:cNvPr>
          <p:cNvCxnSpPr>
            <a:cxnSpLocks/>
          </p:cNvCxnSpPr>
          <p:nvPr/>
        </p:nvCxnSpPr>
        <p:spPr>
          <a:xfrm>
            <a:off x="25129432" y="41494153"/>
            <a:ext cx="0" cy="1183628"/>
          </a:xfrm>
          <a:prstGeom prst="line">
            <a:avLst/>
          </a:prstGeom>
          <a:ln w="1524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341203F8-5CA4-A332-9595-87041559D06F}"/>
              </a:ext>
            </a:extLst>
          </p:cNvPr>
          <p:cNvSpPr/>
          <p:nvPr/>
        </p:nvSpPr>
        <p:spPr>
          <a:xfrm>
            <a:off x="-73061" y="45380081"/>
            <a:ext cx="29015061" cy="50198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7500" dirty="0" smtClean="0">
                <a:solidFill>
                  <a:schemeClr val="tx1"/>
                </a:solidFill>
              </a:rPr>
              <a:t> 공법</a:t>
            </a:r>
            <a:r>
              <a:rPr lang="en-US" altLang="ko-KR" sz="7500" dirty="0">
                <a:solidFill>
                  <a:schemeClr val="tx1"/>
                </a:solidFill>
              </a:rPr>
              <a:t>, </a:t>
            </a:r>
            <a:r>
              <a:rPr lang="ko-KR" altLang="en-US" sz="7500" dirty="0">
                <a:solidFill>
                  <a:schemeClr val="tx1"/>
                </a:solidFill>
              </a:rPr>
              <a:t>사법</a:t>
            </a:r>
            <a:r>
              <a:rPr lang="en-US" altLang="ko-KR" sz="7500" dirty="0">
                <a:solidFill>
                  <a:schemeClr val="tx1"/>
                </a:solidFill>
              </a:rPr>
              <a:t>, </a:t>
            </a:r>
            <a:r>
              <a:rPr lang="ko-KR" altLang="en-US" sz="7500" dirty="0">
                <a:solidFill>
                  <a:schemeClr val="tx1"/>
                </a:solidFill>
              </a:rPr>
              <a:t>공공안전법학 전공 학생들의 </a:t>
            </a:r>
            <a:endParaRPr lang="en-US" altLang="ko-KR" sz="75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7500" dirty="0" smtClean="0">
                <a:solidFill>
                  <a:schemeClr val="tx1"/>
                </a:solidFill>
              </a:rPr>
              <a:t>수강신청기간 </a:t>
            </a:r>
            <a:r>
              <a:rPr lang="en-US" altLang="ko-KR" sz="7500" dirty="0" smtClean="0">
                <a:solidFill>
                  <a:schemeClr val="tx1"/>
                </a:solidFill>
              </a:rPr>
              <a:t>8</a:t>
            </a:r>
            <a:r>
              <a:rPr lang="ko-KR" altLang="en-US" sz="7500" dirty="0" smtClean="0">
                <a:solidFill>
                  <a:schemeClr val="tx1"/>
                </a:solidFill>
              </a:rPr>
              <a:t>월 </a:t>
            </a:r>
            <a:r>
              <a:rPr lang="en-US" altLang="ko-KR" sz="7500" dirty="0" smtClean="0">
                <a:solidFill>
                  <a:schemeClr val="tx1"/>
                </a:solidFill>
              </a:rPr>
              <a:t>18</a:t>
            </a:r>
            <a:r>
              <a:rPr lang="ko-KR" altLang="en-US" sz="7500" dirty="0" smtClean="0">
                <a:solidFill>
                  <a:schemeClr val="tx1"/>
                </a:solidFill>
              </a:rPr>
              <a:t>일</a:t>
            </a:r>
            <a:r>
              <a:rPr lang="en-US" altLang="ko-KR" sz="7500" dirty="0" smtClean="0">
                <a:solidFill>
                  <a:schemeClr val="tx1"/>
                </a:solidFill>
              </a:rPr>
              <a:t>(</a:t>
            </a:r>
            <a:r>
              <a:rPr lang="ko-KR" altLang="en-US" sz="7500" dirty="0" smtClean="0">
                <a:solidFill>
                  <a:schemeClr val="tx1"/>
                </a:solidFill>
              </a:rPr>
              <a:t>금</a:t>
            </a:r>
            <a:r>
              <a:rPr lang="en-US" altLang="ko-KR" sz="7500" dirty="0" smtClean="0">
                <a:solidFill>
                  <a:schemeClr val="tx1"/>
                </a:solidFill>
              </a:rPr>
              <a:t>)</a:t>
            </a:r>
            <a:r>
              <a:rPr lang="ko-KR" altLang="en-US" sz="7500" dirty="0" smtClean="0">
                <a:solidFill>
                  <a:schemeClr val="tx1"/>
                </a:solidFill>
              </a:rPr>
              <a:t> 입니다</a:t>
            </a:r>
            <a:r>
              <a:rPr lang="en-US" altLang="ko-KR" sz="85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sz="5500" dirty="0" smtClean="0">
                <a:solidFill>
                  <a:srgbClr val="FF0000"/>
                </a:solidFill>
              </a:rPr>
              <a:t> (</a:t>
            </a:r>
            <a:r>
              <a:rPr lang="ko-KR" altLang="en-US" sz="5500" b="1" dirty="0" smtClean="0">
                <a:solidFill>
                  <a:srgbClr val="FF0000"/>
                </a:solidFill>
              </a:rPr>
              <a:t>공법</a:t>
            </a:r>
            <a:r>
              <a:rPr lang="en-US" altLang="ko-KR" sz="55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5500" b="1" dirty="0" smtClean="0">
                <a:solidFill>
                  <a:srgbClr val="FF0000"/>
                </a:solidFill>
              </a:rPr>
              <a:t>사법</a:t>
            </a:r>
            <a:r>
              <a:rPr lang="en-US" altLang="ko-KR" sz="55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5500" b="1" dirty="0" smtClean="0">
                <a:solidFill>
                  <a:srgbClr val="FF0000"/>
                </a:solidFill>
              </a:rPr>
              <a:t>공안 학생들은 </a:t>
            </a:r>
            <a:r>
              <a:rPr lang="ko-KR" altLang="en-US" sz="5500" b="1" dirty="0" err="1" smtClean="0">
                <a:solidFill>
                  <a:srgbClr val="FF0000"/>
                </a:solidFill>
              </a:rPr>
              <a:t>수강신청할</a:t>
            </a:r>
            <a:r>
              <a:rPr lang="ko-KR" altLang="en-US" sz="5500" b="1" dirty="0" smtClean="0">
                <a:solidFill>
                  <a:srgbClr val="FF0000"/>
                </a:solidFill>
              </a:rPr>
              <a:t> 때 </a:t>
            </a:r>
            <a:endParaRPr lang="en-US" altLang="ko-KR" sz="5500" b="1" dirty="0" smtClean="0">
              <a:solidFill>
                <a:srgbClr val="FF0000"/>
              </a:solidFill>
            </a:endParaRPr>
          </a:p>
          <a:p>
            <a:pPr algn="ctr"/>
            <a:r>
              <a:rPr lang="ko-KR" altLang="en-US" sz="5500" b="1" dirty="0" smtClean="0">
                <a:solidFill>
                  <a:srgbClr val="FF0000"/>
                </a:solidFill>
              </a:rPr>
              <a:t>반드시 본인의 전공인정과목이</a:t>
            </a:r>
            <a:r>
              <a:rPr lang="en-US" altLang="ko-KR" sz="55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5500" b="1" dirty="0" smtClean="0">
                <a:solidFill>
                  <a:srgbClr val="FF0000"/>
                </a:solidFill>
              </a:rPr>
              <a:t>맞는지 확인하시길 바랍니다</a:t>
            </a:r>
            <a:r>
              <a:rPr lang="en-US" altLang="ko-KR" sz="5500" b="1" dirty="0" smtClean="0">
                <a:solidFill>
                  <a:srgbClr val="FF0000"/>
                </a:solidFill>
              </a:rPr>
              <a:t>.)</a:t>
            </a:r>
            <a:endParaRPr lang="en-US" altLang="ko-KR" sz="5500" b="1" dirty="0">
              <a:solidFill>
                <a:srgbClr val="FF0000"/>
              </a:solidFill>
            </a:endParaRPr>
          </a:p>
        </p:txBody>
      </p:sp>
      <p:sp>
        <p:nvSpPr>
          <p:cNvPr id="131" name="내용 개체 틀 2"/>
          <p:cNvSpPr txBox="1">
            <a:spLocks/>
          </p:cNvSpPr>
          <p:nvPr/>
        </p:nvSpPr>
        <p:spPr>
          <a:xfrm flipH="1">
            <a:off x="1284842" y="20126250"/>
            <a:ext cx="4894853" cy="874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None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043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86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129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171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200214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257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080300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520343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5100" dirty="0" smtClean="0"/>
              <a:t>민사소송법각론</a:t>
            </a:r>
            <a:endParaRPr lang="ko-KR" altLang="en-US" sz="5100" dirty="0"/>
          </a:p>
        </p:txBody>
      </p:sp>
      <p:sp>
        <p:nvSpPr>
          <p:cNvPr id="132" name="내용 개체 틀 2"/>
          <p:cNvSpPr txBox="1">
            <a:spLocks/>
          </p:cNvSpPr>
          <p:nvPr/>
        </p:nvSpPr>
        <p:spPr>
          <a:xfrm flipH="1">
            <a:off x="612351" y="23816950"/>
            <a:ext cx="5919808" cy="11966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smtClean="0"/>
              <a:t>이민다문화법의이해</a:t>
            </a:r>
            <a:endParaRPr lang="ko-KR" altLang="en-US" sz="5100" dirty="0"/>
          </a:p>
        </p:txBody>
      </p:sp>
      <p:sp>
        <p:nvSpPr>
          <p:cNvPr id="133" name="내용 개체 틀 2"/>
          <p:cNvSpPr txBox="1">
            <a:spLocks/>
          </p:cNvSpPr>
          <p:nvPr/>
        </p:nvSpPr>
        <p:spPr>
          <a:xfrm flipH="1">
            <a:off x="795308" y="22574841"/>
            <a:ext cx="4494992" cy="99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smtClean="0"/>
              <a:t>지식재산권론</a:t>
            </a: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4" name="내용 개체 틀 2"/>
          <p:cNvSpPr txBox="1">
            <a:spLocks/>
          </p:cNvSpPr>
          <p:nvPr/>
        </p:nvSpPr>
        <p:spPr>
          <a:xfrm flipH="1">
            <a:off x="1367139" y="21245548"/>
            <a:ext cx="4374156" cy="1108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err="1" smtClean="0"/>
              <a:t>국제관계법</a:t>
            </a:r>
            <a:r>
              <a:rPr lang="en-US" altLang="ko-KR" sz="5100" dirty="0" smtClean="0"/>
              <a:t>(2)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5" name="내용 개체 틀 2"/>
          <p:cNvSpPr txBox="1">
            <a:spLocks/>
          </p:cNvSpPr>
          <p:nvPr/>
        </p:nvSpPr>
        <p:spPr>
          <a:xfrm flipH="1">
            <a:off x="1109664" y="24886525"/>
            <a:ext cx="3365527" cy="939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smtClean="0"/>
              <a:t>재산법</a:t>
            </a:r>
            <a:r>
              <a:rPr lang="en-US" altLang="ko-KR" sz="5100" dirty="0" smtClean="0"/>
              <a:t>(2)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7" name="내용 개체 틀 2"/>
          <p:cNvSpPr txBox="1">
            <a:spLocks/>
          </p:cNvSpPr>
          <p:nvPr/>
        </p:nvSpPr>
        <p:spPr>
          <a:xfrm flipH="1">
            <a:off x="1637306" y="26115758"/>
            <a:ext cx="4894853" cy="7531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smtClean="0"/>
              <a:t>진로취업설계</a:t>
            </a: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8" name="내용 개체 틀 2"/>
          <p:cNvSpPr txBox="1">
            <a:spLocks/>
          </p:cNvSpPr>
          <p:nvPr/>
        </p:nvSpPr>
        <p:spPr>
          <a:xfrm flipH="1">
            <a:off x="4600304" y="24781653"/>
            <a:ext cx="2468792" cy="9821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smtClean="0"/>
              <a:t>가족법</a:t>
            </a: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9" name="내용 개체 틀 2"/>
          <p:cNvSpPr txBox="1">
            <a:spLocks/>
          </p:cNvSpPr>
          <p:nvPr/>
        </p:nvSpPr>
        <p:spPr>
          <a:xfrm flipH="1">
            <a:off x="24377439" y="19235812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err="1" smtClean="0"/>
              <a:t>채권총론</a:t>
            </a:r>
            <a:endParaRPr lang="ko-KR" altLang="en-US" sz="4200" dirty="0"/>
          </a:p>
        </p:txBody>
      </p:sp>
      <p:sp>
        <p:nvSpPr>
          <p:cNvPr id="141" name="내용 개체 틀 2"/>
          <p:cNvSpPr txBox="1">
            <a:spLocks/>
          </p:cNvSpPr>
          <p:nvPr/>
        </p:nvSpPr>
        <p:spPr>
          <a:xfrm flipH="1">
            <a:off x="24631826" y="20588190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err="1" smtClean="0"/>
              <a:t>회사법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46" name="내용 개체 틀 2">
            <a:extLst>
              <a:ext uri="{FF2B5EF4-FFF2-40B4-BE49-F238E27FC236}">
                <a16:creationId xmlns:a16="http://schemas.microsoft.com/office/drawing/2014/main" id="{53F72585-3DC7-E3E8-B38B-04A169171590}"/>
              </a:ext>
            </a:extLst>
          </p:cNvPr>
          <p:cNvSpPr txBox="1">
            <a:spLocks/>
          </p:cNvSpPr>
          <p:nvPr/>
        </p:nvSpPr>
        <p:spPr>
          <a:xfrm>
            <a:off x="16013236" y="22350646"/>
            <a:ext cx="3322444" cy="808431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행정법특강</a:t>
            </a: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113" name="내용 개체 틀 2"/>
          <p:cNvSpPr txBox="1">
            <a:spLocks/>
          </p:cNvSpPr>
          <p:nvPr/>
        </p:nvSpPr>
        <p:spPr>
          <a:xfrm flipH="1">
            <a:off x="24440811" y="21964990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err="1" smtClean="0"/>
              <a:t>행정법개론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6" name="내용 개체 틀 2"/>
          <p:cNvSpPr txBox="1">
            <a:spLocks/>
          </p:cNvSpPr>
          <p:nvPr/>
        </p:nvSpPr>
        <p:spPr>
          <a:xfrm flipH="1">
            <a:off x="24377439" y="23212859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진로취업설계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42" name="내용 개체 틀 2"/>
          <p:cNvSpPr txBox="1">
            <a:spLocks/>
          </p:cNvSpPr>
          <p:nvPr/>
        </p:nvSpPr>
        <p:spPr>
          <a:xfrm flipH="1">
            <a:off x="24315698" y="25357741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err="1" smtClean="0"/>
              <a:t>친족상속법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43" name="내용 개체 틀 2"/>
          <p:cNvSpPr txBox="1">
            <a:spLocks/>
          </p:cNvSpPr>
          <p:nvPr/>
        </p:nvSpPr>
        <p:spPr>
          <a:xfrm flipH="1">
            <a:off x="23960292" y="26328527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국제분쟁과국제법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44" name="내용 개체 틀 2"/>
          <p:cNvSpPr txBox="1">
            <a:spLocks/>
          </p:cNvSpPr>
          <p:nvPr/>
        </p:nvSpPr>
        <p:spPr>
          <a:xfrm flipH="1">
            <a:off x="24806638" y="24338039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특허법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48" name="내용 개체 틀 2"/>
          <p:cNvSpPr txBox="1">
            <a:spLocks/>
          </p:cNvSpPr>
          <p:nvPr/>
        </p:nvSpPr>
        <p:spPr>
          <a:xfrm flipH="1">
            <a:off x="22673667" y="40689227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국제분쟁과국제법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</p:spTree>
    <p:extLst>
      <p:ext uri="{BB962C8B-B14F-4D97-AF65-F5344CB8AC3E}">
        <p14:creationId xmlns:p14="http://schemas.microsoft.com/office/powerpoint/2010/main" val="249294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350</TotalTime>
  <Words>210</Words>
  <Application>Microsoft Office PowerPoint</Application>
  <PresentationFormat>사용자 지정</PresentationFormat>
  <Paragraphs>135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2023-2학기 공법, 사법, 공공안전법학  전공인정과목 안내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공법, 사법, 공공안전법학 2022-2학기 전공인정과목 안내</dc:title>
  <dc:creator>a</dc:creator>
  <cp:lastModifiedBy>OWNER</cp:lastModifiedBy>
  <cp:revision>33</cp:revision>
  <cp:lastPrinted>2022-07-25T05:23:06Z</cp:lastPrinted>
  <dcterms:created xsi:type="dcterms:W3CDTF">2022-06-26T06:37:57Z</dcterms:created>
  <dcterms:modified xsi:type="dcterms:W3CDTF">2023-08-14T01:01:12Z</dcterms:modified>
</cp:coreProperties>
</file>