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F4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밝은 스타일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DBA8E5-469A-4F58-9019-34C33C42CF10}" type="datetimeFigureOut">
              <a:rPr lang="ko-KR" altLang="en-US" smtClean="0"/>
              <a:t>2013-12-05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7C0FFA-86D9-4959-94C0-4B1D26A920C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666749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F2ACF6-DB21-49CD-8334-BD8BB3319A19}" type="datetimeFigureOut">
              <a:rPr lang="ko-KR" altLang="en-US" smtClean="0"/>
              <a:t>2013-12-05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2EBB6B-768D-40AC-A13F-BDD1E4A0EB0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480189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2EBB6B-768D-40AC-A13F-BDD1E4A0EB01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447553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2555776" y="630932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fld id="{83384EE4-06E4-4171-AD8C-D57C4DFCF6B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880739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3347864" y="64771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384EE4-06E4-4171-AD8C-D57C4DFCF6B7}" type="slidenum">
              <a:rPr lang="ko-KR" altLang="en-US" smtClean="0"/>
              <a:t>‹#›</a:t>
            </a:fld>
            <a:endParaRPr lang="ko-KR" altLang="en-US"/>
          </a:p>
        </p:txBody>
      </p:sp>
      <p:grpSp>
        <p:nvGrpSpPr>
          <p:cNvPr id="7" name="그룹 21"/>
          <p:cNvGrpSpPr>
            <a:grpSpLocks/>
          </p:cNvGrpSpPr>
          <p:nvPr userDrawn="1"/>
        </p:nvGrpSpPr>
        <p:grpSpPr bwMode="auto">
          <a:xfrm>
            <a:off x="-145037" y="6505182"/>
            <a:ext cx="1913845" cy="307934"/>
            <a:chOff x="467544" y="583686"/>
            <a:chExt cx="2534929" cy="368340"/>
          </a:xfrm>
        </p:grpSpPr>
        <p:sp>
          <p:nvSpPr>
            <p:cNvPr id="8" name="직사각형 7"/>
            <p:cNvSpPr/>
            <p:nvPr/>
          </p:nvSpPr>
          <p:spPr>
            <a:xfrm>
              <a:off x="467544" y="620689"/>
              <a:ext cx="2534929" cy="33133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200" noProof="1">
                  <a:solidFill>
                    <a:schemeClr val="tx1">
                      <a:lumMod val="65000"/>
                      <a:lumOff val="35000"/>
                    </a:schemeClr>
                  </a:solidFill>
                  <a:effectLst>
                    <a:reflection blurRad="6350" stA="60000" endA="900" endPos="58000" dir="5400000" sy="-100000" algn="bl" rotWithShape="0"/>
                  </a:effectLst>
                  <a:latin typeface="맑은 고딕" pitchFamily="50" charset="-127"/>
                  <a:ea typeface="맑은 고딕" pitchFamily="50" charset="-127"/>
                </a:rPr>
                <a:t> </a:t>
              </a:r>
              <a:r>
                <a:rPr kumimoji="0" lang="ko-KR" altLang="en-US" sz="1200" b="1" noProof="1" smtClean="0">
                  <a:solidFill>
                    <a:schemeClr val="tx1">
                      <a:lumMod val="65000"/>
                      <a:lumOff val="35000"/>
                    </a:schemeClr>
                  </a:solidFill>
                  <a:effectLst>
                    <a:reflection blurRad="6350" stA="60000" endA="900" endPos="58000" dir="5400000" sy="-100000" algn="bl" rotWithShape="0"/>
                  </a:effectLst>
                  <a:latin typeface="맑은 고딕" pitchFamily="50" charset="-127"/>
                  <a:ea typeface="맑은 고딕" pitchFamily="50" charset="-127"/>
                </a:rPr>
                <a:t>근린시설 및 업무시설   </a:t>
              </a:r>
              <a:endParaRPr kumimoji="0" lang="en-US" altLang="ko-KR" sz="1200" b="1" noProof="1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reflection blurRad="6350" stA="60000" endA="900" endPos="58000" dir="5400000" sy="-100000" algn="bl" rotWithShape="0"/>
                </a:effectLst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9" name="직사각형 8"/>
            <p:cNvSpPr/>
            <p:nvPr/>
          </p:nvSpPr>
          <p:spPr>
            <a:xfrm rot="798953">
              <a:off x="2814448" y="583686"/>
              <a:ext cx="154390" cy="156878"/>
            </a:xfrm>
            <a:prstGeom prst="rect">
              <a:avLst/>
            </a:prstGeom>
            <a:solidFill>
              <a:srgbClr val="44B6AB">
                <a:alpha val="66000"/>
              </a:srgb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200"/>
            </a:p>
          </p:txBody>
        </p:sp>
      </p:grpSp>
      <p:grpSp>
        <p:nvGrpSpPr>
          <p:cNvPr id="10" name="그룹 21"/>
          <p:cNvGrpSpPr>
            <a:grpSpLocks/>
          </p:cNvGrpSpPr>
          <p:nvPr userDrawn="1"/>
        </p:nvGrpSpPr>
        <p:grpSpPr bwMode="auto">
          <a:xfrm>
            <a:off x="6785619" y="6502436"/>
            <a:ext cx="2267205" cy="310940"/>
            <a:chOff x="467544" y="586803"/>
            <a:chExt cx="2545026" cy="310437"/>
          </a:xfrm>
        </p:grpSpPr>
        <p:sp>
          <p:nvSpPr>
            <p:cNvPr id="11" name="직사각형 10"/>
            <p:cNvSpPr/>
            <p:nvPr/>
          </p:nvSpPr>
          <p:spPr>
            <a:xfrm>
              <a:off x="467544" y="620689"/>
              <a:ext cx="2534929" cy="27655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ko-KR" altLang="en-US" sz="1200" b="1" noProof="1" smtClean="0">
                  <a:solidFill>
                    <a:schemeClr val="tx1">
                      <a:lumMod val="65000"/>
                      <a:lumOff val="35000"/>
                    </a:schemeClr>
                  </a:solidFill>
                  <a:effectLst>
                    <a:reflection blurRad="6350" stA="60000" endA="900" endPos="58000" dir="5400000" sy="-100000" algn="bl" rotWithShape="0"/>
                  </a:effectLst>
                  <a:latin typeface="맑은 고딕" pitchFamily="50" charset="-127"/>
                  <a:ea typeface="맑은 고딕" pitchFamily="50" charset="-127"/>
                </a:rPr>
                <a:t>         레저부동산 관리개발</a:t>
              </a:r>
              <a:endParaRPr kumimoji="0" lang="en-US" altLang="ko-KR" sz="1200" b="1" noProof="1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reflection blurRad="6350" stA="60000" endA="900" endPos="58000" dir="5400000" sy="-100000" algn="bl" rotWithShape="0"/>
                </a:effectLst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12" name="직사각형 11"/>
            <p:cNvSpPr/>
            <p:nvPr/>
          </p:nvSpPr>
          <p:spPr>
            <a:xfrm rot="798953">
              <a:off x="2858180" y="586803"/>
              <a:ext cx="154390" cy="156880"/>
            </a:xfrm>
            <a:prstGeom prst="rect">
              <a:avLst/>
            </a:prstGeom>
            <a:solidFill>
              <a:srgbClr val="44B6AB">
                <a:alpha val="66000"/>
              </a:srgb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200"/>
            </a:p>
          </p:txBody>
        </p:sp>
      </p:grpSp>
    </p:spTree>
    <p:extLst>
      <p:ext uri="{BB962C8B-B14F-4D97-AF65-F5344CB8AC3E}">
        <p14:creationId xmlns:p14="http://schemas.microsoft.com/office/powerpoint/2010/main" val="4294907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93961" y="1786692"/>
            <a:ext cx="6947319" cy="1313161"/>
          </a:xfrm>
        </p:spPr>
        <p:txBody>
          <a:bodyPr/>
          <a:lstStyle/>
          <a:p>
            <a:r>
              <a:rPr lang="ko-KR" altLang="en-US" dirty="0" smtClean="0">
                <a:latin typeface="HY견고딕" pitchFamily="18" charset="-127"/>
                <a:ea typeface="HY견고딕" pitchFamily="18" charset="-127"/>
              </a:rPr>
              <a:t>근린시설 및 업무시설</a:t>
            </a:r>
            <a:endParaRPr lang="ko-KR" altLang="en-US" dirty="0"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4658536" y="4485312"/>
            <a:ext cx="3663283" cy="1198984"/>
          </a:xfrm>
        </p:spPr>
        <p:txBody>
          <a:bodyPr>
            <a:noAutofit/>
          </a:bodyPr>
          <a:lstStyle/>
          <a:p>
            <a:pPr algn="r"/>
            <a:r>
              <a:rPr lang="en-US" altLang="ko-KR" b="1" dirty="0" smtClean="0">
                <a:solidFill>
                  <a:schemeClr val="bg2">
                    <a:lumMod val="25000"/>
                  </a:schemeClr>
                </a:solidFill>
              </a:rPr>
              <a:t>2013.12.13(</a:t>
            </a:r>
            <a:r>
              <a:rPr lang="ko-KR" altLang="en-US" b="1" dirty="0" smtClean="0">
                <a:solidFill>
                  <a:schemeClr val="bg2">
                    <a:lumMod val="25000"/>
                  </a:schemeClr>
                </a:solidFill>
              </a:rPr>
              <a:t>금</a:t>
            </a:r>
            <a:r>
              <a:rPr lang="en-US" altLang="ko-KR" b="1" dirty="0" smtClean="0">
                <a:solidFill>
                  <a:schemeClr val="bg2">
                    <a:lumMod val="25000"/>
                  </a:schemeClr>
                </a:solidFill>
              </a:rPr>
              <a:t>)</a:t>
            </a:r>
          </a:p>
          <a:p>
            <a:pPr algn="r"/>
            <a:r>
              <a:rPr lang="ko-KR" altLang="en-US" b="1" dirty="0" smtClean="0">
                <a:solidFill>
                  <a:schemeClr val="bg2">
                    <a:lumMod val="25000"/>
                  </a:schemeClr>
                </a:solidFill>
              </a:rPr>
              <a:t>지도교수</a:t>
            </a:r>
            <a:r>
              <a:rPr lang="en-US" altLang="ko-KR" b="1" dirty="0" smtClean="0">
                <a:solidFill>
                  <a:schemeClr val="bg2">
                    <a:lumMod val="25000"/>
                  </a:schemeClr>
                </a:solidFill>
              </a:rPr>
              <a:t>.</a:t>
            </a:r>
            <a:r>
              <a:rPr lang="ko-KR" altLang="en-US" b="1" dirty="0" smtClean="0">
                <a:solidFill>
                  <a:schemeClr val="bg2">
                    <a:lumMod val="25000"/>
                  </a:schemeClr>
                </a:solidFill>
              </a:rPr>
              <a:t> 조 만 현</a:t>
            </a:r>
            <a:endParaRPr lang="ko-KR" altLang="en-US" b="1" dirty="0">
              <a:solidFill>
                <a:schemeClr val="bg2">
                  <a:lumMod val="25000"/>
                </a:schemeClr>
              </a:solidFill>
            </a:endParaRPr>
          </a:p>
        </p:txBody>
      </p:sp>
      <p:grpSp>
        <p:nvGrpSpPr>
          <p:cNvPr id="6" name="그룹 5"/>
          <p:cNvGrpSpPr/>
          <p:nvPr/>
        </p:nvGrpSpPr>
        <p:grpSpPr>
          <a:xfrm>
            <a:off x="7155025" y="1700808"/>
            <a:ext cx="1260475" cy="1260475"/>
            <a:chOff x="6732588" y="2276475"/>
            <a:chExt cx="1584325" cy="1584325"/>
          </a:xfrm>
        </p:grpSpPr>
        <p:sp>
          <p:nvSpPr>
            <p:cNvPr id="7" name="직사각형 6"/>
            <p:cNvSpPr/>
            <p:nvPr userDrawn="1"/>
          </p:nvSpPr>
          <p:spPr>
            <a:xfrm>
              <a:off x="6804025" y="3644900"/>
              <a:ext cx="215900" cy="215900"/>
            </a:xfrm>
            <a:prstGeom prst="rect">
              <a:avLst/>
            </a:prstGeom>
            <a:solidFill>
              <a:schemeClr val="accent5">
                <a:alpha val="69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8" name="직사각형 7"/>
            <p:cNvSpPr/>
            <p:nvPr userDrawn="1"/>
          </p:nvSpPr>
          <p:spPr>
            <a:xfrm>
              <a:off x="7019925" y="3644900"/>
              <a:ext cx="215900" cy="215900"/>
            </a:xfrm>
            <a:prstGeom prst="rect">
              <a:avLst/>
            </a:prstGeom>
            <a:solidFill>
              <a:schemeClr val="accent5">
                <a:alpha val="69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9" name="직사각형 8"/>
            <p:cNvSpPr/>
            <p:nvPr userDrawn="1"/>
          </p:nvSpPr>
          <p:spPr>
            <a:xfrm>
              <a:off x="7235825" y="3644900"/>
              <a:ext cx="215900" cy="215900"/>
            </a:xfrm>
            <a:prstGeom prst="rect">
              <a:avLst/>
            </a:prstGeom>
            <a:solidFill>
              <a:schemeClr val="accent5">
                <a:alpha val="69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10" name="직사각형 9"/>
            <p:cNvSpPr/>
            <p:nvPr userDrawn="1"/>
          </p:nvSpPr>
          <p:spPr>
            <a:xfrm>
              <a:off x="7451725" y="3644900"/>
              <a:ext cx="215900" cy="215900"/>
            </a:xfrm>
            <a:prstGeom prst="rect">
              <a:avLst/>
            </a:prstGeom>
            <a:solidFill>
              <a:schemeClr val="accent5">
                <a:alpha val="69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11" name="직사각형 10"/>
            <p:cNvSpPr/>
            <p:nvPr userDrawn="1"/>
          </p:nvSpPr>
          <p:spPr>
            <a:xfrm>
              <a:off x="7667625" y="3644900"/>
              <a:ext cx="217488" cy="215900"/>
            </a:xfrm>
            <a:prstGeom prst="rect">
              <a:avLst/>
            </a:prstGeom>
            <a:solidFill>
              <a:schemeClr val="accent5">
                <a:alpha val="69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12" name="직사각형 11"/>
            <p:cNvSpPr/>
            <p:nvPr userDrawn="1"/>
          </p:nvSpPr>
          <p:spPr>
            <a:xfrm>
              <a:off x="8101013" y="3644900"/>
              <a:ext cx="215900" cy="215900"/>
            </a:xfrm>
            <a:prstGeom prst="rect">
              <a:avLst/>
            </a:prstGeom>
            <a:solidFill>
              <a:schemeClr val="accent5">
                <a:alpha val="69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13" name="직사각형 12"/>
            <p:cNvSpPr/>
            <p:nvPr userDrawn="1"/>
          </p:nvSpPr>
          <p:spPr>
            <a:xfrm>
              <a:off x="6804025" y="3429000"/>
              <a:ext cx="215900" cy="215900"/>
            </a:xfrm>
            <a:prstGeom prst="rect">
              <a:avLst/>
            </a:prstGeom>
            <a:solidFill>
              <a:schemeClr val="accent5">
                <a:alpha val="69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14" name="직사각형 13"/>
            <p:cNvSpPr/>
            <p:nvPr userDrawn="1"/>
          </p:nvSpPr>
          <p:spPr>
            <a:xfrm>
              <a:off x="7019925" y="3429000"/>
              <a:ext cx="215900" cy="215900"/>
            </a:xfrm>
            <a:prstGeom prst="rect">
              <a:avLst/>
            </a:prstGeom>
            <a:solidFill>
              <a:schemeClr val="accent5">
                <a:alpha val="49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15" name="직사각형 14"/>
            <p:cNvSpPr/>
            <p:nvPr userDrawn="1"/>
          </p:nvSpPr>
          <p:spPr>
            <a:xfrm>
              <a:off x="7235825" y="3429000"/>
              <a:ext cx="215900" cy="215900"/>
            </a:xfrm>
            <a:prstGeom prst="rect">
              <a:avLst/>
            </a:prstGeom>
            <a:solidFill>
              <a:schemeClr val="accent5">
                <a:alpha val="69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16" name="직사각형 15"/>
            <p:cNvSpPr/>
            <p:nvPr userDrawn="1"/>
          </p:nvSpPr>
          <p:spPr>
            <a:xfrm>
              <a:off x="7451725" y="3429000"/>
              <a:ext cx="215900" cy="215900"/>
            </a:xfrm>
            <a:prstGeom prst="rect">
              <a:avLst/>
            </a:prstGeom>
            <a:solidFill>
              <a:schemeClr val="accent5">
                <a:alpha val="69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17" name="직사각형 16"/>
            <p:cNvSpPr/>
            <p:nvPr userDrawn="1"/>
          </p:nvSpPr>
          <p:spPr>
            <a:xfrm>
              <a:off x="7667625" y="3429000"/>
              <a:ext cx="217488" cy="215900"/>
            </a:xfrm>
            <a:prstGeom prst="rect">
              <a:avLst/>
            </a:prstGeom>
            <a:solidFill>
              <a:schemeClr val="accent5">
                <a:alpha val="69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18" name="직사각형 17"/>
            <p:cNvSpPr/>
            <p:nvPr userDrawn="1"/>
          </p:nvSpPr>
          <p:spPr>
            <a:xfrm>
              <a:off x="7885113" y="3429000"/>
              <a:ext cx="215900" cy="215900"/>
            </a:xfrm>
            <a:prstGeom prst="rect">
              <a:avLst/>
            </a:prstGeom>
            <a:solidFill>
              <a:schemeClr val="accent5">
                <a:alpha val="69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19" name="직사각형 18"/>
            <p:cNvSpPr/>
            <p:nvPr userDrawn="1"/>
          </p:nvSpPr>
          <p:spPr>
            <a:xfrm>
              <a:off x="6732588" y="3213100"/>
              <a:ext cx="215900" cy="215900"/>
            </a:xfrm>
            <a:prstGeom prst="rect">
              <a:avLst/>
            </a:prstGeom>
            <a:solidFill>
              <a:schemeClr val="accent5">
                <a:alpha val="69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20" name="직사각형 19"/>
            <p:cNvSpPr/>
            <p:nvPr userDrawn="1"/>
          </p:nvSpPr>
          <p:spPr>
            <a:xfrm>
              <a:off x="7019925" y="3213100"/>
              <a:ext cx="215900" cy="215900"/>
            </a:xfrm>
            <a:prstGeom prst="rect">
              <a:avLst/>
            </a:prstGeom>
            <a:solidFill>
              <a:schemeClr val="accent5">
                <a:alpha val="69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21" name="직사각형 20"/>
            <p:cNvSpPr/>
            <p:nvPr userDrawn="1"/>
          </p:nvSpPr>
          <p:spPr>
            <a:xfrm>
              <a:off x="7235825" y="3213100"/>
              <a:ext cx="215900" cy="215900"/>
            </a:xfrm>
            <a:prstGeom prst="rect">
              <a:avLst/>
            </a:prstGeom>
            <a:solidFill>
              <a:schemeClr val="accent5">
                <a:alpha val="69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22" name="직사각형 21"/>
            <p:cNvSpPr/>
            <p:nvPr userDrawn="1"/>
          </p:nvSpPr>
          <p:spPr>
            <a:xfrm>
              <a:off x="7451725" y="3213100"/>
              <a:ext cx="215900" cy="215900"/>
            </a:xfrm>
            <a:prstGeom prst="rect">
              <a:avLst/>
            </a:prstGeom>
            <a:solidFill>
              <a:schemeClr val="accent5">
                <a:alpha val="69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23" name="직사각형 22"/>
            <p:cNvSpPr/>
            <p:nvPr userDrawn="1"/>
          </p:nvSpPr>
          <p:spPr>
            <a:xfrm>
              <a:off x="7667625" y="3213100"/>
              <a:ext cx="217488" cy="215900"/>
            </a:xfrm>
            <a:prstGeom prst="rect">
              <a:avLst/>
            </a:prstGeom>
            <a:solidFill>
              <a:schemeClr val="accent5">
                <a:alpha val="88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24" name="직사각형 23"/>
            <p:cNvSpPr/>
            <p:nvPr userDrawn="1"/>
          </p:nvSpPr>
          <p:spPr>
            <a:xfrm>
              <a:off x="8101013" y="3213100"/>
              <a:ext cx="215900" cy="215900"/>
            </a:xfrm>
            <a:prstGeom prst="rect">
              <a:avLst/>
            </a:prstGeom>
            <a:solidFill>
              <a:schemeClr val="accent5">
                <a:alpha val="69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25" name="직사각형 24"/>
            <p:cNvSpPr/>
            <p:nvPr userDrawn="1"/>
          </p:nvSpPr>
          <p:spPr>
            <a:xfrm>
              <a:off x="7019925" y="2997200"/>
              <a:ext cx="215900" cy="215900"/>
            </a:xfrm>
            <a:prstGeom prst="rect">
              <a:avLst/>
            </a:prstGeom>
            <a:solidFill>
              <a:schemeClr val="accent5">
                <a:alpha val="69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26" name="직사각형 25"/>
            <p:cNvSpPr/>
            <p:nvPr userDrawn="1"/>
          </p:nvSpPr>
          <p:spPr>
            <a:xfrm>
              <a:off x="7235825" y="2997200"/>
              <a:ext cx="215900" cy="215900"/>
            </a:xfrm>
            <a:prstGeom prst="rect">
              <a:avLst/>
            </a:prstGeom>
            <a:solidFill>
              <a:schemeClr val="accent5">
                <a:alpha val="69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27" name="직사각형 26"/>
            <p:cNvSpPr/>
            <p:nvPr userDrawn="1"/>
          </p:nvSpPr>
          <p:spPr>
            <a:xfrm>
              <a:off x="7667625" y="2997200"/>
              <a:ext cx="217488" cy="215900"/>
            </a:xfrm>
            <a:prstGeom prst="rect">
              <a:avLst/>
            </a:prstGeom>
            <a:solidFill>
              <a:schemeClr val="accent5">
                <a:alpha val="69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28" name="직사각형 27"/>
            <p:cNvSpPr/>
            <p:nvPr userDrawn="1"/>
          </p:nvSpPr>
          <p:spPr>
            <a:xfrm>
              <a:off x="6804025" y="2997200"/>
              <a:ext cx="215900" cy="215900"/>
            </a:xfrm>
            <a:prstGeom prst="rect">
              <a:avLst/>
            </a:prstGeom>
            <a:solidFill>
              <a:schemeClr val="accent5">
                <a:alpha val="69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29" name="직사각형 28"/>
            <p:cNvSpPr/>
            <p:nvPr userDrawn="1"/>
          </p:nvSpPr>
          <p:spPr>
            <a:xfrm>
              <a:off x="7885113" y="2997200"/>
              <a:ext cx="215900" cy="215900"/>
            </a:xfrm>
            <a:prstGeom prst="rect">
              <a:avLst/>
            </a:prstGeom>
            <a:solidFill>
              <a:schemeClr val="accent5">
                <a:alpha val="69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30" name="직사각형 29"/>
            <p:cNvSpPr/>
            <p:nvPr userDrawn="1"/>
          </p:nvSpPr>
          <p:spPr>
            <a:xfrm>
              <a:off x="6804025" y="2781300"/>
              <a:ext cx="215900" cy="215900"/>
            </a:xfrm>
            <a:prstGeom prst="rect">
              <a:avLst/>
            </a:prstGeom>
            <a:solidFill>
              <a:schemeClr val="accent5">
                <a:alpha val="69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31" name="직사각형 30"/>
            <p:cNvSpPr/>
            <p:nvPr userDrawn="1"/>
          </p:nvSpPr>
          <p:spPr>
            <a:xfrm>
              <a:off x="7019925" y="2781300"/>
              <a:ext cx="215900" cy="215900"/>
            </a:xfrm>
            <a:prstGeom prst="rect">
              <a:avLst/>
            </a:prstGeom>
            <a:solidFill>
              <a:schemeClr val="accent5">
                <a:alpha val="69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32" name="직사각형 31"/>
            <p:cNvSpPr/>
            <p:nvPr userDrawn="1"/>
          </p:nvSpPr>
          <p:spPr>
            <a:xfrm>
              <a:off x="7235825" y="2781300"/>
              <a:ext cx="215900" cy="215900"/>
            </a:xfrm>
            <a:prstGeom prst="rect">
              <a:avLst/>
            </a:prstGeom>
            <a:solidFill>
              <a:schemeClr val="accent5">
                <a:alpha val="23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33" name="직사각형 32"/>
            <p:cNvSpPr/>
            <p:nvPr userDrawn="1"/>
          </p:nvSpPr>
          <p:spPr>
            <a:xfrm>
              <a:off x="7451725" y="2781300"/>
              <a:ext cx="215900" cy="215900"/>
            </a:xfrm>
            <a:prstGeom prst="rect">
              <a:avLst/>
            </a:prstGeom>
            <a:solidFill>
              <a:schemeClr val="accent5">
                <a:alpha val="69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34" name="직사각형 33"/>
            <p:cNvSpPr/>
            <p:nvPr userDrawn="1"/>
          </p:nvSpPr>
          <p:spPr>
            <a:xfrm>
              <a:off x="7667625" y="2781300"/>
              <a:ext cx="217488" cy="215900"/>
            </a:xfrm>
            <a:prstGeom prst="rect">
              <a:avLst/>
            </a:prstGeom>
            <a:solidFill>
              <a:schemeClr val="accent5">
                <a:alpha val="69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35" name="직사각형 34"/>
            <p:cNvSpPr/>
            <p:nvPr userDrawn="1"/>
          </p:nvSpPr>
          <p:spPr>
            <a:xfrm>
              <a:off x="7885113" y="2781300"/>
              <a:ext cx="215900" cy="215900"/>
            </a:xfrm>
            <a:prstGeom prst="rect">
              <a:avLst/>
            </a:prstGeom>
            <a:solidFill>
              <a:schemeClr val="accent5">
                <a:alpha val="69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36" name="직사각형 35"/>
            <p:cNvSpPr/>
            <p:nvPr userDrawn="1"/>
          </p:nvSpPr>
          <p:spPr>
            <a:xfrm>
              <a:off x="7019925" y="2565400"/>
              <a:ext cx="215900" cy="215900"/>
            </a:xfrm>
            <a:prstGeom prst="rect">
              <a:avLst/>
            </a:prstGeom>
            <a:solidFill>
              <a:schemeClr val="accent5">
                <a:alpha val="69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37" name="직사각형 36"/>
            <p:cNvSpPr/>
            <p:nvPr userDrawn="1"/>
          </p:nvSpPr>
          <p:spPr>
            <a:xfrm>
              <a:off x="7235825" y="2276475"/>
              <a:ext cx="215900" cy="215900"/>
            </a:xfrm>
            <a:prstGeom prst="rect">
              <a:avLst/>
            </a:prstGeom>
            <a:solidFill>
              <a:schemeClr val="accent5">
                <a:alpha val="69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38" name="직사각형 37"/>
            <p:cNvSpPr/>
            <p:nvPr userDrawn="1"/>
          </p:nvSpPr>
          <p:spPr>
            <a:xfrm>
              <a:off x="7451725" y="2565400"/>
              <a:ext cx="215900" cy="215900"/>
            </a:xfrm>
            <a:prstGeom prst="rect">
              <a:avLst/>
            </a:prstGeom>
            <a:solidFill>
              <a:schemeClr val="accent5">
                <a:alpha val="69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39" name="직사각형 38"/>
            <p:cNvSpPr/>
            <p:nvPr userDrawn="1"/>
          </p:nvSpPr>
          <p:spPr>
            <a:xfrm>
              <a:off x="7667625" y="2565400"/>
              <a:ext cx="217488" cy="215900"/>
            </a:xfrm>
            <a:prstGeom prst="rect">
              <a:avLst/>
            </a:prstGeom>
            <a:solidFill>
              <a:schemeClr val="accent5">
                <a:alpha val="69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40" name="직사각형 39"/>
            <p:cNvSpPr/>
            <p:nvPr userDrawn="1"/>
          </p:nvSpPr>
          <p:spPr>
            <a:xfrm>
              <a:off x="7956550" y="2349500"/>
              <a:ext cx="215900" cy="215900"/>
            </a:xfrm>
            <a:prstGeom prst="rect">
              <a:avLst/>
            </a:prstGeom>
            <a:solidFill>
              <a:schemeClr val="accent5">
                <a:alpha val="69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</p:grpSp>
      <p:sp>
        <p:nvSpPr>
          <p:cNvPr id="41" name="직사각형 40"/>
          <p:cNvSpPr/>
          <p:nvPr/>
        </p:nvSpPr>
        <p:spPr>
          <a:xfrm flipV="1">
            <a:off x="1115616" y="2919530"/>
            <a:ext cx="7299884" cy="45719"/>
          </a:xfrm>
          <a:prstGeom prst="rect">
            <a:avLst/>
          </a:prstGeom>
          <a:solidFill>
            <a:srgbClr val="44B6AB">
              <a:alpha val="66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/>
          </a:p>
        </p:txBody>
      </p:sp>
      <p:sp>
        <p:nvSpPr>
          <p:cNvPr id="42" name="슬라이드 번호 개체 틀 4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84EE4-06E4-4171-AD8C-D57C4DFCF6B7}" type="slidenum">
              <a:rPr lang="ko-KR" altLang="en-US" smtClean="0"/>
              <a:t>1</a:t>
            </a:fld>
            <a:endParaRPr lang="ko-KR" altLang="en-US"/>
          </a:p>
        </p:txBody>
      </p:sp>
      <p:sp>
        <p:nvSpPr>
          <p:cNvPr id="43" name="직사각형 42"/>
          <p:cNvSpPr/>
          <p:nvPr/>
        </p:nvSpPr>
        <p:spPr>
          <a:xfrm>
            <a:off x="649601" y="4293096"/>
            <a:ext cx="3384376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 eaLnBrk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대구대학교</a:t>
            </a:r>
            <a:endParaRPr kumimoji="0" lang="en-US" altLang="ko-KR" b="1" dirty="0" smtClean="0">
              <a:solidFill>
                <a:schemeClr val="tx1">
                  <a:lumMod val="65000"/>
                  <a:lumOff val="3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  <a:p>
            <a:pPr marL="514350" indent="-514350" algn="just" eaLnBrk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행정대학 </a:t>
            </a:r>
            <a:r>
              <a:rPr kumimoji="0" lang="ko-KR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부동산학과</a:t>
            </a:r>
            <a:endParaRPr kumimoji="0" lang="en-US" altLang="ko-KR" b="1" dirty="0" smtClean="0">
              <a:solidFill>
                <a:schemeClr val="tx1">
                  <a:lumMod val="65000"/>
                  <a:lumOff val="3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  <a:p>
            <a:pPr marL="514350" indent="-514350" algn="just" eaLnBrk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교과명</a:t>
            </a:r>
            <a:r>
              <a:rPr lang="en-US" altLang="ko-KR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. </a:t>
            </a:r>
            <a:r>
              <a:rPr lang="ko-KR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레저 부동산 관리 개발</a:t>
            </a:r>
            <a:endParaRPr lang="en-US" altLang="ko-KR" b="1" dirty="0" smtClean="0">
              <a:solidFill>
                <a:schemeClr val="tx1">
                  <a:lumMod val="65000"/>
                  <a:lumOff val="3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44" name="직사각형 43"/>
          <p:cNvSpPr/>
          <p:nvPr/>
        </p:nvSpPr>
        <p:spPr>
          <a:xfrm>
            <a:off x="837301" y="1373936"/>
            <a:ext cx="2823209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 algn="just" eaLnBrk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b="1" dirty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[</a:t>
            </a:r>
            <a:r>
              <a:rPr lang="ko-KR" altLang="en-US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수익형</a:t>
            </a:r>
            <a:r>
              <a:rPr lang="ko-KR" alt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부동산 개발전략</a:t>
            </a:r>
            <a:r>
              <a:rPr lang="en-US" altLang="ko-KR" b="1" dirty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]</a:t>
            </a:r>
            <a:endParaRPr lang="en-US" altLang="ko-KR" b="1" dirty="0">
              <a:solidFill>
                <a:schemeClr val="tx1">
                  <a:lumMod val="65000"/>
                  <a:lumOff val="3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61534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0" autoRev="1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0" autoRev="1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0" autoRev="1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0" autoRev="1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그룹 23"/>
          <p:cNvGrpSpPr/>
          <p:nvPr/>
        </p:nvGrpSpPr>
        <p:grpSpPr>
          <a:xfrm>
            <a:off x="81626" y="16494"/>
            <a:ext cx="6725746" cy="477054"/>
            <a:chOff x="179388" y="118183"/>
            <a:chExt cx="8220441" cy="583072"/>
          </a:xfrm>
        </p:grpSpPr>
        <p:grpSp>
          <p:nvGrpSpPr>
            <p:cNvPr id="25" name="그룹 24"/>
            <p:cNvGrpSpPr/>
            <p:nvPr/>
          </p:nvGrpSpPr>
          <p:grpSpPr>
            <a:xfrm>
              <a:off x="179388" y="188913"/>
              <a:ext cx="485775" cy="485775"/>
              <a:chOff x="179388" y="188913"/>
              <a:chExt cx="863600" cy="863600"/>
            </a:xfrm>
          </p:grpSpPr>
          <p:sp>
            <p:nvSpPr>
              <p:cNvPr id="28" name="직사각형 27"/>
              <p:cNvSpPr/>
              <p:nvPr/>
            </p:nvSpPr>
            <p:spPr>
              <a:xfrm>
                <a:off x="395288" y="6207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29" name="직사각형 28"/>
              <p:cNvSpPr/>
              <p:nvPr/>
            </p:nvSpPr>
            <p:spPr>
              <a:xfrm>
                <a:off x="611188" y="6207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30" name="직사각형 29"/>
              <p:cNvSpPr/>
              <p:nvPr/>
            </p:nvSpPr>
            <p:spPr>
              <a:xfrm>
                <a:off x="827088" y="6207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31" name="직사각형 30"/>
              <p:cNvSpPr/>
              <p:nvPr/>
            </p:nvSpPr>
            <p:spPr>
              <a:xfrm>
                <a:off x="179388" y="6207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32" name="직사각형 31"/>
              <p:cNvSpPr/>
              <p:nvPr/>
            </p:nvSpPr>
            <p:spPr>
              <a:xfrm>
                <a:off x="179388" y="4048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33" name="직사각형 32"/>
              <p:cNvSpPr/>
              <p:nvPr/>
            </p:nvSpPr>
            <p:spPr>
              <a:xfrm>
                <a:off x="395288" y="4048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34" name="직사각형 33"/>
              <p:cNvSpPr/>
              <p:nvPr/>
            </p:nvSpPr>
            <p:spPr>
              <a:xfrm>
                <a:off x="611188" y="4048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35" name="직사각형 34"/>
              <p:cNvSpPr/>
              <p:nvPr/>
            </p:nvSpPr>
            <p:spPr>
              <a:xfrm>
                <a:off x="827088" y="4048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36" name="직사각형 35"/>
              <p:cNvSpPr/>
              <p:nvPr/>
            </p:nvSpPr>
            <p:spPr>
              <a:xfrm>
                <a:off x="179388" y="1889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37" name="직사각형 36"/>
              <p:cNvSpPr/>
              <p:nvPr/>
            </p:nvSpPr>
            <p:spPr>
              <a:xfrm>
                <a:off x="395288" y="1889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38" name="직사각형 37"/>
              <p:cNvSpPr/>
              <p:nvPr/>
            </p:nvSpPr>
            <p:spPr>
              <a:xfrm>
                <a:off x="611188" y="1889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39" name="직사각형 38"/>
              <p:cNvSpPr/>
              <p:nvPr/>
            </p:nvSpPr>
            <p:spPr>
              <a:xfrm>
                <a:off x="827088" y="1889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40" name="직사각형 39"/>
              <p:cNvSpPr/>
              <p:nvPr/>
            </p:nvSpPr>
            <p:spPr>
              <a:xfrm>
                <a:off x="179388" y="8366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41" name="직사각형 40"/>
              <p:cNvSpPr/>
              <p:nvPr/>
            </p:nvSpPr>
            <p:spPr>
              <a:xfrm>
                <a:off x="395288" y="8366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42" name="직사각형 41"/>
              <p:cNvSpPr/>
              <p:nvPr/>
            </p:nvSpPr>
            <p:spPr>
              <a:xfrm>
                <a:off x="611188" y="8366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43" name="직사각형 42"/>
              <p:cNvSpPr/>
              <p:nvPr/>
            </p:nvSpPr>
            <p:spPr>
              <a:xfrm>
                <a:off x="827088" y="8366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</p:grpSp>
        <p:sp>
          <p:nvSpPr>
            <p:cNvPr id="26" name="직사각형 25"/>
            <p:cNvSpPr/>
            <p:nvPr/>
          </p:nvSpPr>
          <p:spPr>
            <a:xfrm>
              <a:off x="702861" y="643057"/>
              <a:ext cx="7696968" cy="55879"/>
            </a:xfrm>
            <a:prstGeom prst="rect">
              <a:avLst/>
            </a:prstGeom>
            <a:solidFill>
              <a:srgbClr val="44B6AB">
                <a:alpha val="27000"/>
              </a:srgb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907578" y="118183"/>
              <a:ext cx="4283969" cy="5830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2500" dirty="0" smtClean="0">
                  <a:latin typeface="HY울릉도M" pitchFamily="18" charset="-127"/>
                  <a:ea typeface="HY울릉도M" pitchFamily="18" charset="-127"/>
                </a:rPr>
                <a:t>업무시설의 개발방법</a:t>
              </a:r>
              <a:endParaRPr lang="ko-KR" altLang="en-US" sz="2500" dirty="0">
                <a:latin typeface="HY울릉도M" pitchFamily="18" charset="-127"/>
                <a:ea typeface="HY울릉도M" pitchFamily="18" charset="-127"/>
              </a:endParaRPr>
            </a:p>
          </p:txBody>
        </p:sp>
      </p:grpSp>
      <p:graphicFrame>
        <p:nvGraphicFramePr>
          <p:cNvPr id="44" name="표 4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9121688"/>
              </p:ext>
            </p:extLst>
          </p:nvPr>
        </p:nvGraphicFramePr>
        <p:xfrm>
          <a:off x="265542" y="1556792"/>
          <a:ext cx="8266898" cy="4392488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2301411"/>
                <a:gridCol w="5965487"/>
              </a:tblGrid>
              <a:tr h="37898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구분</a:t>
                      </a:r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개념</a:t>
                      </a:r>
                      <a:endParaRPr lang="ko-KR" altLang="en-US" sz="1400" dirty="0"/>
                    </a:p>
                  </a:txBody>
                  <a:tcPr anchor="ctr"/>
                </a:tc>
              </a:tr>
              <a:tr h="222702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dirty="0" smtClean="0"/>
                        <a:t>공공업무시설</a:t>
                      </a:r>
                      <a:endParaRPr lang="en-US" altLang="ko-KR" sz="1400" b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742950" lvl="1" indent="-285750" algn="l" latinLnBrk="1">
                        <a:lnSpc>
                          <a:spcPct val="200000"/>
                        </a:lnSpc>
                        <a:buFont typeface="Arial" pitchFamily="34" charset="0"/>
                        <a:buChar char="•"/>
                      </a:pPr>
                      <a:r>
                        <a:rPr lang="ko-KR" altLang="en-US" sz="1400" b="0" dirty="0" smtClean="0"/>
                        <a:t>이용자의 접근이 편리하고 교통이 편리한 곳</a:t>
                      </a:r>
                      <a:endParaRPr lang="en-US" altLang="ko-KR" sz="1400" b="0" dirty="0" smtClean="0"/>
                    </a:p>
                    <a:p>
                      <a:pPr marL="742950" lvl="1" indent="-285750" algn="l" latinLnBrk="1">
                        <a:lnSpc>
                          <a:spcPct val="200000"/>
                        </a:lnSpc>
                        <a:buFont typeface="Arial" pitchFamily="34" charset="0"/>
                        <a:buChar char="•"/>
                      </a:pPr>
                      <a:r>
                        <a:rPr lang="ko-KR" altLang="en-US" sz="1400" b="0" dirty="0" smtClean="0"/>
                        <a:t>공무수행에 적합한 환경</a:t>
                      </a:r>
                      <a:endParaRPr lang="en-US" altLang="ko-KR" sz="1400" b="0" dirty="0" smtClean="0"/>
                    </a:p>
                    <a:p>
                      <a:pPr marL="742950" lvl="1" indent="-285750" algn="l" latinLnBrk="1">
                        <a:lnSpc>
                          <a:spcPct val="200000"/>
                        </a:lnSpc>
                        <a:buFont typeface="Arial" pitchFamily="34" charset="0"/>
                        <a:buChar char="•"/>
                      </a:pPr>
                      <a:r>
                        <a:rPr lang="ko-KR" altLang="en-US" sz="1400" b="0" dirty="0" smtClean="0"/>
                        <a:t>유사시설의 집약</a:t>
                      </a:r>
                      <a:endParaRPr lang="en-US" altLang="ko-KR" sz="1400" b="0" dirty="0" smtClean="0"/>
                    </a:p>
                    <a:p>
                      <a:pPr marL="742950" lvl="1" indent="-285750" algn="l" latinLnBrk="1">
                        <a:lnSpc>
                          <a:spcPct val="200000"/>
                        </a:lnSpc>
                        <a:buFont typeface="Arial" pitchFamily="34" charset="0"/>
                        <a:buChar char="•"/>
                      </a:pPr>
                      <a:r>
                        <a:rPr lang="ko-KR" altLang="en-US" sz="1400" b="0" dirty="0" smtClean="0"/>
                        <a:t>이용자의 편의시설</a:t>
                      </a:r>
                      <a:r>
                        <a:rPr lang="en-US" altLang="ko-KR" sz="1400" b="0" dirty="0" smtClean="0"/>
                        <a:t>(</a:t>
                      </a:r>
                      <a:r>
                        <a:rPr lang="ko-KR" altLang="en-US" sz="1400" b="0" dirty="0" smtClean="0"/>
                        <a:t>주차장</a:t>
                      </a:r>
                      <a:r>
                        <a:rPr lang="en-US" altLang="ko-KR" sz="1400" b="0" dirty="0" smtClean="0"/>
                        <a:t>,</a:t>
                      </a:r>
                      <a:r>
                        <a:rPr lang="en-US" altLang="ko-KR" sz="1400" b="0" baseline="0" dirty="0" smtClean="0"/>
                        <a:t> </a:t>
                      </a:r>
                      <a:r>
                        <a:rPr lang="ko-KR" altLang="en-US" sz="1400" b="0" baseline="0" dirty="0" smtClean="0"/>
                        <a:t>휴게소</a:t>
                      </a:r>
                      <a:r>
                        <a:rPr lang="en-US" altLang="ko-KR" sz="1400" b="0" baseline="0" dirty="0" smtClean="0"/>
                        <a:t>, </a:t>
                      </a:r>
                      <a:r>
                        <a:rPr lang="ko-KR" altLang="en-US" sz="1400" b="0" baseline="0" dirty="0" smtClean="0"/>
                        <a:t>구내매점</a:t>
                      </a:r>
                      <a:r>
                        <a:rPr lang="en-US" altLang="ko-KR" sz="1400" b="0" baseline="0" dirty="0" smtClean="0"/>
                        <a:t>, </a:t>
                      </a:r>
                      <a:r>
                        <a:rPr lang="ko-KR" altLang="en-US" sz="1400" b="0" baseline="0" dirty="0" smtClean="0"/>
                        <a:t>공중전화 등</a:t>
                      </a:r>
                      <a:r>
                        <a:rPr lang="en-US" altLang="ko-KR" sz="1400" b="0" baseline="0" dirty="0" smtClean="0"/>
                        <a:t>)</a:t>
                      </a:r>
                      <a:r>
                        <a:rPr lang="ko-KR" altLang="en-US" sz="1400" b="0" baseline="0" dirty="0" smtClean="0"/>
                        <a:t>의 확보 등이 우선 될 수 있는 곳</a:t>
                      </a:r>
                      <a:endParaRPr lang="ko-KR" altLang="en-US" sz="1400" b="0" dirty="0"/>
                    </a:p>
                  </a:txBody>
                  <a:tcPr anchor="ctr"/>
                </a:tc>
              </a:tr>
              <a:tr h="178648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dirty="0" smtClean="0"/>
                        <a:t>근린공공시설</a:t>
                      </a:r>
                      <a:endParaRPr lang="ko-KR" altLang="en-US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742950" lvl="1" indent="-285750" algn="l" latinLnBrk="1">
                        <a:lnSpc>
                          <a:spcPct val="200000"/>
                        </a:lnSpc>
                        <a:buFont typeface="Arial" pitchFamily="34" charset="0"/>
                        <a:buChar char="•"/>
                      </a:pPr>
                      <a:r>
                        <a:rPr lang="ko-KR" altLang="en-US" sz="1400" b="0" dirty="0" smtClean="0"/>
                        <a:t>도심</a:t>
                      </a:r>
                      <a:r>
                        <a:rPr lang="en-US" altLang="ko-KR" sz="1400" b="0" dirty="0" smtClean="0"/>
                        <a:t>, </a:t>
                      </a:r>
                      <a:r>
                        <a:rPr lang="ko-KR" altLang="en-US" sz="1400" b="0" dirty="0" smtClean="0"/>
                        <a:t>상업중심가로서 교통이 편리한 곳</a:t>
                      </a:r>
                      <a:endParaRPr lang="en-US" altLang="ko-KR" sz="1400" b="0" dirty="0" smtClean="0"/>
                    </a:p>
                    <a:p>
                      <a:pPr marL="742950" lvl="1" indent="-285750" algn="l" latinLnBrk="1">
                        <a:lnSpc>
                          <a:spcPct val="200000"/>
                        </a:lnSpc>
                        <a:buFont typeface="Arial" pitchFamily="34" charset="0"/>
                        <a:buChar char="•"/>
                      </a:pPr>
                      <a:r>
                        <a:rPr lang="ko-KR" altLang="en-US" sz="1400" b="0" dirty="0" smtClean="0"/>
                        <a:t>도로에 </a:t>
                      </a:r>
                      <a:r>
                        <a:rPr lang="en-US" altLang="ko-KR" sz="1400" b="0" dirty="0" smtClean="0"/>
                        <a:t>2</a:t>
                      </a:r>
                      <a:r>
                        <a:rPr lang="ko-KR" altLang="en-US" sz="1400" b="0" dirty="0" err="1" smtClean="0"/>
                        <a:t>면이상</a:t>
                      </a:r>
                      <a:r>
                        <a:rPr lang="ko-KR" altLang="en-US" sz="1400" b="0" dirty="0" smtClean="0"/>
                        <a:t> 접한 곳</a:t>
                      </a:r>
                      <a:endParaRPr lang="en-US" altLang="ko-KR" sz="1400" b="0" dirty="0" smtClean="0"/>
                    </a:p>
                    <a:p>
                      <a:pPr marL="742950" lvl="1" indent="-285750" algn="l" latinLnBrk="1">
                        <a:lnSpc>
                          <a:spcPct val="200000"/>
                        </a:lnSpc>
                        <a:buFont typeface="Arial" pitchFamily="34" charset="0"/>
                        <a:buChar char="•"/>
                      </a:pPr>
                      <a:r>
                        <a:rPr lang="ko-KR" altLang="en-US" sz="1400" b="0" dirty="0" smtClean="0"/>
                        <a:t>전면도로가 </a:t>
                      </a:r>
                      <a:r>
                        <a:rPr lang="en-US" altLang="ko-KR" sz="1400" b="0" dirty="0" smtClean="0"/>
                        <a:t>20m</a:t>
                      </a:r>
                      <a:r>
                        <a:rPr lang="en-US" altLang="ko-KR" sz="1400" b="0" baseline="0" dirty="0" smtClean="0"/>
                        <a:t> </a:t>
                      </a:r>
                      <a:r>
                        <a:rPr lang="ko-KR" altLang="en-US" sz="1400" b="0" baseline="0" dirty="0" smtClean="0"/>
                        <a:t>이상인 곳</a:t>
                      </a:r>
                      <a:endParaRPr lang="en-US" altLang="ko-KR" sz="1400" b="0" baseline="0" dirty="0" smtClean="0"/>
                    </a:p>
                    <a:p>
                      <a:pPr marL="742950" lvl="1" indent="-285750" algn="l" latinLnBrk="1">
                        <a:lnSpc>
                          <a:spcPct val="200000"/>
                        </a:lnSpc>
                        <a:buFont typeface="Arial" pitchFamily="34" charset="0"/>
                        <a:buChar char="•"/>
                      </a:pPr>
                      <a:r>
                        <a:rPr lang="ko-KR" altLang="en-US" sz="1400" b="0" baseline="0" dirty="0" smtClean="0"/>
                        <a:t>직사각형 지형</a:t>
                      </a:r>
                      <a:endParaRPr lang="en-US" altLang="ko-KR" sz="1400" b="0" baseline="0" dirty="0" smtClean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5" name="TextBox 44"/>
          <p:cNvSpPr txBox="1"/>
          <p:nvPr/>
        </p:nvSpPr>
        <p:spPr>
          <a:xfrm>
            <a:off x="306768" y="877361"/>
            <a:ext cx="42484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>
                <a:latin typeface="HY울릉도M" pitchFamily="18" charset="-127"/>
                <a:ea typeface="HY울릉도M" pitchFamily="18" charset="-127"/>
              </a:rPr>
              <a:t>2</a:t>
            </a:r>
            <a:r>
              <a:rPr lang="en-US" altLang="ko-KR" dirty="0" smtClean="0">
                <a:latin typeface="HY울릉도M" pitchFamily="18" charset="-127"/>
                <a:ea typeface="HY울릉도M" pitchFamily="18" charset="-127"/>
              </a:rPr>
              <a:t>. </a:t>
            </a:r>
            <a:r>
              <a:rPr lang="ko-KR" altLang="en-US" dirty="0" smtClean="0">
                <a:latin typeface="HY울릉도M" pitchFamily="18" charset="-127"/>
                <a:ea typeface="HY울릉도M" pitchFamily="18" charset="-127"/>
              </a:rPr>
              <a:t>업무시설의 입지조건 </a:t>
            </a:r>
            <a:r>
              <a:rPr lang="en-US" altLang="ko-KR" dirty="0" smtClean="0">
                <a:latin typeface="HY울릉도M" pitchFamily="18" charset="-127"/>
                <a:ea typeface="HY울릉도M" pitchFamily="18" charset="-127"/>
              </a:rPr>
              <a:t>– p17(</a:t>
            </a:r>
            <a:r>
              <a:rPr lang="ko-KR" altLang="en-US" dirty="0" smtClean="0">
                <a:latin typeface="HY울릉도M" pitchFamily="18" charset="-127"/>
                <a:ea typeface="HY울릉도M" pitchFamily="18" charset="-127"/>
              </a:rPr>
              <a:t>표</a:t>
            </a:r>
            <a:r>
              <a:rPr lang="en-US" altLang="ko-KR" dirty="0" smtClean="0">
                <a:latin typeface="HY울릉도M" pitchFamily="18" charset="-127"/>
                <a:ea typeface="HY울릉도M" pitchFamily="18" charset="-127"/>
              </a:rPr>
              <a:t>8)</a:t>
            </a:r>
            <a:endParaRPr lang="ko-KR" altLang="en-US" dirty="0">
              <a:latin typeface="HY울릉도M" pitchFamily="18" charset="-127"/>
              <a:ea typeface="HY울릉도M" pitchFamily="18" charset="-127"/>
            </a:endParaRPr>
          </a:p>
        </p:txBody>
      </p:sp>
      <p:sp>
        <p:nvSpPr>
          <p:cNvPr id="47" name="슬라이드 번호 개체 틀 4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84EE4-06E4-4171-AD8C-D57C4DFCF6B7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3420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7504" y="836711"/>
            <a:ext cx="3600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>
                <a:latin typeface="HY울릉도M" pitchFamily="18" charset="-127"/>
                <a:ea typeface="HY울릉도M" pitchFamily="18" charset="-127"/>
              </a:rPr>
              <a:t>3</a:t>
            </a:r>
            <a:r>
              <a:rPr lang="en-US" altLang="ko-KR" sz="2000" dirty="0" smtClean="0">
                <a:latin typeface="HY울릉도M" pitchFamily="18" charset="-127"/>
                <a:ea typeface="HY울릉도M" pitchFamily="18" charset="-127"/>
              </a:rPr>
              <a:t>. </a:t>
            </a:r>
            <a:r>
              <a:rPr lang="ko-KR" altLang="en-US" sz="2000" dirty="0" smtClean="0">
                <a:latin typeface="HY울릉도M" pitchFamily="18" charset="-127"/>
                <a:ea typeface="HY울릉도M" pitchFamily="18" charset="-127"/>
              </a:rPr>
              <a:t>오피스텔</a:t>
            </a:r>
            <a:endParaRPr lang="ko-KR" altLang="en-US" sz="2000" dirty="0">
              <a:latin typeface="HY울릉도M" pitchFamily="18" charset="-127"/>
              <a:ea typeface="HY울릉도M" pitchFamily="18" charset="-127"/>
            </a:endParaRPr>
          </a:p>
        </p:txBody>
      </p:sp>
      <p:grpSp>
        <p:nvGrpSpPr>
          <p:cNvPr id="5" name="그룹 4"/>
          <p:cNvGrpSpPr/>
          <p:nvPr/>
        </p:nvGrpSpPr>
        <p:grpSpPr>
          <a:xfrm>
            <a:off x="81626" y="16494"/>
            <a:ext cx="6725746" cy="477054"/>
            <a:chOff x="179388" y="118183"/>
            <a:chExt cx="8220441" cy="583072"/>
          </a:xfrm>
        </p:grpSpPr>
        <p:grpSp>
          <p:nvGrpSpPr>
            <p:cNvPr id="6" name="그룹 5"/>
            <p:cNvGrpSpPr/>
            <p:nvPr/>
          </p:nvGrpSpPr>
          <p:grpSpPr>
            <a:xfrm>
              <a:off x="179388" y="188913"/>
              <a:ext cx="485775" cy="485775"/>
              <a:chOff x="179388" y="188913"/>
              <a:chExt cx="863600" cy="863600"/>
            </a:xfrm>
          </p:grpSpPr>
          <p:sp>
            <p:nvSpPr>
              <p:cNvPr id="9" name="직사각형 8"/>
              <p:cNvSpPr/>
              <p:nvPr/>
            </p:nvSpPr>
            <p:spPr>
              <a:xfrm>
                <a:off x="395288" y="6207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10" name="직사각형 9"/>
              <p:cNvSpPr/>
              <p:nvPr/>
            </p:nvSpPr>
            <p:spPr>
              <a:xfrm>
                <a:off x="611188" y="6207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11" name="직사각형 10"/>
              <p:cNvSpPr/>
              <p:nvPr/>
            </p:nvSpPr>
            <p:spPr>
              <a:xfrm>
                <a:off x="827088" y="6207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12" name="직사각형 11"/>
              <p:cNvSpPr/>
              <p:nvPr/>
            </p:nvSpPr>
            <p:spPr>
              <a:xfrm>
                <a:off x="179388" y="6207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13" name="직사각형 12"/>
              <p:cNvSpPr/>
              <p:nvPr/>
            </p:nvSpPr>
            <p:spPr>
              <a:xfrm>
                <a:off x="179388" y="4048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14" name="직사각형 13"/>
              <p:cNvSpPr/>
              <p:nvPr/>
            </p:nvSpPr>
            <p:spPr>
              <a:xfrm>
                <a:off x="395288" y="4048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15" name="직사각형 14"/>
              <p:cNvSpPr/>
              <p:nvPr/>
            </p:nvSpPr>
            <p:spPr>
              <a:xfrm>
                <a:off x="611188" y="4048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16" name="직사각형 15"/>
              <p:cNvSpPr/>
              <p:nvPr/>
            </p:nvSpPr>
            <p:spPr>
              <a:xfrm>
                <a:off x="827088" y="4048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17" name="직사각형 16"/>
              <p:cNvSpPr/>
              <p:nvPr/>
            </p:nvSpPr>
            <p:spPr>
              <a:xfrm>
                <a:off x="179388" y="1889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18" name="직사각형 17"/>
              <p:cNvSpPr/>
              <p:nvPr/>
            </p:nvSpPr>
            <p:spPr>
              <a:xfrm>
                <a:off x="395288" y="1889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19" name="직사각형 18"/>
              <p:cNvSpPr/>
              <p:nvPr/>
            </p:nvSpPr>
            <p:spPr>
              <a:xfrm>
                <a:off x="611188" y="1889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20" name="직사각형 19"/>
              <p:cNvSpPr/>
              <p:nvPr/>
            </p:nvSpPr>
            <p:spPr>
              <a:xfrm>
                <a:off x="827088" y="1889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21" name="직사각형 20"/>
              <p:cNvSpPr/>
              <p:nvPr/>
            </p:nvSpPr>
            <p:spPr>
              <a:xfrm>
                <a:off x="179388" y="8366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22" name="직사각형 21"/>
              <p:cNvSpPr/>
              <p:nvPr/>
            </p:nvSpPr>
            <p:spPr>
              <a:xfrm>
                <a:off x="395288" y="8366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23" name="직사각형 22"/>
              <p:cNvSpPr/>
              <p:nvPr/>
            </p:nvSpPr>
            <p:spPr>
              <a:xfrm>
                <a:off x="611188" y="8366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24" name="직사각형 23"/>
              <p:cNvSpPr/>
              <p:nvPr/>
            </p:nvSpPr>
            <p:spPr>
              <a:xfrm>
                <a:off x="827088" y="8366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</p:grpSp>
        <p:sp>
          <p:nvSpPr>
            <p:cNvPr id="7" name="직사각형 6"/>
            <p:cNvSpPr/>
            <p:nvPr/>
          </p:nvSpPr>
          <p:spPr>
            <a:xfrm>
              <a:off x="702861" y="643057"/>
              <a:ext cx="7696968" cy="55879"/>
            </a:xfrm>
            <a:prstGeom prst="rect">
              <a:avLst/>
            </a:prstGeom>
            <a:solidFill>
              <a:srgbClr val="44B6AB">
                <a:alpha val="27000"/>
              </a:srgb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907578" y="118183"/>
              <a:ext cx="4283969" cy="5830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2500" dirty="0" smtClean="0">
                  <a:latin typeface="HY울릉도M" pitchFamily="18" charset="-127"/>
                  <a:ea typeface="HY울릉도M" pitchFamily="18" charset="-127"/>
                </a:rPr>
                <a:t>업무시설의 개발방법</a:t>
              </a:r>
              <a:endParaRPr lang="ko-KR" altLang="en-US" sz="2500" dirty="0">
                <a:latin typeface="HY울릉도M" pitchFamily="18" charset="-127"/>
                <a:ea typeface="HY울릉도M" pitchFamily="18" charset="-127"/>
              </a:endParaRPr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479074" y="1395519"/>
            <a:ext cx="3600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dirty="0" smtClean="0">
                <a:latin typeface="HY울릉도M" pitchFamily="18" charset="-127"/>
                <a:ea typeface="HY울릉도M" pitchFamily="18" charset="-127"/>
              </a:rPr>
              <a:t>(1) </a:t>
            </a:r>
            <a:r>
              <a:rPr lang="ko-KR" altLang="en-US" sz="1600" dirty="0" smtClean="0">
                <a:latin typeface="HY울릉도M" pitchFamily="18" charset="-127"/>
                <a:ea typeface="HY울릉도M" pitchFamily="18" charset="-127"/>
              </a:rPr>
              <a:t>오피스텔의 세대변천 </a:t>
            </a:r>
            <a:r>
              <a:rPr lang="en-US" altLang="ko-KR" sz="1600" dirty="0" smtClean="0">
                <a:latin typeface="HY울릉도M" pitchFamily="18" charset="-127"/>
                <a:ea typeface="HY울릉도M" pitchFamily="18" charset="-127"/>
              </a:rPr>
              <a:t>– p18(</a:t>
            </a:r>
            <a:r>
              <a:rPr lang="ko-KR" altLang="en-US" sz="1600" dirty="0" smtClean="0">
                <a:latin typeface="HY울릉도M" pitchFamily="18" charset="-127"/>
                <a:ea typeface="HY울릉도M" pitchFamily="18" charset="-127"/>
              </a:rPr>
              <a:t>표</a:t>
            </a:r>
            <a:r>
              <a:rPr lang="en-US" altLang="ko-KR" sz="1600" dirty="0" smtClean="0">
                <a:latin typeface="HY울릉도M" pitchFamily="18" charset="-127"/>
                <a:ea typeface="HY울릉도M" pitchFamily="18" charset="-127"/>
              </a:rPr>
              <a:t>9)</a:t>
            </a:r>
            <a:endParaRPr lang="ko-KR" altLang="en-US" sz="1600" dirty="0">
              <a:latin typeface="HY울릉도M" pitchFamily="18" charset="-127"/>
              <a:ea typeface="HY울릉도M" pitchFamily="18" charset="-127"/>
            </a:endParaRPr>
          </a:p>
        </p:txBody>
      </p:sp>
      <p:graphicFrame>
        <p:nvGraphicFramePr>
          <p:cNvPr id="27" name="표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5518833"/>
              </p:ext>
            </p:extLst>
          </p:nvPr>
        </p:nvGraphicFramePr>
        <p:xfrm>
          <a:off x="417406" y="1916831"/>
          <a:ext cx="8331299" cy="3168353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1347191"/>
                <a:gridCol w="3492054"/>
                <a:gridCol w="3492054"/>
              </a:tblGrid>
              <a:tr h="464762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ko-KR" altLang="en-US" sz="1600" dirty="0" smtClean="0"/>
                        <a:t>구 분</a:t>
                      </a:r>
                      <a:endParaRPr lang="ko-KR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ko-KR" altLang="en-US" sz="1600" dirty="0" smtClean="0"/>
                        <a:t>시 기</a:t>
                      </a:r>
                      <a:endParaRPr lang="ko-KR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ko-KR" altLang="en-US" sz="1600" dirty="0" err="1" smtClean="0"/>
                        <a:t>특</a:t>
                      </a:r>
                      <a:r>
                        <a:rPr lang="ko-KR" altLang="en-US" sz="1600" dirty="0" smtClean="0"/>
                        <a:t> 징</a:t>
                      </a:r>
                      <a:endParaRPr lang="ko-KR" altLang="en-US" sz="1600" dirty="0"/>
                    </a:p>
                  </a:txBody>
                  <a:tcPr anchor="ctr"/>
                </a:tc>
              </a:tr>
              <a:tr h="515050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ko-KR" altLang="en-US" sz="1600" b="1" dirty="0" smtClean="0"/>
                        <a:t>제 </a:t>
                      </a:r>
                      <a:r>
                        <a:rPr lang="en-US" altLang="ko-KR" sz="1600" b="1" dirty="0" smtClean="0"/>
                        <a:t>1 </a:t>
                      </a:r>
                      <a:r>
                        <a:rPr lang="ko-KR" altLang="en-US" sz="1600" b="1" dirty="0" smtClean="0"/>
                        <a:t>세대</a:t>
                      </a:r>
                      <a:endParaRPr lang="en-US" altLang="ko-KR" sz="1600" b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1" algn="l" latinLnBrk="1">
                        <a:lnSpc>
                          <a:spcPct val="100000"/>
                        </a:lnSpc>
                      </a:pPr>
                      <a:r>
                        <a:rPr lang="en-US" altLang="ko-KR" sz="1600" b="0" dirty="0" smtClean="0"/>
                        <a:t>80</a:t>
                      </a:r>
                      <a:r>
                        <a:rPr lang="ko-KR" altLang="en-US" sz="1600" b="0" dirty="0" smtClean="0"/>
                        <a:t>년대 </a:t>
                      </a:r>
                      <a:r>
                        <a:rPr lang="en-US" altLang="ko-KR" sz="1600" b="0" dirty="0" smtClean="0"/>
                        <a:t>– 90</a:t>
                      </a:r>
                      <a:r>
                        <a:rPr lang="ko-KR" altLang="en-US" sz="1600" b="0" dirty="0" smtClean="0"/>
                        <a:t>년대 중반</a:t>
                      </a:r>
                      <a:endParaRPr lang="ko-KR" altLang="en-US" sz="16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1" algn="l" latinLnBrk="1">
                        <a:lnSpc>
                          <a:spcPct val="100000"/>
                        </a:lnSpc>
                      </a:pPr>
                      <a:r>
                        <a:rPr lang="ko-KR" altLang="en-US" sz="1600" b="0" dirty="0" smtClean="0"/>
                        <a:t>업무용 </a:t>
                      </a:r>
                      <a:r>
                        <a:rPr lang="en-US" altLang="ko-KR" sz="1600" b="0" dirty="0" smtClean="0"/>
                        <a:t>/ </a:t>
                      </a:r>
                      <a:r>
                        <a:rPr lang="ko-KR" altLang="en-US" sz="1600" b="0" dirty="0" smtClean="0"/>
                        <a:t>오피스기능위주</a:t>
                      </a:r>
                      <a:endParaRPr lang="ko-KR" altLang="en-US" sz="1600" b="0" dirty="0"/>
                    </a:p>
                  </a:txBody>
                  <a:tcPr anchor="ctr"/>
                </a:tc>
              </a:tr>
              <a:tr h="515050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ko-KR" altLang="en-US" sz="1600" b="1" dirty="0" smtClean="0"/>
                        <a:t>제 </a:t>
                      </a:r>
                      <a:r>
                        <a:rPr lang="en-US" altLang="ko-KR" sz="1600" b="1" dirty="0" smtClean="0"/>
                        <a:t>2 </a:t>
                      </a:r>
                      <a:r>
                        <a:rPr lang="ko-KR" altLang="en-US" sz="1600" b="1" dirty="0" smtClean="0"/>
                        <a:t>세대</a:t>
                      </a:r>
                      <a:endParaRPr lang="en-US" altLang="ko-KR" sz="1600" b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1" algn="l" latinLnBrk="1">
                        <a:lnSpc>
                          <a:spcPct val="100000"/>
                        </a:lnSpc>
                      </a:pPr>
                      <a:r>
                        <a:rPr lang="en-US" altLang="ko-KR" sz="1600" b="0" dirty="0" smtClean="0"/>
                        <a:t>90</a:t>
                      </a:r>
                      <a:r>
                        <a:rPr lang="ko-KR" altLang="en-US" sz="1600" b="0" dirty="0" err="1" smtClean="0"/>
                        <a:t>년대중반</a:t>
                      </a:r>
                      <a:r>
                        <a:rPr lang="ko-KR" altLang="en-US" sz="1600" b="0" dirty="0" smtClean="0"/>
                        <a:t> 이후</a:t>
                      </a:r>
                      <a:endParaRPr lang="ko-KR" altLang="en-US" sz="16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1" algn="l" latinLnBrk="1">
                        <a:lnSpc>
                          <a:spcPct val="100000"/>
                        </a:lnSpc>
                      </a:pPr>
                      <a:r>
                        <a:rPr lang="ko-KR" altLang="en-US" sz="1600" b="0" dirty="0" smtClean="0"/>
                        <a:t>업무용</a:t>
                      </a:r>
                      <a:r>
                        <a:rPr lang="en-US" altLang="ko-KR" sz="1600" b="0" baseline="0" dirty="0" smtClean="0"/>
                        <a:t> / </a:t>
                      </a:r>
                      <a:r>
                        <a:rPr lang="ko-KR" altLang="en-US" sz="1600" b="0" baseline="0" dirty="0" smtClean="0"/>
                        <a:t>주거용 겸용</a:t>
                      </a:r>
                      <a:endParaRPr lang="ko-KR" altLang="en-US" sz="1600" b="0" dirty="0"/>
                    </a:p>
                  </a:txBody>
                  <a:tcPr anchor="ctr"/>
                </a:tc>
              </a:tr>
              <a:tr h="51505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600" b="1" dirty="0" smtClean="0"/>
                        <a:t>제 </a:t>
                      </a:r>
                      <a:r>
                        <a:rPr lang="en-US" altLang="ko-KR" sz="1600" b="1" dirty="0" smtClean="0"/>
                        <a:t>3 </a:t>
                      </a:r>
                      <a:r>
                        <a:rPr lang="ko-KR" altLang="en-US" sz="1600" b="1" dirty="0" smtClean="0"/>
                        <a:t>세대</a:t>
                      </a:r>
                      <a:endParaRPr lang="en-US" altLang="ko-KR" sz="1600" b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1" algn="l" latinLnBrk="1">
                        <a:lnSpc>
                          <a:spcPct val="100000"/>
                        </a:lnSpc>
                      </a:pPr>
                      <a:r>
                        <a:rPr lang="en-US" altLang="ko-KR" sz="1600" b="0" dirty="0" smtClean="0"/>
                        <a:t>90</a:t>
                      </a:r>
                      <a:r>
                        <a:rPr lang="ko-KR" altLang="en-US" sz="1600" b="0" dirty="0" smtClean="0"/>
                        <a:t>년대 후반</a:t>
                      </a:r>
                      <a:endParaRPr lang="ko-KR" altLang="en-US" sz="16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1" algn="l" latinLnBrk="1">
                        <a:lnSpc>
                          <a:spcPct val="100000"/>
                        </a:lnSpc>
                      </a:pPr>
                      <a:r>
                        <a:rPr lang="ko-KR" altLang="en-US" sz="1600" b="0" dirty="0" err="1" smtClean="0"/>
                        <a:t>원룸형</a:t>
                      </a:r>
                      <a:r>
                        <a:rPr lang="ko-KR" altLang="en-US" sz="1600" b="0" dirty="0" smtClean="0"/>
                        <a:t> 주거용</a:t>
                      </a:r>
                      <a:r>
                        <a:rPr lang="en-US" altLang="ko-KR" sz="1600" b="0" dirty="0" smtClean="0"/>
                        <a:t>(</a:t>
                      </a:r>
                      <a:r>
                        <a:rPr lang="ko-KR" altLang="en-US" sz="1600" b="0" dirty="0" smtClean="0"/>
                        <a:t>임대사업용</a:t>
                      </a:r>
                      <a:endParaRPr lang="ko-KR" altLang="en-US" sz="1600" b="0" dirty="0"/>
                    </a:p>
                  </a:txBody>
                  <a:tcPr anchor="ctr"/>
                </a:tc>
              </a:tr>
              <a:tr h="64339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600" b="1" dirty="0" smtClean="0"/>
                        <a:t>제 </a:t>
                      </a:r>
                      <a:r>
                        <a:rPr lang="en-US" altLang="ko-KR" sz="1600" b="1" dirty="0" smtClean="0"/>
                        <a:t>4 </a:t>
                      </a:r>
                      <a:r>
                        <a:rPr lang="ko-KR" altLang="en-US" sz="1600" b="1" dirty="0" smtClean="0"/>
                        <a:t>세대</a:t>
                      </a:r>
                      <a:endParaRPr lang="en-US" altLang="ko-KR" sz="1600" b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1" algn="l" latinLnBrk="1">
                        <a:lnSpc>
                          <a:spcPct val="100000"/>
                        </a:lnSpc>
                      </a:pPr>
                      <a:r>
                        <a:rPr lang="en-US" altLang="ko-KR" sz="1600" b="0" dirty="0" smtClean="0"/>
                        <a:t>90</a:t>
                      </a:r>
                      <a:r>
                        <a:rPr lang="ko-KR" altLang="en-US" sz="1600" b="0" dirty="0" smtClean="0"/>
                        <a:t>년대 후반 </a:t>
                      </a:r>
                      <a:r>
                        <a:rPr lang="en-US" altLang="ko-KR" sz="1600" b="0" dirty="0" smtClean="0"/>
                        <a:t>– 2000</a:t>
                      </a:r>
                      <a:r>
                        <a:rPr lang="ko-KR" altLang="en-US" sz="1600" b="0" dirty="0" smtClean="0"/>
                        <a:t>년대 초반</a:t>
                      </a:r>
                      <a:endParaRPr lang="en-US" altLang="ko-KR" sz="1600" b="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1" algn="l" latinLnBrk="1">
                        <a:lnSpc>
                          <a:spcPct val="100000"/>
                        </a:lnSpc>
                      </a:pPr>
                      <a:r>
                        <a:rPr lang="ko-KR" altLang="en-US" sz="1600" b="0" dirty="0" err="1" smtClean="0"/>
                        <a:t>아파트형</a:t>
                      </a:r>
                      <a:r>
                        <a:rPr lang="ko-KR" altLang="en-US" sz="1600" b="0" dirty="0" smtClean="0"/>
                        <a:t> 오피스텔</a:t>
                      </a:r>
                      <a:endParaRPr lang="ko-KR" altLang="en-US" sz="1600" b="0" dirty="0"/>
                    </a:p>
                  </a:txBody>
                  <a:tcPr anchor="ctr"/>
                </a:tc>
              </a:tr>
              <a:tr h="51505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600" b="1" dirty="0" smtClean="0"/>
                        <a:t>제 </a:t>
                      </a:r>
                      <a:r>
                        <a:rPr lang="en-US" altLang="ko-KR" sz="1600" b="1" dirty="0" smtClean="0"/>
                        <a:t>5 </a:t>
                      </a:r>
                      <a:r>
                        <a:rPr lang="ko-KR" altLang="en-US" sz="1600" b="1" dirty="0" smtClean="0"/>
                        <a:t>세대</a:t>
                      </a:r>
                      <a:endParaRPr lang="en-US" altLang="ko-KR" sz="1600" b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1" algn="l" latinLnBrk="1">
                        <a:lnSpc>
                          <a:spcPct val="100000"/>
                        </a:lnSpc>
                      </a:pPr>
                      <a:r>
                        <a:rPr lang="en-US" altLang="ko-KR" sz="1600" b="0" dirty="0" smtClean="0"/>
                        <a:t>2000</a:t>
                      </a:r>
                      <a:r>
                        <a:rPr lang="ko-KR" altLang="en-US" sz="1600" b="0" dirty="0" smtClean="0"/>
                        <a:t>년대 중</a:t>
                      </a:r>
                      <a:r>
                        <a:rPr lang="en-US" altLang="ko-KR" sz="1600" b="0" dirty="0" smtClean="0"/>
                        <a:t>, </a:t>
                      </a:r>
                      <a:r>
                        <a:rPr lang="ko-KR" altLang="en-US" sz="1600" b="0" dirty="0" smtClean="0"/>
                        <a:t>후반</a:t>
                      </a:r>
                      <a:endParaRPr lang="ko-KR" altLang="en-US" sz="16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1" algn="ctr" latinLnBrk="1">
                        <a:lnSpc>
                          <a:spcPct val="100000"/>
                        </a:lnSpc>
                      </a:pPr>
                      <a:r>
                        <a:rPr lang="en-US" altLang="ko-KR" sz="1600" b="1" dirty="0" smtClean="0"/>
                        <a:t>?</a:t>
                      </a:r>
                      <a:endParaRPr lang="ko-KR" altLang="en-US" sz="1600" b="1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29" name="슬라이드 번호 개체 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84EE4-06E4-4171-AD8C-D57C4DFCF6B7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40362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그룹 4"/>
          <p:cNvGrpSpPr/>
          <p:nvPr/>
        </p:nvGrpSpPr>
        <p:grpSpPr>
          <a:xfrm>
            <a:off x="81626" y="16494"/>
            <a:ext cx="6725746" cy="477054"/>
            <a:chOff x="179388" y="118183"/>
            <a:chExt cx="8220441" cy="583072"/>
          </a:xfrm>
        </p:grpSpPr>
        <p:grpSp>
          <p:nvGrpSpPr>
            <p:cNvPr id="6" name="그룹 5"/>
            <p:cNvGrpSpPr/>
            <p:nvPr/>
          </p:nvGrpSpPr>
          <p:grpSpPr>
            <a:xfrm>
              <a:off x="179388" y="188913"/>
              <a:ext cx="485775" cy="485775"/>
              <a:chOff x="179388" y="188913"/>
              <a:chExt cx="863600" cy="863600"/>
            </a:xfrm>
          </p:grpSpPr>
          <p:sp>
            <p:nvSpPr>
              <p:cNvPr id="9" name="직사각형 8"/>
              <p:cNvSpPr/>
              <p:nvPr/>
            </p:nvSpPr>
            <p:spPr>
              <a:xfrm>
                <a:off x="395288" y="6207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10" name="직사각형 9"/>
              <p:cNvSpPr/>
              <p:nvPr/>
            </p:nvSpPr>
            <p:spPr>
              <a:xfrm>
                <a:off x="611188" y="6207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11" name="직사각형 10"/>
              <p:cNvSpPr/>
              <p:nvPr/>
            </p:nvSpPr>
            <p:spPr>
              <a:xfrm>
                <a:off x="827088" y="6207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12" name="직사각형 11"/>
              <p:cNvSpPr/>
              <p:nvPr/>
            </p:nvSpPr>
            <p:spPr>
              <a:xfrm>
                <a:off x="179388" y="6207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13" name="직사각형 12"/>
              <p:cNvSpPr/>
              <p:nvPr/>
            </p:nvSpPr>
            <p:spPr>
              <a:xfrm>
                <a:off x="179388" y="4048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14" name="직사각형 13"/>
              <p:cNvSpPr/>
              <p:nvPr/>
            </p:nvSpPr>
            <p:spPr>
              <a:xfrm>
                <a:off x="395288" y="4048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15" name="직사각형 14"/>
              <p:cNvSpPr/>
              <p:nvPr/>
            </p:nvSpPr>
            <p:spPr>
              <a:xfrm>
                <a:off x="611188" y="4048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16" name="직사각형 15"/>
              <p:cNvSpPr/>
              <p:nvPr/>
            </p:nvSpPr>
            <p:spPr>
              <a:xfrm>
                <a:off x="827088" y="4048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17" name="직사각형 16"/>
              <p:cNvSpPr/>
              <p:nvPr/>
            </p:nvSpPr>
            <p:spPr>
              <a:xfrm>
                <a:off x="179388" y="1889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18" name="직사각형 17"/>
              <p:cNvSpPr/>
              <p:nvPr/>
            </p:nvSpPr>
            <p:spPr>
              <a:xfrm>
                <a:off x="395288" y="1889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19" name="직사각형 18"/>
              <p:cNvSpPr/>
              <p:nvPr/>
            </p:nvSpPr>
            <p:spPr>
              <a:xfrm>
                <a:off x="611188" y="1889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20" name="직사각형 19"/>
              <p:cNvSpPr/>
              <p:nvPr/>
            </p:nvSpPr>
            <p:spPr>
              <a:xfrm>
                <a:off x="827088" y="1889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21" name="직사각형 20"/>
              <p:cNvSpPr/>
              <p:nvPr/>
            </p:nvSpPr>
            <p:spPr>
              <a:xfrm>
                <a:off x="179388" y="8366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22" name="직사각형 21"/>
              <p:cNvSpPr/>
              <p:nvPr/>
            </p:nvSpPr>
            <p:spPr>
              <a:xfrm>
                <a:off x="395288" y="8366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23" name="직사각형 22"/>
              <p:cNvSpPr/>
              <p:nvPr/>
            </p:nvSpPr>
            <p:spPr>
              <a:xfrm>
                <a:off x="611188" y="8366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24" name="직사각형 23"/>
              <p:cNvSpPr/>
              <p:nvPr/>
            </p:nvSpPr>
            <p:spPr>
              <a:xfrm>
                <a:off x="827088" y="8366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</p:grpSp>
        <p:sp>
          <p:nvSpPr>
            <p:cNvPr id="7" name="직사각형 6"/>
            <p:cNvSpPr/>
            <p:nvPr/>
          </p:nvSpPr>
          <p:spPr>
            <a:xfrm>
              <a:off x="702861" y="643057"/>
              <a:ext cx="7696968" cy="55879"/>
            </a:xfrm>
            <a:prstGeom prst="rect">
              <a:avLst/>
            </a:prstGeom>
            <a:solidFill>
              <a:srgbClr val="44B6AB">
                <a:alpha val="27000"/>
              </a:srgb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907578" y="118183"/>
              <a:ext cx="4283969" cy="5830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2500" dirty="0" smtClean="0">
                  <a:latin typeface="HY울릉도M" pitchFamily="18" charset="-127"/>
                  <a:ea typeface="HY울릉도M" pitchFamily="18" charset="-127"/>
                </a:rPr>
                <a:t>업무시설의 개발방법</a:t>
              </a:r>
              <a:endParaRPr lang="ko-KR" altLang="en-US" sz="2500" dirty="0">
                <a:latin typeface="HY울릉도M" pitchFamily="18" charset="-127"/>
                <a:ea typeface="HY울릉도M" pitchFamily="18" charset="-127"/>
              </a:endParaRPr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251520" y="692696"/>
            <a:ext cx="503405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dirty="0" smtClean="0">
                <a:latin typeface="HY울릉도M" pitchFamily="18" charset="-127"/>
                <a:ea typeface="HY울릉도M" pitchFamily="18" charset="-127"/>
              </a:rPr>
              <a:t>(2) </a:t>
            </a:r>
            <a:r>
              <a:rPr lang="ko-KR" altLang="en-US" sz="1600" dirty="0" smtClean="0">
                <a:latin typeface="HY울릉도M" pitchFamily="18" charset="-127"/>
                <a:ea typeface="HY울릉도M" pitchFamily="18" charset="-127"/>
              </a:rPr>
              <a:t>오피스텔 건축 기준의 변경 내용</a:t>
            </a:r>
            <a:r>
              <a:rPr lang="en-US" altLang="ko-KR" sz="1600" dirty="0" smtClean="0">
                <a:latin typeface="HY울릉도M" pitchFamily="18" charset="-127"/>
                <a:ea typeface="HY울릉도M" pitchFamily="18" charset="-127"/>
              </a:rPr>
              <a:t>– p19(</a:t>
            </a:r>
            <a:r>
              <a:rPr lang="ko-KR" altLang="en-US" sz="1600" dirty="0" smtClean="0">
                <a:latin typeface="HY울릉도M" pitchFamily="18" charset="-127"/>
                <a:ea typeface="HY울릉도M" pitchFamily="18" charset="-127"/>
              </a:rPr>
              <a:t>표</a:t>
            </a:r>
            <a:r>
              <a:rPr lang="en-US" altLang="ko-KR" sz="1600" dirty="0" smtClean="0">
                <a:latin typeface="HY울릉도M" pitchFamily="18" charset="-127"/>
                <a:ea typeface="HY울릉도M" pitchFamily="18" charset="-127"/>
              </a:rPr>
              <a:t>10)</a:t>
            </a:r>
            <a:endParaRPr lang="ko-KR" altLang="en-US" sz="1600" dirty="0">
              <a:latin typeface="HY울릉도M" pitchFamily="18" charset="-127"/>
              <a:ea typeface="HY울릉도M" pitchFamily="18" charset="-127"/>
            </a:endParaRPr>
          </a:p>
        </p:txBody>
      </p:sp>
      <p:graphicFrame>
        <p:nvGraphicFramePr>
          <p:cNvPr id="26" name="표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5713489"/>
              </p:ext>
            </p:extLst>
          </p:nvPr>
        </p:nvGraphicFramePr>
        <p:xfrm>
          <a:off x="350882" y="1052737"/>
          <a:ext cx="8319313" cy="2890578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5006704"/>
                <a:gridCol w="1728192"/>
                <a:gridCol w="1584417"/>
              </a:tblGrid>
              <a:tr h="436201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ko-KR" altLang="en-US" sz="1400" dirty="0" smtClean="0"/>
                        <a:t>당 초</a:t>
                      </a:r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en-US" altLang="ko-KR" sz="1400" dirty="0" smtClean="0"/>
                        <a:t>1</a:t>
                      </a:r>
                      <a:r>
                        <a:rPr lang="ko-KR" altLang="en-US" sz="1400" dirty="0" err="1" smtClean="0"/>
                        <a:t>차변경</a:t>
                      </a:r>
                      <a:endParaRPr lang="en-US" altLang="ko-KR" sz="1400" dirty="0" smtClean="0"/>
                    </a:p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en-US" altLang="ko-KR" sz="1400" dirty="0" smtClean="0"/>
                        <a:t>(95</a:t>
                      </a:r>
                      <a:r>
                        <a:rPr lang="ko-KR" altLang="en-US" sz="1400" dirty="0" smtClean="0"/>
                        <a:t>년</a:t>
                      </a:r>
                      <a:r>
                        <a:rPr lang="en-US" altLang="ko-KR" sz="1400" dirty="0" smtClean="0"/>
                        <a:t>7</a:t>
                      </a:r>
                      <a:r>
                        <a:rPr lang="ko-KR" altLang="en-US" sz="1400" dirty="0" smtClean="0"/>
                        <a:t>월</a:t>
                      </a:r>
                      <a:r>
                        <a:rPr lang="en-US" altLang="ko-KR" sz="1400" dirty="0" smtClean="0"/>
                        <a:t>29</a:t>
                      </a:r>
                      <a:r>
                        <a:rPr lang="ko-KR" altLang="en-US" sz="1400" dirty="0" smtClean="0"/>
                        <a:t>일</a:t>
                      </a:r>
                      <a:r>
                        <a:rPr lang="en-US" altLang="ko-KR" sz="1400" dirty="0" smtClean="0"/>
                        <a:t>)</a:t>
                      </a:r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en-US" altLang="ko-KR" sz="1400" dirty="0" smtClean="0"/>
                        <a:t>2</a:t>
                      </a:r>
                      <a:r>
                        <a:rPr lang="ko-KR" altLang="en-US" sz="1400" dirty="0" err="1" smtClean="0"/>
                        <a:t>차변경</a:t>
                      </a:r>
                      <a:endParaRPr lang="en-US" altLang="ko-KR" sz="1400" dirty="0" smtClean="0"/>
                    </a:p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en-US" altLang="ko-KR" sz="1400" dirty="0" smtClean="0"/>
                        <a:t>(98</a:t>
                      </a:r>
                      <a:r>
                        <a:rPr lang="ko-KR" altLang="en-US" sz="1400" dirty="0" smtClean="0"/>
                        <a:t>년</a:t>
                      </a:r>
                      <a:r>
                        <a:rPr lang="en-US" altLang="ko-KR" sz="1400" dirty="0" smtClean="0"/>
                        <a:t>6</a:t>
                      </a:r>
                      <a:r>
                        <a:rPr lang="ko-KR" altLang="en-US" sz="1400" dirty="0" smtClean="0"/>
                        <a:t>월</a:t>
                      </a:r>
                      <a:r>
                        <a:rPr lang="en-US" altLang="ko-KR" sz="1400" dirty="0" smtClean="0"/>
                        <a:t>8</a:t>
                      </a:r>
                      <a:r>
                        <a:rPr lang="ko-KR" altLang="en-US" sz="1400" dirty="0" smtClean="0"/>
                        <a:t>일</a:t>
                      </a:r>
                      <a:r>
                        <a:rPr lang="en-US" altLang="ko-KR" sz="1400" dirty="0" smtClean="0"/>
                        <a:t>)</a:t>
                      </a:r>
                      <a:endParaRPr lang="ko-KR" altLang="en-US" sz="1400" dirty="0"/>
                    </a:p>
                  </a:txBody>
                  <a:tcPr anchor="ctr"/>
                </a:tc>
              </a:tr>
              <a:tr h="306475">
                <a:tc>
                  <a:txBody>
                    <a:bodyPr/>
                    <a:lstStyle/>
                    <a:p>
                      <a:pPr lvl="0" algn="l" latinLnBrk="1">
                        <a:lnSpc>
                          <a:spcPct val="100000"/>
                        </a:lnSpc>
                      </a:pPr>
                      <a:r>
                        <a:rPr lang="en-US" altLang="ko-KR" sz="1200" b="0" dirty="0" smtClean="0"/>
                        <a:t>1. </a:t>
                      </a:r>
                      <a:r>
                        <a:rPr lang="ko-KR" altLang="en-US" sz="1200" b="0" dirty="0" smtClean="0"/>
                        <a:t>각 </a:t>
                      </a:r>
                      <a:r>
                        <a:rPr lang="ko-KR" altLang="en-US" sz="1200" b="0" dirty="0" err="1" smtClean="0"/>
                        <a:t>사무구획별</a:t>
                      </a:r>
                      <a:r>
                        <a:rPr lang="ko-KR" altLang="en-US" sz="1200" b="0" dirty="0" smtClean="0"/>
                        <a:t> 전용면적의 업무부분이 </a:t>
                      </a:r>
                      <a:r>
                        <a:rPr lang="en-US" altLang="ko-KR" sz="1200" b="0" dirty="0" smtClean="0"/>
                        <a:t>70%</a:t>
                      </a:r>
                      <a:r>
                        <a:rPr lang="ko-KR" altLang="en-US" sz="1200" b="0" dirty="0" smtClean="0"/>
                        <a:t>이상일 것</a:t>
                      </a:r>
                      <a:endParaRPr lang="en-US" altLang="ko-KR" sz="1200" b="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l" latinLnBrk="1">
                        <a:lnSpc>
                          <a:spcPct val="100000"/>
                        </a:lnSpc>
                      </a:pPr>
                      <a:r>
                        <a:rPr lang="en-US" altLang="ko-KR" sz="1200" b="0" dirty="0" smtClean="0"/>
                        <a:t>1. </a:t>
                      </a:r>
                      <a:r>
                        <a:rPr lang="ko-KR" altLang="en-US" sz="1200" b="0" dirty="0" smtClean="0"/>
                        <a:t>당초와 같음</a:t>
                      </a:r>
                      <a:endParaRPr lang="en-US" altLang="ko-KR" sz="1200" b="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l" latinLnBrk="1">
                        <a:lnSpc>
                          <a:spcPct val="100000"/>
                        </a:lnSpc>
                      </a:pPr>
                      <a:r>
                        <a:rPr lang="en-US" altLang="ko-KR" sz="1200" b="0" dirty="0" smtClean="0"/>
                        <a:t>1. 50%</a:t>
                      </a:r>
                      <a:r>
                        <a:rPr lang="ko-KR" altLang="en-US" sz="1200" b="0" dirty="0" smtClean="0"/>
                        <a:t>이상일 것</a:t>
                      </a:r>
                      <a:endParaRPr lang="ko-KR" altLang="en-US" sz="1200" b="0" dirty="0"/>
                    </a:p>
                  </a:txBody>
                  <a:tcPr anchor="ctr"/>
                </a:tc>
              </a:tr>
              <a:tr h="306475">
                <a:tc>
                  <a:txBody>
                    <a:bodyPr/>
                    <a:lstStyle/>
                    <a:p>
                      <a:pPr lvl="0" algn="l" latinLnBrk="1">
                        <a:lnSpc>
                          <a:spcPct val="100000"/>
                        </a:lnSpc>
                      </a:pPr>
                      <a:r>
                        <a:rPr lang="en-US" altLang="ko-KR" sz="1200" b="0" dirty="0" smtClean="0"/>
                        <a:t>2. </a:t>
                      </a:r>
                      <a:r>
                        <a:rPr lang="ko-KR" altLang="en-US" sz="1200" b="0" dirty="0" smtClean="0"/>
                        <a:t>온돌 또는 온수 온돌에 의한 난방설치 금지</a:t>
                      </a:r>
                      <a:endParaRPr lang="en-US" altLang="ko-KR" sz="1200" b="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l" latinLnBrk="1">
                        <a:lnSpc>
                          <a:spcPct val="100000"/>
                        </a:lnSpc>
                      </a:pPr>
                      <a:r>
                        <a:rPr lang="en-US" altLang="ko-KR" sz="1200" b="0" dirty="0" smtClean="0"/>
                        <a:t>2. </a:t>
                      </a:r>
                      <a:r>
                        <a:rPr lang="ko-KR" altLang="en-US" sz="1200" b="0" dirty="0" smtClean="0"/>
                        <a:t>삭제</a:t>
                      </a:r>
                      <a:endParaRPr lang="ko-KR" altLang="en-US" sz="12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l" latinLnBrk="1">
                        <a:lnSpc>
                          <a:spcPct val="100000"/>
                        </a:lnSpc>
                      </a:pPr>
                      <a:endParaRPr lang="ko-KR" altLang="en-US" sz="1200" b="0" dirty="0"/>
                    </a:p>
                  </a:txBody>
                  <a:tcPr anchor="ctr"/>
                </a:tc>
              </a:tr>
              <a:tr h="38488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dirty="0" smtClean="0"/>
                        <a:t>3. </a:t>
                      </a:r>
                      <a:r>
                        <a:rPr lang="ko-KR" altLang="en-US" sz="1200" b="0" dirty="0" smtClean="0"/>
                        <a:t>각 </a:t>
                      </a:r>
                      <a:r>
                        <a:rPr lang="ko-KR" altLang="en-US" sz="1200" b="0" dirty="0" err="1" smtClean="0"/>
                        <a:t>사무구획내</a:t>
                      </a:r>
                      <a:r>
                        <a:rPr lang="ko-KR" altLang="en-US" sz="1200" b="0" dirty="0" smtClean="0"/>
                        <a:t> 욕실</a:t>
                      </a:r>
                      <a:r>
                        <a:rPr lang="en-US" altLang="ko-KR" sz="1200" b="0" dirty="0" smtClean="0"/>
                        <a:t>(</a:t>
                      </a:r>
                      <a:r>
                        <a:rPr lang="ko-KR" altLang="en-US" sz="1200" b="0" dirty="0" smtClean="0"/>
                        <a:t>샤워기 포함</a:t>
                      </a:r>
                      <a:r>
                        <a:rPr lang="en-US" altLang="ko-KR" sz="1200" b="0" dirty="0" smtClean="0"/>
                        <a:t>)</a:t>
                      </a:r>
                      <a:r>
                        <a:rPr lang="ko-KR" altLang="en-US" sz="1200" b="0" dirty="0" smtClean="0"/>
                        <a:t>은 설치 금지하되 화장실은 </a:t>
                      </a:r>
                      <a:r>
                        <a:rPr lang="en-US" altLang="ko-KR" sz="1200" b="0" dirty="0" smtClean="0"/>
                        <a:t>1.5</a:t>
                      </a:r>
                      <a:r>
                        <a:rPr lang="ko-KR" altLang="en-US" sz="1200" b="0" dirty="0" smtClean="0"/>
                        <a:t>이하로 할 것</a:t>
                      </a:r>
                      <a:endParaRPr lang="en-US" altLang="ko-KR" sz="1200" b="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l" latinLnBrk="1">
                        <a:lnSpc>
                          <a:spcPct val="100000"/>
                        </a:lnSpc>
                      </a:pPr>
                      <a:r>
                        <a:rPr lang="en-US" altLang="ko-KR" sz="1200" b="0" dirty="0" smtClean="0"/>
                        <a:t>3. </a:t>
                      </a:r>
                      <a:r>
                        <a:rPr lang="ko-KR" altLang="en-US" sz="1200" b="0" dirty="0" smtClean="0"/>
                        <a:t>욕조가 잇는 욕실은 설치금지</a:t>
                      </a:r>
                      <a:endParaRPr lang="ko-KR" altLang="en-US" sz="12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l" latinLnBrk="1">
                        <a:lnSpc>
                          <a:spcPct val="100000"/>
                        </a:lnSpc>
                      </a:pPr>
                      <a:endParaRPr lang="ko-KR" altLang="en-US" sz="1200" b="0" dirty="0"/>
                    </a:p>
                  </a:txBody>
                  <a:tcPr anchor="ctr"/>
                </a:tc>
              </a:tr>
              <a:tr h="38284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dirty="0" smtClean="0"/>
                        <a:t>4. </a:t>
                      </a:r>
                      <a:r>
                        <a:rPr lang="ko-KR" altLang="en-US" sz="1200" b="0" dirty="0" smtClean="0"/>
                        <a:t>각 </a:t>
                      </a:r>
                      <a:r>
                        <a:rPr lang="ko-KR" altLang="en-US" sz="1200" b="0" dirty="0" err="1" smtClean="0"/>
                        <a:t>사무구획별</a:t>
                      </a:r>
                      <a:r>
                        <a:rPr lang="ko-KR" altLang="en-US" sz="1200" b="0" dirty="0" smtClean="0"/>
                        <a:t> </a:t>
                      </a:r>
                      <a:r>
                        <a:rPr lang="ko-KR" altLang="en-US" sz="1200" b="0" dirty="0" err="1" smtClean="0"/>
                        <a:t>노대</a:t>
                      </a:r>
                      <a:r>
                        <a:rPr lang="en-US" altLang="ko-KR" sz="1200" b="0" dirty="0" smtClean="0"/>
                        <a:t>(</a:t>
                      </a:r>
                      <a:r>
                        <a:rPr lang="ko-KR" altLang="en-US" sz="1200" b="0" dirty="0" smtClean="0"/>
                        <a:t>발코니</a:t>
                      </a:r>
                      <a:r>
                        <a:rPr lang="en-US" altLang="ko-KR" sz="1200" b="0" dirty="0" smtClean="0"/>
                        <a:t>)</a:t>
                      </a:r>
                      <a:r>
                        <a:rPr lang="en-US" altLang="ko-KR" sz="1200" b="0" baseline="0" dirty="0" smtClean="0"/>
                        <a:t> </a:t>
                      </a:r>
                      <a:r>
                        <a:rPr lang="ko-KR" altLang="en-US" sz="1200" b="0" baseline="0" dirty="0" smtClean="0"/>
                        <a:t>설치 금지</a:t>
                      </a:r>
                      <a:endParaRPr lang="en-US" altLang="ko-KR" sz="1200" b="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l" latinLnBrk="1">
                        <a:lnSpc>
                          <a:spcPct val="100000"/>
                        </a:lnSpc>
                      </a:pPr>
                      <a:r>
                        <a:rPr lang="en-US" altLang="ko-KR" sz="1200" b="0" dirty="0" smtClean="0"/>
                        <a:t>4. </a:t>
                      </a:r>
                      <a:r>
                        <a:rPr lang="ko-KR" altLang="en-US" sz="1200" b="0" dirty="0" smtClean="0"/>
                        <a:t>당초와 같음</a:t>
                      </a:r>
                      <a:endParaRPr lang="en-US" altLang="ko-KR" sz="1200" b="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l" latinLnBrk="1">
                        <a:lnSpc>
                          <a:spcPct val="100000"/>
                        </a:lnSpc>
                      </a:pPr>
                      <a:endParaRPr lang="ko-KR" altLang="en-US" sz="1200" b="0" dirty="0"/>
                    </a:p>
                  </a:txBody>
                  <a:tcPr anchor="ctr"/>
                </a:tc>
              </a:tr>
              <a:tr h="3064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dirty="0" smtClean="0"/>
                        <a:t>5. </a:t>
                      </a:r>
                      <a:r>
                        <a:rPr lang="ko-KR" altLang="en-US" sz="1200" b="0" dirty="0" smtClean="0"/>
                        <a:t>싱크대는 간이 </a:t>
                      </a:r>
                      <a:r>
                        <a:rPr lang="ko-KR" altLang="en-US" sz="1200" b="0" dirty="0" err="1" smtClean="0"/>
                        <a:t>탕비용으로</a:t>
                      </a:r>
                      <a:r>
                        <a:rPr lang="ko-KR" altLang="en-US" sz="1200" b="0" dirty="0" smtClean="0"/>
                        <a:t> 설치</a:t>
                      </a:r>
                      <a:endParaRPr lang="en-US" altLang="ko-KR" sz="1200" b="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l" latinLnBrk="1">
                        <a:lnSpc>
                          <a:spcPct val="100000"/>
                        </a:lnSpc>
                      </a:pPr>
                      <a:r>
                        <a:rPr lang="en-US" altLang="ko-KR" sz="1200" b="0" dirty="0" smtClean="0"/>
                        <a:t>5. </a:t>
                      </a:r>
                      <a:r>
                        <a:rPr lang="ko-KR" altLang="en-US" sz="1200" b="0" dirty="0" smtClean="0"/>
                        <a:t>삭제</a:t>
                      </a:r>
                      <a:endParaRPr lang="ko-KR" altLang="en-US" sz="12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l" latinLnBrk="1">
                        <a:lnSpc>
                          <a:spcPct val="100000"/>
                        </a:lnSpc>
                      </a:pPr>
                      <a:endParaRPr lang="ko-KR" altLang="en-US" sz="1200" b="0" dirty="0"/>
                    </a:p>
                  </a:txBody>
                  <a:tcPr anchor="ctr"/>
                </a:tc>
              </a:tr>
              <a:tr h="3064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dirty="0" smtClean="0"/>
                        <a:t>6. </a:t>
                      </a:r>
                      <a:r>
                        <a:rPr lang="ko-KR" altLang="en-US" sz="1200" b="0" dirty="0" smtClean="0"/>
                        <a:t>타 용도와 복합건물인 경우 오피스텔 전용 출입구를 별도로 설치</a:t>
                      </a:r>
                      <a:endParaRPr lang="en-US" altLang="ko-KR" sz="1200" b="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l" latinLnBrk="1">
                        <a:lnSpc>
                          <a:spcPct val="100000"/>
                        </a:lnSpc>
                      </a:pPr>
                      <a:r>
                        <a:rPr lang="en-US" altLang="ko-KR" sz="1200" b="0" dirty="0" smtClean="0"/>
                        <a:t>6. </a:t>
                      </a:r>
                      <a:r>
                        <a:rPr lang="ko-KR" altLang="en-US" sz="1200" b="0" dirty="0" smtClean="0"/>
                        <a:t>당초와 같음</a:t>
                      </a:r>
                      <a:endParaRPr lang="ko-KR" altLang="en-US" sz="12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l" latinLnBrk="1">
                        <a:lnSpc>
                          <a:spcPct val="100000"/>
                        </a:lnSpc>
                      </a:pPr>
                      <a:endParaRPr lang="ko-KR" altLang="en-US" sz="1200" b="0" dirty="0"/>
                    </a:p>
                  </a:txBody>
                  <a:tcPr anchor="ctr"/>
                </a:tc>
              </a:tr>
              <a:tr h="3064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0" dirty="0" smtClean="0"/>
                        <a:t>7. </a:t>
                      </a:r>
                      <a:r>
                        <a:rPr lang="ko-KR" altLang="en-US" sz="1100" b="0" dirty="0" err="1" smtClean="0"/>
                        <a:t>더스트슈트는</a:t>
                      </a:r>
                      <a:r>
                        <a:rPr lang="ko-KR" altLang="en-US" sz="1100" b="0" dirty="0" smtClean="0"/>
                        <a:t> 각 실내에 설치하거나 또는 각 실로부터 </a:t>
                      </a:r>
                      <a:r>
                        <a:rPr lang="en-US" altLang="ko-KR" sz="1100" b="0" dirty="0" smtClean="0"/>
                        <a:t>15m</a:t>
                      </a:r>
                      <a:r>
                        <a:rPr lang="ko-KR" altLang="en-US" sz="1100" b="0" dirty="0" smtClean="0"/>
                        <a:t>이내에 설치</a:t>
                      </a:r>
                      <a:endParaRPr lang="en-US" altLang="ko-KR" sz="1100" b="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l" latinLnBrk="1">
                        <a:lnSpc>
                          <a:spcPct val="100000"/>
                        </a:lnSpc>
                      </a:pPr>
                      <a:r>
                        <a:rPr lang="en-US" altLang="ko-KR" sz="1200" b="0" dirty="0" smtClean="0"/>
                        <a:t>7. </a:t>
                      </a:r>
                      <a:r>
                        <a:rPr lang="ko-KR" altLang="en-US" sz="1200" b="0" dirty="0" smtClean="0"/>
                        <a:t>삭제</a:t>
                      </a:r>
                      <a:endParaRPr lang="ko-KR" altLang="en-US" sz="12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l" latinLnBrk="1">
                        <a:lnSpc>
                          <a:spcPct val="100000"/>
                        </a:lnSpc>
                      </a:pPr>
                      <a:endParaRPr lang="ko-KR" altLang="en-US" sz="1200" b="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28" name="슬라이드 번호 개체 틀 2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84EE4-06E4-4171-AD8C-D57C4DFCF6B7}" type="slidenum">
              <a:rPr lang="ko-KR" altLang="en-US" smtClean="0"/>
              <a:t>12</a:t>
            </a:fld>
            <a:endParaRPr lang="ko-KR" altLang="en-US"/>
          </a:p>
        </p:txBody>
      </p:sp>
      <p:sp>
        <p:nvSpPr>
          <p:cNvPr id="29" name="TextBox 28"/>
          <p:cNvSpPr txBox="1"/>
          <p:nvPr/>
        </p:nvSpPr>
        <p:spPr>
          <a:xfrm>
            <a:off x="251520" y="4197069"/>
            <a:ext cx="59046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dirty="0" smtClean="0">
                <a:latin typeface="HY울릉도M" pitchFamily="18" charset="-127"/>
                <a:ea typeface="HY울릉도M" pitchFamily="18" charset="-127"/>
              </a:rPr>
              <a:t>(3) </a:t>
            </a:r>
            <a:r>
              <a:rPr lang="ko-KR" altLang="en-US" sz="1600" dirty="0" smtClean="0">
                <a:latin typeface="HY울릉도M" pitchFamily="18" charset="-127"/>
                <a:ea typeface="HY울릉도M" pitchFamily="18" charset="-127"/>
              </a:rPr>
              <a:t>오피스텔 </a:t>
            </a:r>
            <a:r>
              <a:rPr lang="ko-KR" altLang="en-US" sz="1600" dirty="0" err="1" smtClean="0">
                <a:latin typeface="HY울릉도M" pitchFamily="18" charset="-127"/>
                <a:ea typeface="HY울릉도M" pitchFamily="18" charset="-127"/>
              </a:rPr>
              <a:t>용적율</a:t>
            </a:r>
            <a:r>
              <a:rPr lang="ko-KR" altLang="en-US" sz="1600" dirty="0" smtClean="0">
                <a:latin typeface="HY울릉도M" pitchFamily="18" charset="-127"/>
                <a:ea typeface="HY울릉도M" pitchFamily="18" charset="-127"/>
              </a:rPr>
              <a:t> 적용기준</a:t>
            </a:r>
            <a:r>
              <a:rPr lang="en-US" altLang="ko-KR" sz="1600" dirty="0" smtClean="0">
                <a:latin typeface="HY울릉도M" pitchFamily="18" charset="-127"/>
                <a:ea typeface="HY울릉도M" pitchFamily="18" charset="-127"/>
              </a:rPr>
              <a:t>(</a:t>
            </a:r>
            <a:r>
              <a:rPr lang="ko-KR" altLang="en-US" sz="1600" dirty="0" err="1" smtClean="0">
                <a:latin typeface="HY울릉도M" pitchFamily="18" charset="-127"/>
                <a:ea typeface="HY울릉도M" pitchFamily="18" charset="-127"/>
              </a:rPr>
              <a:t>용도용적제</a:t>
            </a:r>
            <a:r>
              <a:rPr lang="en-US" altLang="ko-KR" sz="1600" dirty="0" smtClean="0">
                <a:latin typeface="HY울릉도M" pitchFamily="18" charset="-127"/>
                <a:ea typeface="HY울릉도M" pitchFamily="18" charset="-127"/>
              </a:rPr>
              <a:t>) – p19(</a:t>
            </a:r>
            <a:r>
              <a:rPr lang="ko-KR" altLang="en-US" sz="1600" dirty="0" smtClean="0">
                <a:latin typeface="HY울릉도M" pitchFamily="18" charset="-127"/>
                <a:ea typeface="HY울릉도M" pitchFamily="18" charset="-127"/>
              </a:rPr>
              <a:t>표</a:t>
            </a:r>
            <a:r>
              <a:rPr lang="en-US" altLang="ko-KR" sz="1600" dirty="0" smtClean="0">
                <a:latin typeface="HY울릉도M" pitchFamily="18" charset="-127"/>
                <a:ea typeface="HY울릉도M" pitchFamily="18" charset="-127"/>
              </a:rPr>
              <a:t>11)</a:t>
            </a:r>
            <a:endParaRPr lang="ko-KR" altLang="en-US" sz="1600" dirty="0">
              <a:latin typeface="HY울릉도M" pitchFamily="18" charset="-127"/>
              <a:ea typeface="HY울릉도M" pitchFamily="18" charset="-127"/>
            </a:endParaRPr>
          </a:p>
        </p:txBody>
      </p:sp>
      <p:graphicFrame>
        <p:nvGraphicFramePr>
          <p:cNvPr id="30" name="표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7541300"/>
              </p:ext>
            </p:extLst>
          </p:nvPr>
        </p:nvGraphicFramePr>
        <p:xfrm>
          <a:off x="827584" y="4701128"/>
          <a:ext cx="7493022" cy="94488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832558"/>
                <a:gridCol w="832558"/>
                <a:gridCol w="832558"/>
                <a:gridCol w="832558"/>
                <a:gridCol w="832558"/>
                <a:gridCol w="832558"/>
                <a:gridCol w="832558"/>
                <a:gridCol w="832558"/>
                <a:gridCol w="832558"/>
              </a:tblGrid>
              <a:tr h="121146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ko-KR" altLang="en-US" sz="1400" dirty="0" smtClean="0"/>
                        <a:t>비율</a:t>
                      </a:r>
                      <a:r>
                        <a:rPr lang="en-US" altLang="ko-KR" sz="1400" dirty="0" smtClean="0"/>
                        <a:t>(%)</a:t>
                      </a:r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en-US" altLang="ko-KR" sz="1400" dirty="0" smtClean="0"/>
                        <a:t>80~90</a:t>
                      </a:r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en-US" altLang="ko-KR" sz="1400" dirty="0" smtClean="0"/>
                        <a:t>70~80</a:t>
                      </a:r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en-US" altLang="ko-KR" sz="1400" dirty="0" smtClean="0"/>
                        <a:t>60~70</a:t>
                      </a:r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en-US" altLang="ko-KR" sz="1400" dirty="0" smtClean="0"/>
                        <a:t>50~60</a:t>
                      </a:r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en-US" altLang="ko-KR" sz="1400" dirty="0" smtClean="0"/>
                        <a:t>40~50</a:t>
                      </a:r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en-US" altLang="ko-KR" sz="1400" dirty="0" smtClean="0"/>
                        <a:t>30~40</a:t>
                      </a:r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en-US" altLang="ko-KR" sz="1400" dirty="0" smtClean="0"/>
                        <a:t>20~30</a:t>
                      </a:r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en-US" altLang="ko-KR" sz="1400" dirty="0" smtClean="0"/>
                        <a:t>20</a:t>
                      </a:r>
                      <a:r>
                        <a:rPr lang="ko-KR" altLang="en-US" sz="1400" dirty="0" smtClean="0"/>
                        <a:t>미만</a:t>
                      </a:r>
                      <a:endParaRPr lang="ko-KR" altLang="en-US" sz="1400" dirty="0"/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pPr lvl="0" algn="l" latinLnBrk="1">
                        <a:lnSpc>
                          <a:spcPct val="100000"/>
                        </a:lnSpc>
                      </a:pPr>
                      <a:r>
                        <a:rPr lang="ko-KR" altLang="en-US" sz="1200" b="1" dirty="0" err="1" smtClean="0"/>
                        <a:t>용적율</a:t>
                      </a:r>
                      <a:r>
                        <a:rPr lang="en-US" altLang="ko-KR" sz="1200" b="1" dirty="0" smtClean="0"/>
                        <a:t>(%)</a:t>
                      </a:r>
                    </a:p>
                    <a:p>
                      <a:pPr lvl="0" algn="l" latinLnBrk="1">
                        <a:lnSpc>
                          <a:spcPct val="100000"/>
                        </a:lnSpc>
                      </a:pPr>
                      <a:endParaRPr lang="en-US" altLang="ko-KR" sz="1200" b="1" dirty="0" smtClean="0"/>
                    </a:p>
                    <a:p>
                      <a:pPr lvl="0" algn="l" latinLnBrk="1">
                        <a:lnSpc>
                          <a:spcPct val="100000"/>
                        </a:lnSpc>
                      </a:pPr>
                      <a:r>
                        <a:rPr lang="en-US" altLang="ko-KR" sz="1200" b="1" dirty="0" smtClean="0"/>
                        <a:t>(4</a:t>
                      </a:r>
                      <a:r>
                        <a:rPr lang="ko-KR" altLang="en-US" sz="1200" b="1" dirty="0" err="1" smtClean="0"/>
                        <a:t>대문안</a:t>
                      </a:r>
                      <a:r>
                        <a:rPr lang="en-US" altLang="ko-KR" sz="1200" b="1" dirty="0" smtClean="0"/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l" latinLnBrk="1">
                        <a:lnSpc>
                          <a:spcPct val="100000"/>
                        </a:lnSpc>
                      </a:pPr>
                      <a:r>
                        <a:rPr lang="en-US" altLang="ko-KR" sz="1200" b="0" dirty="0" smtClean="0"/>
                        <a:t>500</a:t>
                      </a:r>
                      <a:r>
                        <a:rPr lang="ko-KR" altLang="en-US" sz="1200" b="0" dirty="0" smtClean="0"/>
                        <a:t>이하</a:t>
                      </a:r>
                      <a:endParaRPr lang="en-US" altLang="ko-KR" sz="1200" b="0" dirty="0" smtClean="0"/>
                    </a:p>
                    <a:p>
                      <a:pPr lvl="0" algn="l" latinLnBrk="1">
                        <a:lnSpc>
                          <a:spcPct val="100000"/>
                        </a:lnSpc>
                      </a:pPr>
                      <a:endParaRPr lang="en-US" altLang="ko-KR" sz="1200" b="0" dirty="0" smtClean="0"/>
                    </a:p>
                    <a:p>
                      <a:pPr lvl="0" algn="l" latinLnBrk="1">
                        <a:lnSpc>
                          <a:spcPct val="100000"/>
                        </a:lnSpc>
                      </a:pPr>
                      <a:r>
                        <a:rPr lang="en-US" altLang="ko-KR" sz="1200" b="0" dirty="0" smtClean="0"/>
                        <a:t>(480)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l" latinLnBrk="1">
                        <a:lnSpc>
                          <a:spcPct val="100000"/>
                        </a:lnSpc>
                      </a:pPr>
                      <a:r>
                        <a:rPr lang="en-US" altLang="ko-KR" sz="1200" b="0" dirty="0" smtClean="0"/>
                        <a:t>550</a:t>
                      </a:r>
                      <a:r>
                        <a:rPr lang="ko-KR" altLang="en-US" sz="1200" b="0" dirty="0" smtClean="0"/>
                        <a:t>이하</a:t>
                      </a:r>
                      <a:endParaRPr lang="en-US" altLang="ko-KR" sz="1200" b="0" dirty="0" smtClean="0"/>
                    </a:p>
                    <a:p>
                      <a:pPr lvl="0" algn="l" latinLnBrk="1">
                        <a:lnSpc>
                          <a:spcPct val="100000"/>
                        </a:lnSpc>
                      </a:pPr>
                      <a:endParaRPr lang="en-US" altLang="ko-KR" sz="1200" b="0" dirty="0" smtClean="0"/>
                    </a:p>
                    <a:p>
                      <a:pPr lvl="0" algn="l" latinLnBrk="1">
                        <a:lnSpc>
                          <a:spcPct val="100000"/>
                        </a:lnSpc>
                      </a:pPr>
                      <a:r>
                        <a:rPr lang="en-US" altLang="ko-KR" sz="1200" b="0" dirty="0" smtClean="0"/>
                        <a:t>(510)</a:t>
                      </a:r>
                      <a:endParaRPr lang="en-US" altLang="ko-KR" sz="1200" b="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l" latinLnBrk="1">
                        <a:lnSpc>
                          <a:spcPct val="100000"/>
                        </a:lnSpc>
                      </a:pPr>
                      <a:r>
                        <a:rPr lang="en-US" altLang="ko-KR" sz="1200" b="0" dirty="0" smtClean="0"/>
                        <a:t>600</a:t>
                      </a:r>
                      <a:r>
                        <a:rPr lang="ko-KR" altLang="en-US" sz="1200" b="0" dirty="0" smtClean="0"/>
                        <a:t>이하</a:t>
                      </a:r>
                      <a:endParaRPr lang="en-US" altLang="ko-KR" sz="1200" b="0" dirty="0" smtClean="0"/>
                    </a:p>
                    <a:p>
                      <a:pPr lvl="0" algn="l" latinLnBrk="1">
                        <a:lnSpc>
                          <a:spcPct val="100000"/>
                        </a:lnSpc>
                      </a:pPr>
                      <a:endParaRPr lang="en-US" altLang="ko-KR" sz="1200" b="0" dirty="0" smtClean="0"/>
                    </a:p>
                    <a:p>
                      <a:pPr lvl="0" algn="l" latinLnBrk="1">
                        <a:lnSpc>
                          <a:spcPct val="100000"/>
                        </a:lnSpc>
                      </a:pPr>
                      <a:r>
                        <a:rPr lang="en-US" altLang="ko-KR" sz="1200" b="0" dirty="0" smtClean="0"/>
                        <a:t>(540)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l" latinLnBrk="1">
                        <a:lnSpc>
                          <a:spcPct val="100000"/>
                        </a:lnSpc>
                      </a:pPr>
                      <a:r>
                        <a:rPr lang="en-US" altLang="ko-KR" sz="1200" b="0" dirty="0" smtClean="0"/>
                        <a:t>650</a:t>
                      </a:r>
                      <a:r>
                        <a:rPr lang="ko-KR" altLang="en-US" sz="1200" b="0" dirty="0" smtClean="0"/>
                        <a:t>이하</a:t>
                      </a:r>
                      <a:endParaRPr lang="en-US" altLang="ko-KR" sz="1200" b="0" dirty="0" smtClean="0"/>
                    </a:p>
                    <a:p>
                      <a:pPr lvl="0" algn="l" latinLnBrk="1">
                        <a:lnSpc>
                          <a:spcPct val="100000"/>
                        </a:lnSpc>
                      </a:pPr>
                      <a:endParaRPr lang="en-US" altLang="ko-KR" sz="1200" b="0" dirty="0" smtClean="0"/>
                    </a:p>
                    <a:p>
                      <a:pPr lvl="0" algn="l" latinLnBrk="1">
                        <a:lnSpc>
                          <a:spcPct val="100000"/>
                        </a:lnSpc>
                      </a:pPr>
                      <a:r>
                        <a:rPr lang="en-US" altLang="ko-KR" sz="1200" b="0" dirty="0" smtClean="0"/>
                        <a:t>(570)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l" latinLnBrk="1">
                        <a:lnSpc>
                          <a:spcPct val="100000"/>
                        </a:lnSpc>
                      </a:pPr>
                      <a:r>
                        <a:rPr lang="en-US" altLang="ko-KR" sz="1200" b="0" dirty="0" smtClean="0"/>
                        <a:t>700</a:t>
                      </a:r>
                      <a:r>
                        <a:rPr lang="ko-KR" altLang="en-US" sz="1200" b="0" dirty="0" smtClean="0"/>
                        <a:t>이하</a:t>
                      </a:r>
                      <a:endParaRPr lang="en-US" altLang="ko-KR" sz="1200" b="0" dirty="0" smtClean="0"/>
                    </a:p>
                    <a:p>
                      <a:pPr lvl="0" algn="l" latinLnBrk="1">
                        <a:lnSpc>
                          <a:spcPct val="100000"/>
                        </a:lnSpc>
                      </a:pPr>
                      <a:endParaRPr lang="en-US" altLang="ko-KR" sz="1200" b="0" dirty="0" smtClean="0"/>
                    </a:p>
                    <a:p>
                      <a:pPr lvl="0" algn="l" latinLnBrk="1">
                        <a:lnSpc>
                          <a:spcPct val="100000"/>
                        </a:lnSpc>
                      </a:pPr>
                      <a:r>
                        <a:rPr lang="en-US" altLang="ko-KR" sz="1200" b="0" dirty="0" smtClean="0"/>
                        <a:t>(600)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l" latinLnBrk="1">
                        <a:lnSpc>
                          <a:spcPct val="100000"/>
                        </a:lnSpc>
                      </a:pPr>
                      <a:r>
                        <a:rPr lang="en-US" altLang="ko-KR" sz="1200" b="0" dirty="0" smtClean="0"/>
                        <a:t>750</a:t>
                      </a:r>
                      <a:r>
                        <a:rPr lang="ko-KR" altLang="en-US" sz="1200" b="0" dirty="0" smtClean="0"/>
                        <a:t>이하</a:t>
                      </a:r>
                      <a:endParaRPr lang="en-US" altLang="ko-KR" sz="1200" b="0" dirty="0" smtClean="0"/>
                    </a:p>
                    <a:p>
                      <a:pPr lvl="0" algn="l" latinLnBrk="1">
                        <a:lnSpc>
                          <a:spcPct val="100000"/>
                        </a:lnSpc>
                      </a:pPr>
                      <a:endParaRPr lang="en-US" altLang="ko-KR" sz="1200" b="0" dirty="0" smtClean="0"/>
                    </a:p>
                    <a:p>
                      <a:pPr lvl="0" algn="l" latinLnBrk="1">
                        <a:lnSpc>
                          <a:spcPct val="100000"/>
                        </a:lnSpc>
                      </a:pPr>
                      <a:r>
                        <a:rPr lang="en-US" altLang="ko-KR" sz="1200" b="0" dirty="0" smtClean="0"/>
                        <a:t>(600)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l" latinLnBrk="1">
                        <a:lnSpc>
                          <a:spcPct val="100000"/>
                        </a:lnSpc>
                      </a:pPr>
                      <a:r>
                        <a:rPr lang="en-US" altLang="ko-KR" sz="1200" b="0" dirty="0" smtClean="0"/>
                        <a:t>800</a:t>
                      </a:r>
                      <a:r>
                        <a:rPr lang="ko-KR" altLang="en-US" sz="1200" b="0" dirty="0" smtClean="0"/>
                        <a:t>이하</a:t>
                      </a:r>
                      <a:endParaRPr lang="en-US" altLang="ko-KR" sz="1200" b="0" dirty="0" smtClean="0"/>
                    </a:p>
                    <a:p>
                      <a:pPr lvl="0" algn="l" latinLnBrk="1">
                        <a:lnSpc>
                          <a:spcPct val="100000"/>
                        </a:lnSpc>
                      </a:pPr>
                      <a:endParaRPr lang="en-US" altLang="ko-KR" sz="1200" b="0" dirty="0" smtClean="0"/>
                    </a:p>
                    <a:p>
                      <a:pPr lvl="0" algn="l" latinLnBrk="1">
                        <a:lnSpc>
                          <a:spcPct val="100000"/>
                        </a:lnSpc>
                      </a:pPr>
                      <a:r>
                        <a:rPr lang="en-US" altLang="ko-KR" sz="1200" b="0" dirty="0" smtClean="0"/>
                        <a:t>(600)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l" latinLnBrk="1">
                        <a:lnSpc>
                          <a:spcPct val="100000"/>
                        </a:lnSpc>
                      </a:pPr>
                      <a:r>
                        <a:rPr lang="en-US" altLang="ko-KR" sz="1200" b="0" dirty="0" smtClean="0"/>
                        <a:t>800</a:t>
                      </a:r>
                      <a:r>
                        <a:rPr lang="ko-KR" altLang="en-US" sz="1200" b="0" dirty="0" smtClean="0"/>
                        <a:t>이하</a:t>
                      </a:r>
                      <a:endParaRPr lang="en-US" altLang="ko-KR" sz="1200" b="0" dirty="0" smtClean="0"/>
                    </a:p>
                    <a:p>
                      <a:pPr lvl="0" algn="l" latinLnBrk="1">
                        <a:lnSpc>
                          <a:spcPct val="100000"/>
                        </a:lnSpc>
                      </a:pPr>
                      <a:endParaRPr lang="en-US" altLang="ko-KR" sz="1200" b="0" dirty="0" smtClean="0"/>
                    </a:p>
                    <a:p>
                      <a:pPr lvl="0" algn="l" latinLnBrk="1">
                        <a:lnSpc>
                          <a:spcPct val="100000"/>
                        </a:lnSpc>
                      </a:pPr>
                      <a:r>
                        <a:rPr lang="en-US" altLang="ko-KR" sz="1200" b="0" dirty="0" smtClean="0"/>
                        <a:t>(600)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0221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84EE4-06E4-4171-AD8C-D57C4DFCF6B7}" type="slidenum">
              <a:rPr lang="ko-KR" altLang="en-US" smtClean="0"/>
              <a:t>13</a:t>
            </a:fld>
            <a:endParaRPr lang="ko-KR" altLang="en-US"/>
          </a:p>
        </p:txBody>
      </p:sp>
      <p:grpSp>
        <p:nvGrpSpPr>
          <p:cNvPr id="5" name="그룹 4"/>
          <p:cNvGrpSpPr/>
          <p:nvPr/>
        </p:nvGrpSpPr>
        <p:grpSpPr>
          <a:xfrm>
            <a:off x="611560" y="1022171"/>
            <a:ext cx="1025730" cy="821338"/>
            <a:chOff x="3492500" y="1484784"/>
            <a:chExt cx="2159000" cy="1728788"/>
          </a:xfrm>
        </p:grpSpPr>
        <p:sp>
          <p:nvSpPr>
            <p:cNvPr id="6" name="직사각형 5"/>
            <p:cNvSpPr/>
            <p:nvPr/>
          </p:nvSpPr>
          <p:spPr>
            <a:xfrm>
              <a:off x="3851275" y="2997672"/>
              <a:ext cx="215900" cy="215900"/>
            </a:xfrm>
            <a:prstGeom prst="rect">
              <a:avLst/>
            </a:prstGeom>
            <a:solidFill>
              <a:srgbClr val="44B6AB">
                <a:alpha val="69000"/>
              </a:srgb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/>
            </a:p>
          </p:txBody>
        </p:sp>
        <p:sp>
          <p:nvSpPr>
            <p:cNvPr id="7" name="직사각형 6"/>
            <p:cNvSpPr/>
            <p:nvPr/>
          </p:nvSpPr>
          <p:spPr>
            <a:xfrm>
              <a:off x="4067175" y="2997672"/>
              <a:ext cx="217488" cy="215900"/>
            </a:xfrm>
            <a:prstGeom prst="rect">
              <a:avLst/>
            </a:prstGeom>
            <a:solidFill>
              <a:srgbClr val="44B6AB">
                <a:alpha val="69000"/>
              </a:srgb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/>
            </a:p>
          </p:txBody>
        </p:sp>
        <p:sp>
          <p:nvSpPr>
            <p:cNvPr id="8" name="직사각형 7"/>
            <p:cNvSpPr/>
            <p:nvPr/>
          </p:nvSpPr>
          <p:spPr>
            <a:xfrm>
              <a:off x="4284663" y="2997672"/>
              <a:ext cx="215900" cy="215900"/>
            </a:xfrm>
            <a:prstGeom prst="rect">
              <a:avLst/>
            </a:prstGeom>
            <a:solidFill>
              <a:srgbClr val="44B6AB">
                <a:alpha val="69000"/>
              </a:srgb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/>
            </a:p>
          </p:txBody>
        </p:sp>
        <p:sp>
          <p:nvSpPr>
            <p:cNvPr id="9" name="직사각형 8"/>
            <p:cNvSpPr/>
            <p:nvPr/>
          </p:nvSpPr>
          <p:spPr>
            <a:xfrm>
              <a:off x="4500563" y="2997672"/>
              <a:ext cx="215900" cy="215900"/>
            </a:xfrm>
            <a:prstGeom prst="rect">
              <a:avLst/>
            </a:prstGeom>
            <a:solidFill>
              <a:srgbClr val="44B6AB">
                <a:alpha val="69000"/>
              </a:srgb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/>
            </a:p>
          </p:txBody>
        </p:sp>
        <p:sp>
          <p:nvSpPr>
            <p:cNvPr id="10" name="직사각형 9"/>
            <p:cNvSpPr/>
            <p:nvPr/>
          </p:nvSpPr>
          <p:spPr>
            <a:xfrm>
              <a:off x="4716463" y="2997672"/>
              <a:ext cx="215900" cy="215900"/>
            </a:xfrm>
            <a:prstGeom prst="rect">
              <a:avLst/>
            </a:prstGeom>
            <a:solidFill>
              <a:srgbClr val="44B6AB">
                <a:alpha val="69000"/>
              </a:srgb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/>
            </a:p>
          </p:txBody>
        </p:sp>
        <p:sp>
          <p:nvSpPr>
            <p:cNvPr id="11" name="직사각형 10"/>
            <p:cNvSpPr/>
            <p:nvPr/>
          </p:nvSpPr>
          <p:spPr>
            <a:xfrm>
              <a:off x="4932363" y="2997672"/>
              <a:ext cx="215900" cy="215900"/>
            </a:xfrm>
            <a:prstGeom prst="rect">
              <a:avLst/>
            </a:prstGeom>
            <a:solidFill>
              <a:srgbClr val="44B6AB">
                <a:alpha val="69000"/>
              </a:srgb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/>
            </a:p>
          </p:txBody>
        </p:sp>
        <p:sp>
          <p:nvSpPr>
            <p:cNvPr id="12" name="직사각형 11"/>
            <p:cNvSpPr/>
            <p:nvPr/>
          </p:nvSpPr>
          <p:spPr>
            <a:xfrm>
              <a:off x="3851275" y="2781772"/>
              <a:ext cx="215900" cy="215900"/>
            </a:xfrm>
            <a:prstGeom prst="rect">
              <a:avLst/>
            </a:prstGeom>
            <a:solidFill>
              <a:srgbClr val="44B6AB">
                <a:alpha val="69000"/>
              </a:srgb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/>
            </a:p>
          </p:txBody>
        </p:sp>
        <p:sp>
          <p:nvSpPr>
            <p:cNvPr id="13" name="직사각형 12"/>
            <p:cNvSpPr/>
            <p:nvPr/>
          </p:nvSpPr>
          <p:spPr>
            <a:xfrm>
              <a:off x="4067175" y="2781772"/>
              <a:ext cx="217488" cy="215900"/>
            </a:xfrm>
            <a:prstGeom prst="rect">
              <a:avLst/>
            </a:prstGeom>
            <a:solidFill>
              <a:srgbClr val="44B6AB">
                <a:alpha val="69000"/>
              </a:srgb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/>
            </a:p>
          </p:txBody>
        </p:sp>
        <p:sp>
          <p:nvSpPr>
            <p:cNvPr id="14" name="직사각형 13"/>
            <p:cNvSpPr/>
            <p:nvPr/>
          </p:nvSpPr>
          <p:spPr>
            <a:xfrm>
              <a:off x="4284663" y="2781772"/>
              <a:ext cx="215900" cy="215900"/>
            </a:xfrm>
            <a:prstGeom prst="rect">
              <a:avLst/>
            </a:prstGeom>
            <a:solidFill>
              <a:srgbClr val="44B6AB">
                <a:alpha val="69000"/>
              </a:srgb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/>
            </a:p>
          </p:txBody>
        </p:sp>
        <p:sp>
          <p:nvSpPr>
            <p:cNvPr id="15" name="직사각형 14"/>
            <p:cNvSpPr/>
            <p:nvPr/>
          </p:nvSpPr>
          <p:spPr>
            <a:xfrm>
              <a:off x="4500563" y="2781772"/>
              <a:ext cx="215900" cy="215900"/>
            </a:xfrm>
            <a:prstGeom prst="rect">
              <a:avLst/>
            </a:prstGeom>
            <a:solidFill>
              <a:srgbClr val="44B6AB">
                <a:alpha val="69000"/>
              </a:srgb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/>
            </a:p>
          </p:txBody>
        </p:sp>
        <p:sp>
          <p:nvSpPr>
            <p:cNvPr id="16" name="직사각형 15"/>
            <p:cNvSpPr/>
            <p:nvPr/>
          </p:nvSpPr>
          <p:spPr>
            <a:xfrm>
              <a:off x="4716463" y="2781772"/>
              <a:ext cx="215900" cy="215900"/>
            </a:xfrm>
            <a:prstGeom prst="rect">
              <a:avLst/>
            </a:prstGeom>
            <a:solidFill>
              <a:schemeClr val="tx2">
                <a:lumMod val="40000"/>
                <a:lumOff val="60000"/>
                <a:alpha val="69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/>
            </a:p>
          </p:txBody>
        </p:sp>
        <p:sp>
          <p:nvSpPr>
            <p:cNvPr id="17" name="직사각형 16"/>
            <p:cNvSpPr/>
            <p:nvPr/>
          </p:nvSpPr>
          <p:spPr>
            <a:xfrm>
              <a:off x="4932363" y="2781772"/>
              <a:ext cx="215900" cy="215900"/>
            </a:xfrm>
            <a:prstGeom prst="rect">
              <a:avLst/>
            </a:prstGeom>
            <a:solidFill>
              <a:srgbClr val="44B6AB">
                <a:alpha val="69000"/>
              </a:srgb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/>
            </a:p>
          </p:txBody>
        </p:sp>
        <p:sp>
          <p:nvSpPr>
            <p:cNvPr id="18" name="직사각형 17"/>
            <p:cNvSpPr/>
            <p:nvPr/>
          </p:nvSpPr>
          <p:spPr>
            <a:xfrm>
              <a:off x="3851275" y="2565872"/>
              <a:ext cx="215900" cy="215900"/>
            </a:xfrm>
            <a:prstGeom prst="rect">
              <a:avLst/>
            </a:prstGeom>
            <a:solidFill>
              <a:srgbClr val="44B6AB">
                <a:alpha val="69000"/>
              </a:srgb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/>
            </a:p>
          </p:txBody>
        </p:sp>
        <p:sp>
          <p:nvSpPr>
            <p:cNvPr id="19" name="직사각형 18"/>
            <p:cNvSpPr/>
            <p:nvPr/>
          </p:nvSpPr>
          <p:spPr>
            <a:xfrm>
              <a:off x="4067175" y="2565872"/>
              <a:ext cx="217488" cy="215900"/>
            </a:xfrm>
            <a:prstGeom prst="rect">
              <a:avLst/>
            </a:prstGeom>
            <a:solidFill>
              <a:schemeClr val="tx2">
                <a:lumMod val="20000"/>
                <a:lumOff val="80000"/>
                <a:alpha val="69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/>
            </a:p>
          </p:txBody>
        </p:sp>
        <p:sp>
          <p:nvSpPr>
            <p:cNvPr id="20" name="직사각형 19"/>
            <p:cNvSpPr/>
            <p:nvPr/>
          </p:nvSpPr>
          <p:spPr>
            <a:xfrm>
              <a:off x="4284663" y="2565872"/>
              <a:ext cx="215900" cy="215900"/>
            </a:xfrm>
            <a:prstGeom prst="rect">
              <a:avLst/>
            </a:prstGeom>
            <a:solidFill>
              <a:srgbClr val="44B6AB">
                <a:alpha val="69000"/>
              </a:srgb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/>
            </a:p>
          </p:txBody>
        </p:sp>
        <p:sp>
          <p:nvSpPr>
            <p:cNvPr id="21" name="직사각형 20"/>
            <p:cNvSpPr/>
            <p:nvPr/>
          </p:nvSpPr>
          <p:spPr>
            <a:xfrm>
              <a:off x="4500563" y="2565872"/>
              <a:ext cx="215900" cy="215900"/>
            </a:xfrm>
            <a:prstGeom prst="rect">
              <a:avLst/>
            </a:prstGeom>
            <a:solidFill>
              <a:srgbClr val="44B6AB">
                <a:alpha val="69000"/>
              </a:srgb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/>
            </a:p>
          </p:txBody>
        </p:sp>
        <p:sp>
          <p:nvSpPr>
            <p:cNvPr id="22" name="직사각형 21"/>
            <p:cNvSpPr/>
            <p:nvPr/>
          </p:nvSpPr>
          <p:spPr>
            <a:xfrm>
              <a:off x="4716463" y="2565872"/>
              <a:ext cx="215900" cy="215900"/>
            </a:xfrm>
            <a:prstGeom prst="rect">
              <a:avLst/>
            </a:prstGeom>
            <a:solidFill>
              <a:srgbClr val="44B6AB">
                <a:alpha val="69000"/>
              </a:srgb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/>
            </a:p>
          </p:txBody>
        </p:sp>
        <p:sp>
          <p:nvSpPr>
            <p:cNvPr id="23" name="직사각형 22"/>
            <p:cNvSpPr/>
            <p:nvPr/>
          </p:nvSpPr>
          <p:spPr>
            <a:xfrm>
              <a:off x="5435600" y="2565872"/>
              <a:ext cx="215900" cy="215900"/>
            </a:xfrm>
            <a:prstGeom prst="rect">
              <a:avLst/>
            </a:prstGeom>
            <a:solidFill>
              <a:srgbClr val="44B6AB">
                <a:alpha val="69000"/>
              </a:srgb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/>
            </a:p>
          </p:txBody>
        </p:sp>
        <p:sp>
          <p:nvSpPr>
            <p:cNvPr id="24" name="직사각형 23"/>
            <p:cNvSpPr/>
            <p:nvPr/>
          </p:nvSpPr>
          <p:spPr>
            <a:xfrm>
              <a:off x="4067175" y="2348384"/>
              <a:ext cx="217488" cy="217488"/>
            </a:xfrm>
            <a:prstGeom prst="rect">
              <a:avLst/>
            </a:prstGeom>
            <a:solidFill>
              <a:srgbClr val="44B6AB">
                <a:alpha val="69000"/>
              </a:srgb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/>
            </a:p>
          </p:txBody>
        </p:sp>
        <p:sp>
          <p:nvSpPr>
            <p:cNvPr id="25" name="직사각형 24"/>
            <p:cNvSpPr/>
            <p:nvPr/>
          </p:nvSpPr>
          <p:spPr>
            <a:xfrm>
              <a:off x="4284663" y="2348384"/>
              <a:ext cx="215900" cy="217488"/>
            </a:xfrm>
            <a:prstGeom prst="rect">
              <a:avLst/>
            </a:prstGeom>
            <a:solidFill>
              <a:srgbClr val="44B6AB">
                <a:alpha val="69000"/>
              </a:srgb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/>
            </a:p>
          </p:txBody>
        </p:sp>
        <p:sp>
          <p:nvSpPr>
            <p:cNvPr id="26" name="직사각형 25"/>
            <p:cNvSpPr/>
            <p:nvPr/>
          </p:nvSpPr>
          <p:spPr>
            <a:xfrm>
              <a:off x="4500563" y="2348384"/>
              <a:ext cx="215900" cy="217488"/>
            </a:xfrm>
            <a:prstGeom prst="rect">
              <a:avLst/>
            </a:prstGeom>
            <a:solidFill>
              <a:srgbClr val="44B6AB">
                <a:alpha val="69000"/>
              </a:srgb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/>
            </a:p>
          </p:txBody>
        </p:sp>
        <p:sp>
          <p:nvSpPr>
            <p:cNvPr id="27" name="직사각형 26"/>
            <p:cNvSpPr/>
            <p:nvPr/>
          </p:nvSpPr>
          <p:spPr>
            <a:xfrm>
              <a:off x="4716463" y="2348384"/>
              <a:ext cx="215900" cy="217488"/>
            </a:xfrm>
            <a:prstGeom prst="rect">
              <a:avLst/>
            </a:prstGeom>
            <a:solidFill>
              <a:srgbClr val="44B6AB">
                <a:alpha val="69000"/>
              </a:srgb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/>
            </a:p>
          </p:txBody>
        </p:sp>
        <p:sp>
          <p:nvSpPr>
            <p:cNvPr id="28" name="직사각형 27"/>
            <p:cNvSpPr/>
            <p:nvPr/>
          </p:nvSpPr>
          <p:spPr>
            <a:xfrm>
              <a:off x="3492500" y="2421409"/>
              <a:ext cx="215900" cy="215900"/>
            </a:xfrm>
            <a:prstGeom prst="rect">
              <a:avLst/>
            </a:prstGeom>
            <a:solidFill>
              <a:srgbClr val="44B6AB">
                <a:alpha val="69000"/>
              </a:srgb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/>
            </a:p>
          </p:txBody>
        </p:sp>
        <p:sp>
          <p:nvSpPr>
            <p:cNvPr id="29" name="직사각형 28"/>
            <p:cNvSpPr/>
            <p:nvPr/>
          </p:nvSpPr>
          <p:spPr>
            <a:xfrm>
              <a:off x="4932363" y="2348384"/>
              <a:ext cx="215900" cy="217488"/>
            </a:xfrm>
            <a:prstGeom prst="rect">
              <a:avLst/>
            </a:prstGeom>
            <a:solidFill>
              <a:srgbClr val="44B6AB">
                <a:alpha val="69000"/>
              </a:srgb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/>
            </a:p>
          </p:txBody>
        </p:sp>
        <p:sp>
          <p:nvSpPr>
            <p:cNvPr id="30" name="직사각형 29"/>
            <p:cNvSpPr/>
            <p:nvPr/>
          </p:nvSpPr>
          <p:spPr>
            <a:xfrm>
              <a:off x="3851275" y="2132484"/>
              <a:ext cx="215900" cy="215900"/>
            </a:xfrm>
            <a:prstGeom prst="rect">
              <a:avLst/>
            </a:prstGeom>
            <a:solidFill>
              <a:srgbClr val="44B6AB">
                <a:alpha val="69000"/>
              </a:srgb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/>
            </a:p>
          </p:txBody>
        </p:sp>
        <p:sp>
          <p:nvSpPr>
            <p:cNvPr id="31" name="직사각형 30"/>
            <p:cNvSpPr/>
            <p:nvPr/>
          </p:nvSpPr>
          <p:spPr>
            <a:xfrm>
              <a:off x="4067175" y="2132484"/>
              <a:ext cx="217488" cy="215900"/>
            </a:xfrm>
            <a:prstGeom prst="rect">
              <a:avLst/>
            </a:prstGeom>
            <a:solidFill>
              <a:srgbClr val="44B6AB">
                <a:alpha val="69000"/>
              </a:srgb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/>
            </a:p>
          </p:txBody>
        </p:sp>
        <p:sp>
          <p:nvSpPr>
            <p:cNvPr id="32" name="직사각형 31"/>
            <p:cNvSpPr/>
            <p:nvPr/>
          </p:nvSpPr>
          <p:spPr>
            <a:xfrm>
              <a:off x="4284663" y="2132484"/>
              <a:ext cx="215900" cy="215900"/>
            </a:xfrm>
            <a:prstGeom prst="rect">
              <a:avLst/>
            </a:prstGeom>
            <a:solidFill>
              <a:srgbClr val="44B6AB">
                <a:alpha val="69000"/>
              </a:srgb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/>
            </a:p>
          </p:txBody>
        </p:sp>
        <p:sp>
          <p:nvSpPr>
            <p:cNvPr id="33" name="직사각형 32"/>
            <p:cNvSpPr/>
            <p:nvPr/>
          </p:nvSpPr>
          <p:spPr>
            <a:xfrm>
              <a:off x="4500563" y="2132484"/>
              <a:ext cx="215900" cy="215900"/>
            </a:xfrm>
            <a:prstGeom prst="rect">
              <a:avLst/>
            </a:prstGeom>
            <a:solidFill>
              <a:srgbClr val="44B6AB">
                <a:alpha val="69000"/>
              </a:srgb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/>
            </a:p>
          </p:txBody>
        </p:sp>
        <p:sp>
          <p:nvSpPr>
            <p:cNvPr id="34" name="직사각형 33"/>
            <p:cNvSpPr/>
            <p:nvPr/>
          </p:nvSpPr>
          <p:spPr>
            <a:xfrm>
              <a:off x="4716463" y="2132484"/>
              <a:ext cx="215900" cy="215900"/>
            </a:xfrm>
            <a:prstGeom prst="rect">
              <a:avLst/>
            </a:prstGeom>
            <a:solidFill>
              <a:srgbClr val="44B6AB">
                <a:alpha val="69000"/>
              </a:srgb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/>
            </a:p>
          </p:txBody>
        </p:sp>
        <p:sp>
          <p:nvSpPr>
            <p:cNvPr id="35" name="직사각형 34"/>
            <p:cNvSpPr/>
            <p:nvPr/>
          </p:nvSpPr>
          <p:spPr>
            <a:xfrm>
              <a:off x="4932363" y="2132484"/>
              <a:ext cx="215900" cy="215900"/>
            </a:xfrm>
            <a:prstGeom prst="rect">
              <a:avLst/>
            </a:prstGeom>
            <a:solidFill>
              <a:srgbClr val="44B6AB">
                <a:alpha val="69000"/>
              </a:srgb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/>
            </a:p>
          </p:txBody>
        </p:sp>
        <p:sp>
          <p:nvSpPr>
            <p:cNvPr id="36" name="직사각형 35"/>
            <p:cNvSpPr/>
            <p:nvPr/>
          </p:nvSpPr>
          <p:spPr>
            <a:xfrm>
              <a:off x="3851275" y="1916584"/>
              <a:ext cx="215900" cy="215900"/>
            </a:xfrm>
            <a:prstGeom prst="rect">
              <a:avLst/>
            </a:prstGeom>
            <a:solidFill>
              <a:srgbClr val="44B6AB">
                <a:alpha val="69000"/>
              </a:srgb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/>
            </a:p>
          </p:txBody>
        </p:sp>
        <p:sp>
          <p:nvSpPr>
            <p:cNvPr id="37" name="직사각형 36"/>
            <p:cNvSpPr/>
            <p:nvPr/>
          </p:nvSpPr>
          <p:spPr>
            <a:xfrm>
              <a:off x="4067175" y="1916584"/>
              <a:ext cx="217488" cy="215900"/>
            </a:xfrm>
            <a:prstGeom prst="rect">
              <a:avLst/>
            </a:prstGeom>
            <a:solidFill>
              <a:srgbClr val="44B6AB">
                <a:alpha val="69000"/>
              </a:srgb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/>
            </a:p>
          </p:txBody>
        </p:sp>
        <p:sp>
          <p:nvSpPr>
            <p:cNvPr id="38" name="직사각형 37"/>
            <p:cNvSpPr/>
            <p:nvPr/>
          </p:nvSpPr>
          <p:spPr>
            <a:xfrm>
              <a:off x="4284663" y="1700684"/>
              <a:ext cx="215900" cy="215900"/>
            </a:xfrm>
            <a:prstGeom prst="rect">
              <a:avLst/>
            </a:prstGeom>
            <a:solidFill>
              <a:srgbClr val="44B6AB">
                <a:alpha val="69000"/>
              </a:srgb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/>
            </a:p>
          </p:txBody>
        </p:sp>
        <p:sp>
          <p:nvSpPr>
            <p:cNvPr id="39" name="직사각형 38"/>
            <p:cNvSpPr/>
            <p:nvPr/>
          </p:nvSpPr>
          <p:spPr>
            <a:xfrm>
              <a:off x="4500563" y="1916584"/>
              <a:ext cx="215900" cy="215900"/>
            </a:xfrm>
            <a:prstGeom prst="rect">
              <a:avLst/>
            </a:prstGeom>
            <a:solidFill>
              <a:srgbClr val="44B6AB">
                <a:alpha val="69000"/>
              </a:srgb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/>
            </a:p>
          </p:txBody>
        </p:sp>
        <p:sp>
          <p:nvSpPr>
            <p:cNvPr id="40" name="직사각형 39"/>
            <p:cNvSpPr/>
            <p:nvPr/>
          </p:nvSpPr>
          <p:spPr>
            <a:xfrm>
              <a:off x="4716463" y="1916584"/>
              <a:ext cx="215900" cy="215900"/>
            </a:xfrm>
            <a:prstGeom prst="rect">
              <a:avLst/>
            </a:prstGeom>
            <a:solidFill>
              <a:srgbClr val="44B6AB">
                <a:alpha val="69000"/>
              </a:srgb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/>
            </a:p>
          </p:txBody>
        </p:sp>
        <p:sp>
          <p:nvSpPr>
            <p:cNvPr id="41" name="직사각형 40"/>
            <p:cNvSpPr/>
            <p:nvPr/>
          </p:nvSpPr>
          <p:spPr>
            <a:xfrm>
              <a:off x="5148263" y="1484784"/>
              <a:ext cx="215900" cy="215900"/>
            </a:xfrm>
            <a:prstGeom prst="rect">
              <a:avLst/>
            </a:prstGeom>
            <a:solidFill>
              <a:srgbClr val="44B6AB">
                <a:alpha val="69000"/>
              </a:srgb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/>
            </a:p>
          </p:txBody>
        </p:sp>
      </p:grpSp>
      <p:cxnSp>
        <p:nvCxnSpPr>
          <p:cNvPr id="42" name="직선 연결선 23"/>
          <p:cNvCxnSpPr>
            <a:cxnSpLocks noChangeShapeType="1"/>
          </p:cNvCxnSpPr>
          <p:nvPr/>
        </p:nvCxnSpPr>
        <p:spPr bwMode="auto">
          <a:xfrm>
            <a:off x="2123728" y="764704"/>
            <a:ext cx="0" cy="4669897"/>
          </a:xfrm>
          <a:prstGeom prst="line">
            <a:avLst/>
          </a:prstGeom>
          <a:noFill/>
          <a:ln w="22225" algn="ctr">
            <a:solidFill>
              <a:schemeClr val="tx1">
                <a:lumMod val="50000"/>
                <a:lumOff val="50000"/>
              </a:schemeClr>
            </a:solidFill>
            <a:prstDash val="sysDot"/>
            <a:round/>
            <a:headEnd/>
            <a:tailEnd/>
          </a:ln>
        </p:spPr>
      </p:cxnSp>
      <p:sp>
        <p:nvSpPr>
          <p:cNvPr id="43" name="TextBox 42"/>
          <p:cNvSpPr txBox="1"/>
          <p:nvPr/>
        </p:nvSpPr>
        <p:spPr>
          <a:xfrm>
            <a:off x="701632" y="1994466"/>
            <a:ext cx="113406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800" dirty="0" smtClean="0"/>
              <a:t>조</a:t>
            </a:r>
            <a:endParaRPr lang="en-US" altLang="ko-KR" sz="4800" dirty="0" smtClean="0"/>
          </a:p>
          <a:p>
            <a:r>
              <a:rPr lang="ko-KR" altLang="en-US" sz="4800" dirty="0" smtClean="0"/>
              <a:t>별</a:t>
            </a:r>
            <a:endParaRPr lang="en-US" altLang="ko-KR" sz="4800" dirty="0" smtClean="0"/>
          </a:p>
          <a:p>
            <a:r>
              <a:rPr lang="ko-KR" altLang="en-US" sz="4800" dirty="0" smtClean="0"/>
              <a:t>과</a:t>
            </a:r>
            <a:endParaRPr lang="en-US" altLang="ko-KR" sz="4800" dirty="0" smtClean="0"/>
          </a:p>
          <a:p>
            <a:r>
              <a:rPr lang="ko-KR" altLang="en-US" sz="4800" dirty="0" smtClean="0"/>
              <a:t>제</a:t>
            </a:r>
            <a:endParaRPr lang="en-US" altLang="ko-KR" sz="4800" dirty="0" smtClean="0"/>
          </a:p>
        </p:txBody>
      </p:sp>
      <p:sp>
        <p:nvSpPr>
          <p:cNvPr id="82" name="TextBox 81"/>
          <p:cNvSpPr txBox="1"/>
          <p:nvPr/>
        </p:nvSpPr>
        <p:spPr>
          <a:xfrm>
            <a:off x="2483768" y="764704"/>
            <a:ext cx="626469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200000"/>
              </a:lnSpc>
              <a:buFont typeface="Wingdings" pitchFamily="2" charset="2"/>
              <a:buChar char="u"/>
            </a:pPr>
            <a:r>
              <a:rPr lang="ko-KR" altLang="en-US" sz="1600" dirty="0" smtClean="0"/>
              <a:t>기간 </a:t>
            </a:r>
            <a:r>
              <a:rPr lang="en-US" altLang="ko-KR" sz="1600" dirty="0" smtClean="0"/>
              <a:t>: 2013.12.13(</a:t>
            </a:r>
            <a:r>
              <a:rPr lang="ko-KR" altLang="en-US" sz="1600" dirty="0" smtClean="0"/>
              <a:t>금</a:t>
            </a:r>
            <a:r>
              <a:rPr lang="en-US" altLang="ko-KR" sz="1600" dirty="0" smtClean="0"/>
              <a:t>)</a:t>
            </a:r>
          </a:p>
          <a:p>
            <a:pPr marL="342900" indent="-342900">
              <a:lnSpc>
                <a:spcPct val="200000"/>
              </a:lnSpc>
              <a:buFont typeface="Wingdings" pitchFamily="2" charset="2"/>
              <a:buChar char="u"/>
            </a:pPr>
            <a:r>
              <a:rPr lang="ko-KR" altLang="en-US" sz="1600" dirty="0" smtClean="0"/>
              <a:t>내용 </a:t>
            </a:r>
            <a:r>
              <a:rPr lang="en-US" altLang="ko-KR" sz="1600" dirty="0" smtClean="0"/>
              <a:t>: </a:t>
            </a:r>
            <a:r>
              <a:rPr lang="ko-KR" altLang="en-US" sz="1600" dirty="0" err="1" smtClean="0"/>
              <a:t>더뉴클래스</a:t>
            </a:r>
            <a:r>
              <a:rPr lang="en-US" altLang="ko-KR" sz="1600" dirty="0" smtClean="0"/>
              <a:t>2</a:t>
            </a:r>
            <a:r>
              <a:rPr lang="ko-KR" altLang="en-US" sz="1600" dirty="0" smtClean="0"/>
              <a:t>차 상가</a:t>
            </a:r>
            <a:r>
              <a:rPr lang="en-US" altLang="ko-KR" sz="1600" dirty="0" smtClean="0"/>
              <a:t>MD </a:t>
            </a:r>
            <a:r>
              <a:rPr lang="ko-KR" altLang="en-US" sz="1600" dirty="0" smtClean="0"/>
              <a:t>및 </a:t>
            </a:r>
            <a:r>
              <a:rPr lang="ko-KR" altLang="en-US" sz="1600" dirty="0" err="1" smtClean="0"/>
              <a:t>분양성조사</a:t>
            </a:r>
            <a:endParaRPr lang="en-US" altLang="ko-KR" sz="1600" dirty="0"/>
          </a:p>
          <a:p>
            <a:pPr lvl="2">
              <a:lnSpc>
                <a:spcPct val="200000"/>
              </a:lnSpc>
            </a:pPr>
            <a:r>
              <a:rPr lang="en-US" altLang="ko-KR" sz="1600" dirty="0" smtClean="0"/>
              <a:t>(</a:t>
            </a:r>
            <a:r>
              <a:rPr lang="ko-KR" altLang="en-US" sz="1600" dirty="0" smtClean="0"/>
              <a:t>업종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분양수입 중점</a:t>
            </a:r>
            <a:r>
              <a:rPr lang="en-US" altLang="ko-KR" sz="1600" dirty="0" smtClean="0"/>
              <a:t>)</a:t>
            </a:r>
          </a:p>
          <a:p>
            <a:pPr marL="285750" indent="-285750">
              <a:lnSpc>
                <a:spcPct val="200000"/>
              </a:lnSpc>
              <a:buFont typeface="Wingdings" pitchFamily="2" charset="2"/>
              <a:buChar char="u"/>
            </a:pPr>
            <a:r>
              <a:rPr lang="ko-KR" altLang="en-US" sz="1600" dirty="0" smtClean="0"/>
              <a:t>대지위치 </a:t>
            </a:r>
            <a:r>
              <a:rPr lang="en-US" altLang="ko-KR" sz="1600" dirty="0" smtClean="0"/>
              <a:t>: </a:t>
            </a:r>
            <a:r>
              <a:rPr lang="ko-KR" altLang="en-US" sz="1600" dirty="0" smtClean="0"/>
              <a:t>대구광역시 동구 </a:t>
            </a:r>
            <a:r>
              <a:rPr lang="ko-KR" altLang="en-US" sz="1600" dirty="0" err="1" smtClean="0"/>
              <a:t>신서동</a:t>
            </a:r>
            <a:r>
              <a:rPr lang="ko-KR" altLang="en-US" sz="1600" dirty="0" smtClean="0"/>
              <a:t> </a:t>
            </a:r>
            <a:r>
              <a:rPr lang="en-US" altLang="ko-KR" sz="1600" dirty="0" smtClean="0"/>
              <a:t>518-1</a:t>
            </a:r>
            <a:r>
              <a:rPr lang="ko-KR" altLang="en-US" sz="1600" dirty="0" smtClean="0"/>
              <a:t>번지 외 </a:t>
            </a:r>
            <a:r>
              <a:rPr lang="en-US" altLang="ko-KR" sz="1600" dirty="0" smtClean="0"/>
              <a:t>4</a:t>
            </a:r>
            <a:r>
              <a:rPr lang="ko-KR" altLang="en-US" sz="1600" dirty="0" smtClean="0"/>
              <a:t>필지</a:t>
            </a:r>
            <a:endParaRPr lang="en-US" altLang="ko-KR" sz="2000" dirty="0" smtClean="0"/>
          </a:p>
        </p:txBody>
      </p:sp>
      <p:graphicFrame>
        <p:nvGraphicFramePr>
          <p:cNvPr id="83" name="표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0178256"/>
              </p:ext>
            </p:extLst>
          </p:nvPr>
        </p:nvGraphicFramePr>
        <p:xfrm>
          <a:off x="2627783" y="3076542"/>
          <a:ext cx="5976665" cy="2509656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1195333"/>
                <a:gridCol w="1195333"/>
                <a:gridCol w="1195333"/>
                <a:gridCol w="1195333"/>
                <a:gridCol w="1195333"/>
              </a:tblGrid>
              <a:tr h="41827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0" dirty="0" err="1" smtClean="0"/>
                        <a:t>형별</a:t>
                      </a:r>
                      <a:endParaRPr lang="ko-KR" altLang="en-US" sz="12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0" dirty="0" smtClean="0"/>
                        <a:t>용도</a:t>
                      </a:r>
                      <a:endParaRPr lang="ko-KR" altLang="en-US" sz="12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0" dirty="0" err="1" smtClean="0"/>
                        <a:t>세대수</a:t>
                      </a:r>
                      <a:endParaRPr lang="en-US" altLang="ko-KR" sz="1200" b="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0" dirty="0" smtClean="0"/>
                        <a:t>전용면적</a:t>
                      </a:r>
                      <a:endParaRPr lang="en-US" altLang="ko-KR" sz="1200" b="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err="1" smtClean="0"/>
                        <a:t>py</a:t>
                      </a:r>
                      <a:endParaRPr lang="ko-KR" altLang="en-US" sz="1200" b="0" dirty="0"/>
                    </a:p>
                  </a:txBody>
                  <a:tcPr anchor="ctr"/>
                </a:tc>
              </a:tr>
              <a:tr h="418276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smtClean="0">
                          <a:latin typeface="+mj-ea"/>
                          <a:ea typeface="+mj-ea"/>
                        </a:rPr>
                        <a:t>101</a:t>
                      </a:r>
                      <a:r>
                        <a:rPr lang="ko-KR" altLang="en-US" sz="1200" b="0" dirty="0" smtClean="0">
                          <a:latin typeface="+mj-ea"/>
                          <a:ea typeface="+mj-ea"/>
                        </a:rPr>
                        <a:t>호</a:t>
                      </a:r>
                      <a:endParaRPr lang="ko-KR" altLang="en-US" sz="1200" b="0" dirty="0">
                        <a:latin typeface="+mj-ea"/>
                        <a:ea typeface="+mj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0" dirty="0" smtClean="0">
                          <a:latin typeface="+mj-ea"/>
                          <a:ea typeface="+mj-ea"/>
                        </a:rPr>
                        <a:t>근린생활시설</a:t>
                      </a:r>
                      <a:endParaRPr lang="ko-KR" altLang="en-US" sz="1200" b="0" dirty="0">
                        <a:latin typeface="+mj-ea"/>
                        <a:ea typeface="+mj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smtClean="0">
                          <a:latin typeface="+mj-ea"/>
                          <a:ea typeface="+mj-ea"/>
                        </a:rPr>
                        <a:t>1</a:t>
                      </a:r>
                      <a:endParaRPr lang="ko-KR" altLang="en-US" sz="1200" b="0" dirty="0">
                        <a:latin typeface="+mj-ea"/>
                        <a:ea typeface="+mj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smtClean="0">
                          <a:latin typeface="+mj-ea"/>
                          <a:ea typeface="+mj-ea"/>
                        </a:rPr>
                        <a:t>45.8700</a:t>
                      </a:r>
                      <a:endParaRPr lang="ko-KR" altLang="en-US" sz="1200" b="0" dirty="0">
                        <a:latin typeface="+mj-ea"/>
                        <a:ea typeface="+mj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smtClean="0">
                          <a:latin typeface="+mj-ea"/>
                          <a:ea typeface="+mj-ea"/>
                        </a:rPr>
                        <a:t>15.0749</a:t>
                      </a:r>
                      <a:endParaRPr lang="ko-KR" altLang="en-US" sz="1200" b="0" dirty="0">
                        <a:latin typeface="+mj-ea"/>
                        <a:ea typeface="+mj-ea"/>
                      </a:endParaRPr>
                    </a:p>
                  </a:txBody>
                  <a:tcPr anchor="ctr"/>
                </a:tc>
              </a:tr>
              <a:tr h="418276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smtClean="0">
                          <a:latin typeface="+mj-ea"/>
                          <a:ea typeface="+mj-ea"/>
                        </a:rPr>
                        <a:t>102~104</a:t>
                      </a:r>
                      <a:r>
                        <a:rPr lang="ko-KR" altLang="en-US" sz="1200" b="0" dirty="0" smtClean="0">
                          <a:latin typeface="+mj-ea"/>
                          <a:ea typeface="+mj-ea"/>
                        </a:rPr>
                        <a:t>호</a:t>
                      </a:r>
                      <a:endParaRPr lang="ko-KR" altLang="en-US" sz="1200" b="0" dirty="0">
                        <a:latin typeface="+mj-ea"/>
                        <a:ea typeface="+mj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0" kern="1200" dirty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근린생활시설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smtClean="0">
                          <a:latin typeface="+mj-ea"/>
                          <a:ea typeface="+mj-ea"/>
                        </a:rPr>
                        <a:t>3</a:t>
                      </a:r>
                      <a:endParaRPr lang="ko-KR" altLang="en-US" sz="1200" b="0" dirty="0">
                        <a:latin typeface="+mj-ea"/>
                        <a:ea typeface="+mj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smtClean="0">
                          <a:latin typeface="+mj-ea"/>
                          <a:ea typeface="+mj-ea"/>
                        </a:rPr>
                        <a:t>48.7500</a:t>
                      </a:r>
                      <a:endParaRPr lang="ko-KR" altLang="en-US" sz="1200" b="0" dirty="0">
                        <a:latin typeface="+mj-ea"/>
                        <a:ea typeface="+mj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ea"/>
                          <a:ea typeface="+mj-ea"/>
                          <a:cs typeface="굴림" pitchFamily="50" charset="-127"/>
                        </a:rPr>
                        <a:t>16.0214</a:t>
                      </a:r>
                      <a:endParaRPr kumimoji="1" lang="ko-KR" alt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j-ea"/>
                        <a:ea typeface="+mj-ea"/>
                        <a:cs typeface="굴림" pitchFamily="50" charset="-127"/>
                      </a:endParaRPr>
                    </a:p>
                  </a:txBody>
                  <a:tcPr anchor="ctr"/>
                </a:tc>
              </a:tr>
              <a:tr h="418276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smtClean="0">
                          <a:latin typeface="+mj-ea"/>
                          <a:ea typeface="+mj-ea"/>
                        </a:rPr>
                        <a:t>105</a:t>
                      </a:r>
                      <a:r>
                        <a:rPr lang="ko-KR" altLang="en-US" sz="1200" b="0" dirty="0" smtClean="0">
                          <a:latin typeface="+mj-ea"/>
                          <a:ea typeface="+mj-ea"/>
                        </a:rPr>
                        <a:t>호</a:t>
                      </a:r>
                      <a:endParaRPr lang="ko-KR" altLang="en-US" sz="1200" b="0" dirty="0">
                        <a:latin typeface="+mj-ea"/>
                        <a:ea typeface="+mj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0" kern="1200" dirty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근린생활시설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smtClean="0">
                          <a:latin typeface="+mj-ea"/>
                          <a:ea typeface="+mj-ea"/>
                        </a:rPr>
                        <a:t>1</a:t>
                      </a:r>
                      <a:endParaRPr lang="ko-KR" altLang="en-US" sz="1200" b="0" dirty="0">
                        <a:latin typeface="+mj-ea"/>
                        <a:ea typeface="+mj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smtClean="0">
                          <a:latin typeface="+mj-ea"/>
                          <a:ea typeface="+mj-ea"/>
                        </a:rPr>
                        <a:t>73.0150</a:t>
                      </a:r>
                      <a:endParaRPr lang="ko-KR" altLang="en-US" sz="1200" b="0" dirty="0">
                        <a:latin typeface="+mj-ea"/>
                        <a:ea typeface="+mj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ea"/>
                          <a:ea typeface="+mj-ea"/>
                          <a:cs typeface="굴림" pitchFamily="50" charset="-127"/>
                        </a:rPr>
                        <a:t>21.9960</a:t>
                      </a:r>
                      <a:endParaRPr kumimoji="1" lang="ko-KR" alt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j-ea"/>
                        <a:ea typeface="+mj-ea"/>
                        <a:cs typeface="굴림" pitchFamily="50" charset="-127"/>
                      </a:endParaRPr>
                    </a:p>
                  </a:txBody>
                  <a:tcPr anchor="ctr"/>
                </a:tc>
              </a:tr>
              <a:tr h="418276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smtClean="0">
                          <a:latin typeface="+mj-ea"/>
                          <a:ea typeface="+mj-ea"/>
                        </a:rPr>
                        <a:t>106</a:t>
                      </a:r>
                      <a:r>
                        <a:rPr lang="ko-KR" altLang="en-US" sz="1200" b="0" dirty="0" smtClean="0">
                          <a:latin typeface="+mj-ea"/>
                          <a:ea typeface="+mj-ea"/>
                        </a:rPr>
                        <a:t>호</a:t>
                      </a:r>
                      <a:endParaRPr lang="ko-KR" altLang="en-US" sz="1200" b="0" dirty="0">
                        <a:latin typeface="+mj-ea"/>
                        <a:ea typeface="+mj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0" kern="1200" dirty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근린생활시설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smtClean="0">
                          <a:latin typeface="+mj-ea"/>
                          <a:ea typeface="+mj-ea"/>
                        </a:rPr>
                        <a:t>1</a:t>
                      </a:r>
                      <a:endParaRPr lang="ko-KR" altLang="en-US" sz="1200" b="0" dirty="0">
                        <a:latin typeface="+mj-ea"/>
                        <a:ea typeface="+mj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smtClean="0">
                          <a:latin typeface="+mj-ea"/>
                          <a:ea typeface="+mj-ea"/>
                        </a:rPr>
                        <a:t>71.4675</a:t>
                      </a:r>
                      <a:endParaRPr lang="ko-KR" altLang="en-US" sz="1200" b="0" dirty="0">
                        <a:latin typeface="+mj-ea"/>
                        <a:ea typeface="+mj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ea"/>
                          <a:ea typeface="+mj-ea"/>
                          <a:cs typeface="굴림" pitchFamily="50" charset="-127"/>
                        </a:rPr>
                        <a:t>23.4874</a:t>
                      </a:r>
                      <a:endParaRPr kumimoji="1" lang="ko-KR" alt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j-ea"/>
                        <a:ea typeface="+mj-ea"/>
                        <a:cs typeface="굴림" pitchFamily="50" charset="-127"/>
                      </a:endParaRPr>
                    </a:p>
                  </a:txBody>
                  <a:tcPr anchor="ctr"/>
                </a:tc>
              </a:tr>
              <a:tr h="418276">
                <a:tc gridSpan="2">
                  <a:txBody>
                    <a:bodyPr/>
                    <a:lstStyle/>
                    <a:p>
                      <a:pPr lvl="0" algn="ctr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kumimoji="1" lang="ko-KR" altLang="en-US" sz="1200" b="0" dirty="0" smtClean="0">
                          <a:latin typeface="+mj-ea"/>
                          <a:ea typeface="+mj-ea"/>
                          <a:cs typeface="굴림" pitchFamily="50" charset="-127"/>
                        </a:rPr>
                        <a:t>근린생활시설 계</a:t>
                      </a:r>
                      <a:endParaRPr kumimoji="1" lang="ko-KR" altLang="en-US" sz="1200" b="0" dirty="0" smtClean="0">
                        <a:latin typeface="+mj-ea"/>
                        <a:ea typeface="+mj-ea"/>
                        <a:cs typeface="굴림" pitchFamily="50" charset="-127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lvl="0" algn="ctr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kumimoji="1" lang="ko-KR" altLang="en-US" sz="1100" dirty="0" smtClean="0">
                        <a:latin typeface="+mj-ea"/>
                        <a:ea typeface="+mj-ea"/>
                        <a:cs typeface="굴림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kumimoji="1" lang="en-US" altLang="ko-KR" sz="1200" b="0" dirty="0" smtClean="0">
                          <a:latin typeface="+mj-ea"/>
                          <a:ea typeface="+mj-ea"/>
                          <a:cs typeface="굴림" pitchFamily="50" charset="-127"/>
                        </a:rPr>
                        <a:t>6</a:t>
                      </a:r>
                      <a:endParaRPr kumimoji="1" lang="ko-KR" altLang="en-US" sz="1200" b="0" dirty="0" smtClean="0">
                        <a:latin typeface="+mj-ea"/>
                        <a:ea typeface="+mj-ea"/>
                        <a:cs typeface="굴림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 eaLnBrk="0" fontAlgn="base" latinLnBrk="0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kumimoji="1" lang="en-US" altLang="ko-KR" sz="1200" b="0" dirty="0" smtClean="0">
                          <a:latin typeface="+mj-ea"/>
                          <a:ea typeface="+mj-ea"/>
                          <a:cs typeface="굴림" pitchFamily="50" charset="-127"/>
                        </a:rPr>
                        <a:t>336.6025</a:t>
                      </a:r>
                      <a:endParaRPr kumimoji="1" lang="ko-KR" altLang="en-US" sz="1200" b="0" dirty="0" smtClean="0">
                        <a:latin typeface="+mj-ea"/>
                        <a:ea typeface="+mj-ea"/>
                        <a:cs typeface="굴림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200" b="0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110.6226</a:t>
                      </a:r>
                      <a:endParaRPr lang="ko-KR" altLang="en-US" sz="1200" b="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1228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그룹 54"/>
          <p:cNvGrpSpPr>
            <a:grpSpLocks/>
          </p:cNvGrpSpPr>
          <p:nvPr/>
        </p:nvGrpSpPr>
        <p:grpSpPr bwMode="auto">
          <a:xfrm>
            <a:off x="971600" y="1124744"/>
            <a:ext cx="4824536" cy="4801314"/>
            <a:chOff x="1259632" y="1844823"/>
            <a:chExt cx="3960441" cy="4801521"/>
          </a:xfrm>
        </p:grpSpPr>
        <p:sp>
          <p:nvSpPr>
            <p:cNvPr id="5" name="직사각형 4"/>
            <p:cNvSpPr/>
            <p:nvPr/>
          </p:nvSpPr>
          <p:spPr>
            <a:xfrm>
              <a:off x="1259632" y="1989293"/>
              <a:ext cx="495254" cy="242897"/>
            </a:xfrm>
            <a:prstGeom prst="rect">
              <a:avLst/>
            </a:prstGeom>
            <a:solidFill>
              <a:srgbClr val="44B6AB">
                <a:alpha val="66000"/>
              </a:srgb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2000"/>
            </a:p>
          </p:txBody>
        </p:sp>
        <p:sp>
          <p:nvSpPr>
            <p:cNvPr id="6" name="직사각형 5"/>
            <p:cNvSpPr/>
            <p:nvPr/>
          </p:nvSpPr>
          <p:spPr>
            <a:xfrm>
              <a:off x="1824729" y="1844823"/>
              <a:ext cx="3395344" cy="4801521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marL="514350" indent="-514350" algn="just" eaLnBrk="0" fontAlgn="auto" latinLnBrk="0" hangingPunct="0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ko-KR" altLang="en-US" sz="20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맑은 고딕" pitchFamily="50" charset="-127"/>
                  <a:ea typeface="맑은 고딕" pitchFamily="50" charset="-127"/>
                </a:rPr>
                <a:t>제 </a:t>
              </a:r>
              <a:r>
                <a:rPr kumimoji="0" lang="en-US" altLang="ko-KR" sz="20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맑은 고딕" pitchFamily="50" charset="-127"/>
                  <a:ea typeface="맑은 고딕" pitchFamily="50" charset="-127"/>
                </a:rPr>
                <a:t>1 </a:t>
              </a:r>
              <a:r>
                <a:rPr kumimoji="0" lang="ko-KR" altLang="en-US" sz="20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맑은 고딕" pitchFamily="50" charset="-127"/>
                  <a:ea typeface="맑은 고딕" pitchFamily="50" charset="-127"/>
                </a:rPr>
                <a:t>절 근린시설의 개발방법</a:t>
              </a:r>
              <a:endParaRPr kumimoji="0" lang="en-US" altLang="ko-KR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endParaRPr>
            </a:p>
            <a:p>
              <a:pPr marL="514350" indent="-514350" algn="just" eaLnBrk="0" fontAlgn="auto" latinLnBrk="0" hangingPunct="0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 typeface="+mj-lt"/>
                <a:buAutoNum type="romanUcPeriod"/>
                <a:defRPr/>
              </a:pPr>
              <a:r>
                <a:rPr lang="ko-KR" altLang="en-US" sz="1600" dirty="0" smtClean="0">
                  <a:latin typeface="맑은 고딕" pitchFamily="50" charset="-127"/>
                  <a:ea typeface="맑은 고딕" pitchFamily="50" charset="-127"/>
                </a:rPr>
                <a:t>근린공공시설</a:t>
              </a:r>
              <a:endParaRPr lang="en-US" altLang="ko-KR" sz="1600" dirty="0" smtClean="0">
                <a:latin typeface="맑은 고딕" pitchFamily="50" charset="-127"/>
                <a:ea typeface="맑은 고딕" pitchFamily="50" charset="-127"/>
              </a:endParaRPr>
            </a:p>
            <a:p>
              <a:pPr marL="514350" indent="-514350" algn="just" eaLnBrk="0" fontAlgn="auto" latinLnBrk="0" hangingPunct="0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 typeface="+mj-lt"/>
                <a:buAutoNum type="romanUcPeriod"/>
                <a:defRPr/>
              </a:pPr>
              <a:r>
                <a:rPr lang="ko-KR" altLang="en-US" sz="1600" dirty="0" smtClean="0">
                  <a:latin typeface="맑은 고딕" pitchFamily="50" charset="-127"/>
                  <a:ea typeface="맑은 고딕" pitchFamily="50" charset="-127"/>
                </a:rPr>
                <a:t>근린공공시설</a:t>
              </a:r>
              <a:endParaRPr lang="en-US" altLang="ko-KR" sz="1600" dirty="0" smtClean="0">
                <a:latin typeface="맑은 고딕" pitchFamily="50" charset="-127"/>
                <a:ea typeface="맑은 고딕" pitchFamily="50" charset="-127"/>
              </a:endParaRPr>
            </a:p>
            <a:p>
              <a:pPr marL="514350" indent="-514350" algn="just" eaLnBrk="0" fontAlgn="auto" latinLnBrk="0" hangingPunct="0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 typeface="+mj-lt"/>
                <a:buAutoNum type="romanUcPeriod"/>
                <a:defRPr/>
              </a:pPr>
              <a:endParaRPr lang="en-US" altLang="ko-KR" sz="1600" dirty="0">
                <a:latin typeface="맑은 고딕" pitchFamily="50" charset="-127"/>
                <a:ea typeface="맑은 고딕" pitchFamily="50" charset="-127"/>
              </a:endParaRPr>
            </a:p>
            <a:p>
              <a:pPr marL="514350" indent="-514350" algn="just" eaLnBrk="0" fontAlgn="auto" latinLnBrk="0" hangingPunct="0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ko-KR" altLang="en-US" sz="20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맑은 고딕" pitchFamily="50" charset="-127"/>
                  <a:ea typeface="맑은 고딕" pitchFamily="50" charset="-127"/>
                </a:rPr>
                <a:t>제 </a:t>
              </a:r>
              <a:r>
                <a:rPr lang="en-US" altLang="ko-KR" sz="20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맑은 고딕" pitchFamily="50" charset="-127"/>
                  <a:ea typeface="맑은 고딕" pitchFamily="50" charset="-127"/>
                </a:rPr>
                <a:t>2 </a:t>
              </a:r>
              <a:r>
                <a:rPr lang="ko-KR" altLang="en-US" sz="20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맑은 고딕" pitchFamily="50" charset="-127"/>
                  <a:ea typeface="맑은 고딕" pitchFamily="50" charset="-127"/>
                </a:rPr>
                <a:t>절 </a:t>
              </a:r>
              <a:r>
                <a:rPr lang="ko-KR" altLang="en-US" sz="20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맑은 고딕" pitchFamily="50" charset="-127"/>
                  <a:ea typeface="맑은 고딕" pitchFamily="50" charset="-127"/>
                </a:rPr>
                <a:t>판매시설의 개발방법</a:t>
              </a:r>
              <a:endParaRPr lang="en-US" altLang="ko-KR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endParaRPr>
            </a:p>
            <a:p>
              <a:pPr marL="514350" indent="-514350" algn="just" eaLnBrk="0" fontAlgn="auto" latinLnBrk="0" hangingPunct="0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 typeface="+mj-lt"/>
                <a:buAutoNum type="romanUcPeriod"/>
                <a:defRPr/>
              </a:pPr>
              <a:r>
                <a:rPr lang="ko-KR" altLang="en-US" sz="16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맑은 고딕" pitchFamily="50" charset="-127"/>
                  <a:ea typeface="맑은 고딕" pitchFamily="50" charset="-127"/>
                </a:rPr>
                <a:t>일반판매시설</a:t>
              </a:r>
              <a:endParaRPr lang="en-US" altLang="ko-KR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endParaRPr>
            </a:p>
            <a:p>
              <a:pPr marL="514350" indent="-514350" algn="just" eaLnBrk="0" fontAlgn="auto" latinLnBrk="0" hangingPunct="0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AutoNum type="romanUcPeriod"/>
                <a:defRPr/>
              </a:pPr>
              <a:r>
                <a:rPr lang="ko-KR" altLang="en-US" sz="16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맑은 고딕" pitchFamily="50" charset="-127"/>
                  <a:ea typeface="맑은 고딕" pitchFamily="50" charset="-127"/>
                </a:rPr>
                <a:t>대형판매시설</a:t>
              </a:r>
              <a:endParaRPr lang="en-US" altLang="ko-KR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endParaRPr>
            </a:p>
            <a:p>
              <a:pPr marL="514350" indent="-514350" algn="just" eaLnBrk="0" fontAlgn="auto" latinLnBrk="0" hangingPunct="0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AutoNum type="romanUcPeriod"/>
                <a:defRPr/>
              </a:pPr>
              <a:endParaRPr lang="en-US" altLang="ko-KR" sz="1600" dirty="0" smtClean="0">
                <a:latin typeface="맑은 고딕" pitchFamily="50" charset="-127"/>
                <a:ea typeface="맑은 고딕" pitchFamily="50" charset="-127"/>
              </a:endParaRPr>
            </a:p>
            <a:p>
              <a:pPr algn="just" eaLnBrk="0" fontAlgn="auto" latinLnBrk="0" hangingPunct="0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ko-KR" altLang="en-US" sz="20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맑은 고딕" pitchFamily="50" charset="-127"/>
                  <a:ea typeface="맑은 고딕" pitchFamily="50" charset="-127"/>
                </a:rPr>
                <a:t>제 </a:t>
              </a:r>
              <a:r>
                <a:rPr lang="en-US" altLang="ko-KR" sz="20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맑은 고딕" pitchFamily="50" charset="-127"/>
                  <a:ea typeface="맑은 고딕" pitchFamily="50" charset="-127"/>
                </a:rPr>
                <a:t>3 </a:t>
              </a:r>
              <a:r>
                <a:rPr lang="ko-KR" altLang="en-US" sz="20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맑은 고딕" pitchFamily="50" charset="-127"/>
                  <a:ea typeface="맑은 고딕" pitchFamily="50" charset="-127"/>
                </a:rPr>
                <a:t>절 업무시설의 개발방법</a:t>
              </a:r>
              <a:endParaRPr lang="en-US" altLang="ko-KR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endParaRPr>
            </a:p>
            <a:p>
              <a:pPr marL="400050" indent="-400050" algn="just" eaLnBrk="0" fontAlgn="auto" latinLnBrk="0" hangingPunct="0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 typeface="+mj-lt"/>
                <a:buAutoNum type="romanUcPeriod"/>
                <a:defRPr/>
              </a:pPr>
              <a:r>
                <a:rPr lang="ko-KR" altLang="en-US" sz="1600" dirty="0" smtClean="0">
                  <a:latin typeface="맑은 고딕" pitchFamily="50" charset="-127"/>
                  <a:ea typeface="맑은 고딕" pitchFamily="50" charset="-127"/>
                </a:rPr>
                <a:t>업무시설</a:t>
              </a:r>
              <a:endParaRPr lang="en-US" altLang="ko-KR" sz="1600" dirty="0" smtClean="0">
                <a:latin typeface="맑은 고딕" pitchFamily="50" charset="-127"/>
                <a:ea typeface="맑은 고딕" pitchFamily="50" charset="-127"/>
              </a:endParaRPr>
            </a:p>
            <a:p>
              <a:pPr marL="342900" indent="-342900" algn="just" eaLnBrk="0" fontAlgn="auto" latinLnBrk="0" hangingPunct="0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AutoNum type="romanUcPeriod"/>
                <a:defRPr/>
              </a:pPr>
              <a:r>
                <a:rPr lang="ko-KR" altLang="en-US" sz="1600" dirty="0" smtClean="0">
                  <a:latin typeface="맑은 고딕" pitchFamily="50" charset="-127"/>
                  <a:ea typeface="맑은 고딕" pitchFamily="50" charset="-127"/>
                </a:rPr>
                <a:t> 오피스텔</a:t>
              </a:r>
              <a:endParaRPr lang="en-US" altLang="ko-KR" sz="1600" dirty="0" smtClean="0">
                <a:latin typeface="맑은 고딕" pitchFamily="50" charset="-127"/>
                <a:ea typeface="맑은 고딕" pitchFamily="50" charset="-127"/>
              </a:endParaRPr>
            </a:p>
            <a:p>
              <a:pPr marL="514350" indent="-514350" algn="just" eaLnBrk="0" fontAlgn="auto" latinLnBrk="0" hangingPunct="0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AutoNum type="romanUcPeriod"/>
                <a:defRPr/>
              </a:pPr>
              <a:endParaRPr kumimoji="0" lang="en-US" altLang="ko-KR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</p:grpSp>
      <p:cxnSp>
        <p:nvCxnSpPr>
          <p:cNvPr id="10" name="직선 연결선 23"/>
          <p:cNvCxnSpPr>
            <a:cxnSpLocks noChangeShapeType="1"/>
          </p:cNvCxnSpPr>
          <p:nvPr/>
        </p:nvCxnSpPr>
        <p:spPr bwMode="auto">
          <a:xfrm>
            <a:off x="6084168" y="1162051"/>
            <a:ext cx="0" cy="4426741"/>
          </a:xfrm>
          <a:prstGeom prst="line">
            <a:avLst/>
          </a:prstGeom>
          <a:noFill/>
          <a:ln w="22225" algn="ctr">
            <a:solidFill>
              <a:schemeClr val="tx1">
                <a:lumMod val="50000"/>
                <a:lumOff val="50000"/>
              </a:schemeClr>
            </a:solidFill>
            <a:prstDash val="sysDot"/>
            <a:round/>
            <a:headEnd/>
            <a:tailEnd/>
          </a:ln>
        </p:spPr>
      </p:cxnSp>
      <p:sp>
        <p:nvSpPr>
          <p:cNvPr id="14" name="TextBox 13"/>
          <p:cNvSpPr txBox="1"/>
          <p:nvPr/>
        </p:nvSpPr>
        <p:spPr>
          <a:xfrm>
            <a:off x="6847378" y="1779333"/>
            <a:ext cx="129614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5400" dirty="0" smtClean="0">
                <a:solidFill>
                  <a:schemeClr val="accent5">
                    <a:lumMod val="50000"/>
                  </a:schemeClr>
                </a:solidFill>
              </a:rPr>
              <a:t>목</a:t>
            </a:r>
            <a:endParaRPr lang="en-US" altLang="ko-KR" sz="5400" dirty="0" smtClean="0">
              <a:solidFill>
                <a:schemeClr val="accent5">
                  <a:lumMod val="50000"/>
                </a:schemeClr>
              </a:solidFill>
            </a:endParaRPr>
          </a:p>
          <a:p>
            <a:endParaRPr lang="en-US" altLang="ko-KR" sz="5400" dirty="0" smtClean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ko-KR" altLang="en-US" sz="5400" dirty="0" smtClean="0">
                <a:solidFill>
                  <a:schemeClr val="accent5">
                    <a:lumMod val="50000"/>
                  </a:schemeClr>
                </a:solidFill>
              </a:rPr>
              <a:t>차</a:t>
            </a:r>
            <a:endParaRPr lang="en-US" altLang="ko-KR" sz="5400" dirty="0" smtClean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6" name="슬라이드 번호 개체 틀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84EE4-06E4-4171-AD8C-D57C4DFCF6B7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18351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 dirty="0"/>
          </a:p>
        </p:txBody>
      </p:sp>
      <p:grpSp>
        <p:nvGrpSpPr>
          <p:cNvPr id="23" name="그룹 22"/>
          <p:cNvGrpSpPr/>
          <p:nvPr/>
        </p:nvGrpSpPr>
        <p:grpSpPr>
          <a:xfrm>
            <a:off x="81626" y="16494"/>
            <a:ext cx="6725746" cy="705080"/>
            <a:chOff x="179388" y="118183"/>
            <a:chExt cx="8220441" cy="861774"/>
          </a:xfrm>
        </p:grpSpPr>
        <p:grpSp>
          <p:nvGrpSpPr>
            <p:cNvPr id="4" name="그룹 3"/>
            <p:cNvGrpSpPr/>
            <p:nvPr/>
          </p:nvGrpSpPr>
          <p:grpSpPr>
            <a:xfrm>
              <a:off x="179388" y="188913"/>
              <a:ext cx="485775" cy="485775"/>
              <a:chOff x="179388" y="188913"/>
              <a:chExt cx="863600" cy="863600"/>
            </a:xfrm>
          </p:grpSpPr>
          <p:sp>
            <p:nvSpPr>
              <p:cNvPr id="5" name="직사각형 4"/>
              <p:cNvSpPr/>
              <p:nvPr/>
            </p:nvSpPr>
            <p:spPr>
              <a:xfrm>
                <a:off x="395288" y="6207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6" name="직사각형 5"/>
              <p:cNvSpPr/>
              <p:nvPr/>
            </p:nvSpPr>
            <p:spPr>
              <a:xfrm>
                <a:off x="611188" y="6207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7" name="직사각형 6"/>
              <p:cNvSpPr/>
              <p:nvPr/>
            </p:nvSpPr>
            <p:spPr>
              <a:xfrm>
                <a:off x="827088" y="6207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8" name="직사각형 7"/>
              <p:cNvSpPr/>
              <p:nvPr/>
            </p:nvSpPr>
            <p:spPr>
              <a:xfrm>
                <a:off x="179388" y="6207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9" name="직사각형 8"/>
              <p:cNvSpPr/>
              <p:nvPr/>
            </p:nvSpPr>
            <p:spPr>
              <a:xfrm>
                <a:off x="179388" y="4048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10" name="직사각형 9"/>
              <p:cNvSpPr/>
              <p:nvPr/>
            </p:nvSpPr>
            <p:spPr>
              <a:xfrm>
                <a:off x="395288" y="4048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11" name="직사각형 10"/>
              <p:cNvSpPr/>
              <p:nvPr/>
            </p:nvSpPr>
            <p:spPr>
              <a:xfrm>
                <a:off x="611188" y="4048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12" name="직사각형 11"/>
              <p:cNvSpPr/>
              <p:nvPr/>
            </p:nvSpPr>
            <p:spPr>
              <a:xfrm>
                <a:off x="827088" y="4048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13" name="직사각형 12"/>
              <p:cNvSpPr/>
              <p:nvPr/>
            </p:nvSpPr>
            <p:spPr>
              <a:xfrm>
                <a:off x="179388" y="1889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14" name="직사각형 13"/>
              <p:cNvSpPr/>
              <p:nvPr/>
            </p:nvSpPr>
            <p:spPr>
              <a:xfrm>
                <a:off x="395288" y="1889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15" name="직사각형 14"/>
              <p:cNvSpPr/>
              <p:nvPr/>
            </p:nvSpPr>
            <p:spPr>
              <a:xfrm>
                <a:off x="611188" y="1889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16" name="직사각형 15"/>
              <p:cNvSpPr/>
              <p:nvPr/>
            </p:nvSpPr>
            <p:spPr>
              <a:xfrm>
                <a:off x="827088" y="1889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17" name="직사각형 16"/>
              <p:cNvSpPr/>
              <p:nvPr/>
            </p:nvSpPr>
            <p:spPr>
              <a:xfrm>
                <a:off x="179388" y="8366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18" name="직사각형 17"/>
              <p:cNvSpPr/>
              <p:nvPr/>
            </p:nvSpPr>
            <p:spPr>
              <a:xfrm>
                <a:off x="395288" y="8366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19" name="직사각형 18"/>
              <p:cNvSpPr/>
              <p:nvPr/>
            </p:nvSpPr>
            <p:spPr>
              <a:xfrm>
                <a:off x="611188" y="8366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20" name="직사각형 19"/>
              <p:cNvSpPr/>
              <p:nvPr/>
            </p:nvSpPr>
            <p:spPr>
              <a:xfrm>
                <a:off x="827088" y="8366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</p:grpSp>
        <p:sp>
          <p:nvSpPr>
            <p:cNvPr id="21" name="직사각형 20"/>
            <p:cNvSpPr/>
            <p:nvPr/>
          </p:nvSpPr>
          <p:spPr>
            <a:xfrm>
              <a:off x="702861" y="643057"/>
              <a:ext cx="7696968" cy="55879"/>
            </a:xfrm>
            <a:prstGeom prst="rect">
              <a:avLst/>
            </a:prstGeom>
            <a:solidFill>
              <a:srgbClr val="44B6AB">
                <a:alpha val="27000"/>
              </a:srgb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907578" y="118183"/>
              <a:ext cx="4283969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2500" dirty="0" smtClean="0">
                  <a:latin typeface="HY울릉도M" pitchFamily="18" charset="-127"/>
                  <a:ea typeface="HY울릉도M" pitchFamily="18" charset="-127"/>
                </a:rPr>
                <a:t>근린시설의의 개발방법</a:t>
              </a:r>
              <a:endParaRPr lang="en-US" altLang="ko-KR" sz="2500" dirty="0" smtClean="0">
                <a:latin typeface="HY울릉도M" pitchFamily="18" charset="-127"/>
                <a:ea typeface="HY울릉도M" pitchFamily="18" charset="-127"/>
              </a:endParaRPr>
            </a:p>
            <a:p>
              <a:endParaRPr lang="ko-KR" altLang="en-US" sz="2500" dirty="0">
                <a:latin typeface="HY울릉도M" pitchFamily="18" charset="-127"/>
                <a:ea typeface="HY울릉도M" pitchFamily="18" charset="-127"/>
              </a:endParaRPr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379712" y="764704"/>
            <a:ext cx="31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latin typeface="HY울릉도M" pitchFamily="18" charset="-127"/>
                <a:ea typeface="HY울릉도M" pitchFamily="18" charset="-127"/>
              </a:rPr>
              <a:t>1. </a:t>
            </a:r>
            <a:r>
              <a:rPr lang="ko-KR" altLang="en-US" dirty="0" smtClean="0">
                <a:latin typeface="HY울릉도M" pitchFamily="18" charset="-127"/>
                <a:ea typeface="HY울릉도M" pitchFamily="18" charset="-127"/>
              </a:rPr>
              <a:t>근린생활시설의 종류</a:t>
            </a:r>
            <a:endParaRPr lang="ko-KR" altLang="en-US" dirty="0">
              <a:latin typeface="HY울릉도M" pitchFamily="18" charset="-127"/>
              <a:ea typeface="HY울릉도M" pitchFamily="18" charset="-127"/>
            </a:endParaRPr>
          </a:p>
        </p:txBody>
      </p:sp>
      <p:graphicFrame>
        <p:nvGraphicFramePr>
          <p:cNvPr id="25" name="표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5868391"/>
              </p:ext>
            </p:extLst>
          </p:nvPr>
        </p:nvGraphicFramePr>
        <p:xfrm>
          <a:off x="539552" y="1268760"/>
          <a:ext cx="8136904" cy="47525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7056"/>
                <a:gridCol w="7099848"/>
              </a:tblGrid>
              <a:tr h="2339706"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1600" dirty="0" smtClean="0"/>
                        <a:t>제 </a:t>
                      </a:r>
                      <a:r>
                        <a:rPr lang="en-US" altLang="ko-KR" sz="1600" dirty="0" smtClean="0"/>
                        <a:t>1</a:t>
                      </a:r>
                      <a:r>
                        <a:rPr lang="ko-KR" altLang="en-US" sz="1600" baseline="0" dirty="0" smtClean="0"/>
                        <a:t> 종</a:t>
                      </a:r>
                      <a:endParaRPr lang="en-US" altLang="ko-KR" sz="1600" baseline="0" dirty="0" smtClean="0"/>
                    </a:p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1600" baseline="0" dirty="0" smtClean="0"/>
                        <a:t>근린</a:t>
                      </a:r>
                      <a:endParaRPr lang="en-US" altLang="ko-KR" sz="1600" baseline="0" dirty="0" smtClean="0"/>
                    </a:p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1600" baseline="0" dirty="0" smtClean="0"/>
                        <a:t>생활</a:t>
                      </a:r>
                      <a:endParaRPr lang="en-US" altLang="ko-KR" sz="1600" baseline="0" dirty="0" smtClean="0"/>
                    </a:p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1600" baseline="0" dirty="0" smtClean="0"/>
                        <a:t>시설</a:t>
                      </a:r>
                      <a:endParaRPr lang="ko-KR" altLang="en-US" sz="1600" dirty="0"/>
                    </a:p>
                  </a:txBody>
                  <a:tcPr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ko-KR" altLang="en-US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슈퍼마켓과 일용품 등의 소매점으로서 동일한 용도에 쓰이는 바닥면적의 합이 </a:t>
                      </a:r>
                      <a:r>
                        <a:rPr lang="en-US" altLang="ko-KR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1,000</a:t>
                      </a:r>
                      <a:r>
                        <a:rPr lang="en-US" altLang="ko-KR" sz="140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 </a:t>
                      </a:r>
                      <a:r>
                        <a:rPr lang="ko-KR" altLang="en-US" sz="140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미만인 것</a:t>
                      </a:r>
                      <a:endParaRPr lang="en-US" altLang="ko-KR" sz="1400" baseline="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marL="285750" marR="0" indent="-28575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ko-KR" altLang="en-US" sz="140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휴게음식점으로서 동일한 </a:t>
                      </a:r>
                      <a:r>
                        <a:rPr lang="ko-KR" altLang="en-US" sz="1400" baseline="0" dirty="0" err="1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건축물안에서</a:t>
                      </a:r>
                      <a:r>
                        <a:rPr lang="ko-KR" altLang="en-US" sz="140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 </a:t>
                      </a:r>
                      <a:r>
                        <a:rPr lang="ko-KR" altLang="en-US" sz="1400" baseline="0" dirty="0" err="1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당해용도에</a:t>
                      </a:r>
                      <a:r>
                        <a:rPr lang="ko-KR" altLang="en-US" sz="140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 쓰이는 바닥면적의 합계가 </a:t>
                      </a:r>
                      <a:r>
                        <a:rPr lang="en-US" altLang="ko-KR" sz="140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300 </a:t>
                      </a:r>
                      <a:r>
                        <a:rPr lang="ko-KR" altLang="en-US" sz="140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미만인 것</a:t>
                      </a:r>
                      <a:endParaRPr lang="en-US" altLang="ko-KR" sz="1400" baseline="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marL="285750" marR="0" indent="-28575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ko-KR" altLang="en-US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이용원</a:t>
                      </a:r>
                      <a:r>
                        <a:rPr lang="en-US" altLang="ko-KR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, </a:t>
                      </a:r>
                      <a:r>
                        <a:rPr lang="ko-KR" altLang="en-US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미용원</a:t>
                      </a:r>
                      <a:r>
                        <a:rPr lang="en-US" altLang="ko-KR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, </a:t>
                      </a:r>
                      <a:r>
                        <a:rPr lang="ko-KR" altLang="en-US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일반 </a:t>
                      </a:r>
                      <a:r>
                        <a:rPr lang="ko-KR" altLang="en-US" sz="1400" dirty="0" err="1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목욕장</a:t>
                      </a:r>
                      <a:r>
                        <a:rPr lang="ko-KR" altLang="en-US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 및 세탁소</a:t>
                      </a:r>
                      <a:r>
                        <a:rPr lang="en-US" altLang="ko-KR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, </a:t>
                      </a:r>
                      <a:r>
                        <a:rPr lang="ko-KR" altLang="en-US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의원</a:t>
                      </a:r>
                      <a:r>
                        <a:rPr lang="en-US" altLang="ko-KR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, </a:t>
                      </a:r>
                      <a:r>
                        <a:rPr lang="ko-KR" altLang="en-US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치과의원</a:t>
                      </a:r>
                      <a:r>
                        <a:rPr lang="en-US" altLang="ko-KR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, </a:t>
                      </a:r>
                      <a:r>
                        <a:rPr lang="ko-KR" altLang="en-US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한의원</a:t>
                      </a:r>
                      <a:r>
                        <a:rPr lang="en-US" altLang="ko-KR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, </a:t>
                      </a:r>
                      <a:r>
                        <a:rPr lang="ko-KR" altLang="en-US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침술원</a:t>
                      </a:r>
                      <a:r>
                        <a:rPr lang="en-US" altLang="ko-KR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, </a:t>
                      </a:r>
                      <a:r>
                        <a:rPr lang="ko-KR" altLang="en-US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접골원 및 </a:t>
                      </a:r>
                      <a:r>
                        <a:rPr lang="ko-KR" altLang="en-US" sz="1400" dirty="0" err="1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조산소</a:t>
                      </a:r>
                      <a:r>
                        <a:rPr lang="ko-KR" altLang="en-US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 탁구장 및 체육도장으로서 동일한 </a:t>
                      </a:r>
                      <a:r>
                        <a:rPr lang="ko-KR" altLang="en-US" sz="1400" dirty="0" err="1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건축물안에서</a:t>
                      </a:r>
                      <a:r>
                        <a:rPr lang="ko-KR" altLang="en-US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 </a:t>
                      </a:r>
                      <a:r>
                        <a:rPr lang="ko-KR" altLang="en-US" sz="1400" dirty="0" err="1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당해용도에</a:t>
                      </a:r>
                      <a:r>
                        <a:rPr lang="ko-KR" altLang="en-US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 쓰이는 바닥면적의 합계가 </a:t>
                      </a:r>
                      <a:r>
                        <a:rPr lang="en-US" altLang="ko-KR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500 </a:t>
                      </a:r>
                      <a:r>
                        <a:rPr lang="ko-KR" altLang="en-US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미만인 것</a:t>
                      </a:r>
                      <a:r>
                        <a:rPr lang="en-US" altLang="ko-KR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.</a:t>
                      </a:r>
                      <a:endParaRPr lang="ko-KR" altLang="en-US" sz="14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412822"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1600" b="1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</a:rPr>
                        <a:t>제 </a:t>
                      </a:r>
                      <a:r>
                        <a:rPr lang="en-US" altLang="ko-KR" sz="1600" b="1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</a:rPr>
                        <a:t>2</a:t>
                      </a:r>
                      <a:r>
                        <a:rPr lang="ko-KR" altLang="en-US" sz="1600" b="1" baseline="0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</a:rPr>
                        <a:t> 종</a:t>
                      </a:r>
                      <a:endParaRPr lang="en-US" altLang="ko-KR" sz="1600" b="1" baseline="0" dirty="0" smtClean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1600" b="1" baseline="0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</a:rPr>
                        <a:t>근린</a:t>
                      </a:r>
                      <a:endParaRPr lang="en-US" altLang="ko-KR" sz="1600" b="1" baseline="0" dirty="0" smtClean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1600" b="1" baseline="0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</a:rPr>
                        <a:t>생활</a:t>
                      </a:r>
                      <a:endParaRPr lang="en-US" altLang="ko-KR" sz="1600" b="1" baseline="0" dirty="0" smtClean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1600" b="1" baseline="0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</a:rPr>
                        <a:t>시설</a:t>
                      </a:r>
                      <a:endParaRPr lang="ko-KR" altLang="en-US" sz="1600" b="1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latinLnBrk="1">
                        <a:lnSpc>
                          <a:spcPct val="150000"/>
                        </a:lnSpc>
                        <a:buFont typeface="Arial" pitchFamily="34" charset="0"/>
                        <a:buNone/>
                      </a:pPr>
                      <a:r>
                        <a:rPr lang="en-US" altLang="ko-KR" sz="1400" b="1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&lt; </a:t>
                      </a:r>
                      <a:r>
                        <a:rPr lang="ko-KR" altLang="en-US" sz="1400" b="1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동일한 건축물 안에서 </a:t>
                      </a:r>
                      <a:r>
                        <a:rPr lang="ko-KR" altLang="en-US" sz="1400" b="1" dirty="0" err="1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당해용도에</a:t>
                      </a:r>
                      <a:r>
                        <a:rPr lang="ko-KR" altLang="en-US" sz="1400" b="1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 쓰이는 바닥면적의 합계</a:t>
                      </a:r>
                      <a:r>
                        <a:rPr lang="en-US" altLang="ko-KR" sz="1400" b="1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&gt;</a:t>
                      </a:r>
                    </a:p>
                    <a:p>
                      <a:pPr marL="285750" indent="-285750" latinLnBrk="1">
                        <a:lnSpc>
                          <a:spcPct val="150000"/>
                        </a:lnSpc>
                        <a:buFont typeface="Arial" pitchFamily="34" charset="0"/>
                        <a:buChar char="•"/>
                      </a:pPr>
                      <a:r>
                        <a:rPr lang="en-US" altLang="ko-KR" sz="1400" b="1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150 </a:t>
                      </a:r>
                      <a:r>
                        <a:rPr lang="ko-KR" altLang="en-US" sz="1400" b="1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미만인 것 </a:t>
                      </a:r>
                      <a:r>
                        <a:rPr lang="en-US" altLang="ko-KR" sz="1400" b="1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- </a:t>
                      </a:r>
                      <a:r>
                        <a:rPr lang="ko-KR" altLang="en-US" sz="1400" b="1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단란주점</a:t>
                      </a:r>
                      <a:endParaRPr lang="en-US" altLang="ko-KR" sz="1400" b="1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marL="285750" indent="-285750" latinLnBrk="1">
                        <a:lnSpc>
                          <a:spcPct val="150000"/>
                        </a:lnSpc>
                        <a:buFont typeface="Arial" pitchFamily="34" charset="0"/>
                        <a:buChar char="•"/>
                      </a:pPr>
                      <a:r>
                        <a:rPr lang="en-US" altLang="ko-KR" sz="1400" b="1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300 </a:t>
                      </a:r>
                      <a:r>
                        <a:rPr lang="ko-KR" altLang="en-US" sz="1400" b="1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미만인 것 </a:t>
                      </a:r>
                      <a:r>
                        <a:rPr lang="en-US" altLang="ko-KR" sz="1400" b="1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–</a:t>
                      </a:r>
                      <a:r>
                        <a:rPr lang="en-US" altLang="ko-KR" sz="1400" b="1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 </a:t>
                      </a:r>
                      <a:r>
                        <a:rPr lang="ko-KR" altLang="en-US" sz="1400" b="1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종교집회장</a:t>
                      </a:r>
                      <a:r>
                        <a:rPr lang="en-US" altLang="ko-KR" sz="1400" b="1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, </a:t>
                      </a:r>
                      <a:r>
                        <a:rPr lang="ko-KR" altLang="en-US" sz="1400" b="1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공연장 등</a:t>
                      </a:r>
                      <a:endParaRPr lang="en-US" altLang="ko-KR" sz="1400" b="1" baseline="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marL="285750" indent="-285750" latinLnBrk="1">
                        <a:lnSpc>
                          <a:spcPct val="150000"/>
                        </a:lnSpc>
                        <a:buFont typeface="Arial" pitchFamily="34" charset="0"/>
                        <a:buChar char="•"/>
                      </a:pPr>
                      <a:r>
                        <a:rPr lang="en-US" altLang="ko-KR" sz="1400" b="1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500 </a:t>
                      </a:r>
                      <a:r>
                        <a:rPr lang="ko-KR" altLang="en-US" sz="1400" b="1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미만인 것 </a:t>
                      </a:r>
                      <a:r>
                        <a:rPr lang="en-US" altLang="ko-KR" sz="1400" b="1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– </a:t>
                      </a:r>
                      <a:r>
                        <a:rPr lang="ko-KR" altLang="en-US" sz="1400" b="1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일반음식점</a:t>
                      </a:r>
                      <a:r>
                        <a:rPr lang="en-US" altLang="ko-KR" sz="1400" b="1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, </a:t>
                      </a:r>
                      <a:r>
                        <a:rPr lang="ko-KR" altLang="en-US" sz="1400" b="1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테니스장</a:t>
                      </a:r>
                      <a:r>
                        <a:rPr lang="en-US" altLang="ko-KR" sz="1400" b="1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, </a:t>
                      </a:r>
                      <a:r>
                        <a:rPr lang="ko-KR" altLang="en-US" sz="1400" b="1" baseline="0" dirty="0" err="1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체력단련장</a:t>
                      </a:r>
                      <a:r>
                        <a:rPr lang="en-US" altLang="ko-KR" sz="1400" b="1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, </a:t>
                      </a:r>
                      <a:r>
                        <a:rPr lang="ko-KR" altLang="en-US" sz="1400" b="1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금융업소</a:t>
                      </a:r>
                      <a:r>
                        <a:rPr lang="en-US" altLang="ko-KR" sz="1400" b="1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, </a:t>
                      </a:r>
                      <a:r>
                        <a:rPr lang="ko-KR" altLang="en-US" sz="1400" b="1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제조업소</a:t>
                      </a:r>
                      <a:r>
                        <a:rPr lang="en-US" altLang="ko-KR" sz="1400" b="1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, </a:t>
                      </a: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itchFamily="34" charset="0"/>
                        <a:buNone/>
                      </a:pPr>
                      <a:r>
                        <a:rPr lang="en-US" altLang="ko-KR" sz="1400" b="1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                          </a:t>
                      </a:r>
                      <a:r>
                        <a:rPr lang="ko-KR" altLang="en-US" sz="1400" b="1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게임제공업소</a:t>
                      </a:r>
                      <a:r>
                        <a:rPr lang="en-US" altLang="ko-KR" sz="1400" b="1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, </a:t>
                      </a:r>
                      <a:r>
                        <a:rPr lang="ko-KR" altLang="en-US" sz="1400" b="1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사진관 등</a:t>
                      </a:r>
                      <a:endParaRPr lang="en-US" altLang="ko-KR" sz="1400" b="1" baseline="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marL="285750" indent="-285750" latinLnBrk="1">
                        <a:lnSpc>
                          <a:spcPct val="150000"/>
                        </a:lnSpc>
                        <a:buFont typeface="Arial" pitchFamily="34" charset="0"/>
                        <a:buChar char="•"/>
                      </a:pPr>
                      <a:r>
                        <a:rPr lang="en-US" altLang="ko-KR" sz="1400" b="1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1000 </a:t>
                      </a:r>
                      <a:r>
                        <a:rPr lang="ko-KR" altLang="en-US" sz="1400" b="1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미만인 것 </a:t>
                      </a:r>
                      <a:r>
                        <a:rPr lang="en-US" altLang="ko-KR" sz="1400" b="1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– </a:t>
                      </a:r>
                      <a:r>
                        <a:rPr lang="ko-KR" altLang="en-US" sz="1400" b="1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의약품 도매점 및 자동차영업소</a:t>
                      </a:r>
                      <a:endParaRPr lang="ko-KR" altLang="en-US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7" name="슬라이드 번호 개체 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84EE4-06E4-4171-AD8C-D57C4DFCF6B7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5482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그룹 23"/>
          <p:cNvGrpSpPr/>
          <p:nvPr/>
        </p:nvGrpSpPr>
        <p:grpSpPr>
          <a:xfrm>
            <a:off x="81626" y="16494"/>
            <a:ext cx="6725746" cy="705080"/>
            <a:chOff x="179388" y="118183"/>
            <a:chExt cx="8220441" cy="861774"/>
          </a:xfrm>
        </p:grpSpPr>
        <p:grpSp>
          <p:nvGrpSpPr>
            <p:cNvPr id="25" name="그룹 24"/>
            <p:cNvGrpSpPr/>
            <p:nvPr/>
          </p:nvGrpSpPr>
          <p:grpSpPr>
            <a:xfrm>
              <a:off x="179388" y="188913"/>
              <a:ext cx="485775" cy="485775"/>
              <a:chOff x="179388" y="188913"/>
              <a:chExt cx="863600" cy="863600"/>
            </a:xfrm>
          </p:grpSpPr>
          <p:sp>
            <p:nvSpPr>
              <p:cNvPr id="28" name="직사각형 27"/>
              <p:cNvSpPr/>
              <p:nvPr/>
            </p:nvSpPr>
            <p:spPr>
              <a:xfrm>
                <a:off x="395288" y="6207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29" name="직사각형 28"/>
              <p:cNvSpPr/>
              <p:nvPr/>
            </p:nvSpPr>
            <p:spPr>
              <a:xfrm>
                <a:off x="611188" y="6207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30" name="직사각형 29"/>
              <p:cNvSpPr/>
              <p:nvPr/>
            </p:nvSpPr>
            <p:spPr>
              <a:xfrm>
                <a:off x="827088" y="6207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31" name="직사각형 30"/>
              <p:cNvSpPr/>
              <p:nvPr/>
            </p:nvSpPr>
            <p:spPr>
              <a:xfrm>
                <a:off x="179388" y="6207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32" name="직사각형 31"/>
              <p:cNvSpPr/>
              <p:nvPr/>
            </p:nvSpPr>
            <p:spPr>
              <a:xfrm>
                <a:off x="179388" y="4048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33" name="직사각형 32"/>
              <p:cNvSpPr/>
              <p:nvPr/>
            </p:nvSpPr>
            <p:spPr>
              <a:xfrm>
                <a:off x="395288" y="4048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34" name="직사각형 33"/>
              <p:cNvSpPr/>
              <p:nvPr/>
            </p:nvSpPr>
            <p:spPr>
              <a:xfrm>
                <a:off x="611188" y="4048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35" name="직사각형 34"/>
              <p:cNvSpPr/>
              <p:nvPr/>
            </p:nvSpPr>
            <p:spPr>
              <a:xfrm>
                <a:off x="827088" y="4048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36" name="직사각형 35"/>
              <p:cNvSpPr/>
              <p:nvPr/>
            </p:nvSpPr>
            <p:spPr>
              <a:xfrm>
                <a:off x="179388" y="1889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37" name="직사각형 36"/>
              <p:cNvSpPr/>
              <p:nvPr/>
            </p:nvSpPr>
            <p:spPr>
              <a:xfrm>
                <a:off x="395288" y="1889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38" name="직사각형 37"/>
              <p:cNvSpPr/>
              <p:nvPr/>
            </p:nvSpPr>
            <p:spPr>
              <a:xfrm>
                <a:off x="611188" y="1889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39" name="직사각형 38"/>
              <p:cNvSpPr/>
              <p:nvPr/>
            </p:nvSpPr>
            <p:spPr>
              <a:xfrm>
                <a:off x="827088" y="1889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40" name="직사각형 39"/>
              <p:cNvSpPr/>
              <p:nvPr/>
            </p:nvSpPr>
            <p:spPr>
              <a:xfrm>
                <a:off x="179388" y="8366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41" name="직사각형 40"/>
              <p:cNvSpPr/>
              <p:nvPr/>
            </p:nvSpPr>
            <p:spPr>
              <a:xfrm>
                <a:off x="395288" y="8366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42" name="직사각형 41"/>
              <p:cNvSpPr/>
              <p:nvPr/>
            </p:nvSpPr>
            <p:spPr>
              <a:xfrm>
                <a:off x="611188" y="8366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43" name="직사각형 42"/>
              <p:cNvSpPr/>
              <p:nvPr/>
            </p:nvSpPr>
            <p:spPr>
              <a:xfrm>
                <a:off x="827088" y="8366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</p:grpSp>
        <p:sp>
          <p:nvSpPr>
            <p:cNvPr id="26" name="직사각형 25"/>
            <p:cNvSpPr/>
            <p:nvPr/>
          </p:nvSpPr>
          <p:spPr>
            <a:xfrm>
              <a:off x="702861" y="643057"/>
              <a:ext cx="7696968" cy="55879"/>
            </a:xfrm>
            <a:prstGeom prst="rect">
              <a:avLst/>
            </a:prstGeom>
            <a:solidFill>
              <a:srgbClr val="44B6AB">
                <a:alpha val="27000"/>
              </a:srgb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907578" y="118183"/>
              <a:ext cx="4283969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2500" dirty="0" smtClean="0">
                  <a:latin typeface="HY울릉도M" pitchFamily="18" charset="-127"/>
                  <a:ea typeface="HY울릉도M" pitchFamily="18" charset="-127"/>
                </a:rPr>
                <a:t>근린시설의의 개발방법</a:t>
              </a:r>
              <a:endParaRPr lang="en-US" altLang="ko-KR" sz="2500" dirty="0" smtClean="0">
                <a:latin typeface="HY울릉도M" pitchFamily="18" charset="-127"/>
                <a:ea typeface="HY울릉도M" pitchFamily="18" charset="-127"/>
              </a:endParaRPr>
            </a:p>
            <a:p>
              <a:endParaRPr lang="ko-KR" altLang="en-US" sz="2500" dirty="0">
                <a:latin typeface="HY울릉도M" pitchFamily="18" charset="-127"/>
                <a:ea typeface="HY울릉도M" pitchFamily="18" charset="-127"/>
              </a:endParaRPr>
            </a:p>
          </p:txBody>
        </p:sp>
      </p:grpSp>
      <p:sp>
        <p:nvSpPr>
          <p:cNvPr id="45" name="직사각형 44"/>
          <p:cNvSpPr/>
          <p:nvPr/>
        </p:nvSpPr>
        <p:spPr>
          <a:xfrm>
            <a:off x="2905943" y="1196752"/>
            <a:ext cx="3255122" cy="432431"/>
          </a:xfrm>
          <a:prstGeom prst="rect">
            <a:avLst/>
          </a:prstGeom>
          <a:solidFill>
            <a:schemeClr val="accent1">
              <a:alpha val="17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solidFill>
                  <a:schemeClr val="tx1"/>
                </a:solidFill>
                <a:latin typeface="HY울릉도M" pitchFamily="18" charset="-127"/>
                <a:ea typeface="HY울릉도M" pitchFamily="18" charset="-127"/>
              </a:rPr>
              <a:t>2</a:t>
            </a:r>
            <a:r>
              <a:rPr lang="en-US" altLang="ko-KR" dirty="0" smtClean="0">
                <a:solidFill>
                  <a:schemeClr val="tx1"/>
                </a:solidFill>
                <a:latin typeface="HY울릉도M" pitchFamily="18" charset="-127"/>
                <a:ea typeface="HY울릉도M" pitchFamily="18" charset="-127"/>
              </a:rPr>
              <a:t>. </a:t>
            </a:r>
            <a:r>
              <a:rPr lang="ko-KR" altLang="en-US" dirty="0" smtClean="0">
                <a:solidFill>
                  <a:schemeClr val="tx1"/>
                </a:solidFill>
                <a:latin typeface="HY울릉도M" pitchFamily="18" charset="-127"/>
                <a:ea typeface="HY울릉도M" pitchFamily="18" charset="-127"/>
              </a:rPr>
              <a:t>근린공공시설의 종류</a:t>
            </a:r>
            <a:endParaRPr lang="ko-KR" altLang="en-US" dirty="0">
              <a:solidFill>
                <a:schemeClr val="tx1"/>
              </a:solidFill>
              <a:latin typeface="HY울릉도M" pitchFamily="18" charset="-127"/>
              <a:ea typeface="HY울릉도M" pitchFamily="18" charset="-127"/>
            </a:endParaRPr>
          </a:p>
        </p:txBody>
      </p:sp>
      <p:sp>
        <p:nvSpPr>
          <p:cNvPr id="46" name="직사각형 45"/>
          <p:cNvSpPr/>
          <p:nvPr/>
        </p:nvSpPr>
        <p:spPr>
          <a:xfrm>
            <a:off x="899592" y="1772816"/>
            <a:ext cx="7344816" cy="3240360"/>
          </a:xfrm>
          <a:prstGeom prst="rect">
            <a:avLst/>
          </a:prstGeom>
          <a:noFill/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lang="ko-KR" altLang="en-US" dirty="0" smtClean="0">
                <a:solidFill>
                  <a:schemeClr val="tx1"/>
                </a:solidFill>
              </a:rPr>
              <a:t>동사무소</a:t>
            </a:r>
            <a:r>
              <a:rPr lang="en-US" altLang="ko-KR" dirty="0" smtClean="0">
                <a:solidFill>
                  <a:schemeClr val="tx1"/>
                </a:solidFill>
              </a:rPr>
              <a:t>, </a:t>
            </a:r>
            <a:r>
              <a:rPr lang="ko-KR" altLang="en-US" dirty="0" smtClean="0">
                <a:solidFill>
                  <a:schemeClr val="tx1"/>
                </a:solidFill>
              </a:rPr>
              <a:t>파출소</a:t>
            </a:r>
            <a:r>
              <a:rPr lang="en-US" altLang="ko-KR" dirty="0" smtClean="0">
                <a:solidFill>
                  <a:schemeClr val="tx1"/>
                </a:solidFill>
              </a:rPr>
              <a:t>, </a:t>
            </a:r>
            <a:r>
              <a:rPr lang="ko-KR" altLang="en-US" dirty="0" smtClean="0">
                <a:solidFill>
                  <a:schemeClr val="tx1"/>
                </a:solidFill>
              </a:rPr>
              <a:t>소방서</a:t>
            </a:r>
            <a:r>
              <a:rPr lang="en-US" altLang="ko-KR" dirty="0" smtClean="0">
                <a:solidFill>
                  <a:schemeClr val="tx1"/>
                </a:solidFill>
              </a:rPr>
              <a:t>, </a:t>
            </a:r>
            <a:r>
              <a:rPr lang="ko-KR" altLang="en-US" dirty="0" smtClean="0">
                <a:solidFill>
                  <a:schemeClr val="tx1"/>
                </a:solidFill>
              </a:rPr>
              <a:t>우체국</a:t>
            </a:r>
            <a:r>
              <a:rPr lang="en-US" altLang="ko-KR" dirty="0" smtClean="0">
                <a:solidFill>
                  <a:schemeClr val="tx1"/>
                </a:solidFill>
              </a:rPr>
              <a:t>, </a:t>
            </a:r>
            <a:r>
              <a:rPr lang="ko-KR" altLang="en-US" dirty="0" smtClean="0">
                <a:solidFill>
                  <a:schemeClr val="tx1"/>
                </a:solidFill>
              </a:rPr>
              <a:t>전산전화국</a:t>
            </a:r>
            <a:r>
              <a:rPr lang="en-US" altLang="ko-KR" dirty="0" smtClean="0">
                <a:solidFill>
                  <a:schemeClr val="tx1"/>
                </a:solidFill>
              </a:rPr>
              <a:t>, </a:t>
            </a:r>
            <a:r>
              <a:rPr lang="ko-KR" altLang="en-US" dirty="0" smtClean="0">
                <a:solidFill>
                  <a:schemeClr val="tx1"/>
                </a:solidFill>
              </a:rPr>
              <a:t>보건소</a:t>
            </a:r>
            <a:r>
              <a:rPr lang="en-US" altLang="ko-KR" dirty="0" smtClean="0">
                <a:solidFill>
                  <a:schemeClr val="tx1"/>
                </a:solidFill>
              </a:rPr>
              <a:t>, </a:t>
            </a:r>
            <a:r>
              <a:rPr lang="ko-KR" altLang="en-US" dirty="0" smtClean="0">
                <a:solidFill>
                  <a:schemeClr val="tx1"/>
                </a:solidFill>
              </a:rPr>
              <a:t>방송국</a:t>
            </a:r>
            <a:r>
              <a:rPr lang="en-US" altLang="ko-KR" dirty="0" smtClean="0">
                <a:solidFill>
                  <a:schemeClr val="tx1"/>
                </a:solidFill>
              </a:rPr>
              <a:t>, </a:t>
            </a:r>
            <a:r>
              <a:rPr lang="ko-KR" altLang="en-US" dirty="0" smtClean="0">
                <a:solidFill>
                  <a:schemeClr val="tx1"/>
                </a:solidFill>
              </a:rPr>
              <a:t>공공도서관</a:t>
            </a:r>
            <a:r>
              <a:rPr lang="en-US" altLang="ko-KR" dirty="0" smtClean="0">
                <a:solidFill>
                  <a:schemeClr val="tx1"/>
                </a:solidFill>
              </a:rPr>
              <a:t>, </a:t>
            </a:r>
            <a:r>
              <a:rPr lang="ko-KR" altLang="en-US" dirty="0" smtClean="0">
                <a:solidFill>
                  <a:schemeClr val="tx1"/>
                </a:solidFill>
              </a:rPr>
              <a:t>지역의료보험조합 기타 이와 유사한 것</a:t>
            </a:r>
            <a:endParaRPr lang="en-US" altLang="ko-KR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dirty="0" smtClean="0">
                <a:solidFill>
                  <a:schemeClr val="tx1"/>
                </a:solidFill>
              </a:rPr>
              <a:t>     (</a:t>
            </a:r>
            <a:r>
              <a:rPr lang="ko-KR" altLang="en-US" dirty="0" smtClean="0">
                <a:solidFill>
                  <a:schemeClr val="tx1"/>
                </a:solidFill>
              </a:rPr>
              <a:t>바닥면적의 합계가 </a:t>
            </a:r>
            <a:r>
              <a:rPr lang="en-US" altLang="ko-KR" dirty="0" smtClean="0">
                <a:solidFill>
                  <a:schemeClr val="tx1"/>
                </a:solidFill>
              </a:rPr>
              <a:t>1,000</a:t>
            </a:r>
            <a:r>
              <a:rPr lang="ko-KR" altLang="en-US" dirty="0" smtClean="0">
                <a:solidFill>
                  <a:schemeClr val="tx1"/>
                </a:solidFill>
              </a:rPr>
              <a:t> 미만인 것</a:t>
            </a:r>
            <a:r>
              <a:rPr lang="en-US" altLang="ko-KR" dirty="0" smtClean="0">
                <a:solidFill>
                  <a:schemeClr val="tx1"/>
                </a:solidFill>
              </a:rPr>
              <a:t>)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lang="ko-KR" altLang="en-US" dirty="0" smtClean="0">
                <a:solidFill>
                  <a:schemeClr val="tx1"/>
                </a:solidFill>
              </a:rPr>
              <a:t>마을공회당</a:t>
            </a:r>
            <a:r>
              <a:rPr lang="en-US" altLang="ko-KR" dirty="0" smtClean="0">
                <a:solidFill>
                  <a:schemeClr val="tx1"/>
                </a:solidFill>
              </a:rPr>
              <a:t>, </a:t>
            </a:r>
            <a:r>
              <a:rPr lang="ko-KR" altLang="en-US" dirty="0" smtClean="0">
                <a:solidFill>
                  <a:schemeClr val="tx1"/>
                </a:solidFill>
              </a:rPr>
              <a:t>마을공동작업소</a:t>
            </a:r>
            <a:r>
              <a:rPr lang="en-US" altLang="ko-KR" dirty="0" smtClean="0">
                <a:solidFill>
                  <a:schemeClr val="tx1"/>
                </a:solidFill>
              </a:rPr>
              <a:t>, </a:t>
            </a:r>
            <a:r>
              <a:rPr lang="ko-KR" altLang="en-US" dirty="0" smtClean="0">
                <a:solidFill>
                  <a:schemeClr val="tx1"/>
                </a:solidFill>
              </a:rPr>
              <a:t>마을 공동구판장 기타 이와 유사한 것</a:t>
            </a:r>
            <a:endParaRPr lang="en-US" altLang="ko-KR" dirty="0" smtClean="0">
              <a:solidFill>
                <a:schemeClr val="tx1"/>
              </a:solidFill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lang="ko-KR" altLang="en-US" dirty="0" smtClean="0">
                <a:solidFill>
                  <a:schemeClr val="tx1"/>
                </a:solidFill>
              </a:rPr>
              <a:t>변전소</a:t>
            </a:r>
            <a:r>
              <a:rPr lang="en-US" altLang="ko-KR" dirty="0" smtClean="0">
                <a:solidFill>
                  <a:schemeClr val="tx1"/>
                </a:solidFill>
              </a:rPr>
              <a:t>, </a:t>
            </a:r>
            <a:r>
              <a:rPr lang="ko-KR" altLang="en-US" dirty="0" err="1" smtClean="0">
                <a:solidFill>
                  <a:schemeClr val="tx1"/>
                </a:solidFill>
              </a:rPr>
              <a:t>양수장</a:t>
            </a:r>
            <a:r>
              <a:rPr lang="en-US" altLang="ko-KR" dirty="0" smtClean="0">
                <a:solidFill>
                  <a:schemeClr val="tx1"/>
                </a:solidFill>
              </a:rPr>
              <a:t>, </a:t>
            </a:r>
            <a:r>
              <a:rPr lang="ko-KR" altLang="en-US" dirty="0" err="1" smtClean="0">
                <a:solidFill>
                  <a:schemeClr val="tx1"/>
                </a:solidFill>
              </a:rPr>
              <a:t>정수장</a:t>
            </a:r>
            <a:r>
              <a:rPr lang="en-US" altLang="ko-KR" dirty="0" smtClean="0">
                <a:solidFill>
                  <a:schemeClr val="tx1"/>
                </a:solidFill>
              </a:rPr>
              <a:t>, </a:t>
            </a:r>
            <a:r>
              <a:rPr lang="ko-KR" altLang="en-US" dirty="0" smtClean="0">
                <a:solidFill>
                  <a:schemeClr val="tx1"/>
                </a:solidFill>
              </a:rPr>
              <a:t>대피소</a:t>
            </a:r>
            <a:r>
              <a:rPr lang="en-US" altLang="ko-KR" dirty="0" smtClean="0">
                <a:solidFill>
                  <a:schemeClr val="tx1"/>
                </a:solidFill>
              </a:rPr>
              <a:t>, </a:t>
            </a:r>
            <a:r>
              <a:rPr lang="ko-KR" altLang="en-US" dirty="0" smtClean="0">
                <a:solidFill>
                  <a:schemeClr val="tx1"/>
                </a:solidFill>
              </a:rPr>
              <a:t>공중화장실 기타 이와 유사한 것</a:t>
            </a:r>
            <a:endParaRPr lang="en-US" altLang="ko-KR" dirty="0" smtClean="0">
              <a:solidFill>
                <a:schemeClr val="tx1"/>
              </a:solidFill>
            </a:endParaRPr>
          </a:p>
        </p:txBody>
      </p:sp>
      <p:sp>
        <p:nvSpPr>
          <p:cNvPr id="49" name="슬라이드 번호 개체 틀 4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84EE4-06E4-4171-AD8C-D57C4DFCF6B7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76879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그룹 3"/>
          <p:cNvGrpSpPr/>
          <p:nvPr/>
        </p:nvGrpSpPr>
        <p:grpSpPr>
          <a:xfrm>
            <a:off x="81626" y="16494"/>
            <a:ext cx="6725746" cy="477054"/>
            <a:chOff x="179388" y="118183"/>
            <a:chExt cx="8220441" cy="583072"/>
          </a:xfrm>
        </p:grpSpPr>
        <p:grpSp>
          <p:nvGrpSpPr>
            <p:cNvPr id="5" name="그룹 4"/>
            <p:cNvGrpSpPr/>
            <p:nvPr/>
          </p:nvGrpSpPr>
          <p:grpSpPr>
            <a:xfrm>
              <a:off x="179388" y="188913"/>
              <a:ext cx="485775" cy="485775"/>
              <a:chOff x="179388" y="188913"/>
              <a:chExt cx="863600" cy="863600"/>
            </a:xfrm>
          </p:grpSpPr>
          <p:sp>
            <p:nvSpPr>
              <p:cNvPr id="8" name="직사각형 7"/>
              <p:cNvSpPr/>
              <p:nvPr/>
            </p:nvSpPr>
            <p:spPr>
              <a:xfrm>
                <a:off x="395288" y="6207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9" name="직사각형 8"/>
              <p:cNvSpPr/>
              <p:nvPr/>
            </p:nvSpPr>
            <p:spPr>
              <a:xfrm>
                <a:off x="611188" y="6207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10" name="직사각형 9"/>
              <p:cNvSpPr/>
              <p:nvPr/>
            </p:nvSpPr>
            <p:spPr>
              <a:xfrm>
                <a:off x="827088" y="6207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11" name="직사각형 10"/>
              <p:cNvSpPr/>
              <p:nvPr/>
            </p:nvSpPr>
            <p:spPr>
              <a:xfrm>
                <a:off x="179388" y="6207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12" name="직사각형 11"/>
              <p:cNvSpPr/>
              <p:nvPr/>
            </p:nvSpPr>
            <p:spPr>
              <a:xfrm>
                <a:off x="179388" y="4048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13" name="직사각형 12"/>
              <p:cNvSpPr/>
              <p:nvPr/>
            </p:nvSpPr>
            <p:spPr>
              <a:xfrm>
                <a:off x="395288" y="4048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14" name="직사각형 13"/>
              <p:cNvSpPr/>
              <p:nvPr/>
            </p:nvSpPr>
            <p:spPr>
              <a:xfrm>
                <a:off x="611188" y="4048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15" name="직사각형 14"/>
              <p:cNvSpPr/>
              <p:nvPr/>
            </p:nvSpPr>
            <p:spPr>
              <a:xfrm>
                <a:off x="827088" y="4048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16" name="직사각형 15"/>
              <p:cNvSpPr/>
              <p:nvPr/>
            </p:nvSpPr>
            <p:spPr>
              <a:xfrm>
                <a:off x="179388" y="1889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17" name="직사각형 16"/>
              <p:cNvSpPr/>
              <p:nvPr/>
            </p:nvSpPr>
            <p:spPr>
              <a:xfrm>
                <a:off x="395288" y="1889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18" name="직사각형 17"/>
              <p:cNvSpPr/>
              <p:nvPr/>
            </p:nvSpPr>
            <p:spPr>
              <a:xfrm>
                <a:off x="611188" y="1889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19" name="직사각형 18"/>
              <p:cNvSpPr/>
              <p:nvPr/>
            </p:nvSpPr>
            <p:spPr>
              <a:xfrm>
                <a:off x="827088" y="1889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20" name="직사각형 19"/>
              <p:cNvSpPr/>
              <p:nvPr/>
            </p:nvSpPr>
            <p:spPr>
              <a:xfrm>
                <a:off x="179388" y="8366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21" name="직사각형 20"/>
              <p:cNvSpPr/>
              <p:nvPr/>
            </p:nvSpPr>
            <p:spPr>
              <a:xfrm>
                <a:off x="395288" y="8366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22" name="직사각형 21"/>
              <p:cNvSpPr/>
              <p:nvPr/>
            </p:nvSpPr>
            <p:spPr>
              <a:xfrm>
                <a:off x="611188" y="8366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23" name="직사각형 22"/>
              <p:cNvSpPr/>
              <p:nvPr/>
            </p:nvSpPr>
            <p:spPr>
              <a:xfrm>
                <a:off x="827088" y="8366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</p:grpSp>
        <p:sp>
          <p:nvSpPr>
            <p:cNvPr id="6" name="직사각형 5"/>
            <p:cNvSpPr/>
            <p:nvPr/>
          </p:nvSpPr>
          <p:spPr>
            <a:xfrm>
              <a:off x="702861" y="643057"/>
              <a:ext cx="7696968" cy="55879"/>
            </a:xfrm>
            <a:prstGeom prst="rect">
              <a:avLst/>
            </a:prstGeom>
            <a:solidFill>
              <a:srgbClr val="44B6AB">
                <a:alpha val="27000"/>
              </a:srgb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907578" y="118183"/>
              <a:ext cx="4283969" cy="5830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2500" dirty="0" smtClean="0">
                  <a:latin typeface="HY울릉도M" pitchFamily="18" charset="-127"/>
                  <a:ea typeface="HY울릉도M" pitchFamily="18" charset="-127"/>
                </a:rPr>
                <a:t>판매시설의 개발방법</a:t>
              </a:r>
              <a:endParaRPr lang="ko-KR" altLang="en-US" sz="2500" dirty="0">
                <a:latin typeface="HY울릉도M" pitchFamily="18" charset="-127"/>
                <a:ea typeface="HY울릉도M" pitchFamily="18" charset="-127"/>
              </a:endParaRPr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323528" y="620688"/>
            <a:ext cx="31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latin typeface="HY울릉도M" pitchFamily="18" charset="-127"/>
                <a:ea typeface="HY울릉도M" pitchFamily="18" charset="-127"/>
              </a:rPr>
              <a:t>1. </a:t>
            </a:r>
            <a:r>
              <a:rPr lang="ko-KR" altLang="en-US" dirty="0" smtClean="0">
                <a:latin typeface="HY울릉도M" pitchFamily="18" charset="-127"/>
                <a:ea typeface="HY울릉도M" pitchFamily="18" charset="-127"/>
              </a:rPr>
              <a:t>일반판매시설의 종류</a:t>
            </a:r>
            <a:endParaRPr lang="ko-KR" altLang="en-US" dirty="0">
              <a:latin typeface="HY울릉도M" pitchFamily="18" charset="-127"/>
              <a:ea typeface="HY울릉도M" pitchFamily="18" charset="-127"/>
            </a:endParaRPr>
          </a:p>
        </p:txBody>
      </p:sp>
      <p:sp>
        <p:nvSpPr>
          <p:cNvPr id="25" name="모서리가 둥근 직사각형 24"/>
          <p:cNvSpPr/>
          <p:nvPr/>
        </p:nvSpPr>
        <p:spPr>
          <a:xfrm>
            <a:off x="420330" y="920672"/>
            <a:ext cx="8167705" cy="924152"/>
          </a:xfrm>
          <a:prstGeom prst="roundRect">
            <a:avLst/>
          </a:prstGeom>
          <a:solidFill>
            <a:schemeClr val="bg2"/>
          </a:soli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ko-KR" altLang="en-US" sz="1600" dirty="0" smtClean="0">
                <a:solidFill>
                  <a:schemeClr val="accent6">
                    <a:lumMod val="50000"/>
                  </a:schemeClr>
                </a:solidFill>
              </a:rPr>
              <a:t>건축법상 판매시설이란</a:t>
            </a:r>
            <a:r>
              <a:rPr lang="en-US" altLang="ko-KR" sz="1600" dirty="0" smtClean="0">
                <a:solidFill>
                  <a:schemeClr val="accent6">
                    <a:lumMod val="50000"/>
                  </a:schemeClr>
                </a:solidFill>
              </a:rPr>
              <a:t>? </a:t>
            </a:r>
            <a:r>
              <a:rPr lang="ko-KR" altLang="en-US" sz="1600" b="1" dirty="0" smtClean="0">
                <a:solidFill>
                  <a:schemeClr val="accent6">
                    <a:lumMod val="50000"/>
                  </a:schemeClr>
                </a:solidFill>
              </a:rPr>
              <a:t>도매시장</a:t>
            </a:r>
            <a:r>
              <a:rPr lang="en-US" altLang="ko-KR" sz="1600" b="1" dirty="0" smtClean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ko-KR" altLang="en-US" sz="1600" b="1" dirty="0" smtClean="0">
                <a:solidFill>
                  <a:schemeClr val="accent6">
                    <a:lumMod val="50000"/>
                  </a:schemeClr>
                </a:solidFill>
              </a:rPr>
              <a:t>소매시장</a:t>
            </a:r>
            <a:r>
              <a:rPr lang="en-US" altLang="ko-KR" sz="1600" b="1" dirty="0" smtClean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ko-KR" altLang="en-US" sz="1600" b="1" dirty="0" smtClean="0">
                <a:solidFill>
                  <a:schemeClr val="accent6">
                    <a:lumMod val="50000"/>
                  </a:schemeClr>
                </a:solidFill>
              </a:rPr>
              <a:t>상점</a:t>
            </a:r>
            <a:r>
              <a:rPr lang="ko-KR" altLang="en-US" sz="1600" dirty="0" smtClean="0">
                <a:solidFill>
                  <a:schemeClr val="accent6">
                    <a:lumMod val="50000"/>
                  </a:schemeClr>
                </a:solidFill>
              </a:rPr>
              <a:t> 등</a:t>
            </a:r>
            <a:r>
              <a:rPr lang="en-US" altLang="ko-KR" sz="16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ko-KR" altLang="en-US" sz="1600" dirty="0" smtClean="0">
                <a:solidFill>
                  <a:schemeClr val="accent6">
                    <a:lumMod val="50000"/>
                  </a:schemeClr>
                </a:solidFill>
              </a:rPr>
              <a:t>일반판매시설이란</a:t>
            </a:r>
            <a:r>
              <a:rPr lang="en-US" altLang="ko-KR" sz="1600" dirty="0" smtClean="0">
                <a:solidFill>
                  <a:schemeClr val="accent6">
                    <a:lumMod val="50000"/>
                  </a:schemeClr>
                </a:solidFill>
              </a:rPr>
              <a:t>? </a:t>
            </a:r>
            <a:r>
              <a:rPr lang="ko-KR" altLang="en-US" sz="1600" b="1" dirty="0" smtClean="0">
                <a:solidFill>
                  <a:schemeClr val="accent6">
                    <a:lumMod val="50000"/>
                  </a:schemeClr>
                </a:solidFill>
              </a:rPr>
              <a:t>상점</a:t>
            </a:r>
            <a:endParaRPr lang="en-US" altLang="ko-KR" sz="1600" b="1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26" name="Group 3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8869609"/>
              </p:ext>
            </p:extLst>
          </p:nvPr>
        </p:nvGraphicFramePr>
        <p:xfrm>
          <a:off x="347283" y="2420889"/>
          <a:ext cx="8180441" cy="1456440"/>
        </p:xfrm>
        <a:graphic>
          <a:graphicData uri="http://schemas.openxmlformats.org/drawingml/2006/table">
            <a:tbl>
              <a:tblPr/>
              <a:tblGrid>
                <a:gridCol w="1505286"/>
                <a:gridCol w="3395023"/>
                <a:gridCol w="3280132"/>
              </a:tblGrid>
              <a:tr h="21602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ko-KR" altLang="en-US" sz="15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rgbClr val="595959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pitchFamily="34" charset="0"/>
                        </a:rPr>
                        <a:t>구분</a:t>
                      </a:r>
                      <a:endParaRPr kumimoji="0" lang="en-US" altLang="ko-KR" sz="1500" b="1" i="0" u="none" strike="noStrike" cap="none" normalizeH="0" baseline="0" noProof="1" smtClean="0">
                        <a:ln>
                          <a:noFill/>
                        </a:ln>
                        <a:solidFill>
                          <a:srgbClr val="595959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  <a:cs typeface="Arial" pitchFamily="34" charset="0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ko-KR" altLang="en-US" sz="15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rgbClr val="595959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pitchFamily="34" charset="0"/>
                        </a:rPr>
                        <a:t>유형</a:t>
                      </a:r>
                      <a:endParaRPr kumimoji="0" lang="en-US" altLang="ko-KR" sz="1500" b="1" i="0" u="none" strike="noStrike" cap="none" normalizeH="0" baseline="0" noProof="1" smtClean="0">
                        <a:ln>
                          <a:noFill/>
                        </a:ln>
                        <a:solidFill>
                          <a:srgbClr val="595959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  <a:cs typeface="Arial" pitchFamily="34" charset="0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>
                        <a:alpha val="5803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ko-KR" altLang="en-US" sz="15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pitchFamily="34" charset="0"/>
                        </a:rPr>
                        <a:t>비고</a:t>
                      </a:r>
                      <a:endParaRPr kumimoji="0" lang="en-US" altLang="ko-KR" sz="1500" b="1" i="0" u="none" strike="noStrike" cap="none" normalizeH="0" baseline="0" noProof="1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  <a:cs typeface="Arial" pitchFamily="34" charset="0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BBB59">
                        <a:alpha val="65097"/>
                      </a:srgbClr>
                    </a:solidFill>
                  </a:tcPr>
                </a:tc>
              </a:tr>
              <a:tr h="25992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ko-KR" altLang="en-US" sz="14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rgbClr val="595959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pitchFamily="34" charset="0"/>
                        </a:rPr>
                        <a:t>형태적 구분</a:t>
                      </a:r>
                      <a:endParaRPr kumimoji="0" lang="ko-KR" altLang="ko-KR" sz="1400" b="1" i="0" u="none" strike="noStrike" cap="none" normalizeH="0" baseline="0" noProof="1" smtClean="0">
                        <a:ln>
                          <a:noFill/>
                        </a:ln>
                        <a:solidFill>
                          <a:srgbClr val="595959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  <a:cs typeface="Arial" pitchFamily="34" charset="0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>
                        <a:alpha val="4784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ko-KR" altLang="en-US" sz="14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rgbClr val="595959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pitchFamily="34" charset="0"/>
                        </a:rPr>
                        <a:t>타워형</a:t>
                      </a:r>
                      <a:r>
                        <a:rPr kumimoji="0" lang="en-US" altLang="ko-KR" sz="14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rgbClr val="595959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pitchFamily="34" charset="0"/>
                        </a:rPr>
                        <a:t>, </a:t>
                      </a:r>
                      <a:r>
                        <a:rPr kumimoji="0" lang="ko-KR" altLang="en-US" sz="14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rgbClr val="595959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pitchFamily="34" charset="0"/>
                        </a:rPr>
                        <a:t>몰형</a:t>
                      </a:r>
                      <a:r>
                        <a:rPr kumimoji="0" lang="en-US" altLang="ko-KR" sz="14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rgbClr val="595959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pitchFamily="34" charset="0"/>
                        </a:rPr>
                        <a:t>, </a:t>
                      </a:r>
                      <a:r>
                        <a:rPr kumimoji="0" lang="ko-KR" altLang="en-US" sz="14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rgbClr val="595959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pitchFamily="34" charset="0"/>
                        </a:rPr>
                        <a:t>복합형</a:t>
                      </a:r>
                      <a:r>
                        <a:rPr kumimoji="0" lang="en-US" altLang="ko-KR" sz="14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rgbClr val="595959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pitchFamily="34" charset="0"/>
                        </a:rPr>
                        <a:t>, </a:t>
                      </a:r>
                      <a:r>
                        <a:rPr kumimoji="0" lang="ko-KR" altLang="en-US" sz="14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rgbClr val="595959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pitchFamily="34" charset="0"/>
                        </a:rPr>
                        <a:t>스트리트형</a:t>
                      </a:r>
                      <a:endParaRPr kumimoji="0" lang="en-US" altLang="ko-KR" sz="1400" b="0" i="0" u="none" strike="noStrike" cap="none" normalizeH="0" baseline="0" noProof="1" smtClean="0">
                        <a:ln>
                          <a:noFill/>
                        </a:ln>
                        <a:solidFill>
                          <a:srgbClr val="595959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  <a:cs typeface="Arial" pitchFamily="34" charset="0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ko-KR" altLang="en-US" sz="14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rgbClr val="595959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pitchFamily="34" charset="0"/>
                        </a:rPr>
                        <a:t>위치의 집약</a:t>
                      </a:r>
                      <a:endParaRPr kumimoji="0" lang="en-US" altLang="ko-KR" sz="1400" b="0" i="0" u="none" strike="noStrike" cap="none" normalizeH="0" baseline="0" noProof="1" smtClean="0">
                        <a:ln>
                          <a:noFill/>
                        </a:ln>
                        <a:solidFill>
                          <a:srgbClr val="595959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  <a:cs typeface="Arial" pitchFamily="34" charset="0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65097"/>
                      </a:schemeClr>
                    </a:solidFill>
                  </a:tcPr>
                </a:tc>
              </a:tr>
              <a:tr h="25992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ko-KR" altLang="en-US" sz="14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rgbClr val="595959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pitchFamily="34" charset="0"/>
                        </a:rPr>
                        <a:t>기능적 구분</a:t>
                      </a:r>
                      <a:endParaRPr kumimoji="0" lang="ko-KR" altLang="ko-KR" sz="1400" b="1" i="0" u="none" strike="noStrike" cap="none" normalizeH="0" baseline="0" noProof="1" smtClean="0">
                        <a:ln>
                          <a:noFill/>
                        </a:ln>
                        <a:solidFill>
                          <a:srgbClr val="595959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  <a:cs typeface="Arial" pitchFamily="34" charset="0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>
                        <a:alpha val="4784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ko-KR" altLang="en-US" sz="14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rgbClr val="595959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pitchFamily="34" charset="0"/>
                        </a:rPr>
                        <a:t>멀티형</a:t>
                      </a:r>
                      <a:r>
                        <a:rPr kumimoji="0" lang="en-US" altLang="ko-KR" sz="14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rgbClr val="595959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pitchFamily="34" charset="0"/>
                        </a:rPr>
                        <a:t>, </a:t>
                      </a:r>
                      <a:r>
                        <a:rPr kumimoji="0" lang="ko-KR" altLang="en-US" sz="14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rgbClr val="595959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pitchFamily="34" charset="0"/>
                        </a:rPr>
                        <a:t>테마형</a:t>
                      </a:r>
                      <a:endParaRPr kumimoji="0" lang="en-US" altLang="ko-KR" sz="1400" b="0" i="0" u="none" strike="noStrike" cap="none" normalizeH="0" baseline="0" noProof="1" smtClean="0">
                        <a:ln>
                          <a:noFill/>
                        </a:ln>
                        <a:solidFill>
                          <a:srgbClr val="595959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  <a:cs typeface="Arial" pitchFamily="34" charset="0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ko-KR" altLang="en-US" sz="14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rgbClr val="595959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pitchFamily="34" charset="0"/>
                        </a:rPr>
                        <a:t>수요의 집약</a:t>
                      </a:r>
                      <a:endParaRPr kumimoji="0" lang="en-US" altLang="ko-KR" sz="1400" b="0" i="0" u="none" strike="noStrike" cap="none" normalizeH="0" baseline="0" noProof="1" smtClean="0">
                        <a:ln>
                          <a:noFill/>
                        </a:ln>
                        <a:solidFill>
                          <a:srgbClr val="595959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  <a:cs typeface="Arial" pitchFamily="34" charset="0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44434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ko-KR" altLang="en-US" sz="14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rgbClr val="595959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pitchFamily="34" charset="0"/>
                        </a:rPr>
                        <a:t>업종상호간 관련성 구분</a:t>
                      </a:r>
                      <a:endParaRPr kumimoji="0" lang="ko-KR" altLang="ko-KR" sz="1400" b="1" i="0" u="none" strike="noStrike" cap="none" normalizeH="0" baseline="0" noProof="1" smtClean="0">
                        <a:ln>
                          <a:noFill/>
                        </a:ln>
                        <a:solidFill>
                          <a:srgbClr val="595959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  <a:cs typeface="Arial" pitchFamily="34" charset="0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>
                        <a:alpha val="4784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ko-KR" altLang="en-US" sz="14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rgbClr val="595959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pitchFamily="34" charset="0"/>
                        </a:rPr>
                        <a:t>수평형</a:t>
                      </a:r>
                      <a:r>
                        <a:rPr kumimoji="0" lang="en-US" altLang="ko-KR" sz="14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rgbClr val="595959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pitchFamily="34" charset="0"/>
                        </a:rPr>
                        <a:t>, </a:t>
                      </a:r>
                      <a:r>
                        <a:rPr kumimoji="0" lang="ko-KR" altLang="en-US" sz="14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rgbClr val="595959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pitchFamily="34" charset="0"/>
                        </a:rPr>
                        <a:t>수직형</a:t>
                      </a:r>
                      <a:endParaRPr kumimoji="0" lang="en-US" altLang="ko-KR" sz="1400" b="0" i="0" u="none" strike="noStrike" cap="none" normalizeH="0" baseline="0" noProof="1" smtClean="0">
                        <a:ln>
                          <a:noFill/>
                        </a:ln>
                        <a:solidFill>
                          <a:srgbClr val="595959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  <a:cs typeface="Arial" pitchFamily="34" charset="0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ko-KR" altLang="en-US" sz="14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rgbClr val="595959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pitchFamily="34" charset="0"/>
                        </a:rPr>
                        <a:t>동기의 집약</a:t>
                      </a:r>
                      <a:endParaRPr kumimoji="0" lang="en-US" altLang="ko-KR" sz="1400" b="0" i="0" u="none" strike="noStrike" cap="none" normalizeH="0" baseline="0" noProof="1" smtClean="0">
                        <a:ln>
                          <a:noFill/>
                        </a:ln>
                        <a:solidFill>
                          <a:srgbClr val="595959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  <a:cs typeface="Arial" pitchFamily="34" charset="0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363742" y="2051556"/>
            <a:ext cx="31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latin typeface="HY울릉도M" pitchFamily="18" charset="-127"/>
                <a:ea typeface="HY울릉도M" pitchFamily="18" charset="-127"/>
              </a:rPr>
              <a:t>(</a:t>
            </a:r>
            <a:r>
              <a:rPr lang="ko-KR" altLang="en-US" dirty="0" smtClean="0">
                <a:latin typeface="HY울릉도M" pitchFamily="18" charset="-127"/>
                <a:ea typeface="HY울릉도M" pitchFamily="18" charset="-127"/>
              </a:rPr>
              <a:t>표</a:t>
            </a:r>
            <a:r>
              <a:rPr lang="en-US" altLang="ko-KR" dirty="0" smtClean="0">
                <a:latin typeface="HY울릉도M" pitchFamily="18" charset="-127"/>
                <a:ea typeface="HY울릉도M" pitchFamily="18" charset="-127"/>
              </a:rPr>
              <a:t>4) </a:t>
            </a:r>
            <a:r>
              <a:rPr lang="ko-KR" altLang="en-US" dirty="0" smtClean="0">
                <a:latin typeface="HY울릉도M" pitchFamily="18" charset="-127"/>
                <a:ea typeface="HY울릉도M" pitchFamily="18" charset="-127"/>
              </a:rPr>
              <a:t>상가의 구분</a:t>
            </a:r>
            <a:endParaRPr lang="ko-KR" altLang="en-US" dirty="0">
              <a:latin typeface="HY울릉도M" pitchFamily="18" charset="-127"/>
              <a:ea typeface="HY울릉도M" pitchFamily="18" charset="-127"/>
            </a:endParaRPr>
          </a:p>
        </p:txBody>
      </p:sp>
      <p:graphicFrame>
        <p:nvGraphicFramePr>
          <p:cNvPr id="28" name="표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0321609"/>
              </p:ext>
            </p:extLst>
          </p:nvPr>
        </p:nvGraphicFramePr>
        <p:xfrm>
          <a:off x="361032" y="4293096"/>
          <a:ext cx="8186870" cy="1458090"/>
        </p:xfrm>
        <a:graphic>
          <a:graphicData uri="http://schemas.openxmlformats.org/drawingml/2006/table">
            <a:tbl>
              <a:tblPr/>
              <a:tblGrid>
                <a:gridCol w="1170165"/>
                <a:gridCol w="7016705"/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lang="ko-KR" altLang="en-US" sz="1500" b="1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ea"/>
                        </a:rPr>
                        <a:t>타워형</a:t>
                      </a:r>
                      <a:endParaRPr kumimoji="0" lang="ko-KR" altLang="ko-KR" sz="1500" b="1" i="0" u="none" strike="noStrike" cap="none" normalizeH="0" baseline="0" noProof="1" smtClean="0">
                        <a:ln>
                          <a:noFill/>
                        </a:ln>
                        <a:solidFill>
                          <a:srgbClr val="595959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  <a:cs typeface="Arial" pitchFamily="34" charset="0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>
                        <a:alpha val="4784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lang="en-US" altLang="ko-KR" sz="15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ea"/>
                        </a:rPr>
                        <a:t>1</a:t>
                      </a:r>
                      <a:r>
                        <a:rPr lang="ko-KR" altLang="en-US" sz="15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ea"/>
                        </a:rPr>
                        <a:t>개 건축물의 규모가 고층이고 이 건축물 안에 상가가 집중 배치되는 형태의 상가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lang="ko-KR" altLang="en-US" sz="1500" b="1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ea"/>
                        </a:rPr>
                        <a:t>몰형</a:t>
                      </a:r>
                      <a:endParaRPr kumimoji="0" lang="ko-KR" altLang="ko-KR" sz="1500" b="1" i="0" u="none" strike="noStrike" cap="none" normalizeH="0" baseline="0" noProof="1" smtClean="0">
                        <a:ln>
                          <a:noFill/>
                        </a:ln>
                        <a:solidFill>
                          <a:srgbClr val="595959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  <a:cs typeface="Arial" pitchFamily="34" charset="0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>
                        <a:alpha val="4784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14300" lvl="1" indent="-114300" algn="l" defTabSz="533400">
                        <a:lnSpc>
                          <a:spcPct val="100000"/>
                        </a:lnSpc>
                        <a:spcAft>
                          <a:spcPct val="15000"/>
                        </a:spcAft>
                        <a:defRPr/>
                      </a:pPr>
                      <a:r>
                        <a:rPr lang="ko-KR" altLang="en-US" sz="15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ea"/>
                        </a:rPr>
                        <a:t>지붕이 덮어져 있는 공간 안에 상가가 집중 배치되어 공간 안에서 </a:t>
                      </a:r>
                      <a:endParaRPr lang="en-US" altLang="ko-KR" sz="150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ea"/>
                      </a:endParaRPr>
                    </a:p>
                    <a:p>
                      <a:pPr marL="114300" lvl="1" indent="-114300" algn="l" defTabSz="533400">
                        <a:lnSpc>
                          <a:spcPct val="100000"/>
                        </a:lnSpc>
                        <a:spcAft>
                          <a:spcPct val="15000"/>
                        </a:spcAft>
                        <a:defRPr/>
                      </a:pPr>
                      <a:r>
                        <a:rPr lang="ko-KR" altLang="en-US" sz="15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ea"/>
                        </a:rPr>
                        <a:t>모든 상업활동이 가능해지는 공간</a:t>
                      </a:r>
                      <a:endParaRPr lang="en-US" altLang="ko-KR" sz="150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ea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lang="ko-KR" altLang="en-US" sz="1500" b="1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스트리트형</a:t>
                      </a:r>
                      <a:r>
                        <a:rPr lang="ko-KR" altLang="en-US" sz="15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</a:t>
                      </a:r>
                      <a:endParaRPr kumimoji="0" lang="ko-KR" altLang="ko-KR" sz="1500" b="1" i="0" u="none" strike="noStrike" cap="none" normalizeH="0" baseline="0" noProof="1" smtClean="0">
                        <a:ln>
                          <a:noFill/>
                        </a:ln>
                        <a:solidFill>
                          <a:srgbClr val="595959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  <a:cs typeface="Arial" pitchFamily="34" charset="0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>
                        <a:alpha val="4784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ko-KR" altLang="en-US" sz="15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거리</a:t>
                      </a:r>
                      <a:r>
                        <a:rPr lang="en-US" altLang="ko-KR" sz="15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</a:t>
                      </a:r>
                      <a:r>
                        <a:rPr lang="ko-KR" altLang="en-US" sz="15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양쪽으로 상가들이 들어서 있는 형태</a:t>
                      </a:r>
                      <a:endParaRPr lang="en-US" altLang="ko-KR" sz="15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0" name="슬라이드 번호 개체 틀 2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84EE4-06E4-4171-AD8C-D57C4DFCF6B7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2387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그룹 3"/>
          <p:cNvGrpSpPr/>
          <p:nvPr/>
        </p:nvGrpSpPr>
        <p:grpSpPr>
          <a:xfrm>
            <a:off x="81626" y="16494"/>
            <a:ext cx="6725746" cy="477054"/>
            <a:chOff x="179388" y="118183"/>
            <a:chExt cx="8220441" cy="583072"/>
          </a:xfrm>
        </p:grpSpPr>
        <p:grpSp>
          <p:nvGrpSpPr>
            <p:cNvPr id="5" name="그룹 4"/>
            <p:cNvGrpSpPr/>
            <p:nvPr/>
          </p:nvGrpSpPr>
          <p:grpSpPr>
            <a:xfrm>
              <a:off x="179388" y="188913"/>
              <a:ext cx="485775" cy="485775"/>
              <a:chOff x="179388" y="188913"/>
              <a:chExt cx="863600" cy="863600"/>
            </a:xfrm>
          </p:grpSpPr>
          <p:sp>
            <p:nvSpPr>
              <p:cNvPr id="8" name="직사각형 7"/>
              <p:cNvSpPr/>
              <p:nvPr/>
            </p:nvSpPr>
            <p:spPr>
              <a:xfrm>
                <a:off x="395288" y="6207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9" name="직사각형 8"/>
              <p:cNvSpPr/>
              <p:nvPr/>
            </p:nvSpPr>
            <p:spPr>
              <a:xfrm>
                <a:off x="611188" y="6207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10" name="직사각형 9"/>
              <p:cNvSpPr/>
              <p:nvPr/>
            </p:nvSpPr>
            <p:spPr>
              <a:xfrm>
                <a:off x="827088" y="6207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11" name="직사각형 10"/>
              <p:cNvSpPr/>
              <p:nvPr/>
            </p:nvSpPr>
            <p:spPr>
              <a:xfrm>
                <a:off x="179388" y="6207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12" name="직사각형 11"/>
              <p:cNvSpPr/>
              <p:nvPr/>
            </p:nvSpPr>
            <p:spPr>
              <a:xfrm>
                <a:off x="179388" y="4048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13" name="직사각형 12"/>
              <p:cNvSpPr/>
              <p:nvPr/>
            </p:nvSpPr>
            <p:spPr>
              <a:xfrm>
                <a:off x="395288" y="4048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14" name="직사각형 13"/>
              <p:cNvSpPr/>
              <p:nvPr/>
            </p:nvSpPr>
            <p:spPr>
              <a:xfrm>
                <a:off x="611188" y="4048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15" name="직사각형 14"/>
              <p:cNvSpPr/>
              <p:nvPr/>
            </p:nvSpPr>
            <p:spPr>
              <a:xfrm>
                <a:off x="827088" y="4048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16" name="직사각형 15"/>
              <p:cNvSpPr/>
              <p:nvPr/>
            </p:nvSpPr>
            <p:spPr>
              <a:xfrm>
                <a:off x="179388" y="1889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17" name="직사각형 16"/>
              <p:cNvSpPr/>
              <p:nvPr/>
            </p:nvSpPr>
            <p:spPr>
              <a:xfrm>
                <a:off x="395288" y="1889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18" name="직사각형 17"/>
              <p:cNvSpPr/>
              <p:nvPr/>
            </p:nvSpPr>
            <p:spPr>
              <a:xfrm>
                <a:off x="611188" y="1889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19" name="직사각형 18"/>
              <p:cNvSpPr/>
              <p:nvPr/>
            </p:nvSpPr>
            <p:spPr>
              <a:xfrm>
                <a:off x="827088" y="1889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20" name="직사각형 19"/>
              <p:cNvSpPr/>
              <p:nvPr/>
            </p:nvSpPr>
            <p:spPr>
              <a:xfrm>
                <a:off x="179388" y="8366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21" name="직사각형 20"/>
              <p:cNvSpPr/>
              <p:nvPr/>
            </p:nvSpPr>
            <p:spPr>
              <a:xfrm>
                <a:off x="395288" y="8366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22" name="직사각형 21"/>
              <p:cNvSpPr/>
              <p:nvPr/>
            </p:nvSpPr>
            <p:spPr>
              <a:xfrm>
                <a:off x="611188" y="8366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23" name="직사각형 22"/>
              <p:cNvSpPr/>
              <p:nvPr/>
            </p:nvSpPr>
            <p:spPr>
              <a:xfrm>
                <a:off x="827088" y="8366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</p:grpSp>
        <p:sp>
          <p:nvSpPr>
            <p:cNvPr id="6" name="직사각형 5"/>
            <p:cNvSpPr/>
            <p:nvPr/>
          </p:nvSpPr>
          <p:spPr>
            <a:xfrm>
              <a:off x="702861" y="643057"/>
              <a:ext cx="7696968" cy="55879"/>
            </a:xfrm>
            <a:prstGeom prst="rect">
              <a:avLst/>
            </a:prstGeom>
            <a:solidFill>
              <a:srgbClr val="44B6AB">
                <a:alpha val="27000"/>
              </a:srgb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907578" y="118183"/>
              <a:ext cx="4283969" cy="5830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2500" dirty="0" smtClean="0">
                  <a:latin typeface="HY울릉도M" pitchFamily="18" charset="-127"/>
                  <a:ea typeface="HY울릉도M" pitchFamily="18" charset="-127"/>
                </a:rPr>
                <a:t>판매시설의 개발방법</a:t>
              </a:r>
              <a:endParaRPr lang="ko-KR" altLang="en-US" sz="2500" dirty="0">
                <a:latin typeface="HY울릉도M" pitchFamily="18" charset="-127"/>
                <a:ea typeface="HY울릉도M" pitchFamily="18" charset="-127"/>
              </a:endParaRPr>
            </a:p>
          </p:txBody>
        </p:sp>
      </p:grpSp>
      <p:sp>
        <p:nvSpPr>
          <p:cNvPr id="29" name="타원 28"/>
          <p:cNvSpPr/>
          <p:nvPr/>
        </p:nvSpPr>
        <p:spPr>
          <a:xfrm>
            <a:off x="838054" y="2276872"/>
            <a:ext cx="1542937" cy="576064"/>
          </a:xfrm>
          <a:prstGeom prst="ellips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b="1" dirty="0" smtClean="0">
                <a:solidFill>
                  <a:schemeClr val="accent2">
                    <a:lumMod val="50000"/>
                  </a:schemeClr>
                </a:solidFill>
              </a:rPr>
              <a:t>타워상가</a:t>
            </a:r>
            <a:endParaRPr lang="ko-KR" altLang="en-US" sz="16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0" name="타원 29"/>
          <p:cNvSpPr/>
          <p:nvPr/>
        </p:nvSpPr>
        <p:spPr>
          <a:xfrm>
            <a:off x="2811769" y="2276872"/>
            <a:ext cx="1542937" cy="576064"/>
          </a:xfrm>
          <a:prstGeom prst="ellips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b="1" dirty="0" err="1">
                <a:solidFill>
                  <a:schemeClr val="accent2">
                    <a:lumMod val="50000"/>
                  </a:schemeClr>
                </a:solidFill>
              </a:rPr>
              <a:t>몰</a:t>
            </a:r>
            <a:r>
              <a:rPr lang="ko-KR" altLang="en-US" sz="1600" b="1" dirty="0" err="1" smtClean="0">
                <a:solidFill>
                  <a:schemeClr val="accent2">
                    <a:lumMod val="50000"/>
                  </a:schemeClr>
                </a:solidFill>
              </a:rPr>
              <a:t>상가</a:t>
            </a:r>
            <a:endParaRPr lang="ko-KR" altLang="en-US" sz="16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1" name="타원 30"/>
          <p:cNvSpPr/>
          <p:nvPr/>
        </p:nvSpPr>
        <p:spPr>
          <a:xfrm>
            <a:off x="4829263" y="2276872"/>
            <a:ext cx="1542937" cy="576064"/>
          </a:xfrm>
          <a:prstGeom prst="ellips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b="1" dirty="0" smtClean="0">
                <a:solidFill>
                  <a:schemeClr val="accent2">
                    <a:lumMod val="50000"/>
                  </a:schemeClr>
                </a:solidFill>
              </a:rPr>
              <a:t>스트리트</a:t>
            </a:r>
            <a:endParaRPr lang="ko-KR" altLang="en-US" sz="16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2" name="타원 31"/>
          <p:cNvSpPr/>
          <p:nvPr/>
        </p:nvSpPr>
        <p:spPr>
          <a:xfrm>
            <a:off x="2389078" y="3501008"/>
            <a:ext cx="1542937" cy="576064"/>
          </a:xfrm>
          <a:prstGeom prst="ellips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b="1" dirty="0" err="1" smtClean="0">
                <a:solidFill>
                  <a:schemeClr val="accent2">
                    <a:lumMod val="50000"/>
                  </a:schemeClr>
                </a:solidFill>
              </a:rPr>
              <a:t>테마형</a:t>
            </a:r>
            <a:endParaRPr lang="ko-KR" altLang="en-US" sz="16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3" name="타원 32"/>
          <p:cNvSpPr/>
          <p:nvPr/>
        </p:nvSpPr>
        <p:spPr>
          <a:xfrm>
            <a:off x="4973279" y="4653136"/>
            <a:ext cx="1542937" cy="576064"/>
          </a:xfrm>
          <a:prstGeom prst="ellips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b="1" dirty="0" err="1" smtClean="0">
                <a:solidFill>
                  <a:schemeClr val="accent2">
                    <a:lumMod val="50000"/>
                  </a:schemeClr>
                </a:solidFill>
              </a:rPr>
              <a:t>수평형</a:t>
            </a:r>
            <a:endParaRPr lang="ko-KR" altLang="en-US" sz="16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4" name="타원 33"/>
          <p:cNvSpPr/>
          <p:nvPr/>
        </p:nvSpPr>
        <p:spPr>
          <a:xfrm>
            <a:off x="6917495" y="2256121"/>
            <a:ext cx="1542937" cy="576064"/>
          </a:xfrm>
          <a:prstGeom prst="ellips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b="1" dirty="0" err="1" smtClean="0">
                <a:solidFill>
                  <a:schemeClr val="accent2">
                    <a:lumMod val="50000"/>
                  </a:schemeClr>
                </a:solidFill>
              </a:rPr>
              <a:t>몰상가</a:t>
            </a:r>
            <a:endParaRPr lang="ko-KR" altLang="en-US" sz="16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5" name="타원 34"/>
          <p:cNvSpPr/>
          <p:nvPr/>
        </p:nvSpPr>
        <p:spPr>
          <a:xfrm>
            <a:off x="4973279" y="3501007"/>
            <a:ext cx="1542937" cy="576064"/>
          </a:xfrm>
          <a:prstGeom prst="ellips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b="1" dirty="0" err="1" smtClean="0">
                <a:solidFill>
                  <a:schemeClr val="accent2">
                    <a:lumMod val="50000"/>
                  </a:schemeClr>
                </a:solidFill>
              </a:rPr>
              <a:t>멀티형</a:t>
            </a:r>
            <a:endParaRPr lang="ko-KR" altLang="en-US" sz="16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6" name="타원 35"/>
          <p:cNvSpPr/>
          <p:nvPr/>
        </p:nvSpPr>
        <p:spPr>
          <a:xfrm>
            <a:off x="2452999" y="4653136"/>
            <a:ext cx="1542937" cy="576064"/>
          </a:xfrm>
          <a:prstGeom prst="ellips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b="1" dirty="0" err="1" smtClean="0">
                <a:solidFill>
                  <a:schemeClr val="accent2">
                    <a:lumMod val="50000"/>
                  </a:schemeClr>
                </a:solidFill>
              </a:rPr>
              <a:t>수직형</a:t>
            </a:r>
            <a:endParaRPr lang="ko-KR" altLang="en-US" sz="16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7" name="타원 36"/>
          <p:cNvSpPr/>
          <p:nvPr/>
        </p:nvSpPr>
        <p:spPr>
          <a:xfrm>
            <a:off x="3749143" y="5661248"/>
            <a:ext cx="1542937" cy="576064"/>
          </a:xfrm>
          <a:prstGeom prst="ellips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b="1" dirty="0" err="1" smtClean="0">
                <a:solidFill>
                  <a:schemeClr val="accent2">
                    <a:lumMod val="50000"/>
                  </a:schemeClr>
                </a:solidFill>
              </a:rPr>
              <a:t>개발콘셉</a:t>
            </a:r>
            <a:endParaRPr lang="en-US" altLang="ko-KR" sz="1600" b="1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  <p:cxnSp>
        <p:nvCxnSpPr>
          <p:cNvPr id="39" name="직선 연결선 38"/>
          <p:cNvCxnSpPr>
            <a:stCxn id="29" idx="4"/>
            <a:endCxn id="32" idx="0"/>
          </p:cNvCxnSpPr>
          <p:nvPr/>
        </p:nvCxnSpPr>
        <p:spPr>
          <a:xfrm>
            <a:off x="1609523" y="2852936"/>
            <a:ext cx="1551024" cy="648072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직선 연결선 40"/>
          <p:cNvCxnSpPr>
            <a:stCxn id="30" idx="4"/>
            <a:endCxn id="32" idx="0"/>
          </p:cNvCxnSpPr>
          <p:nvPr/>
        </p:nvCxnSpPr>
        <p:spPr>
          <a:xfrm flipH="1">
            <a:off x="3160547" y="2852936"/>
            <a:ext cx="422691" cy="64807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직선 연결선 43"/>
          <p:cNvCxnSpPr>
            <a:stCxn id="29" idx="4"/>
            <a:endCxn id="35" idx="0"/>
          </p:cNvCxnSpPr>
          <p:nvPr/>
        </p:nvCxnSpPr>
        <p:spPr>
          <a:xfrm>
            <a:off x="1609523" y="2852936"/>
            <a:ext cx="4135225" cy="64807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직선 연결선 45"/>
          <p:cNvCxnSpPr>
            <a:stCxn id="30" idx="4"/>
            <a:endCxn id="35" idx="0"/>
          </p:cNvCxnSpPr>
          <p:nvPr/>
        </p:nvCxnSpPr>
        <p:spPr>
          <a:xfrm>
            <a:off x="3583238" y="2852936"/>
            <a:ext cx="2161510" cy="64807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직선 연결선 47"/>
          <p:cNvCxnSpPr>
            <a:stCxn id="31" idx="4"/>
            <a:endCxn id="32" idx="0"/>
          </p:cNvCxnSpPr>
          <p:nvPr/>
        </p:nvCxnSpPr>
        <p:spPr>
          <a:xfrm flipH="1">
            <a:off x="3160547" y="2852936"/>
            <a:ext cx="2440185" cy="64807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직선 연결선 49"/>
          <p:cNvCxnSpPr>
            <a:stCxn id="34" idx="4"/>
            <a:endCxn id="32" idx="0"/>
          </p:cNvCxnSpPr>
          <p:nvPr/>
        </p:nvCxnSpPr>
        <p:spPr>
          <a:xfrm flipH="1">
            <a:off x="3160547" y="2832185"/>
            <a:ext cx="4528417" cy="66882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직선 연결선 51"/>
          <p:cNvCxnSpPr>
            <a:stCxn id="32" idx="4"/>
            <a:endCxn id="36" idx="0"/>
          </p:cNvCxnSpPr>
          <p:nvPr/>
        </p:nvCxnSpPr>
        <p:spPr>
          <a:xfrm>
            <a:off x="3160547" y="4077072"/>
            <a:ext cx="63921" cy="5760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직선 연결선 53"/>
          <p:cNvCxnSpPr>
            <a:stCxn id="32" idx="4"/>
            <a:endCxn id="33" idx="0"/>
          </p:cNvCxnSpPr>
          <p:nvPr/>
        </p:nvCxnSpPr>
        <p:spPr>
          <a:xfrm>
            <a:off x="3160547" y="4077072"/>
            <a:ext cx="2584201" cy="5760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직선 연결선 55"/>
          <p:cNvCxnSpPr>
            <a:stCxn id="36" idx="0"/>
            <a:endCxn id="35" idx="4"/>
          </p:cNvCxnSpPr>
          <p:nvPr/>
        </p:nvCxnSpPr>
        <p:spPr>
          <a:xfrm flipV="1">
            <a:off x="3224468" y="4077071"/>
            <a:ext cx="2520280" cy="57606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8" name="직선 연결선 57"/>
          <p:cNvCxnSpPr>
            <a:stCxn id="35" idx="4"/>
            <a:endCxn id="33" idx="0"/>
          </p:cNvCxnSpPr>
          <p:nvPr/>
        </p:nvCxnSpPr>
        <p:spPr>
          <a:xfrm>
            <a:off x="5744748" y="4077071"/>
            <a:ext cx="0" cy="57606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0" name="직선 연결선 59"/>
          <p:cNvCxnSpPr>
            <a:stCxn id="36" idx="4"/>
            <a:endCxn id="37" idx="0"/>
          </p:cNvCxnSpPr>
          <p:nvPr/>
        </p:nvCxnSpPr>
        <p:spPr>
          <a:xfrm>
            <a:off x="3224468" y="5229200"/>
            <a:ext cx="1296144" cy="4320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직선 연결선 61"/>
          <p:cNvCxnSpPr>
            <a:stCxn id="33" idx="4"/>
            <a:endCxn id="37" idx="0"/>
          </p:cNvCxnSpPr>
          <p:nvPr/>
        </p:nvCxnSpPr>
        <p:spPr>
          <a:xfrm flipH="1">
            <a:off x="4520612" y="5229200"/>
            <a:ext cx="1224136" cy="4320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280350" y="5842676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latin typeface="HY울릉도M" pitchFamily="18" charset="-127"/>
                <a:ea typeface="HY울릉도M" pitchFamily="18" charset="-127"/>
              </a:rPr>
              <a:t>p. 11</a:t>
            </a:r>
            <a:endParaRPr lang="ko-KR" altLang="en-US" dirty="0">
              <a:latin typeface="HY울릉도M" pitchFamily="18" charset="-127"/>
              <a:ea typeface="HY울릉도M" pitchFamily="18" charset="-127"/>
            </a:endParaRPr>
          </a:p>
        </p:txBody>
      </p:sp>
      <p:grpSp>
        <p:nvGrpSpPr>
          <p:cNvPr id="64" name="그룹 51"/>
          <p:cNvGrpSpPr/>
          <p:nvPr/>
        </p:nvGrpSpPr>
        <p:grpSpPr>
          <a:xfrm>
            <a:off x="251520" y="837049"/>
            <a:ext cx="3802478" cy="1007775"/>
            <a:chOff x="207421" y="2126758"/>
            <a:chExt cx="991255" cy="691200"/>
          </a:xfrm>
          <a:solidFill>
            <a:schemeClr val="bg1">
              <a:alpha val="23000"/>
            </a:schemeClr>
          </a:solidFill>
        </p:grpSpPr>
        <p:sp>
          <p:nvSpPr>
            <p:cNvPr id="65" name="모서리가 둥근 직사각형 64"/>
            <p:cNvSpPr/>
            <p:nvPr/>
          </p:nvSpPr>
          <p:spPr>
            <a:xfrm>
              <a:off x="207421" y="2126758"/>
              <a:ext cx="991255" cy="691200"/>
            </a:xfrm>
            <a:prstGeom prst="roundRect">
              <a:avLst>
                <a:gd name="adj" fmla="val 10000"/>
              </a:avLst>
            </a:prstGeom>
            <a:grpFill/>
            <a:ln w="38100"/>
          </p:spPr>
          <p:style>
            <a:lnRef idx="1">
              <a:schemeClr val="accent3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66" name="모서리가 둥근 직사각형 6"/>
            <p:cNvSpPr/>
            <p:nvPr/>
          </p:nvSpPr>
          <p:spPr>
            <a:xfrm>
              <a:off x="227666" y="2147003"/>
              <a:ext cx="950765" cy="650710"/>
            </a:xfrm>
            <a:prstGeom prst="rect">
              <a:avLst/>
            </a:prstGeom>
            <a:noFill/>
            <a:ln w="38100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85344" tIns="85344" rIns="85344" bIns="85344" spcCol="1270">
              <a:scene3d>
                <a:camera prst="orthographicFront"/>
                <a:lightRig rig="threePt" dir="t"/>
              </a:scene3d>
              <a:sp3d extrusionH="57150">
                <a:bevelT w="38100" h="38100"/>
              </a:sp3d>
            </a:bodyPr>
            <a:lstStyle/>
            <a:p>
              <a:pPr marL="114300" lvl="1" indent="-114300" algn="ctr" defTabSz="533400" fontAlgn="auto">
                <a:lnSpc>
                  <a:spcPct val="150000"/>
                </a:lnSpc>
                <a:spcBef>
                  <a:spcPts val="0"/>
                </a:spcBef>
                <a:spcAft>
                  <a:spcPct val="15000"/>
                </a:spcAft>
                <a:defRPr/>
              </a:pPr>
              <a:r>
                <a:rPr kumimoji="0" lang="en-US" altLang="ko-KR" sz="1600" dirty="0" smtClean="0">
                  <a:latin typeface="+mn-ea"/>
                </a:rPr>
                <a:t>[ </a:t>
              </a:r>
              <a:r>
                <a:rPr kumimoji="0" lang="ko-KR" altLang="en-US" sz="1600" dirty="0" smtClean="0">
                  <a:latin typeface="+mn-ea"/>
                </a:rPr>
                <a:t>상점의 입지조건 </a:t>
              </a:r>
              <a:r>
                <a:rPr kumimoji="0" lang="en-US" altLang="ko-KR" sz="1600" dirty="0" smtClean="0">
                  <a:latin typeface="+mn-ea"/>
                </a:rPr>
                <a:t>]</a:t>
              </a:r>
            </a:p>
            <a:p>
              <a:pPr marL="114300" lvl="1" indent="-114300" algn="ctr" defTabSz="533400" fontAlgn="auto">
                <a:lnSpc>
                  <a:spcPct val="150000"/>
                </a:lnSpc>
                <a:spcBef>
                  <a:spcPts val="0"/>
                </a:spcBef>
                <a:spcAft>
                  <a:spcPct val="15000"/>
                </a:spcAft>
                <a:defRPr/>
              </a:pPr>
              <a:r>
                <a:rPr lang="ko-KR" altLang="en-US" sz="1600" dirty="0" smtClean="0">
                  <a:latin typeface="+mn-ea"/>
                </a:rPr>
                <a:t>번화가</a:t>
              </a:r>
              <a:r>
                <a:rPr lang="en-US" altLang="ko-KR" sz="1600" dirty="0" smtClean="0">
                  <a:latin typeface="+mn-ea"/>
                </a:rPr>
                <a:t>, </a:t>
              </a:r>
              <a:r>
                <a:rPr lang="ko-KR" altLang="en-US" sz="1600" dirty="0" smtClean="0">
                  <a:latin typeface="+mn-ea"/>
                </a:rPr>
                <a:t>유동인구</a:t>
              </a:r>
              <a:r>
                <a:rPr lang="en-US" altLang="ko-KR" sz="1600" dirty="0" smtClean="0">
                  <a:latin typeface="+mn-ea"/>
                </a:rPr>
                <a:t>, </a:t>
              </a:r>
              <a:r>
                <a:rPr lang="ko-KR" altLang="en-US" sz="1600" dirty="0" err="1" smtClean="0">
                  <a:latin typeface="+mn-ea"/>
                </a:rPr>
                <a:t>접근성</a:t>
              </a:r>
              <a:r>
                <a:rPr lang="en-US" altLang="ko-KR" sz="1600" dirty="0" smtClean="0">
                  <a:latin typeface="+mn-ea"/>
                </a:rPr>
                <a:t>, </a:t>
              </a:r>
              <a:r>
                <a:rPr lang="ko-KR" altLang="en-US" sz="1600" dirty="0" smtClean="0">
                  <a:latin typeface="+mn-ea"/>
                </a:rPr>
                <a:t>무경쟁상권</a:t>
              </a:r>
              <a:endParaRPr kumimoji="0" lang="ko-KR" altLang="en-US" sz="1600" dirty="0">
                <a:latin typeface="+mn-ea"/>
              </a:endParaRPr>
            </a:p>
          </p:txBody>
        </p:sp>
      </p:grpSp>
      <p:grpSp>
        <p:nvGrpSpPr>
          <p:cNvPr id="67" name="그룹 54"/>
          <p:cNvGrpSpPr/>
          <p:nvPr/>
        </p:nvGrpSpPr>
        <p:grpSpPr>
          <a:xfrm>
            <a:off x="4139952" y="826686"/>
            <a:ext cx="4824536" cy="1018138"/>
            <a:chOff x="1799760" y="2126758"/>
            <a:chExt cx="991255" cy="691200"/>
          </a:xfrm>
          <a:solidFill>
            <a:schemeClr val="bg1">
              <a:alpha val="23000"/>
            </a:schemeClr>
          </a:solidFill>
        </p:grpSpPr>
        <p:sp>
          <p:nvSpPr>
            <p:cNvPr id="68" name="모서리가 둥근 직사각형 67"/>
            <p:cNvSpPr/>
            <p:nvPr/>
          </p:nvSpPr>
          <p:spPr>
            <a:xfrm>
              <a:off x="1799760" y="2126758"/>
              <a:ext cx="991255" cy="691200"/>
            </a:xfrm>
            <a:prstGeom prst="roundRect">
              <a:avLst>
                <a:gd name="adj" fmla="val 10000"/>
              </a:avLst>
            </a:prstGeom>
            <a:grpFill/>
            <a:ln w="38100">
              <a:solidFill>
                <a:srgbClr val="D3D812"/>
              </a:solidFill>
            </a:ln>
          </p:spPr>
          <p:style>
            <a:lnRef idx="1">
              <a:schemeClr val="accent3">
                <a:hueOff val="2812566"/>
                <a:satOff val="-4220"/>
                <a:lumOff val="-686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69" name="모서리가 둥근 직사각형 12"/>
            <p:cNvSpPr/>
            <p:nvPr/>
          </p:nvSpPr>
          <p:spPr>
            <a:xfrm>
              <a:off x="1820005" y="2147003"/>
              <a:ext cx="950765" cy="650710"/>
            </a:xfrm>
            <a:prstGeom prst="rect">
              <a:avLst/>
            </a:prstGeom>
            <a:noFill/>
            <a:ln w="38100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85344" tIns="85344" rIns="85344" bIns="85344" spcCol="1270">
              <a:scene3d>
                <a:camera prst="orthographicFront"/>
                <a:lightRig rig="threePt" dir="t"/>
              </a:scene3d>
              <a:sp3d extrusionH="57150">
                <a:bevelT w="38100" h="38100"/>
              </a:sp3d>
            </a:bodyPr>
            <a:lstStyle/>
            <a:p>
              <a:pPr marL="114300" lvl="1" indent="-114300" algn="ctr" defTabSz="533400" fontAlgn="auto">
                <a:lnSpc>
                  <a:spcPct val="150000"/>
                </a:lnSpc>
                <a:spcBef>
                  <a:spcPts val="0"/>
                </a:spcBef>
                <a:spcAft>
                  <a:spcPct val="15000"/>
                </a:spcAft>
                <a:defRPr/>
              </a:pPr>
              <a:r>
                <a:rPr lang="en-US" altLang="ko-KR" sz="1600" dirty="0" smtClean="0">
                  <a:latin typeface="+mn-ea"/>
                </a:rPr>
                <a:t>[ </a:t>
              </a:r>
              <a:r>
                <a:rPr kumimoji="0" lang="ko-KR" altLang="en-US" sz="1600" dirty="0" smtClean="0">
                  <a:latin typeface="+mn-ea"/>
                </a:rPr>
                <a:t>건축가능지역 </a:t>
              </a:r>
              <a:r>
                <a:rPr lang="en-US" altLang="ko-KR" sz="1600" dirty="0">
                  <a:latin typeface="+mn-ea"/>
                </a:rPr>
                <a:t>]</a:t>
              </a:r>
              <a:endParaRPr kumimoji="0" lang="en-US" altLang="ko-KR" sz="1600" dirty="0" smtClean="0">
                <a:latin typeface="+mn-ea"/>
              </a:endParaRPr>
            </a:p>
            <a:p>
              <a:pPr marL="114300" lvl="1" indent="-114300" defTabSz="533400" fontAlgn="auto">
                <a:lnSpc>
                  <a:spcPct val="150000"/>
                </a:lnSpc>
                <a:spcBef>
                  <a:spcPts val="0"/>
                </a:spcBef>
                <a:spcAft>
                  <a:spcPct val="15000"/>
                </a:spcAft>
                <a:defRPr/>
              </a:pPr>
              <a:r>
                <a:rPr lang="ko-KR" altLang="en-US" sz="1600" dirty="0" smtClean="0">
                  <a:latin typeface="+mn-ea"/>
                </a:rPr>
                <a:t>상업지역</a:t>
              </a:r>
              <a:r>
                <a:rPr lang="en-US" altLang="ko-KR" sz="1600" dirty="0" smtClean="0">
                  <a:latin typeface="+mn-ea"/>
                </a:rPr>
                <a:t>, </a:t>
              </a:r>
              <a:r>
                <a:rPr lang="ko-KR" altLang="en-US" sz="1600" dirty="0" smtClean="0">
                  <a:latin typeface="+mn-ea"/>
                </a:rPr>
                <a:t>일반주거지역</a:t>
              </a:r>
              <a:r>
                <a:rPr lang="en-US" altLang="ko-KR" sz="1600" dirty="0" smtClean="0">
                  <a:latin typeface="+mn-ea"/>
                </a:rPr>
                <a:t>, </a:t>
              </a:r>
              <a:r>
                <a:rPr lang="ko-KR" altLang="en-US" sz="1600" dirty="0" err="1" smtClean="0">
                  <a:latin typeface="+mn-ea"/>
                </a:rPr>
                <a:t>준주거지역</a:t>
              </a:r>
              <a:r>
                <a:rPr lang="en-US" altLang="ko-KR" sz="1600" dirty="0" smtClean="0">
                  <a:latin typeface="+mn-ea"/>
                </a:rPr>
                <a:t>(</a:t>
              </a:r>
              <a:r>
                <a:rPr lang="ko-KR" altLang="en-US" sz="1600" dirty="0" err="1" smtClean="0">
                  <a:latin typeface="+mn-ea"/>
                </a:rPr>
                <a:t>조례로가능</a:t>
              </a:r>
              <a:r>
                <a:rPr lang="en-US" altLang="ko-KR" sz="1600" dirty="0" smtClean="0">
                  <a:latin typeface="+mn-ea"/>
                </a:rPr>
                <a:t>)</a:t>
              </a:r>
              <a:endParaRPr kumimoji="0" lang="ko-KR" altLang="en-US" sz="1600" dirty="0">
                <a:latin typeface="+mn-ea"/>
              </a:endParaRPr>
            </a:p>
          </p:txBody>
        </p:sp>
      </p:grpSp>
      <p:sp>
        <p:nvSpPr>
          <p:cNvPr id="71" name="슬라이드 번호 개체 틀 7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84EE4-06E4-4171-AD8C-D57C4DFCF6B7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5822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620688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>
                <a:latin typeface="HY울릉도M" pitchFamily="18" charset="-127"/>
                <a:ea typeface="HY울릉도M" pitchFamily="18" charset="-127"/>
              </a:rPr>
              <a:t>2</a:t>
            </a:r>
            <a:r>
              <a:rPr lang="en-US" altLang="ko-KR" dirty="0" smtClean="0">
                <a:latin typeface="HY울릉도M" pitchFamily="18" charset="-127"/>
                <a:ea typeface="HY울릉도M" pitchFamily="18" charset="-127"/>
              </a:rPr>
              <a:t>. </a:t>
            </a:r>
            <a:r>
              <a:rPr lang="ko-KR" altLang="en-US" dirty="0" smtClean="0">
                <a:latin typeface="HY울릉도M" pitchFamily="18" charset="-127"/>
                <a:ea typeface="HY울릉도M" pitchFamily="18" charset="-127"/>
              </a:rPr>
              <a:t>대형판매시설</a:t>
            </a:r>
            <a:endParaRPr lang="ko-KR" altLang="en-US" dirty="0">
              <a:latin typeface="HY울릉도M" pitchFamily="18" charset="-127"/>
              <a:ea typeface="HY울릉도M" pitchFamily="18" charset="-127"/>
            </a:endParaRPr>
          </a:p>
        </p:txBody>
      </p:sp>
      <p:grpSp>
        <p:nvGrpSpPr>
          <p:cNvPr id="5" name="그룹 4"/>
          <p:cNvGrpSpPr/>
          <p:nvPr/>
        </p:nvGrpSpPr>
        <p:grpSpPr>
          <a:xfrm>
            <a:off x="81626" y="16494"/>
            <a:ext cx="6725746" cy="477054"/>
            <a:chOff x="179388" y="118183"/>
            <a:chExt cx="8220441" cy="583072"/>
          </a:xfrm>
        </p:grpSpPr>
        <p:grpSp>
          <p:nvGrpSpPr>
            <p:cNvPr id="6" name="그룹 5"/>
            <p:cNvGrpSpPr/>
            <p:nvPr/>
          </p:nvGrpSpPr>
          <p:grpSpPr>
            <a:xfrm>
              <a:off x="179388" y="188913"/>
              <a:ext cx="485775" cy="485775"/>
              <a:chOff x="179388" y="188913"/>
              <a:chExt cx="863600" cy="863600"/>
            </a:xfrm>
          </p:grpSpPr>
          <p:sp>
            <p:nvSpPr>
              <p:cNvPr id="9" name="직사각형 8"/>
              <p:cNvSpPr/>
              <p:nvPr/>
            </p:nvSpPr>
            <p:spPr>
              <a:xfrm>
                <a:off x="395288" y="6207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10" name="직사각형 9"/>
              <p:cNvSpPr/>
              <p:nvPr/>
            </p:nvSpPr>
            <p:spPr>
              <a:xfrm>
                <a:off x="611188" y="6207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11" name="직사각형 10"/>
              <p:cNvSpPr/>
              <p:nvPr/>
            </p:nvSpPr>
            <p:spPr>
              <a:xfrm>
                <a:off x="827088" y="6207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12" name="직사각형 11"/>
              <p:cNvSpPr/>
              <p:nvPr/>
            </p:nvSpPr>
            <p:spPr>
              <a:xfrm>
                <a:off x="179388" y="6207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13" name="직사각형 12"/>
              <p:cNvSpPr/>
              <p:nvPr/>
            </p:nvSpPr>
            <p:spPr>
              <a:xfrm>
                <a:off x="179388" y="4048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14" name="직사각형 13"/>
              <p:cNvSpPr/>
              <p:nvPr/>
            </p:nvSpPr>
            <p:spPr>
              <a:xfrm>
                <a:off x="395288" y="4048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15" name="직사각형 14"/>
              <p:cNvSpPr/>
              <p:nvPr/>
            </p:nvSpPr>
            <p:spPr>
              <a:xfrm>
                <a:off x="611188" y="4048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16" name="직사각형 15"/>
              <p:cNvSpPr/>
              <p:nvPr/>
            </p:nvSpPr>
            <p:spPr>
              <a:xfrm>
                <a:off x="827088" y="4048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17" name="직사각형 16"/>
              <p:cNvSpPr/>
              <p:nvPr/>
            </p:nvSpPr>
            <p:spPr>
              <a:xfrm>
                <a:off x="179388" y="1889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18" name="직사각형 17"/>
              <p:cNvSpPr/>
              <p:nvPr/>
            </p:nvSpPr>
            <p:spPr>
              <a:xfrm>
                <a:off x="395288" y="1889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19" name="직사각형 18"/>
              <p:cNvSpPr/>
              <p:nvPr/>
            </p:nvSpPr>
            <p:spPr>
              <a:xfrm>
                <a:off x="611188" y="1889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20" name="직사각형 19"/>
              <p:cNvSpPr/>
              <p:nvPr/>
            </p:nvSpPr>
            <p:spPr>
              <a:xfrm>
                <a:off x="827088" y="1889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21" name="직사각형 20"/>
              <p:cNvSpPr/>
              <p:nvPr/>
            </p:nvSpPr>
            <p:spPr>
              <a:xfrm>
                <a:off x="179388" y="8366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22" name="직사각형 21"/>
              <p:cNvSpPr/>
              <p:nvPr/>
            </p:nvSpPr>
            <p:spPr>
              <a:xfrm>
                <a:off x="395288" y="8366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23" name="직사각형 22"/>
              <p:cNvSpPr/>
              <p:nvPr/>
            </p:nvSpPr>
            <p:spPr>
              <a:xfrm>
                <a:off x="611188" y="8366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24" name="직사각형 23"/>
              <p:cNvSpPr/>
              <p:nvPr/>
            </p:nvSpPr>
            <p:spPr>
              <a:xfrm>
                <a:off x="827088" y="8366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</p:grpSp>
        <p:sp>
          <p:nvSpPr>
            <p:cNvPr id="7" name="직사각형 6"/>
            <p:cNvSpPr/>
            <p:nvPr/>
          </p:nvSpPr>
          <p:spPr>
            <a:xfrm>
              <a:off x="702861" y="643057"/>
              <a:ext cx="7696968" cy="55879"/>
            </a:xfrm>
            <a:prstGeom prst="rect">
              <a:avLst/>
            </a:prstGeom>
            <a:solidFill>
              <a:srgbClr val="44B6AB">
                <a:alpha val="27000"/>
              </a:srgb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907578" y="118183"/>
              <a:ext cx="4283969" cy="5830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2500" dirty="0" smtClean="0">
                  <a:latin typeface="HY울릉도M" pitchFamily="18" charset="-127"/>
                  <a:ea typeface="HY울릉도M" pitchFamily="18" charset="-127"/>
                </a:rPr>
                <a:t>판매시설의 개발방법</a:t>
              </a:r>
              <a:endParaRPr lang="ko-KR" altLang="en-US" sz="2500" dirty="0">
                <a:latin typeface="HY울릉도M" pitchFamily="18" charset="-127"/>
                <a:ea typeface="HY울릉도M" pitchFamily="18" charset="-127"/>
              </a:endParaRPr>
            </a:p>
          </p:txBody>
        </p:sp>
      </p:grpSp>
      <p:sp>
        <p:nvSpPr>
          <p:cNvPr id="25" name="직사각형 24"/>
          <p:cNvSpPr/>
          <p:nvPr/>
        </p:nvSpPr>
        <p:spPr>
          <a:xfrm>
            <a:off x="233096" y="1049927"/>
            <a:ext cx="2682720" cy="330382"/>
          </a:xfrm>
          <a:prstGeom prst="rect">
            <a:avLst/>
          </a:prstGeom>
          <a:solidFill>
            <a:schemeClr val="accent1">
              <a:alpha val="17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altLang="ko-KR" sz="1400" b="1" dirty="0" smtClean="0">
                <a:solidFill>
                  <a:schemeClr val="tx2">
                    <a:lumMod val="50000"/>
                  </a:schemeClr>
                </a:solidFill>
                <a:latin typeface="+mj-ea"/>
              </a:rPr>
              <a:t>1) </a:t>
            </a:r>
            <a:r>
              <a:rPr lang="ko-KR" altLang="en-US" sz="1400" b="1" dirty="0" smtClean="0">
                <a:solidFill>
                  <a:schemeClr val="tx2">
                    <a:lumMod val="50000"/>
                  </a:schemeClr>
                </a:solidFill>
                <a:latin typeface="+mj-ea"/>
              </a:rPr>
              <a:t>대형판매시설의 종류</a:t>
            </a:r>
            <a:endParaRPr lang="en-US" altLang="ko-KR" sz="1400" b="1" dirty="0" smtClean="0">
              <a:solidFill>
                <a:schemeClr val="tx2">
                  <a:lumMod val="50000"/>
                </a:schemeClr>
              </a:solidFill>
              <a:latin typeface="+mj-ea"/>
            </a:endParaRPr>
          </a:p>
        </p:txBody>
      </p:sp>
      <p:sp>
        <p:nvSpPr>
          <p:cNvPr id="26" name="직사각형 25"/>
          <p:cNvSpPr/>
          <p:nvPr/>
        </p:nvSpPr>
        <p:spPr>
          <a:xfrm>
            <a:off x="257101" y="1401164"/>
            <a:ext cx="8499172" cy="697050"/>
          </a:xfrm>
          <a:prstGeom prst="rect">
            <a:avLst/>
          </a:prstGeom>
          <a:noFill/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ko-KR" altLang="en-US" sz="1400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49292" y="1358020"/>
            <a:ext cx="8499172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300" dirty="0" smtClean="0"/>
              <a:t>건축법에서 정한 판매시설 중에서 도매시장</a:t>
            </a:r>
            <a:r>
              <a:rPr lang="en-US" altLang="ko-KR" sz="1300" dirty="0" smtClean="0"/>
              <a:t>, </a:t>
            </a:r>
            <a:r>
              <a:rPr lang="ko-KR" altLang="en-US" sz="1300" dirty="0" smtClean="0"/>
              <a:t>소매시장</a:t>
            </a:r>
            <a:r>
              <a:rPr lang="en-US" altLang="ko-KR" sz="1300" dirty="0" smtClean="0"/>
              <a:t>, </a:t>
            </a:r>
            <a:r>
              <a:rPr lang="ko-KR" altLang="en-US" sz="1300" dirty="0" smtClean="0"/>
              <a:t>대형소매점 등을 총괄적으로 지칭</a:t>
            </a:r>
            <a:endParaRPr lang="en-US" altLang="ko-KR" sz="1300" dirty="0" smtClean="0"/>
          </a:p>
          <a:p>
            <a:pPr>
              <a:lnSpc>
                <a:spcPct val="150000"/>
              </a:lnSpc>
            </a:pPr>
            <a:r>
              <a:rPr lang="en-US" altLang="ko-KR" sz="1300" dirty="0" smtClean="0"/>
              <a:t>P.12 (</a:t>
            </a:r>
            <a:r>
              <a:rPr lang="ko-KR" altLang="en-US" sz="1300" dirty="0" smtClean="0"/>
              <a:t>표</a:t>
            </a:r>
            <a:r>
              <a:rPr lang="en-US" altLang="ko-KR" sz="1300" dirty="0" smtClean="0"/>
              <a:t>5) </a:t>
            </a:r>
            <a:r>
              <a:rPr lang="ko-KR" altLang="en-US" sz="1300" dirty="0" smtClean="0"/>
              <a:t>대형소매점의 개념과 특성 참고</a:t>
            </a:r>
            <a:endParaRPr lang="ko-KR" altLang="en-US" sz="1300" dirty="0"/>
          </a:p>
        </p:txBody>
      </p:sp>
      <p:sp>
        <p:nvSpPr>
          <p:cNvPr id="28" name="직사각형 27"/>
          <p:cNvSpPr/>
          <p:nvPr/>
        </p:nvSpPr>
        <p:spPr>
          <a:xfrm>
            <a:off x="244893" y="2141482"/>
            <a:ext cx="3218109" cy="360039"/>
          </a:xfrm>
          <a:prstGeom prst="rect">
            <a:avLst/>
          </a:prstGeom>
          <a:solidFill>
            <a:schemeClr val="accent1">
              <a:alpha val="17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altLang="ko-KR" sz="1400" b="1" dirty="0">
                <a:solidFill>
                  <a:schemeClr val="tx2">
                    <a:lumMod val="50000"/>
                  </a:schemeClr>
                </a:solidFill>
                <a:latin typeface="+mj-ea"/>
              </a:rPr>
              <a:t>2</a:t>
            </a:r>
            <a:r>
              <a:rPr lang="en-US" altLang="ko-KR" sz="1400" b="1" dirty="0" smtClean="0">
                <a:solidFill>
                  <a:schemeClr val="tx2">
                    <a:lumMod val="50000"/>
                  </a:schemeClr>
                </a:solidFill>
                <a:latin typeface="+mj-ea"/>
              </a:rPr>
              <a:t>) </a:t>
            </a:r>
            <a:r>
              <a:rPr lang="ko-KR" altLang="en-US" sz="1400" b="1" dirty="0" smtClean="0">
                <a:solidFill>
                  <a:schemeClr val="tx2">
                    <a:lumMod val="50000"/>
                  </a:schemeClr>
                </a:solidFill>
                <a:latin typeface="+mj-ea"/>
              </a:rPr>
              <a:t>대형판매시설의 개발방법 및 사례</a:t>
            </a:r>
            <a:endParaRPr lang="en-US" altLang="ko-KR" sz="1400" b="1" dirty="0" smtClean="0">
              <a:solidFill>
                <a:schemeClr val="tx2">
                  <a:lumMod val="50000"/>
                </a:schemeClr>
              </a:solidFill>
              <a:latin typeface="+mj-ea"/>
            </a:endParaRPr>
          </a:p>
        </p:txBody>
      </p:sp>
      <p:sp>
        <p:nvSpPr>
          <p:cNvPr id="29" name="직사각형 28"/>
          <p:cNvSpPr/>
          <p:nvPr/>
        </p:nvSpPr>
        <p:spPr>
          <a:xfrm>
            <a:off x="260146" y="2527552"/>
            <a:ext cx="8488318" cy="3781768"/>
          </a:xfrm>
          <a:prstGeom prst="rect">
            <a:avLst/>
          </a:prstGeom>
          <a:noFill/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ko-KR" altLang="en-US" sz="1300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52337" y="2484408"/>
            <a:ext cx="8488318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AutoNum type="arabicParenBoth"/>
            </a:pPr>
            <a:r>
              <a:rPr lang="ko-KR" altLang="en-US" sz="1300" dirty="0" smtClean="0"/>
              <a:t>재래식시장의 재개발</a:t>
            </a:r>
            <a:r>
              <a:rPr lang="en-US" altLang="ko-KR" sz="1300" dirty="0" smtClean="0"/>
              <a:t>, </a:t>
            </a:r>
            <a:r>
              <a:rPr lang="ko-KR" altLang="en-US" sz="1300" dirty="0" smtClean="0"/>
              <a:t>재건축</a:t>
            </a: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dirty="0" smtClean="0"/>
              <a:t>      - p.14 </a:t>
            </a:r>
            <a:r>
              <a:rPr lang="ko-KR" altLang="en-US" sz="1300" dirty="0" smtClean="0"/>
              <a:t>중소기업구조개선과 재래시장 활성화를 위한 특별조치법 시행령 주요내용 참조</a:t>
            </a:r>
            <a:endParaRPr lang="en-US" altLang="ko-KR" sz="1300" dirty="0" smtClean="0"/>
          </a:p>
          <a:p>
            <a:pPr>
              <a:lnSpc>
                <a:spcPct val="150000"/>
              </a:lnSpc>
            </a:pPr>
            <a:r>
              <a:rPr lang="en-US" altLang="ko-KR" sz="1300" dirty="0" smtClean="0"/>
              <a:t>(2) </a:t>
            </a:r>
            <a:r>
              <a:rPr lang="ko-KR" altLang="en-US" sz="1300" dirty="0" smtClean="0"/>
              <a:t>대형소매점</a:t>
            </a:r>
            <a:endParaRPr lang="en-US" altLang="ko-KR" sz="1300" dirty="0" smtClean="0"/>
          </a:p>
          <a:p>
            <a:pPr>
              <a:lnSpc>
                <a:spcPct val="150000"/>
              </a:lnSpc>
            </a:pPr>
            <a:r>
              <a:rPr lang="en-US" altLang="ko-KR" sz="1300" dirty="0"/>
              <a:t> </a:t>
            </a:r>
            <a:r>
              <a:rPr lang="en-US" altLang="ko-KR" sz="1300" dirty="0" smtClean="0"/>
              <a:t>     </a:t>
            </a:r>
            <a:endParaRPr lang="ko-KR" altLang="en-US" sz="1300" dirty="0"/>
          </a:p>
        </p:txBody>
      </p:sp>
      <p:sp>
        <p:nvSpPr>
          <p:cNvPr id="31" name="모서리가 둥근 직사각형 30"/>
          <p:cNvSpPr/>
          <p:nvPr/>
        </p:nvSpPr>
        <p:spPr>
          <a:xfrm>
            <a:off x="1819164" y="4434080"/>
            <a:ext cx="1439837" cy="496066"/>
          </a:xfrm>
          <a:prstGeom prst="roundRect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>
                <a:solidFill>
                  <a:schemeClr val="accent2">
                    <a:lumMod val="50000"/>
                  </a:schemeClr>
                </a:solidFill>
              </a:rPr>
              <a:t>대형소매점</a:t>
            </a:r>
            <a:endParaRPr lang="ko-KR" alt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2" name="모서리가 둥근 직사각형 31"/>
          <p:cNvSpPr/>
          <p:nvPr/>
        </p:nvSpPr>
        <p:spPr>
          <a:xfrm>
            <a:off x="482523" y="4019635"/>
            <a:ext cx="921125" cy="496066"/>
          </a:xfrm>
          <a:prstGeom prst="roundRect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>
                <a:solidFill>
                  <a:schemeClr val="accent2">
                    <a:lumMod val="50000"/>
                  </a:schemeClr>
                </a:solidFill>
              </a:rPr>
              <a:t>백화점</a:t>
            </a:r>
            <a:endParaRPr lang="ko-KR" alt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3" name="모서리가 둥근 직사각형 32"/>
          <p:cNvSpPr/>
          <p:nvPr/>
        </p:nvSpPr>
        <p:spPr>
          <a:xfrm>
            <a:off x="509919" y="4848272"/>
            <a:ext cx="921125" cy="496066"/>
          </a:xfrm>
          <a:prstGeom prst="roundRect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>
                <a:solidFill>
                  <a:schemeClr val="accent2">
                    <a:lumMod val="50000"/>
                  </a:schemeClr>
                </a:solidFill>
              </a:rPr>
              <a:t>할인점</a:t>
            </a:r>
            <a:endParaRPr lang="en-US" altLang="ko-KR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  <p:cxnSp>
        <p:nvCxnSpPr>
          <p:cNvPr id="35" name="직선 연결선 34"/>
          <p:cNvCxnSpPr>
            <a:stCxn id="32" idx="3"/>
            <a:endCxn id="31" idx="1"/>
          </p:cNvCxnSpPr>
          <p:nvPr/>
        </p:nvCxnSpPr>
        <p:spPr>
          <a:xfrm>
            <a:off x="1403648" y="4267668"/>
            <a:ext cx="415516" cy="41444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직선 연결선 36"/>
          <p:cNvCxnSpPr>
            <a:stCxn id="33" idx="3"/>
            <a:endCxn id="31" idx="1"/>
          </p:cNvCxnSpPr>
          <p:nvPr/>
        </p:nvCxnSpPr>
        <p:spPr>
          <a:xfrm flipV="1">
            <a:off x="1431044" y="4682113"/>
            <a:ext cx="388120" cy="4141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모서리가 둥근 직사각형 39"/>
          <p:cNvSpPr/>
          <p:nvPr/>
        </p:nvSpPr>
        <p:spPr>
          <a:xfrm>
            <a:off x="3563888" y="3130739"/>
            <a:ext cx="5112568" cy="3106573"/>
          </a:xfrm>
          <a:prstGeom prst="roundRect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endParaRPr lang="en-US" altLang="ko-KR" sz="1400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lang="ko-KR" altLang="en-US" sz="1400" dirty="0" smtClean="0">
                <a:solidFill>
                  <a:schemeClr val="accent2">
                    <a:lumMod val="50000"/>
                  </a:schemeClr>
                </a:solidFill>
              </a:rPr>
              <a:t>상업지역</a:t>
            </a:r>
            <a:r>
              <a:rPr lang="en-US" altLang="ko-KR" sz="1400" dirty="0" smtClean="0">
                <a:solidFill>
                  <a:schemeClr val="accent2">
                    <a:lumMod val="50000"/>
                  </a:schemeClr>
                </a:solidFill>
              </a:rPr>
              <a:t> – </a:t>
            </a:r>
            <a:r>
              <a:rPr lang="ko-KR" altLang="en-US" sz="1400" dirty="0" err="1" smtClean="0">
                <a:solidFill>
                  <a:schemeClr val="accent2">
                    <a:lumMod val="50000"/>
                  </a:schemeClr>
                </a:solidFill>
              </a:rPr>
              <a:t>용적율과</a:t>
            </a:r>
            <a:r>
              <a:rPr lang="ko-KR" altLang="en-US" sz="1400" dirty="0" smtClean="0">
                <a:solidFill>
                  <a:schemeClr val="accent2">
                    <a:lumMod val="50000"/>
                  </a:schemeClr>
                </a:solidFill>
              </a:rPr>
              <a:t> 건폐율이 높아 개발에 따른 채산성이 높다</a:t>
            </a:r>
            <a:r>
              <a:rPr lang="en-US" altLang="ko-KR" sz="1400" dirty="0" smtClean="0">
                <a:solidFill>
                  <a:schemeClr val="accent2">
                    <a:lumMod val="50000"/>
                  </a:schemeClr>
                </a:solidFill>
              </a:rPr>
              <a:t>  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lang="ko-KR" altLang="en-US" sz="1400" dirty="0" smtClean="0">
                <a:solidFill>
                  <a:schemeClr val="accent2">
                    <a:lumMod val="50000"/>
                  </a:schemeClr>
                </a:solidFill>
              </a:rPr>
              <a:t>주거지역</a:t>
            </a:r>
            <a:endParaRPr lang="en-US" altLang="ko-KR" sz="1400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lang="ko-KR" altLang="en-US" sz="1400" dirty="0" err="1" smtClean="0">
                <a:solidFill>
                  <a:schemeClr val="accent2">
                    <a:lumMod val="50000"/>
                  </a:schemeClr>
                </a:solidFill>
              </a:rPr>
              <a:t>준공업지역</a:t>
            </a:r>
            <a:endParaRPr lang="en-US" altLang="ko-KR" sz="1400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lang="ko-KR" altLang="en-US" sz="1400" dirty="0" smtClean="0">
                <a:solidFill>
                  <a:schemeClr val="accent2">
                    <a:lumMod val="50000"/>
                  </a:schemeClr>
                </a:solidFill>
              </a:rPr>
              <a:t>생산녹지지역 </a:t>
            </a:r>
            <a:r>
              <a:rPr lang="en-US" altLang="ko-KR" sz="1400" dirty="0" smtClean="0">
                <a:solidFill>
                  <a:schemeClr val="accent2">
                    <a:lumMod val="50000"/>
                  </a:schemeClr>
                </a:solidFill>
              </a:rPr>
              <a:t>- </a:t>
            </a:r>
            <a:r>
              <a:rPr lang="ko-KR" altLang="en-US" sz="1400" dirty="0" smtClean="0">
                <a:solidFill>
                  <a:schemeClr val="accent2">
                    <a:lumMod val="50000"/>
                  </a:schemeClr>
                </a:solidFill>
              </a:rPr>
              <a:t>농</a:t>
            </a:r>
            <a:r>
              <a:rPr lang="en-US" altLang="ko-KR" sz="1400" dirty="0" smtClean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ko-KR" altLang="en-US" sz="1400" dirty="0" smtClean="0">
                <a:solidFill>
                  <a:schemeClr val="accent2">
                    <a:lumMod val="50000"/>
                  </a:schemeClr>
                </a:solidFill>
              </a:rPr>
              <a:t>수</a:t>
            </a:r>
            <a:r>
              <a:rPr lang="en-US" altLang="ko-KR" sz="1400" dirty="0" smtClean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ko-KR" altLang="en-US" sz="1400" dirty="0" smtClean="0">
                <a:solidFill>
                  <a:schemeClr val="accent2">
                    <a:lumMod val="50000"/>
                  </a:schemeClr>
                </a:solidFill>
              </a:rPr>
              <a:t>축산물에 한해 건축허가</a:t>
            </a:r>
            <a:endParaRPr lang="en-US" altLang="ko-KR" sz="1400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lang="ko-KR" altLang="en-US" sz="1400" dirty="0" smtClean="0">
                <a:solidFill>
                  <a:schemeClr val="accent2">
                    <a:lumMod val="50000"/>
                  </a:schemeClr>
                </a:solidFill>
              </a:rPr>
              <a:t>자연녹지지역 </a:t>
            </a:r>
            <a:r>
              <a:rPr lang="en-US" altLang="ko-KR" sz="1400" dirty="0" smtClean="0">
                <a:solidFill>
                  <a:schemeClr val="accent2">
                    <a:lumMod val="50000"/>
                  </a:schemeClr>
                </a:solidFill>
              </a:rPr>
              <a:t>– </a:t>
            </a:r>
            <a:r>
              <a:rPr lang="ko-KR" altLang="en-US" sz="1400" dirty="0" smtClean="0">
                <a:solidFill>
                  <a:schemeClr val="accent2">
                    <a:lumMod val="50000"/>
                  </a:schemeClr>
                </a:solidFill>
              </a:rPr>
              <a:t>대형할인점에 대해 별도로 </a:t>
            </a:r>
            <a:r>
              <a:rPr lang="en-US" altLang="ko-KR" sz="1400" dirty="0" smtClean="0">
                <a:solidFill>
                  <a:schemeClr val="accent2">
                    <a:lumMod val="50000"/>
                  </a:schemeClr>
                </a:solidFill>
              </a:rPr>
              <a:t>10,000 </a:t>
            </a:r>
            <a:r>
              <a:rPr lang="ko-KR" altLang="en-US" sz="1400" dirty="0" smtClean="0">
                <a:solidFill>
                  <a:schemeClr val="accent2">
                    <a:lumMod val="50000"/>
                  </a:schemeClr>
                </a:solidFill>
              </a:rPr>
              <a:t>이내에서 제한적으로 건축허가 가능</a:t>
            </a:r>
            <a:r>
              <a:rPr lang="en-US" altLang="ko-KR" sz="1400" dirty="0" smtClean="0">
                <a:solidFill>
                  <a:schemeClr val="accent2">
                    <a:lumMod val="50000"/>
                  </a:schemeClr>
                </a:solidFill>
              </a:rPr>
              <a:t>(</a:t>
            </a:r>
            <a:r>
              <a:rPr lang="ko-KR" altLang="en-US" sz="1400" dirty="0" smtClean="0">
                <a:solidFill>
                  <a:schemeClr val="accent2">
                    <a:lumMod val="50000"/>
                  </a:schemeClr>
                </a:solidFill>
              </a:rPr>
              <a:t>조례에 의함</a:t>
            </a:r>
            <a:r>
              <a:rPr lang="en-US" altLang="ko-KR" sz="1400" dirty="0" smtClean="0">
                <a:solidFill>
                  <a:schemeClr val="accent2">
                    <a:lumMod val="50000"/>
                  </a:schemeClr>
                </a:solidFill>
              </a:rPr>
              <a:t>)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endParaRPr lang="ko-KR" altLang="en-US" sz="1400" dirty="0">
              <a:solidFill>
                <a:schemeClr val="accent2">
                  <a:lumMod val="50000"/>
                </a:schemeClr>
              </a:solidFill>
            </a:endParaRPr>
          </a:p>
        </p:txBody>
      </p:sp>
      <p:cxnSp>
        <p:nvCxnSpPr>
          <p:cNvPr id="44" name="직선 연결선 43"/>
          <p:cNvCxnSpPr>
            <a:stCxn id="31" idx="3"/>
            <a:endCxn id="40" idx="1"/>
          </p:cNvCxnSpPr>
          <p:nvPr/>
        </p:nvCxnSpPr>
        <p:spPr>
          <a:xfrm>
            <a:off x="3259001" y="4682113"/>
            <a:ext cx="304887" cy="19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슬라이드 번호 개체 틀 4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84EE4-06E4-4171-AD8C-D57C4DFCF6B7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59701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9479932"/>
              </p:ext>
            </p:extLst>
          </p:nvPr>
        </p:nvGraphicFramePr>
        <p:xfrm>
          <a:off x="265542" y="1107498"/>
          <a:ext cx="8485408" cy="504618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2362242"/>
                <a:gridCol w="6123166"/>
              </a:tblGrid>
              <a:tr h="47423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구분</a:t>
                      </a:r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입지여건</a:t>
                      </a:r>
                      <a:endParaRPr lang="ko-KR" altLang="en-US" sz="1400" dirty="0"/>
                    </a:p>
                  </a:txBody>
                  <a:tcPr anchor="ctr"/>
                </a:tc>
              </a:tr>
              <a:tr h="78306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dirty="0" smtClean="0"/>
                        <a:t>배후지 및 고객의 양과 질</a:t>
                      </a:r>
                      <a:endParaRPr lang="en-US" altLang="ko-KR" sz="1400" b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1" algn="l" latinLnBrk="1">
                        <a:lnSpc>
                          <a:spcPct val="150000"/>
                        </a:lnSpc>
                      </a:pPr>
                      <a:r>
                        <a:rPr lang="ko-KR" altLang="en-US" sz="1400" b="0" dirty="0" smtClean="0"/>
                        <a:t>배후지 </a:t>
                      </a:r>
                      <a:r>
                        <a:rPr lang="en-US" altLang="ko-KR" sz="1400" b="0" dirty="0" smtClean="0"/>
                        <a:t>: </a:t>
                      </a:r>
                      <a:r>
                        <a:rPr lang="ko-KR" altLang="en-US" sz="1400" b="0" dirty="0" smtClean="0"/>
                        <a:t>상권 또는 시장권역을 가리키는 말</a:t>
                      </a:r>
                      <a:endParaRPr lang="en-US" altLang="ko-KR" sz="1400" b="0" dirty="0" smtClean="0"/>
                    </a:p>
                    <a:p>
                      <a:pPr lvl="1" algn="l" latinLnBrk="1">
                        <a:lnSpc>
                          <a:spcPct val="150000"/>
                        </a:lnSpc>
                      </a:pPr>
                      <a:r>
                        <a:rPr lang="en-US" altLang="ko-KR" sz="1400" b="0" dirty="0" smtClean="0"/>
                        <a:t>(</a:t>
                      </a:r>
                      <a:r>
                        <a:rPr lang="ko-KR" altLang="en-US" sz="1400" b="0" dirty="0" smtClean="0"/>
                        <a:t>기준 </a:t>
                      </a:r>
                      <a:r>
                        <a:rPr lang="en-US" altLang="ko-KR" sz="1400" b="0" dirty="0" smtClean="0"/>
                        <a:t>– </a:t>
                      </a:r>
                      <a:r>
                        <a:rPr lang="ko-KR" altLang="en-US" sz="1400" b="0" dirty="0" smtClean="0"/>
                        <a:t>규모와 질</a:t>
                      </a:r>
                      <a:r>
                        <a:rPr lang="en-US" altLang="ko-KR" sz="1400" b="0" dirty="0" smtClean="0"/>
                        <a:t>, </a:t>
                      </a:r>
                      <a:r>
                        <a:rPr lang="ko-KR" altLang="en-US" sz="1400" b="0" dirty="0" smtClean="0"/>
                        <a:t>인구밀도와 소득수준 등</a:t>
                      </a:r>
                      <a:r>
                        <a:rPr lang="en-US" altLang="ko-KR" sz="1400" b="0" dirty="0" smtClean="0"/>
                        <a:t>)</a:t>
                      </a:r>
                      <a:endParaRPr lang="ko-KR" altLang="en-US" sz="1400" b="0" dirty="0"/>
                    </a:p>
                  </a:txBody>
                  <a:tcPr anchor="ctr"/>
                </a:tc>
              </a:tr>
              <a:tr h="43204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dirty="0" smtClean="0"/>
                        <a:t>고객의 접근수단 및 </a:t>
                      </a:r>
                      <a:r>
                        <a:rPr lang="ko-KR" altLang="en-US" sz="1400" b="1" dirty="0" err="1" smtClean="0"/>
                        <a:t>접근성</a:t>
                      </a:r>
                      <a:endParaRPr lang="ko-KR" altLang="en-US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1" algn="l" latinLnBrk="1">
                        <a:lnSpc>
                          <a:spcPct val="150000"/>
                        </a:lnSpc>
                      </a:pPr>
                      <a:r>
                        <a:rPr lang="ko-KR" altLang="en-US" sz="1400" b="0" dirty="0" smtClean="0"/>
                        <a:t>교통수단</a:t>
                      </a:r>
                      <a:r>
                        <a:rPr lang="en-US" altLang="ko-KR" sz="1400" b="0" dirty="0" smtClean="0"/>
                        <a:t>, </a:t>
                      </a:r>
                      <a:r>
                        <a:rPr lang="ko-KR" altLang="en-US" sz="1400" b="0" dirty="0" smtClean="0"/>
                        <a:t>유입인구</a:t>
                      </a:r>
                      <a:r>
                        <a:rPr lang="en-US" altLang="ko-KR" sz="1400" b="0" baseline="0" dirty="0" smtClean="0"/>
                        <a:t> </a:t>
                      </a:r>
                      <a:r>
                        <a:rPr lang="ko-KR" altLang="en-US" sz="1400" b="0" baseline="0" dirty="0" smtClean="0"/>
                        <a:t>또는 접근성에 따라 흡입력이 극대화</a:t>
                      </a:r>
                      <a:endParaRPr lang="ko-KR" altLang="en-US" sz="1400" b="0" dirty="0"/>
                    </a:p>
                  </a:txBody>
                  <a:tcPr anchor="ctr"/>
                </a:tc>
              </a:tr>
              <a:tr h="67162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dirty="0" smtClean="0"/>
                        <a:t>번영의 정도</a:t>
                      </a:r>
                      <a:endParaRPr lang="ko-KR" altLang="en-US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1" algn="l" latinLnBrk="1">
                        <a:lnSpc>
                          <a:spcPct val="150000"/>
                        </a:lnSpc>
                      </a:pPr>
                      <a:r>
                        <a:rPr lang="ko-KR" altLang="en-US" sz="1400" b="0" dirty="0" smtClean="0"/>
                        <a:t>인근지역생애주기상 어떤 국면의 상황인지</a:t>
                      </a:r>
                      <a:r>
                        <a:rPr lang="en-US" altLang="ko-KR" sz="1400" b="0" dirty="0" smtClean="0"/>
                        <a:t>, </a:t>
                      </a:r>
                      <a:r>
                        <a:rPr lang="ko-KR" altLang="en-US" sz="1400" b="0" dirty="0" smtClean="0"/>
                        <a:t>상점가의 번영 정도 및 번영수준</a:t>
                      </a:r>
                      <a:r>
                        <a:rPr lang="en-US" altLang="ko-KR" sz="1400" b="0" dirty="0" smtClean="0"/>
                        <a:t>, </a:t>
                      </a:r>
                      <a:r>
                        <a:rPr lang="ko-KR" altLang="en-US" sz="1400" b="0" dirty="0" smtClean="0"/>
                        <a:t>지가수준</a:t>
                      </a:r>
                      <a:r>
                        <a:rPr lang="en-US" altLang="ko-KR" sz="1400" b="0" dirty="0" smtClean="0"/>
                        <a:t>, </a:t>
                      </a:r>
                      <a:r>
                        <a:rPr lang="ko-KR" altLang="en-US" sz="1400" b="0" dirty="0" smtClean="0"/>
                        <a:t>임대수준</a:t>
                      </a:r>
                      <a:r>
                        <a:rPr lang="en-US" altLang="ko-KR" sz="1400" b="0" dirty="0" smtClean="0"/>
                        <a:t>, </a:t>
                      </a:r>
                      <a:r>
                        <a:rPr lang="ko-KR" altLang="en-US" sz="1400" b="0" dirty="0" smtClean="0"/>
                        <a:t>매상고</a:t>
                      </a:r>
                      <a:r>
                        <a:rPr lang="en-US" altLang="ko-KR" sz="1400" b="0" dirty="0" smtClean="0"/>
                        <a:t>, </a:t>
                      </a:r>
                      <a:r>
                        <a:rPr lang="ko-KR" altLang="en-US" sz="1400" b="0" dirty="0" smtClean="0"/>
                        <a:t>교통량</a:t>
                      </a:r>
                      <a:r>
                        <a:rPr lang="en-US" altLang="ko-KR" sz="1400" b="0" dirty="0" smtClean="0"/>
                        <a:t>,</a:t>
                      </a:r>
                      <a:r>
                        <a:rPr lang="en-US" altLang="ko-KR" sz="1400" b="0" baseline="0" dirty="0" smtClean="0"/>
                        <a:t> </a:t>
                      </a:r>
                      <a:r>
                        <a:rPr lang="ko-KR" altLang="en-US" sz="1400" b="0" baseline="0" dirty="0" smtClean="0"/>
                        <a:t>입지경쟁 등의 상태</a:t>
                      </a:r>
                      <a:endParaRPr lang="ko-KR" altLang="en-US" sz="1400" b="0" dirty="0"/>
                    </a:p>
                  </a:txBody>
                  <a:tcPr anchor="ctr"/>
                </a:tc>
              </a:tr>
              <a:tr h="129438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dirty="0" smtClean="0"/>
                        <a:t>가로의 구조</a:t>
                      </a:r>
                      <a:endParaRPr lang="ko-KR" altLang="en-US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742950" lvl="1" indent="-285750" algn="l" latinLnBrk="1">
                        <a:lnSpc>
                          <a:spcPct val="150000"/>
                        </a:lnSpc>
                        <a:buFont typeface="Arial" pitchFamily="34" charset="0"/>
                        <a:buChar char="•"/>
                      </a:pPr>
                      <a:r>
                        <a:rPr lang="ko-KR" altLang="en-US" sz="1400" b="0" dirty="0" smtClean="0"/>
                        <a:t>보도와 차도의 구분</a:t>
                      </a:r>
                      <a:r>
                        <a:rPr lang="en-US" altLang="ko-KR" sz="1400" b="0" dirty="0" smtClean="0"/>
                        <a:t>, </a:t>
                      </a:r>
                      <a:r>
                        <a:rPr lang="ko-KR" altLang="en-US" sz="1400" b="0" dirty="0" smtClean="0"/>
                        <a:t>상태</a:t>
                      </a:r>
                      <a:r>
                        <a:rPr lang="en-US" altLang="ko-KR" sz="1400" b="0" dirty="0" smtClean="0"/>
                        <a:t>, </a:t>
                      </a:r>
                      <a:r>
                        <a:rPr lang="ko-KR" altLang="en-US" sz="1400" b="0" dirty="0" smtClean="0"/>
                        <a:t>이용도</a:t>
                      </a:r>
                      <a:endParaRPr lang="en-US" altLang="ko-KR" sz="1400" b="0" dirty="0" smtClean="0"/>
                    </a:p>
                    <a:p>
                      <a:pPr marL="742950" lvl="1" indent="-285750" algn="l" latinLnBrk="1">
                        <a:lnSpc>
                          <a:spcPct val="150000"/>
                        </a:lnSpc>
                        <a:buFont typeface="Arial" pitchFamily="34" charset="0"/>
                        <a:buChar char="•"/>
                      </a:pPr>
                      <a:r>
                        <a:rPr lang="ko-KR" altLang="en-US" sz="1400" b="0" dirty="0" smtClean="0"/>
                        <a:t>도로의</a:t>
                      </a:r>
                      <a:r>
                        <a:rPr lang="ko-KR" altLang="en-US" sz="1400" b="0" baseline="0" dirty="0" smtClean="0"/>
                        <a:t> 모퉁이</a:t>
                      </a:r>
                      <a:r>
                        <a:rPr lang="en-US" altLang="ko-KR" sz="1400" b="0" baseline="0" dirty="0" smtClean="0"/>
                        <a:t>, </a:t>
                      </a:r>
                      <a:r>
                        <a:rPr lang="ko-KR" altLang="en-US" sz="1400" b="0" baseline="0" dirty="0" smtClean="0"/>
                        <a:t>각지에서는 각의 내측</a:t>
                      </a:r>
                      <a:endParaRPr lang="en-US" altLang="ko-KR" sz="1400" b="0" baseline="0" dirty="0" smtClean="0"/>
                    </a:p>
                    <a:p>
                      <a:pPr marL="457200" lvl="1" indent="0" algn="l" latinLnBrk="1">
                        <a:lnSpc>
                          <a:spcPct val="150000"/>
                        </a:lnSpc>
                        <a:buFont typeface="Arial" pitchFamily="34" charset="0"/>
                        <a:buNone/>
                      </a:pPr>
                      <a:r>
                        <a:rPr lang="en-US" altLang="ko-KR" sz="1400" b="0" baseline="0" dirty="0" smtClean="0"/>
                        <a:t>     </a:t>
                      </a:r>
                      <a:r>
                        <a:rPr lang="ko-KR" altLang="en-US" sz="1400" b="0" baseline="0" dirty="0" smtClean="0"/>
                        <a:t>역</a:t>
                      </a:r>
                      <a:r>
                        <a:rPr lang="en-US" altLang="ko-KR" sz="1400" b="0" baseline="0" dirty="0" smtClean="0"/>
                        <a:t>, </a:t>
                      </a:r>
                      <a:r>
                        <a:rPr lang="ko-KR" altLang="en-US" sz="1400" b="0" baseline="0" dirty="0" smtClean="0"/>
                        <a:t>정류장을 향하는 가로는 우측</a:t>
                      </a:r>
                      <a:endParaRPr lang="en-US" altLang="ko-KR" sz="1400" b="0" baseline="0" dirty="0" smtClean="0"/>
                    </a:p>
                    <a:p>
                      <a:pPr marL="457200" lvl="1" indent="0" algn="l" latinLnBrk="1">
                        <a:lnSpc>
                          <a:spcPct val="150000"/>
                        </a:lnSpc>
                        <a:buFont typeface="Arial" pitchFamily="34" charset="0"/>
                        <a:buNone/>
                      </a:pPr>
                      <a:r>
                        <a:rPr lang="en-US" altLang="ko-KR" sz="1400" b="0" baseline="0" dirty="0" smtClean="0"/>
                        <a:t>     </a:t>
                      </a:r>
                      <a:r>
                        <a:rPr lang="ko-KR" altLang="en-US" sz="1400" b="0" baseline="0" dirty="0" smtClean="0"/>
                        <a:t>길의 석양관계에 따라 서쪽이 유리</a:t>
                      </a:r>
                      <a:endParaRPr lang="ko-KR" altLang="en-US" sz="1400" b="0" dirty="0"/>
                    </a:p>
                  </a:txBody>
                  <a:tcPr anchor="ctr"/>
                </a:tc>
              </a:tr>
              <a:tr h="53139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dirty="0" smtClean="0">
                          <a:latin typeface="+mj-ea"/>
                          <a:ea typeface="+mj-ea"/>
                        </a:rPr>
                        <a:t>형상 및 접도너비</a:t>
                      </a:r>
                      <a:endParaRPr lang="ko-KR" altLang="en-US" sz="1400" b="1" dirty="0">
                        <a:latin typeface="+mj-ea"/>
                        <a:ea typeface="+mj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1" algn="l" latinLnBrk="1">
                        <a:lnSpc>
                          <a:spcPct val="150000"/>
                        </a:lnSpc>
                      </a:pPr>
                      <a:r>
                        <a:rPr lang="ko-KR" altLang="en-US" sz="1400" b="0" dirty="0" smtClean="0">
                          <a:latin typeface="+mj-ea"/>
                          <a:ea typeface="+mj-ea"/>
                        </a:rPr>
                        <a:t>가로와 접한 곳은 정형이 유리</a:t>
                      </a:r>
                      <a:endParaRPr lang="en-US" altLang="ko-KR" sz="1400" b="0" dirty="0" smtClean="0">
                        <a:latin typeface="+mj-ea"/>
                        <a:ea typeface="+mj-ea"/>
                      </a:endParaRPr>
                    </a:p>
                  </a:txBody>
                  <a:tcPr anchor="ctr"/>
                </a:tc>
              </a:tr>
              <a:tr h="80473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dirty="0" smtClean="0">
                          <a:latin typeface="+mj-ea"/>
                          <a:ea typeface="+mj-ea"/>
                        </a:rPr>
                        <a:t>지반 및 고저</a:t>
                      </a:r>
                      <a:endParaRPr lang="ko-KR" altLang="en-US" sz="1400" b="1" dirty="0">
                        <a:latin typeface="+mj-ea"/>
                        <a:ea typeface="+mj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742950" marR="0" lvl="1" indent="-28575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1" lang="ko-KR" alt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ea"/>
                          <a:ea typeface="+mj-ea"/>
                          <a:cs typeface="굴림" pitchFamily="50" charset="-127"/>
                        </a:rPr>
                        <a:t>지반조사가 필수</a:t>
                      </a:r>
                      <a:endParaRPr kumimoji="1" lang="en-US" altLang="ko-KR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j-ea"/>
                        <a:ea typeface="+mj-ea"/>
                        <a:cs typeface="굴림" pitchFamily="50" charset="-127"/>
                      </a:endParaRPr>
                    </a:p>
                    <a:p>
                      <a:pPr marL="742950" marR="0" lvl="1" indent="-28575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1" lang="ko-KR" alt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ea"/>
                          <a:ea typeface="+mj-ea"/>
                          <a:cs typeface="굴림" pitchFamily="50" charset="-127"/>
                        </a:rPr>
                        <a:t>언덕길</a:t>
                      </a:r>
                      <a:r>
                        <a:rPr kumimoji="1" lang="en-US" altLang="ko-KR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ea"/>
                          <a:ea typeface="+mj-ea"/>
                          <a:cs typeface="굴림" pitchFamily="50" charset="-127"/>
                        </a:rPr>
                        <a:t>(</a:t>
                      </a:r>
                      <a:r>
                        <a:rPr kumimoji="1" lang="ko-KR" alt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ea"/>
                          <a:ea typeface="+mj-ea"/>
                          <a:cs typeface="굴림" pitchFamily="50" charset="-127"/>
                        </a:rPr>
                        <a:t>위</a:t>
                      </a:r>
                      <a:r>
                        <a:rPr kumimoji="1" lang="en-US" altLang="ko-KR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ea"/>
                          <a:ea typeface="+mj-ea"/>
                          <a:cs typeface="굴림" pitchFamily="50" charset="-127"/>
                        </a:rPr>
                        <a:t>&lt;</a:t>
                      </a:r>
                      <a:r>
                        <a:rPr kumimoji="1" lang="ko-KR" alt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ea"/>
                          <a:ea typeface="+mj-ea"/>
                          <a:cs typeface="굴림" pitchFamily="50" charset="-127"/>
                        </a:rPr>
                        <a:t>아래</a:t>
                      </a:r>
                      <a:r>
                        <a:rPr kumimoji="1" lang="en-US" altLang="ko-KR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ea"/>
                          <a:ea typeface="+mj-ea"/>
                          <a:cs typeface="굴림" pitchFamily="50" charset="-127"/>
                        </a:rPr>
                        <a:t>),    </a:t>
                      </a:r>
                      <a:r>
                        <a:rPr kumimoji="1" lang="ko-KR" alt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ea"/>
                          <a:ea typeface="+mj-ea"/>
                          <a:cs typeface="굴림" pitchFamily="50" charset="-127"/>
                        </a:rPr>
                        <a:t>지하</a:t>
                      </a:r>
                      <a:r>
                        <a:rPr kumimoji="1" lang="en-US" altLang="ko-KR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ea"/>
                          <a:ea typeface="+mj-ea"/>
                          <a:cs typeface="굴림" pitchFamily="50" charset="-127"/>
                        </a:rPr>
                        <a:t>&lt;</a:t>
                      </a:r>
                      <a:r>
                        <a:rPr kumimoji="1" lang="ko-KR" alt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ea"/>
                          <a:ea typeface="+mj-ea"/>
                          <a:cs typeface="굴림" pitchFamily="50" charset="-127"/>
                        </a:rPr>
                        <a:t>지상</a:t>
                      </a:r>
                      <a:r>
                        <a:rPr kumimoji="1" lang="en-US" altLang="ko-KR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ea"/>
                          <a:ea typeface="+mj-ea"/>
                          <a:cs typeface="굴림" pitchFamily="50" charset="-127"/>
                        </a:rPr>
                        <a:t>,   </a:t>
                      </a:r>
                      <a:r>
                        <a:rPr kumimoji="1" lang="ko-KR" alt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ea"/>
                          <a:ea typeface="+mj-ea"/>
                          <a:cs typeface="굴림" pitchFamily="50" charset="-127"/>
                        </a:rPr>
                        <a:t>지상</a:t>
                      </a:r>
                      <a:r>
                        <a:rPr kumimoji="1" lang="en-US" altLang="ko-KR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ea"/>
                          <a:ea typeface="+mj-ea"/>
                          <a:cs typeface="굴림" pitchFamily="50" charset="-127"/>
                        </a:rPr>
                        <a:t>(</a:t>
                      </a:r>
                      <a:r>
                        <a:rPr kumimoji="1" lang="ko-KR" altLang="en-US" sz="14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ea"/>
                          <a:ea typeface="+mj-ea"/>
                          <a:cs typeface="굴림" pitchFamily="50" charset="-127"/>
                        </a:rPr>
                        <a:t>윗층</a:t>
                      </a:r>
                      <a:r>
                        <a:rPr kumimoji="1" lang="en-US" altLang="ko-KR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ea"/>
                          <a:ea typeface="+mj-ea"/>
                          <a:cs typeface="굴림" pitchFamily="50" charset="-127"/>
                        </a:rPr>
                        <a:t>&lt;</a:t>
                      </a:r>
                      <a:r>
                        <a:rPr kumimoji="1" lang="ko-KR" alt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ea"/>
                          <a:ea typeface="+mj-ea"/>
                          <a:cs typeface="굴림" pitchFamily="50" charset="-127"/>
                        </a:rPr>
                        <a:t>아래층</a:t>
                      </a:r>
                      <a:r>
                        <a:rPr kumimoji="1" lang="en-US" altLang="ko-KR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ea"/>
                          <a:ea typeface="+mj-ea"/>
                          <a:cs typeface="굴림" pitchFamily="50" charset="-127"/>
                        </a:rPr>
                        <a:t>)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48010" y="692696"/>
            <a:ext cx="40324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dirty="0" smtClean="0">
                <a:latin typeface="HY울릉도M" pitchFamily="18" charset="-127"/>
                <a:ea typeface="HY울릉도M" pitchFamily="18" charset="-127"/>
              </a:rPr>
              <a:t>p.15 (</a:t>
            </a:r>
            <a:r>
              <a:rPr lang="ko-KR" altLang="en-US" sz="1600" dirty="0" smtClean="0">
                <a:latin typeface="HY울릉도M" pitchFamily="18" charset="-127"/>
                <a:ea typeface="HY울릉도M" pitchFamily="18" charset="-127"/>
              </a:rPr>
              <a:t>표</a:t>
            </a:r>
            <a:r>
              <a:rPr lang="en-US" altLang="ko-KR" sz="1600" dirty="0" smtClean="0">
                <a:latin typeface="HY울릉도M" pitchFamily="18" charset="-127"/>
                <a:ea typeface="HY울릉도M" pitchFamily="18" charset="-127"/>
              </a:rPr>
              <a:t>6) </a:t>
            </a:r>
            <a:r>
              <a:rPr lang="ko-KR" altLang="en-US" sz="1600" dirty="0" smtClean="0">
                <a:latin typeface="HY울릉도M" pitchFamily="18" charset="-127"/>
                <a:ea typeface="HY울릉도M" pitchFamily="18" charset="-127"/>
              </a:rPr>
              <a:t>대형소매점의 입지여건</a:t>
            </a:r>
            <a:endParaRPr lang="ko-KR" altLang="en-US" sz="1600" dirty="0">
              <a:latin typeface="HY울릉도M" pitchFamily="18" charset="-127"/>
              <a:ea typeface="HY울릉도M" pitchFamily="18" charset="-127"/>
            </a:endParaRPr>
          </a:p>
        </p:txBody>
      </p:sp>
      <p:grpSp>
        <p:nvGrpSpPr>
          <p:cNvPr id="6" name="그룹 5"/>
          <p:cNvGrpSpPr/>
          <p:nvPr/>
        </p:nvGrpSpPr>
        <p:grpSpPr>
          <a:xfrm>
            <a:off x="81626" y="16494"/>
            <a:ext cx="6725746" cy="477054"/>
            <a:chOff x="179388" y="118183"/>
            <a:chExt cx="8220441" cy="583072"/>
          </a:xfrm>
        </p:grpSpPr>
        <p:grpSp>
          <p:nvGrpSpPr>
            <p:cNvPr id="7" name="그룹 6"/>
            <p:cNvGrpSpPr/>
            <p:nvPr/>
          </p:nvGrpSpPr>
          <p:grpSpPr>
            <a:xfrm>
              <a:off x="179388" y="188913"/>
              <a:ext cx="485775" cy="485775"/>
              <a:chOff x="179388" y="188913"/>
              <a:chExt cx="863600" cy="863600"/>
            </a:xfrm>
          </p:grpSpPr>
          <p:sp>
            <p:nvSpPr>
              <p:cNvPr id="10" name="직사각형 9"/>
              <p:cNvSpPr/>
              <p:nvPr/>
            </p:nvSpPr>
            <p:spPr>
              <a:xfrm>
                <a:off x="395288" y="6207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11" name="직사각형 10"/>
              <p:cNvSpPr/>
              <p:nvPr/>
            </p:nvSpPr>
            <p:spPr>
              <a:xfrm>
                <a:off x="611188" y="6207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12" name="직사각형 11"/>
              <p:cNvSpPr/>
              <p:nvPr/>
            </p:nvSpPr>
            <p:spPr>
              <a:xfrm>
                <a:off x="827088" y="6207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13" name="직사각형 12"/>
              <p:cNvSpPr/>
              <p:nvPr/>
            </p:nvSpPr>
            <p:spPr>
              <a:xfrm>
                <a:off x="179388" y="6207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14" name="직사각형 13"/>
              <p:cNvSpPr/>
              <p:nvPr/>
            </p:nvSpPr>
            <p:spPr>
              <a:xfrm>
                <a:off x="179388" y="4048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15" name="직사각형 14"/>
              <p:cNvSpPr/>
              <p:nvPr/>
            </p:nvSpPr>
            <p:spPr>
              <a:xfrm>
                <a:off x="395288" y="4048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16" name="직사각형 15"/>
              <p:cNvSpPr/>
              <p:nvPr/>
            </p:nvSpPr>
            <p:spPr>
              <a:xfrm>
                <a:off x="611188" y="4048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17" name="직사각형 16"/>
              <p:cNvSpPr/>
              <p:nvPr/>
            </p:nvSpPr>
            <p:spPr>
              <a:xfrm>
                <a:off x="827088" y="4048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18" name="직사각형 17"/>
              <p:cNvSpPr/>
              <p:nvPr/>
            </p:nvSpPr>
            <p:spPr>
              <a:xfrm>
                <a:off x="179388" y="1889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19" name="직사각형 18"/>
              <p:cNvSpPr/>
              <p:nvPr/>
            </p:nvSpPr>
            <p:spPr>
              <a:xfrm>
                <a:off x="395288" y="1889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20" name="직사각형 19"/>
              <p:cNvSpPr/>
              <p:nvPr/>
            </p:nvSpPr>
            <p:spPr>
              <a:xfrm>
                <a:off x="611188" y="1889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21" name="직사각형 20"/>
              <p:cNvSpPr/>
              <p:nvPr/>
            </p:nvSpPr>
            <p:spPr>
              <a:xfrm>
                <a:off x="827088" y="1889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22" name="직사각형 21"/>
              <p:cNvSpPr/>
              <p:nvPr/>
            </p:nvSpPr>
            <p:spPr>
              <a:xfrm>
                <a:off x="179388" y="8366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23" name="직사각형 22"/>
              <p:cNvSpPr/>
              <p:nvPr/>
            </p:nvSpPr>
            <p:spPr>
              <a:xfrm>
                <a:off x="395288" y="8366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24" name="직사각형 23"/>
              <p:cNvSpPr/>
              <p:nvPr/>
            </p:nvSpPr>
            <p:spPr>
              <a:xfrm>
                <a:off x="611188" y="8366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25" name="직사각형 24"/>
              <p:cNvSpPr/>
              <p:nvPr/>
            </p:nvSpPr>
            <p:spPr>
              <a:xfrm>
                <a:off x="827088" y="8366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</p:grpSp>
        <p:sp>
          <p:nvSpPr>
            <p:cNvPr id="8" name="직사각형 7"/>
            <p:cNvSpPr/>
            <p:nvPr/>
          </p:nvSpPr>
          <p:spPr>
            <a:xfrm>
              <a:off x="702861" y="643057"/>
              <a:ext cx="7696968" cy="55879"/>
            </a:xfrm>
            <a:prstGeom prst="rect">
              <a:avLst/>
            </a:prstGeom>
            <a:solidFill>
              <a:srgbClr val="44B6AB">
                <a:alpha val="27000"/>
              </a:srgb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907578" y="118183"/>
              <a:ext cx="4283969" cy="5830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2500" dirty="0" smtClean="0">
                  <a:latin typeface="HY울릉도M" pitchFamily="18" charset="-127"/>
                  <a:ea typeface="HY울릉도M" pitchFamily="18" charset="-127"/>
                </a:rPr>
                <a:t>판매시설의 개발방법</a:t>
              </a:r>
              <a:endParaRPr lang="ko-KR" altLang="en-US" sz="2500" dirty="0">
                <a:latin typeface="HY울릉도M" pitchFamily="18" charset="-127"/>
                <a:ea typeface="HY울릉도M" pitchFamily="18" charset="-127"/>
              </a:endParaRPr>
            </a:p>
          </p:txBody>
        </p:sp>
      </p:grpSp>
      <p:sp>
        <p:nvSpPr>
          <p:cNvPr id="27" name="슬라이드 번호 개체 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84EE4-06E4-4171-AD8C-D57C4DFCF6B7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1698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그룹 3"/>
          <p:cNvGrpSpPr/>
          <p:nvPr/>
        </p:nvGrpSpPr>
        <p:grpSpPr>
          <a:xfrm>
            <a:off x="81626" y="16494"/>
            <a:ext cx="6725746" cy="477054"/>
            <a:chOff x="179388" y="118183"/>
            <a:chExt cx="8220441" cy="583072"/>
          </a:xfrm>
        </p:grpSpPr>
        <p:grpSp>
          <p:nvGrpSpPr>
            <p:cNvPr id="5" name="그룹 4"/>
            <p:cNvGrpSpPr/>
            <p:nvPr/>
          </p:nvGrpSpPr>
          <p:grpSpPr>
            <a:xfrm>
              <a:off x="179388" y="188913"/>
              <a:ext cx="485775" cy="485775"/>
              <a:chOff x="179388" y="188913"/>
              <a:chExt cx="863600" cy="863600"/>
            </a:xfrm>
          </p:grpSpPr>
          <p:sp>
            <p:nvSpPr>
              <p:cNvPr id="8" name="직사각형 7"/>
              <p:cNvSpPr/>
              <p:nvPr/>
            </p:nvSpPr>
            <p:spPr>
              <a:xfrm>
                <a:off x="395288" y="6207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9" name="직사각형 8"/>
              <p:cNvSpPr/>
              <p:nvPr/>
            </p:nvSpPr>
            <p:spPr>
              <a:xfrm>
                <a:off x="611188" y="6207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10" name="직사각형 9"/>
              <p:cNvSpPr/>
              <p:nvPr/>
            </p:nvSpPr>
            <p:spPr>
              <a:xfrm>
                <a:off x="827088" y="6207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11" name="직사각형 10"/>
              <p:cNvSpPr/>
              <p:nvPr/>
            </p:nvSpPr>
            <p:spPr>
              <a:xfrm>
                <a:off x="179388" y="6207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12" name="직사각형 11"/>
              <p:cNvSpPr/>
              <p:nvPr/>
            </p:nvSpPr>
            <p:spPr>
              <a:xfrm>
                <a:off x="179388" y="4048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13" name="직사각형 12"/>
              <p:cNvSpPr/>
              <p:nvPr/>
            </p:nvSpPr>
            <p:spPr>
              <a:xfrm>
                <a:off x="395288" y="4048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14" name="직사각형 13"/>
              <p:cNvSpPr/>
              <p:nvPr/>
            </p:nvSpPr>
            <p:spPr>
              <a:xfrm>
                <a:off x="611188" y="4048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15" name="직사각형 14"/>
              <p:cNvSpPr/>
              <p:nvPr/>
            </p:nvSpPr>
            <p:spPr>
              <a:xfrm>
                <a:off x="827088" y="4048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16" name="직사각형 15"/>
              <p:cNvSpPr/>
              <p:nvPr/>
            </p:nvSpPr>
            <p:spPr>
              <a:xfrm>
                <a:off x="179388" y="1889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17" name="직사각형 16"/>
              <p:cNvSpPr/>
              <p:nvPr/>
            </p:nvSpPr>
            <p:spPr>
              <a:xfrm>
                <a:off x="395288" y="1889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18" name="직사각형 17"/>
              <p:cNvSpPr/>
              <p:nvPr/>
            </p:nvSpPr>
            <p:spPr>
              <a:xfrm>
                <a:off x="611188" y="1889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19" name="직사각형 18"/>
              <p:cNvSpPr/>
              <p:nvPr/>
            </p:nvSpPr>
            <p:spPr>
              <a:xfrm>
                <a:off x="827088" y="1889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20" name="직사각형 19"/>
              <p:cNvSpPr/>
              <p:nvPr/>
            </p:nvSpPr>
            <p:spPr>
              <a:xfrm>
                <a:off x="179388" y="8366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21" name="직사각형 20"/>
              <p:cNvSpPr/>
              <p:nvPr/>
            </p:nvSpPr>
            <p:spPr>
              <a:xfrm>
                <a:off x="395288" y="8366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22" name="직사각형 21"/>
              <p:cNvSpPr/>
              <p:nvPr/>
            </p:nvSpPr>
            <p:spPr>
              <a:xfrm>
                <a:off x="611188" y="8366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23" name="직사각형 22"/>
              <p:cNvSpPr/>
              <p:nvPr/>
            </p:nvSpPr>
            <p:spPr>
              <a:xfrm>
                <a:off x="827088" y="836613"/>
                <a:ext cx="215900" cy="215900"/>
              </a:xfrm>
              <a:prstGeom prst="rect">
                <a:avLst/>
              </a:prstGeom>
              <a:solidFill>
                <a:srgbClr val="44B6AB">
                  <a:alpha val="27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</p:grpSp>
        <p:sp>
          <p:nvSpPr>
            <p:cNvPr id="6" name="직사각형 5"/>
            <p:cNvSpPr/>
            <p:nvPr/>
          </p:nvSpPr>
          <p:spPr>
            <a:xfrm>
              <a:off x="702861" y="643057"/>
              <a:ext cx="7696968" cy="55879"/>
            </a:xfrm>
            <a:prstGeom prst="rect">
              <a:avLst/>
            </a:prstGeom>
            <a:solidFill>
              <a:srgbClr val="44B6AB">
                <a:alpha val="27000"/>
              </a:srgb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907578" y="118183"/>
              <a:ext cx="4283969" cy="5830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2500" dirty="0" smtClean="0">
                  <a:latin typeface="HY울릉도M" pitchFamily="18" charset="-127"/>
                  <a:ea typeface="HY울릉도M" pitchFamily="18" charset="-127"/>
                </a:rPr>
                <a:t>업무시설의 개발방법</a:t>
              </a:r>
              <a:endParaRPr lang="ko-KR" altLang="en-US" sz="2500" dirty="0">
                <a:latin typeface="HY울릉도M" pitchFamily="18" charset="-127"/>
                <a:ea typeface="HY울릉도M" pitchFamily="18" charset="-127"/>
              </a:endParaRPr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323528" y="692695"/>
            <a:ext cx="36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latin typeface="HY울릉도M" pitchFamily="18" charset="-127"/>
                <a:ea typeface="HY울릉도M" pitchFamily="18" charset="-127"/>
              </a:rPr>
              <a:t>1. </a:t>
            </a:r>
            <a:r>
              <a:rPr lang="ko-KR" altLang="en-US" dirty="0" smtClean="0">
                <a:latin typeface="HY울릉도M" pitchFamily="18" charset="-127"/>
                <a:ea typeface="HY울릉도M" pitchFamily="18" charset="-127"/>
              </a:rPr>
              <a:t>업무시설의 종류 </a:t>
            </a:r>
            <a:r>
              <a:rPr lang="en-US" altLang="ko-KR" dirty="0" smtClean="0">
                <a:latin typeface="HY울릉도M" pitchFamily="18" charset="-127"/>
                <a:ea typeface="HY울릉도M" pitchFamily="18" charset="-127"/>
              </a:rPr>
              <a:t>– p16(</a:t>
            </a:r>
            <a:r>
              <a:rPr lang="ko-KR" altLang="en-US" dirty="0" smtClean="0">
                <a:latin typeface="HY울릉도M" pitchFamily="18" charset="-127"/>
                <a:ea typeface="HY울릉도M" pitchFamily="18" charset="-127"/>
              </a:rPr>
              <a:t>표</a:t>
            </a:r>
            <a:r>
              <a:rPr lang="en-US" altLang="ko-KR" dirty="0" smtClean="0">
                <a:latin typeface="HY울릉도M" pitchFamily="18" charset="-127"/>
                <a:ea typeface="HY울릉도M" pitchFamily="18" charset="-127"/>
              </a:rPr>
              <a:t>7)</a:t>
            </a:r>
            <a:endParaRPr lang="ko-KR" altLang="en-US" dirty="0">
              <a:latin typeface="HY울릉도M" pitchFamily="18" charset="-127"/>
              <a:ea typeface="HY울릉도M" pitchFamily="18" charset="-127"/>
            </a:endParaRPr>
          </a:p>
        </p:txBody>
      </p:sp>
      <p:graphicFrame>
        <p:nvGraphicFramePr>
          <p:cNvPr id="27" name="표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0243313"/>
              </p:ext>
            </p:extLst>
          </p:nvPr>
        </p:nvGraphicFramePr>
        <p:xfrm>
          <a:off x="265542" y="1323522"/>
          <a:ext cx="8266898" cy="4049694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2301411"/>
                <a:gridCol w="5965487"/>
              </a:tblGrid>
              <a:tr h="36709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구분</a:t>
                      </a:r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개념</a:t>
                      </a:r>
                      <a:endParaRPr lang="ko-KR" altLang="en-US" sz="1400" dirty="0"/>
                    </a:p>
                  </a:txBody>
                  <a:tcPr anchor="ctr"/>
                </a:tc>
              </a:tr>
              <a:tr h="105622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dirty="0" smtClean="0"/>
                        <a:t>공공업무시설</a:t>
                      </a:r>
                      <a:endParaRPr lang="en-US" altLang="ko-KR" sz="1400" b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1" algn="l" latinLnBrk="1">
                        <a:lnSpc>
                          <a:spcPct val="200000"/>
                        </a:lnSpc>
                      </a:pPr>
                      <a:r>
                        <a:rPr lang="ko-KR" altLang="en-US" sz="1400" b="0" dirty="0" smtClean="0"/>
                        <a:t>국가</a:t>
                      </a:r>
                      <a:r>
                        <a:rPr lang="en-US" altLang="ko-KR" sz="1400" b="0" dirty="0" smtClean="0"/>
                        <a:t>, </a:t>
                      </a:r>
                      <a:r>
                        <a:rPr lang="ko-KR" altLang="en-US" sz="1400" b="0" dirty="0" smtClean="0"/>
                        <a:t>지방자치단체의 청사 및 외국공관의 건축물로서</a:t>
                      </a:r>
                      <a:endParaRPr lang="en-US" altLang="ko-KR" sz="1400" b="0" dirty="0" smtClean="0"/>
                    </a:p>
                    <a:p>
                      <a:pPr lvl="1" algn="l" latinLnBrk="1">
                        <a:lnSpc>
                          <a:spcPct val="200000"/>
                        </a:lnSpc>
                      </a:pPr>
                      <a:r>
                        <a:rPr lang="ko-KR" altLang="en-US" sz="1400" b="0" dirty="0" smtClean="0"/>
                        <a:t>근린공공시설에 해당하지 아니한 것</a:t>
                      </a:r>
                      <a:endParaRPr lang="ko-KR" altLang="en-US" sz="1400" b="0" dirty="0"/>
                    </a:p>
                  </a:txBody>
                  <a:tcPr anchor="ctr"/>
                </a:tc>
              </a:tr>
              <a:tr h="157015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dirty="0" smtClean="0"/>
                        <a:t>근린공공시설</a:t>
                      </a:r>
                      <a:endParaRPr lang="ko-KR" altLang="en-US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1" algn="l" latinLnBrk="1">
                        <a:lnSpc>
                          <a:spcPct val="200000"/>
                        </a:lnSpc>
                      </a:pPr>
                      <a:r>
                        <a:rPr lang="ko-KR" altLang="en-US" sz="1400" b="0" dirty="0" smtClean="0"/>
                        <a:t>동사무소</a:t>
                      </a:r>
                      <a:r>
                        <a:rPr lang="en-US" altLang="ko-KR" sz="1400" b="0" dirty="0" smtClean="0"/>
                        <a:t>, </a:t>
                      </a:r>
                      <a:r>
                        <a:rPr lang="ko-KR" altLang="en-US" sz="1400" b="0" dirty="0" smtClean="0"/>
                        <a:t>파출소</a:t>
                      </a:r>
                      <a:r>
                        <a:rPr lang="en-US" altLang="ko-KR" sz="1400" b="0" dirty="0" smtClean="0"/>
                        <a:t>, </a:t>
                      </a:r>
                      <a:r>
                        <a:rPr lang="ko-KR" altLang="en-US" sz="1400" b="0" dirty="0" smtClean="0"/>
                        <a:t>소방서</a:t>
                      </a:r>
                      <a:r>
                        <a:rPr lang="en-US" altLang="ko-KR" sz="1400" b="0" dirty="0" smtClean="0"/>
                        <a:t>, </a:t>
                      </a:r>
                      <a:r>
                        <a:rPr lang="ko-KR" altLang="en-US" sz="1400" b="0" dirty="0" smtClean="0"/>
                        <a:t>우체국</a:t>
                      </a:r>
                      <a:r>
                        <a:rPr lang="en-US" altLang="ko-KR" sz="1400" b="0" dirty="0" smtClean="0"/>
                        <a:t>, </a:t>
                      </a:r>
                      <a:r>
                        <a:rPr lang="ko-KR" altLang="en-US" sz="1400" b="0" dirty="0" smtClean="0"/>
                        <a:t>전신전화국</a:t>
                      </a:r>
                      <a:r>
                        <a:rPr lang="en-US" altLang="ko-KR" sz="1400" b="0" dirty="0" smtClean="0"/>
                        <a:t>, </a:t>
                      </a:r>
                      <a:r>
                        <a:rPr lang="ko-KR" altLang="en-US" sz="1400" b="0" dirty="0" smtClean="0"/>
                        <a:t>보건소</a:t>
                      </a:r>
                      <a:r>
                        <a:rPr lang="en-US" altLang="ko-KR" sz="1400" b="0" dirty="0" smtClean="0"/>
                        <a:t>, </a:t>
                      </a:r>
                      <a:r>
                        <a:rPr lang="ko-KR" altLang="en-US" sz="1400" b="0" dirty="0" smtClean="0"/>
                        <a:t>방송국</a:t>
                      </a:r>
                      <a:r>
                        <a:rPr lang="en-US" altLang="ko-KR" sz="1400" b="0" dirty="0" smtClean="0"/>
                        <a:t>, </a:t>
                      </a:r>
                      <a:r>
                        <a:rPr lang="ko-KR" altLang="en-US" sz="1400" b="0" dirty="0" smtClean="0"/>
                        <a:t>공공도서관</a:t>
                      </a:r>
                      <a:r>
                        <a:rPr lang="en-US" altLang="ko-KR" sz="1400" b="0" dirty="0" smtClean="0"/>
                        <a:t>, </a:t>
                      </a:r>
                      <a:r>
                        <a:rPr lang="ko-KR" altLang="en-US" sz="1400" b="0" dirty="0" smtClean="0"/>
                        <a:t>마을회관</a:t>
                      </a:r>
                      <a:r>
                        <a:rPr lang="en-US" altLang="ko-KR" sz="1400" b="0" dirty="0" smtClean="0"/>
                        <a:t>, </a:t>
                      </a:r>
                      <a:r>
                        <a:rPr lang="ko-KR" altLang="en-US" sz="1400" b="0" dirty="0" smtClean="0"/>
                        <a:t>마을공동작업소</a:t>
                      </a:r>
                      <a:r>
                        <a:rPr lang="en-US" altLang="ko-KR" sz="1400" b="0" dirty="0" smtClean="0"/>
                        <a:t>, </a:t>
                      </a:r>
                      <a:r>
                        <a:rPr lang="ko-KR" altLang="en-US" sz="1400" b="0" dirty="0" smtClean="0"/>
                        <a:t>공동구판장</a:t>
                      </a:r>
                      <a:r>
                        <a:rPr lang="en-US" altLang="ko-KR" sz="1400" b="0" dirty="0" smtClean="0"/>
                        <a:t>, </a:t>
                      </a:r>
                      <a:r>
                        <a:rPr lang="ko-KR" altLang="en-US" sz="1400" b="0" dirty="0" smtClean="0"/>
                        <a:t>변전소</a:t>
                      </a:r>
                      <a:r>
                        <a:rPr lang="en-US" altLang="ko-KR" sz="1400" b="0" dirty="0" smtClean="0"/>
                        <a:t>, </a:t>
                      </a:r>
                      <a:r>
                        <a:rPr lang="ko-KR" altLang="en-US" sz="1400" b="0" dirty="0" err="1" smtClean="0"/>
                        <a:t>양수장</a:t>
                      </a:r>
                      <a:r>
                        <a:rPr lang="en-US" altLang="ko-KR" sz="1400" b="0" dirty="0" smtClean="0"/>
                        <a:t>, </a:t>
                      </a:r>
                      <a:r>
                        <a:rPr lang="ko-KR" altLang="en-US" sz="1400" b="0" dirty="0" smtClean="0"/>
                        <a:t>대피소</a:t>
                      </a:r>
                      <a:r>
                        <a:rPr lang="en-US" altLang="ko-KR" sz="1400" b="0" dirty="0" smtClean="0"/>
                        <a:t>, </a:t>
                      </a:r>
                      <a:r>
                        <a:rPr lang="ko-KR" altLang="en-US" sz="1400" b="0" dirty="0" smtClean="0"/>
                        <a:t>공중화장실 등</a:t>
                      </a:r>
                      <a:endParaRPr lang="ko-KR" altLang="en-US" sz="1400" b="0" dirty="0"/>
                    </a:p>
                  </a:txBody>
                  <a:tcPr anchor="ctr"/>
                </a:tc>
              </a:tr>
              <a:tr h="105622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dirty="0" smtClean="0"/>
                        <a:t>일반업무시설</a:t>
                      </a:r>
                      <a:endParaRPr lang="ko-KR" altLang="en-US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1" algn="l" latinLnBrk="1">
                        <a:lnSpc>
                          <a:spcPct val="200000"/>
                        </a:lnSpc>
                      </a:pPr>
                      <a:r>
                        <a:rPr lang="ko-KR" altLang="en-US" sz="1400" b="0" dirty="0" smtClean="0"/>
                        <a:t>금융업소</a:t>
                      </a:r>
                      <a:r>
                        <a:rPr lang="en-US" altLang="ko-KR" sz="1400" b="0" dirty="0" smtClean="0"/>
                        <a:t>, </a:t>
                      </a:r>
                      <a:r>
                        <a:rPr lang="ko-KR" altLang="en-US" sz="1400" b="0" dirty="0" smtClean="0"/>
                        <a:t>사무소</a:t>
                      </a:r>
                      <a:r>
                        <a:rPr lang="en-US" altLang="ko-KR" sz="1400" b="0" dirty="0" smtClean="0"/>
                        <a:t>, </a:t>
                      </a:r>
                      <a:r>
                        <a:rPr lang="ko-KR" altLang="en-US" sz="1400" b="0" dirty="0" smtClean="0"/>
                        <a:t>신문사</a:t>
                      </a:r>
                      <a:r>
                        <a:rPr lang="en-US" altLang="ko-KR" sz="1400" b="0" dirty="0" smtClean="0"/>
                        <a:t>, </a:t>
                      </a:r>
                      <a:r>
                        <a:rPr lang="ko-KR" altLang="en-US" sz="1400" b="0" dirty="0" smtClean="0"/>
                        <a:t>오피스텔</a:t>
                      </a:r>
                      <a:r>
                        <a:rPr lang="en-US" altLang="ko-KR" sz="1400" b="0" dirty="0" smtClean="0"/>
                        <a:t>, </a:t>
                      </a:r>
                      <a:r>
                        <a:rPr lang="ko-KR" altLang="en-US" sz="1400" b="0" dirty="0" smtClean="0"/>
                        <a:t>기타 이와 유사한 것으로서 근린생활시설에 해당하지 아니한 것</a:t>
                      </a:r>
                      <a:endParaRPr lang="ko-KR" altLang="en-US" sz="1400" b="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29" name="슬라이드 번호 개체 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84EE4-06E4-4171-AD8C-D57C4DFCF6B7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202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</TotalTime>
  <Words>1088</Words>
  <Application>Microsoft Office PowerPoint</Application>
  <PresentationFormat>화면 슬라이드 쇼(4:3)</PresentationFormat>
  <Paragraphs>281</Paragraphs>
  <Slides>13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13</vt:i4>
      </vt:variant>
    </vt:vector>
  </HeadingPairs>
  <TitlesOfParts>
    <vt:vector size="14" baseType="lpstr">
      <vt:lpstr>Office 테마</vt:lpstr>
      <vt:lpstr>근린시설 및 업무시설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근린시설 및 업무시설</dc:title>
  <dc:creator>Administrator</dc:creator>
  <cp:lastModifiedBy>Administrator</cp:lastModifiedBy>
  <cp:revision>23</cp:revision>
  <dcterms:created xsi:type="dcterms:W3CDTF">2013-12-05T07:16:00Z</dcterms:created>
  <dcterms:modified xsi:type="dcterms:W3CDTF">2013-12-05T10:48:57Z</dcterms:modified>
</cp:coreProperties>
</file>