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060B4-7A60-4EB7-9CDD-0FD380484E3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DE77E57-609E-4EB7-9820-629EA997573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 </a:t>
          </a:r>
          <a:r>
            <a:rPr lang="ko-KR" altLang="en-US" sz="4000" dirty="0" err="1" smtClean="0"/>
            <a:t>대덕밸리의</a:t>
          </a:r>
          <a:r>
            <a:rPr lang="ko-KR" altLang="en-US" sz="4000" dirty="0" smtClean="0"/>
            <a:t> 개요 </a:t>
          </a:r>
          <a:endParaRPr lang="ko-KR" altLang="en-US" sz="4000" dirty="0"/>
        </a:p>
      </dgm:t>
    </dgm:pt>
    <dgm:pt modelId="{5365793B-2B08-4D62-8DD3-A26DC184B742}" type="parTrans" cxnId="{F0D733F4-C0E2-4968-A14E-D71008CEC296}">
      <dgm:prSet/>
      <dgm:spPr/>
      <dgm:t>
        <a:bodyPr/>
        <a:lstStyle/>
        <a:p>
          <a:pPr latinLnBrk="1"/>
          <a:endParaRPr lang="ko-KR" altLang="en-US"/>
        </a:p>
      </dgm:t>
    </dgm:pt>
    <dgm:pt modelId="{554EA7CC-9819-4F3C-AA94-BA376391BA3E}" type="sibTrans" cxnId="{F0D733F4-C0E2-4968-A14E-D71008CEC296}">
      <dgm:prSet/>
      <dgm:spPr/>
      <dgm:t>
        <a:bodyPr/>
        <a:lstStyle/>
        <a:p>
          <a:pPr latinLnBrk="1"/>
          <a:endParaRPr lang="ko-KR" altLang="en-US"/>
        </a:p>
      </dgm:t>
    </dgm:pt>
    <dgm:pt modelId="{5AAE950C-54A0-4AA7-929E-3602CD9B47E7}">
      <dgm:prSet phldrT="[텍스트]" custT="1"/>
      <dgm:spPr/>
      <dgm:t>
        <a:bodyPr/>
        <a:lstStyle/>
        <a:p>
          <a:pPr latinLnBrk="1"/>
          <a:r>
            <a:rPr lang="ko-KR" altLang="en-US" sz="4000" dirty="0" err="1" smtClean="0"/>
            <a:t>대덕밸리의</a:t>
          </a:r>
          <a:r>
            <a:rPr lang="ko-KR" altLang="en-US" sz="4000" dirty="0" smtClean="0"/>
            <a:t> 현황 및 역사 </a:t>
          </a:r>
          <a:endParaRPr lang="ko-KR" altLang="en-US" sz="4000" dirty="0"/>
        </a:p>
      </dgm:t>
    </dgm:pt>
    <dgm:pt modelId="{E5BB21F4-3BBF-4F76-96D3-4822F6D6BF32}" type="parTrans" cxnId="{3A22AF90-A9F3-47A9-91E0-0732030D81EE}">
      <dgm:prSet/>
      <dgm:spPr/>
      <dgm:t>
        <a:bodyPr/>
        <a:lstStyle/>
        <a:p>
          <a:pPr latinLnBrk="1"/>
          <a:endParaRPr lang="ko-KR" altLang="en-US"/>
        </a:p>
      </dgm:t>
    </dgm:pt>
    <dgm:pt modelId="{77F36A4F-9389-4A11-B448-A58715BFA82E}" type="sibTrans" cxnId="{3A22AF90-A9F3-47A9-91E0-0732030D81EE}">
      <dgm:prSet/>
      <dgm:spPr/>
      <dgm:t>
        <a:bodyPr/>
        <a:lstStyle/>
        <a:p>
          <a:pPr latinLnBrk="1"/>
          <a:endParaRPr lang="ko-KR" altLang="en-US"/>
        </a:p>
      </dgm:t>
    </dgm:pt>
    <dgm:pt modelId="{F986232A-4366-4AB1-9284-CD776D3E7AEC}">
      <dgm:prSet phldrT="[텍스트]" custT="1"/>
      <dgm:spPr/>
      <dgm:t>
        <a:bodyPr/>
        <a:lstStyle/>
        <a:p>
          <a:pPr latinLnBrk="1"/>
          <a:r>
            <a:rPr lang="ko-KR" altLang="en-US" sz="4000" dirty="0" err="1" smtClean="0"/>
            <a:t>대덕밸리의</a:t>
          </a:r>
          <a:r>
            <a:rPr lang="ko-KR" altLang="en-US" sz="4000" dirty="0" smtClean="0"/>
            <a:t> 특성 및 경쟁력</a:t>
          </a:r>
          <a:endParaRPr lang="ko-KR" altLang="en-US" sz="4000" dirty="0"/>
        </a:p>
      </dgm:t>
    </dgm:pt>
    <dgm:pt modelId="{A3E68E74-84FD-43C8-9225-3BAA2AC55428}" type="parTrans" cxnId="{5D89F796-3446-4103-9379-86B7C29C9E7C}">
      <dgm:prSet/>
      <dgm:spPr/>
      <dgm:t>
        <a:bodyPr/>
        <a:lstStyle/>
        <a:p>
          <a:pPr latinLnBrk="1"/>
          <a:endParaRPr lang="ko-KR" altLang="en-US"/>
        </a:p>
      </dgm:t>
    </dgm:pt>
    <dgm:pt modelId="{E45A9A72-E6A2-480C-BF5C-77A12766FB8A}" type="sibTrans" cxnId="{5D89F796-3446-4103-9379-86B7C29C9E7C}">
      <dgm:prSet/>
      <dgm:spPr/>
      <dgm:t>
        <a:bodyPr/>
        <a:lstStyle/>
        <a:p>
          <a:pPr latinLnBrk="1"/>
          <a:endParaRPr lang="ko-KR" altLang="en-US"/>
        </a:p>
      </dgm:t>
    </dgm:pt>
    <dgm:pt modelId="{BB381AC0-6CB6-42A2-BBB9-473ECC2511A1}" type="pres">
      <dgm:prSet presAssocID="{08B060B4-7A60-4EB7-9CDD-0FD380484E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D2982A7-1058-42A3-81B1-BB97A1F82E8A}" type="pres">
      <dgm:prSet presAssocID="{2DE77E57-609E-4EB7-9820-629EA997573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2914BE-9C4E-4115-A403-B46DE808EED1}" type="pres">
      <dgm:prSet presAssocID="{554EA7CC-9819-4F3C-AA94-BA376391BA3E}" presName="spacer" presStyleCnt="0"/>
      <dgm:spPr/>
    </dgm:pt>
    <dgm:pt modelId="{92E6868F-9A3C-4554-A0A7-EA5F256216CD}" type="pres">
      <dgm:prSet presAssocID="{5AAE950C-54A0-4AA7-929E-3602CD9B47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B23B1B6-1083-4623-9F0F-CF310C2634F4}" type="pres">
      <dgm:prSet presAssocID="{77F36A4F-9389-4A11-B448-A58715BFA82E}" presName="spacer" presStyleCnt="0"/>
      <dgm:spPr/>
    </dgm:pt>
    <dgm:pt modelId="{71A75475-8F32-4A30-AFFD-96D1A55CB1AF}" type="pres">
      <dgm:prSet presAssocID="{F986232A-4366-4AB1-9284-CD776D3E7A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7E2E87D-66F8-4FC9-AC5A-3928CAD81315}" type="presOf" srcId="{F986232A-4366-4AB1-9284-CD776D3E7AEC}" destId="{71A75475-8F32-4A30-AFFD-96D1A55CB1AF}" srcOrd="0" destOrd="0" presId="urn:microsoft.com/office/officeart/2005/8/layout/vList2"/>
    <dgm:cxn modelId="{F0D733F4-C0E2-4968-A14E-D71008CEC296}" srcId="{08B060B4-7A60-4EB7-9CDD-0FD380484E3D}" destId="{2DE77E57-609E-4EB7-9820-629EA997573E}" srcOrd="0" destOrd="0" parTransId="{5365793B-2B08-4D62-8DD3-A26DC184B742}" sibTransId="{554EA7CC-9819-4F3C-AA94-BA376391BA3E}"/>
    <dgm:cxn modelId="{E093AD02-8FBA-4807-8226-130E57915B86}" type="presOf" srcId="{2DE77E57-609E-4EB7-9820-629EA997573E}" destId="{4D2982A7-1058-42A3-81B1-BB97A1F82E8A}" srcOrd="0" destOrd="0" presId="urn:microsoft.com/office/officeart/2005/8/layout/vList2"/>
    <dgm:cxn modelId="{CA90BF9D-E2C4-411C-A0BD-C9CBF380D299}" type="presOf" srcId="{5AAE950C-54A0-4AA7-929E-3602CD9B47E7}" destId="{92E6868F-9A3C-4554-A0A7-EA5F256216CD}" srcOrd="0" destOrd="0" presId="urn:microsoft.com/office/officeart/2005/8/layout/vList2"/>
    <dgm:cxn modelId="{3A22AF90-A9F3-47A9-91E0-0732030D81EE}" srcId="{08B060B4-7A60-4EB7-9CDD-0FD380484E3D}" destId="{5AAE950C-54A0-4AA7-929E-3602CD9B47E7}" srcOrd="1" destOrd="0" parTransId="{E5BB21F4-3BBF-4F76-96D3-4822F6D6BF32}" sibTransId="{77F36A4F-9389-4A11-B448-A58715BFA82E}"/>
    <dgm:cxn modelId="{5D89F796-3446-4103-9379-86B7C29C9E7C}" srcId="{08B060B4-7A60-4EB7-9CDD-0FD380484E3D}" destId="{F986232A-4366-4AB1-9284-CD776D3E7AEC}" srcOrd="2" destOrd="0" parTransId="{A3E68E74-84FD-43C8-9225-3BAA2AC55428}" sibTransId="{E45A9A72-E6A2-480C-BF5C-77A12766FB8A}"/>
    <dgm:cxn modelId="{3EBB1AC2-0731-4BE7-B1EA-A52331F291F3}" type="presOf" srcId="{08B060B4-7A60-4EB7-9CDD-0FD380484E3D}" destId="{BB381AC0-6CB6-42A2-BBB9-473ECC2511A1}" srcOrd="0" destOrd="0" presId="urn:microsoft.com/office/officeart/2005/8/layout/vList2"/>
    <dgm:cxn modelId="{2F7375CF-1BC5-4763-A921-9AC7DC112ED0}" type="presParOf" srcId="{BB381AC0-6CB6-42A2-BBB9-473ECC2511A1}" destId="{4D2982A7-1058-42A3-81B1-BB97A1F82E8A}" srcOrd="0" destOrd="0" presId="urn:microsoft.com/office/officeart/2005/8/layout/vList2"/>
    <dgm:cxn modelId="{10389A36-E46D-46BF-B391-87CF00B42B05}" type="presParOf" srcId="{BB381AC0-6CB6-42A2-BBB9-473ECC2511A1}" destId="{1B2914BE-9C4E-4115-A403-B46DE808EED1}" srcOrd="1" destOrd="0" presId="urn:microsoft.com/office/officeart/2005/8/layout/vList2"/>
    <dgm:cxn modelId="{11B28C33-CABB-44FA-9F70-607B097F9CF6}" type="presParOf" srcId="{BB381AC0-6CB6-42A2-BBB9-473ECC2511A1}" destId="{92E6868F-9A3C-4554-A0A7-EA5F256216CD}" srcOrd="2" destOrd="0" presId="urn:microsoft.com/office/officeart/2005/8/layout/vList2"/>
    <dgm:cxn modelId="{100FB1D6-1311-4FC7-9CF4-9F76B9900BD0}" type="presParOf" srcId="{BB381AC0-6CB6-42A2-BBB9-473ECC2511A1}" destId="{EB23B1B6-1083-4623-9F0F-CF310C2634F4}" srcOrd="3" destOrd="0" presId="urn:microsoft.com/office/officeart/2005/8/layout/vList2"/>
    <dgm:cxn modelId="{8EBF6D55-D09B-4C83-B8BC-FA819FD1B5C0}" type="presParOf" srcId="{BB381AC0-6CB6-42A2-BBB9-473ECC2511A1}" destId="{71A75475-8F32-4A30-AFFD-96D1A55CB1AF}" srcOrd="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42FBA9-036B-4BFA-9034-9B4270C48C7A}" type="doc">
      <dgm:prSet loTypeId="urn:microsoft.com/office/officeart/2005/8/layout/cycle8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pPr latinLnBrk="1"/>
          <a:endParaRPr lang="ko-KR" altLang="en-US"/>
        </a:p>
      </dgm:t>
    </dgm:pt>
    <dgm:pt modelId="{40BEFA13-A9EA-4E15-BABC-EFB0A94B4678}">
      <dgm:prSet phldrT="[텍스트]" custT="1"/>
      <dgm:spPr/>
      <dgm:t>
        <a:bodyPr/>
        <a:lstStyle/>
        <a:p>
          <a:pPr latinLnBrk="1"/>
          <a:endParaRPr lang="ko-KR" altLang="en-US" sz="2400" b="1" dirty="0"/>
        </a:p>
      </dgm:t>
    </dgm:pt>
    <dgm:pt modelId="{8D37EFFD-D54A-43FA-B2A9-1308CD6987E2}" type="parTrans" cxnId="{EF636A40-D53D-467D-94C8-B8D844F58BAC}">
      <dgm:prSet/>
      <dgm:spPr/>
      <dgm:t>
        <a:bodyPr/>
        <a:lstStyle/>
        <a:p>
          <a:pPr latinLnBrk="1"/>
          <a:endParaRPr lang="ko-KR" altLang="en-US"/>
        </a:p>
      </dgm:t>
    </dgm:pt>
    <dgm:pt modelId="{9FB59B85-6A26-4D23-A209-E2424C992B61}" type="sibTrans" cxnId="{EF636A40-D53D-467D-94C8-B8D844F58BAC}">
      <dgm:prSet/>
      <dgm:spPr/>
      <dgm:t>
        <a:bodyPr/>
        <a:lstStyle/>
        <a:p>
          <a:pPr latinLnBrk="1"/>
          <a:endParaRPr lang="ko-KR" altLang="en-US"/>
        </a:p>
      </dgm:t>
    </dgm:pt>
    <dgm:pt modelId="{88B69349-6903-43A5-A15D-E8677DB004E4}">
      <dgm:prSet phldrT="[텍스트]"/>
      <dgm:spPr/>
      <dgm:t>
        <a:bodyPr/>
        <a:lstStyle/>
        <a:p>
          <a:pPr latinLnBrk="1"/>
          <a:r>
            <a:rPr lang="ko-KR" altLang="en-US" b="1" dirty="0" smtClean="0"/>
            <a:t>성공벤처를 선도 기업으로 육성</a:t>
          </a:r>
          <a:endParaRPr lang="ko-KR" altLang="en-US" b="1" dirty="0"/>
        </a:p>
      </dgm:t>
    </dgm:pt>
    <dgm:pt modelId="{749857C6-477B-4BF4-A3E4-16283BD0BD07}" type="parTrans" cxnId="{6761F404-2F17-4A5D-AC31-A1EF09598FE5}">
      <dgm:prSet/>
      <dgm:spPr/>
      <dgm:t>
        <a:bodyPr/>
        <a:lstStyle/>
        <a:p>
          <a:pPr latinLnBrk="1"/>
          <a:endParaRPr lang="ko-KR" altLang="en-US"/>
        </a:p>
      </dgm:t>
    </dgm:pt>
    <dgm:pt modelId="{5F9BA73E-001C-4349-BD3E-72360402692B}" type="sibTrans" cxnId="{6761F404-2F17-4A5D-AC31-A1EF09598FE5}">
      <dgm:prSet/>
      <dgm:spPr/>
      <dgm:t>
        <a:bodyPr/>
        <a:lstStyle/>
        <a:p>
          <a:pPr latinLnBrk="1"/>
          <a:endParaRPr lang="ko-KR" altLang="en-US"/>
        </a:p>
      </dgm:t>
    </dgm:pt>
    <dgm:pt modelId="{33578294-2F7E-4041-94B5-0642896848ED}">
      <dgm:prSet phldrT="[텍스트]" custT="1"/>
      <dgm:spPr/>
      <dgm:t>
        <a:bodyPr/>
        <a:lstStyle/>
        <a:p>
          <a:pPr latinLnBrk="1"/>
          <a:r>
            <a:rPr lang="ko-KR" altLang="en-US" sz="2400" b="1" dirty="0" smtClean="0"/>
            <a:t>거주환경의 개선</a:t>
          </a:r>
          <a:endParaRPr lang="ko-KR" altLang="en-US" sz="2400" b="1" dirty="0"/>
        </a:p>
      </dgm:t>
    </dgm:pt>
    <dgm:pt modelId="{55EF4473-E994-4C78-8422-E8E9C842F915}" type="parTrans" cxnId="{58949D32-D4AB-421B-B532-7CACDEF8134A}">
      <dgm:prSet/>
      <dgm:spPr/>
      <dgm:t>
        <a:bodyPr/>
        <a:lstStyle/>
        <a:p>
          <a:pPr latinLnBrk="1"/>
          <a:endParaRPr lang="ko-KR" altLang="en-US"/>
        </a:p>
      </dgm:t>
    </dgm:pt>
    <dgm:pt modelId="{808803C7-8C42-4046-82AA-7A215F318CEA}" type="sibTrans" cxnId="{58949D32-D4AB-421B-B532-7CACDEF8134A}">
      <dgm:prSet/>
      <dgm:spPr/>
      <dgm:t>
        <a:bodyPr/>
        <a:lstStyle/>
        <a:p>
          <a:pPr latinLnBrk="1"/>
          <a:endParaRPr lang="ko-KR" altLang="en-US"/>
        </a:p>
      </dgm:t>
    </dgm:pt>
    <dgm:pt modelId="{B064AD1B-EDA2-4711-AE44-0B9347121C70}" type="pres">
      <dgm:prSet presAssocID="{4142FBA9-036B-4BFA-9034-9B4270C48C7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46542E-0219-40BC-B846-6C27CAE17846}" type="pres">
      <dgm:prSet presAssocID="{4142FBA9-036B-4BFA-9034-9B4270C48C7A}" presName="wedge1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95B334E3-1A03-4B44-874E-77044BAB66D1}" type="pres">
      <dgm:prSet presAssocID="{4142FBA9-036B-4BFA-9034-9B4270C48C7A}" presName="dummy1a" presStyleCnt="0"/>
      <dgm:spPr/>
    </dgm:pt>
    <dgm:pt modelId="{94971B85-6777-42D1-BEBE-B94D522CE839}" type="pres">
      <dgm:prSet presAssocID="{4142FBA9-036B-4BFA-9034-9B4270C48C7A}" presName="dummy1b" presStyleCnt="0"/>
      <dgm:spPr/>
    </dgm:pt>
    <dgm:pt modelId="{D4C400AE-47D1-46BD-96B5-4649DE3E92DF}" type="pres">
      <dgm:prSet presAssocID="{4142FBA9-036B-4BFA-9034-9B4270C48C7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AC4080B-0671-462B-9F2C-E1C8D4F6C7AB}" type="pres">
      <dgm:prSet presAssocID="{4142FBA9-036B-4BFA-9034-9B4270C48C7A}" presName="wedge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532BD9DB-8A00-4AE9-82E5-2ACF271F9525}" type="pres">
      <dgm:prSet presAssocID="{4142FBA9-036B-4BFA-9034-9B4270C48C7A}" presName="dummy2a" presStyleCnt="0"/>
      <dgm:spPr/>
    </dgm:pt>
    <dgm:pt modelId="{B8B01EDB-FC83-420D-A951-9559A666EA1F}" type="pres">
      <dgm:prSet presAssocID="{4142FBA9-036B-4BFA-9034-9B4270C48C7A}" presName="dummy2b" presStyleCnt="0"/>
      <dgm:spPr/>
    </dgm:pt>
    <dgm:pt modelId="{E017A56A-52F3-481A-83CE-B9063D9B0546}" type="pres">
      <dgm:prSet presAssocID="{4142FBA9-036B-4BFA-9034-9B4270C48C7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51DA3F-DEB5-45B2-BFBA-BD6C0565AD45}" type="pres">
      <dgm:prSet presAssocID="{4142FBA9-036B-4BFA-9034-9B4270C48C7A}" presName="wedge3" presStyleLbl="node1" presStyleIdx="2" presStyleCnt="3" custScaleX="101498" custScaleY="104640"/>
      <dgm:spPr/>
      <dgm:t>
        <a:bodyPr/>
        <a:lstStyle/>
        <a:p>
          <a:pPr latinLnBrk="1"/>
          <a:endParaRPr lang="ko-KR" altLang="en-US"/>
        </a:p>
      </dgm:t>
    </dgm:pt>
    <dgm:pt modelId="{2DB3EDAE-CCFE-4DB5-BBEC-2C4ACB09DA46}" type="pres">
      <dgm:prSet presAssocID="{4142FBA9-036B-4BFA-9034-9B4270C48C7A}" presName="dummy3a" presStyleCnt="0"/>
      <dgm:spPr/>
    </dgm:pt>
    <dgm:pt modelId="{52776865-4BBF-4143-A055-408C8D820B5A}" type="pres">
      <dgm:prSet presAssocID="{4142FBA9-036B-4BFA-9034-9B4270C48C7A}" presName="dummy3b" presStyleCnt="0"/>
      <dgm:spPr/>
    </dgm:pt>
    <dgm:pt modelId="{4C290E24-83EF-455C-A1CE-C49D0AFF777F}" type="pres">
      <dgm:prSet presAssocID="{4142FBA9-036B-4BFA-9034-9B4270C48C7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3552348-E220-41BE-8853-E4D06F592681}" type="pres">
      <dgm:prSet presAssocID="{9FB59B85-6A26-4D23-A209-E2424C992B61}" presName="arrowWedge1" presStyleLbl="fgSibTrans2D1" presStyleIdx="0" presStyleCnt="3" custLinFactNeighborX="-492" custLinFactNeighborY="-326"/>
      <dgm:spPr/>
    </dgm:pt>
    <dgm:pt modelId="{23F39C3F-B742-48BF-9741-400381E173C9}" type="pres">
      <dgm:prSet presAssocID="{5F9BA73E-001C-4349-BD3E-72360402692B}" presName="arrowWedge2" presStyleLbl="fgSibTrans2D1" presStyleIdx="1" presStyleCnt="3"/>
      <dgm:spPr/>
    </dgm:pt>
    <dgm:pt modelId="{6CC6DAFD-2820-4A75-80DD-F2DDFF41288B}" type="pres">
      <dgm:prSet presAssocID="{808803C7-8C42-4046-82AA-7A215F318CEA}" presName="arrowWedge3" presStyleLbl="fgSibTrans2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FEB3238F-E7D5-45A2-BF64-452350B11631}" type="presOf" srcId="{40BEFA13-A9EA-4E15-BABC-EFB0A94B4678}" destId="{5746542E-0219-40BC-B846-6C27CAE17846}" srcOrd="0" destOrd="0" presId="urn:microsoft.com/office/officeart/2005/8/layout/cycle8"/>
    <dgm:cxn modelId="{9AA4061E-2C5A-4A2E-8392-9A1C8BB5EB8C}" type="presOf" srcId="{33578294-2F7E-4041-94B5-0642896848ED}" destId="{4C290E24-83EF-455C-A1CE-C49D0AFF777F}" srcOrd="1" destOrd="0" presId="urn:microsoft.com/office/officeart/2005/8/layout/cycle8"/>
    <dgm:cxn modelId="{E35C79E2-496E-4A51-8535-3B3310A446E9}" type="presOf" srcId="{88B69349-6903-43A5-A15D-E8677DB004E4}" destId="{E017A56A-52F3-481A-83CE-B9063D9B0546}" srcOrd="1" destOrd="0" presId="urn:microsoft.com/office/officeart/2005/8/layout/cycle8"/>
    <dgm:cxn modelId="{0CB236C3-F6D5-462D-B8B9-E32DD08A1625}" type="presOf" srcId="{33578294-2F7E-4041-94B5-0642896848ED}" destId="{C751DA3F-DEB5-45B2-BFBA-BD6C0565AD45}" srcOrd="0" destOrd="0" presId="urn:microsoft.com/office/officeart/2005/8/layout/cycle8"/>
    <dgm:cxn modelId="{B7DFEAB9-FE5C-4CF3-B928-99EA1778B07F}" type="presOf" srcId="{88B69349-6903-43A5-A15D-E8677DB004E4}" destId="{5AC4080B-0671-462B-9F2C-E1C8D4F6C7AB}" srcOrd="0" destOrd="0" presId="urn:microsoft.com/office/officeart/2005/8/layout/cycle8"/>
    <dgm:cxn modelId="{29F76441-B143-4489-B659-EE0D9848D130}" type="presOf" srcId="{4142FBA9-036B-4BFA-9034-9B4270C48C7A}" destId="{B064AD1B-EDA2-4711-AE44-0B9347121C70}" srcOrd="0" destOrd="0" presId="urn:microsoft.com/office/officeart/2005/8/layout/cycle8"/>
    <dgm:cxn modelId="{6761F404-2F17-4A5D-AC31-A1EF09598FE5}" srcId="{4142FBA9-036B-4BFA-9034-9B4270C48C7A}" destId="{88B69349-6903-43A5-A15D-E8677DB004E4}" srcOrd="1" destOrd="0" parTransId="{749857C6-477B-4BF4-A3E4-16283BD0BD07}" sibTransId="{5F9BA73E-001C-4349-BD3E-72360402692B}"/>
    <dgm:cxn modelId="{58949D32-D4AB-421B-B532-7CACDEF8134A}" srcId="{4142FBA9-036B-4BFA-9034-9B4270C48C7A}" destId="{33578294-2F7E-4041-94B5-0642896848ED}" srcOrd="2" destOrd="0" parTransId="{55EF4473-E994-4C78-8422-E8E9C842F915}" sibTransId="{808803C7-8C42-4046-82AA-7A215F318CEA}"/>
    <dgm:cxn modelId="{EF636A40-D53D-467D-94C8-B8D844F58BAC}" srcId="{4142FBA9-036B-4BFA-9034-9B4270C48C7A}" destId="{40BEFA13-A9EA-4E15-BABC-EFB0A94B4678}" srcOrd="0" destOrd="0" parTransId="{8D37EFFD-D54A-43FA-B2A9-1308CD6987E2}" sibTransId="{9FB59B85-6A26-4D23-A209-E2424C992B61}"/>
    <dgm:cxn modelId="{5DD7F3E5-F323-43BF-8EC7-3AA3E1F6EAB1}" type="presOf" srcId="{40BEFA13-A9EA-4E15-BABC-EFB0A94B4678}" destId="{D4C400AE-47D1-46BD-96B5-4649DE3E92DF}" srcOrd="1" destOrd="0" presId="urn:microsoft.com/office/officeart/2005/8/layout/cycle8"/>
    <dgm:cxn modelId="{A2A4F5C4-FA3A-4EA0-AE6C-0958C28326E2}" type="presParOf" srcId="{B064AD1B-EDA2-4711-AE44-0B9347121C70}" destId="{5746542E-0219-40BC-B846-6C27CAE17846}" srcOrd="0" destOrd="0" presId="urn:microsoft.com/office/officeart/2005/8/layout/cycle8"/>
    <dgm:cxn modelId="{CDC9DF0B-EC38-400B-89AC-9C7FC9D3C776}" type="presParOf" srcId="{B064AD1B-EDA2-4711-AE44-0B9347121C70}" destId="{95B334E3-1A03-4B44-874E-77044BAB66D1}" srcOrd="1" destOrd="0" presId="urn:microsoft.com/office/officeart/2005/8/layout/cycle8"/>
    <dgm:cxn modelId="{72795DD1-69F7-4044-BD91-17ACF4607F9F}" type="presParOf" srcId="{B064AD1B-EDA2-4711-AE44-0B9347121C70}" destId="{94971B85-6777-42D1-BEBE-B94D522CE839}" srcOrd="2" destOrd="0" presId="urn:microsoft.com/office/officeart/2005/8/layout/cycle8"/>
    <dgm:cxn modelId="{F2554F0C-A1BF-4905-B498-AF240E7CB137}" type="presParOf" srcId="{B064AD1B-EDA2-4711-AE44-0B9347121C70}" destId="{D4C400AE-47D1-46BD-96B5-4649DE3E92DF}" srcOrd="3" destOrd="0" presId="urn:microsoft.com/office/officeart/2005/8/layout/cycle8"/>
    <dgm:cxn modelId="{111C305E-C8C5-4E9A-9BB7-C0407E10C9F0}" type="presParOf" srcId="{B064AD1B-EDA2-4711-AE44-0B9347121C70}" destId="{5AC4080B-0671-462B-9F2C-E1C8D4F6C7AB}" srcOrd="4" destOrd="0" presId="urn:microsoft.com/office/officeart/2005/8/layout/cycle8"/>
    <dgm:cxn modelId="{C5DFC742-8DCE-40F0-AAAB-495438369151}" type="presParOf" srcId="{B064AD1B-EDA2-4711-AE44-0B9347121C70}" destId="{532BD9DB-8A00-4AE9-82E5-2ACF271F9525}" srcOrd="5" destOrd="0" presId="urn:microsoft.com/office/officeart/2005/8/layout/cycle8"/>
    <dgm:cxn modelId="{688D337B-0E24-4392-A89D-932626970CCC}" type="presParOf" srcId="{B064AD1B-EDA2-4711-AE44-0B9347121C70}" destId="{B8B01EDB-FC83-420D-A951-9559A666EA1F}" srcOrd="6" destOrd="0" presId="urn:microsoft.com/office/officeart/2005/8/layout/cycle8"/>
    <dgm:cxn modelId="{BEDD087B-697B-481B-85DE-595462DA5017}" type="presParOf" srcId="{B064AD1B-EDA2-4711-AE44-0B9347121C70}" destId="{E017A56A-52F3-481A-83CE-B9063D9B0546}" srcOrd="7" destOrd="0" presId="urn:microsoft.com/office/officeart/2005/8/layout/cycle8"/>
    <dgm:cxn modelId="{B2FC7A10-D69D-489F-85FC-2A90EA35BE23}" type="presParOf" srcId="{B064AD1B-EDA2-4711-AE44-0B9347121C70}" destId="{C751DA3F-DEB5-45B2-BFBA-BD6C0565AD45}" srcOrd="8" destOrd="0" presId="urn:microsoft.com/office/officeart/2005/8/layout/cycle8"/>
    <dgm:cxn modelId="{88F8A5C5-FA4F-4358-9D41-992286F1A358}" type="presParOf" srcId="{B064AD1B-EDA2-4711-AE44-0B9347121C70}" destId="{2DB3EDAE-CCFE-4DB5-BBEC-2C4ACB09DA46}" srcOrd="9" destOrd="0" presId="urn:microsoft.com/office/officeart/2005/8/layout/cycle8"/>
    <dgm:cxn modelId="{A5BCE17F-E6ED-4041-A80A-4143CB24F53A}" type="presParOf" srcId="{B064AD1B-EDA2-4711-AE44-0B9347121C70}" destId="{52776865-4BBF-4143-A055-408C8D820B5A}" srcOrd="10" destOrd="0" presId="urn:microsoft.com/office/officeart/2005/8/layout/cycle8"/>
    <dgm:cxn modelId="{21EECEAF-D177-4037-AA25-161CC827AD17}" type="presParOf" srcId="{B064AD1B-EDA2-4711-AE44-0B9347121C70}" destId="{4C290E24-83EF-455C-A1CE-C49D0AFF777F}" srcOrd="11" destOrd="0" presId="urn:microsoft.com/office/officeart/2005/8/layout/cycle8"/>
    <dgm:cxn modelId="{5F5BAF33-DA06-4A95-9B07-A3745FD15123}" type="presParOf" srcId="{B064AD1B-EDA2-4711-AE44-0B9347121C70}" destId="{93552348-E220-41BE-8853-E4D06F592681}" srcOrd="12" destOrd="0" presId="urn:microsoft.com/office/officeart/2005/8/layout/cycle8"/>
    <dgm:cxn modelId="{C3302056-3892-4351-BA76-A942822807CA}" type="presParOf" srcId="{B064AD1B-EDA2-4711-AE44-0B9347121C70}" destId="{23F39C3F-B742-48BF-9741-400381E173C9}" srcOrd="13" destOrd="0" presId="urn:microsoft.com/office/officeart/2005/8/layout/cycle8"/>
    <dgm:cxn modelId="{1199409A-434C-48CE-89DA-2DA0DE9410CC}" type="presParOf" srcId="{B064AD1B-EDA2-4711-AE44-0B9347121C70}" destId="{6CC6DAFD-2820-4A75-80DD-F2DDFF41288B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2982A7-1058-42A3-81B1-BB97A1F82E8A}">
      <dsp:nvSpPr>
        <dsp:cNvPr id="0" name=""/>
        <dsp:cNvSpPr/>
      </dsp:nvSpPr>
      <dsp:spPr>
        <a:xfrm>
          <a:off x="0" y="273599"/>
          <a:ext cx="77724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5000"/>
                <a:satMod val="12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59000"/>
                <a:satMod val="13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0000"/>
                <a:satMod val="125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 </a:t>
          </a:r>
          <a:r>
            <a:rPr lang="ko-KR" altLang="en-US" sz="4000" kern="1200" dirty="0" err="1" smtClean="0"/>
            <a:t>대덕밸리의</a:t>
          </a:r>
          <a:r>
            <a:rPr lang="ko-KR" altLang="en-US" sz="4000" kern="1200" dirty="0" smtClean="0"/>
            <a:t> 개요 </a:t>
          </a:r>
          <a:endParaRPr lang="ko-KR" altLang="en-US" sz="4000" kern="1200" dirty="0"/>
        </a:p>
      </dsp:txBody>
      <dsp:txXfrm>
        <a:off x="0" y="273599"/>
        <a:ext cx="7772400" cy="1216800"/>
      </dsp:txXfrm>
    </dsp:sp>
    <dsp:sp modelId="{92E6868F-9A3C-4554-A0A7-EA5F256216CD}">
      <dsp:nvSpPr>
        <dsp:cNvPr id="0" name=""/>
        <dsp:cNvSpPr/>
      </dsp:nvSpPr>
      <dsp:spPr>
        <a:xfrm>
          <a:off x="0" y="1677600"/>
          <a:ext cx="77724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5000"/>
                <a:satMod val="12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59000"/>
                <a:satMod val="13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0000"/>
                <a:satMod val="125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000" kern="1200" dirty="0" err="1" smtClean="0"/>
            <a:t>대덕밸리의</a:t>
          </a:r>
          <a:r>
            <a:rPr lang="ko-KR" altLang="en-US" sz="4000" kern="1200" dirty="0" smtClean="0"/>
            <a:t> 현황 및 역사 </a:t>
          </a:r>
          <a:endParaRPr lang="ko-KR" altLang="en-US" sz="4000" kern="1200" dirty="0"/>
        </a:p>
      </dsp:txBody>
      <dsp:txXfrm>
        <a:off x="0" y="1677600"/>
        <a:ext cx="7772400" cy="1216800"/>
      </dsp:txXfrm>
    </dsp:sp>
    <dsp:sp modelId="{71A75475-8F32-4A30-AFFD-96D1A55CB1AF}">
      <dsp:nvSpPr>
        <dsp:cNvPr id="0" name=""/>
        <dsp:cNvSpPr/>
      </dsp:nvSpPr>
      <dsp:spPr>
        <a:xfrm>
          <a:off x="0" y="3081600"/>
          <a:ext cx="77724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5000"/>
                <a:satMod val="12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59000"/>
                <a:satMod val="13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5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0000"/>
                <a:satMod val="125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000" kern="1200" dirty="0" err="1" smtClean="0"/>
            <a:t>대덕밸리의</a:t>
          </a:r>
          <a:r>
            <a:rPr lang="ko-KR" altLang="en-US" sz="4000" kern="1200" dirty="0" smtClean="0"/>
            <a:t> 특성 및 경쟁력</a:t>
          </a:r>
          <a:endParaRPr lang="ko-KR" altLang="en-US" sz="4000" kern="1200" dirty="0"/>
        </a:p>
      </dsp:txBody>
      <dsp:txXfrm>
        <a:off x="0" y="3081600"/>
        <a:ext cx="7772400" cy="1216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46542E-0219-40BC-B846-6C27CAE17846}">
      <dsp:nvSpPr>
        <dsp:cNvPr id="0" name=""/>
        <dsp:cNvSpPr/>
      </dsp:nvSpPr>
      <dsp:spPr>
        <a:xfrm>
          <a:off x="1511273" y="392160"/>
          <a:ext cx="4407236" cy="4407236"/>
        </a:xfrm>
        <a:prstGeom prst="pie">
          <a:avLst>
            <a:gd name="adj1" fmla="val 16200000"/>
            <a:gd name="adj2" fmla="val 18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400" b="1" kern="1200" dirty="0"/>
        </a:p>
      </dsp:txBody>
      <dsp:txXfrm>
        <a:off x="3833992" y="1326074"/>
        <a:ext cx="1574013" cy="1311677"/>
      </dsp:txXfrm>
    </dsp:sp>
    <dsp:sp modelId="{5AC4080B-0671-462B-9F2C-E1C8D4F6C7AB}">
      <dsp:nvSpPr>
        <dsp:cNvPr id="0" name=""/>
        <dsp:cNvSpPr/>
      </dsp:nvSpPr>
      <dsp:spPr>
        <a:xfrm>
          <a:off x="1420505" y="549561"/>
          <a:ext cx="4407236" cy="4407236"/>
        </a:xfrm>
        <a:prstGeom prst="pie">
          <a:avLst>
            <a:gd name="adj1" fmla="val 1800000"/>
            <a:gd name="adj2" fmla="val 90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b="1" kern="1200" dirty="0" smtClean="0"/>
            <a:t>성공벤처를 선도 기업으로 육성</a:t>
          </a:r>
          <a:endParaRPr lang="ko-KR" altLang="en-US" sz="2500" b="1" kern="1200" dirty="0"/>
        </a:p>
      </dsp:txBody>
      <dsp:txXfrm>
        <a:off x="2469847" y="3409018"/>
        <a:ext cx="2361019" cy="1154276"/>
      </dsp:txXfrm>
    </dsp:sp>
    <dsp:sp modelId="{C751DA3F-DEB5-45B2-BFBA-BD6C0565AD45}">
      <dsp:nvSpPr>
        <dsp:cNvPr id="0" name=""/>
        <dsp:cNvSpPr/>
      </dsp:nvSpPr>
      <dsp:spPr>
        <a:xfrm>
          <a:off x="1296727" y="289912"/>
          <a:ext cx="4473256" cy="4611732"/>
        </a:xfrm>
        <a:prstGeom prst="pie">
          <a:avLst>
            <a:gd name="adj1" fmla="val 90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/>
            <a:t>거주환경의 개선</a:t>
          </a:r>
          <a:endParaRPr lang="ko-KR" altLang="en-US" sz="2400" b="1" kern="1200" dirty="0"/>
        </a:p>
      </dsp:txBody>
      <dsp:txXfrm>
        <a:off x="1814879" y="1267160"/>
        <a:ext cx="1597591" cy="1372539"/>
      </dsp:txXfrm>
    </dsp:sp>
    <dsp:sp modelId="{93552348-E220-41BE-8853-E4D06F592681}">
      <dsp:nvSpPr>
        <dsp:cNvPr id="0" name=""/>
        <dsp:cNvSpPr/>
      </dsp:nvSpPr>
      <dsp:spPr>
        <a:xfrm>
          <a:off x="1214440" y="103184"/>
          <a:ext cx="4952894" cy="495289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39C3F-B742-48BF-9741-400381E173C9}">
      <dsp:nvSpPr>
        <dsp:cNvPr id="0" name=""/>
        <dsp:cNvSpPr/>
      </dsp:nvSpPr>
      <dsp:spPr>
        <a:xfrm>
          <a:off x="1147676" y="276453"/>
          <a:ext cx="4952894" cy="495289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6DAFD-2820-4A75-80DD-F2DDFF41288B}">
      <dsp:nvSpPr>
        <dsp:cNvPr id="0" name=""/>
        <dsp:cNvSpPr/>
      </dsp:nvSpPr>
      <dsp:spPr>
        <a:xfrm>
          <a:off x="1056275" y="118495"/>
          <a:ext cx="4952894" cy="495289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DDAA863-82E1-4119-815D-2EA5458945F2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C885A26-139F-400A-BD4D-B4A3170439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5400" dirty="0" smtClean="0"/>
              <a:t>한국</a:t>
            </a:r>
            <a:r>
              <a:rPr lang="ko-KR" altLang="en-US" dirty="0" smtClean="0"/>
              <a:t> </a:t>
            </a:r>
            <a:r>
              <a:rPr lang="ko-KR" altLang="en-US" sz="4800" dirty="0" err="1" smtClean="0"/>
              <a:t>대덕밸리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대덕연구단지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2857496"/>
            <a:ext cx="7772400" cy="1508760"/>
          </a:xfrm>
        </p:spPr>
        <p:txBody>
          <a:bodyPr/>
          <a:lstStyle/>
          <a:p>
            <a:pPr algn="r"/>
            <a:r>
              <a:rPr lang="ko-KR" altLang="en-US" dirty="0" err="1" smtClean="0"/>
              <a:t>최새미</a:t>
            </a:r>
            <a:r>
              <a:rPr lang="ko-KR" altLang="en-US" dirty="0" smtClean="0"/>
              <a:t> </a:t>
            </a:r>
            <a:r>
              <a:rPr lang="en-US" altLang="ko-KR" dirty="0" smtClean="0"/>
              <a:t>20709908</a:t>
            </a:r>
          </a:p>
          <a:p>
            <a:pPr algn="r"/>
            <a:r>
              <a:rPr lang="ko-KR" altLang="en-US" dirty="0" smtClean="0"/>
              <a:t>육혜선 </a:t>
            </a:r>
            <a:r>
              <a:rPr lang="en-US" altLang="ko-KR" dirty="0" smtClean="0"/>
              <a:t>20709704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대덕밸리의</a:t>
            </a:r>
            <a:r>
              <a:rPr lang="ko-KR" altLang="en-US" dirty="0" smtClean="0"/>
              <a:t> 현황 및 산업구조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428737"/>
            <a:ext cx="564360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벤처기업 창업자의 창업직전  경력과 활동지역</a:t>
            </a:r>
            <a:endParaRPr lang="ko-KR" altLang="en-US" dirty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785786" y="1918572"/>
          <a:ext cx="7786742" cy="44694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0132"/>
                <a:gridCol w="1214444"/>
                <a:gridCol w="964414"/>
                <a:gridCol w="964414"/>
                <a:gridCol w="964414"/>
                <a:gridCol w="892974"/>
                <a:gridCol w="857256"/>
                <a:gridCol w="928694"/>
              </a:tblGrid>
              <a:tr h="629850">
                <a:tc gridSpan="2"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대전시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충청남도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수도권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err="1" smtClean="0"/>
                        <a:t>그외국내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해외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합계</a:t>
                      </a:r>
                      <a:endParaRPr lang="ko-KR" altLang="en-US" sz="2000" dirty="0"/>
                    </a:p>
                  </a:txBody>
                  <a:tcPr/>
                </a:tc>
              </a:tr>
              <a:tr h="769556"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기업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대기업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5.9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7.2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5.4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1.8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21.6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769556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중소기업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13.2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4.2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18.6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445853"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대학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교수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6.6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2.4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10.2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445853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학생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7.2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9.0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445853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연구기관</a:t>
                      </a:r>
                      <a:endParaRPr lang="ko-KR" alt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35.3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36.5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445853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기타</a:t>
                      </a:r>
                      <a:endParaRPr lang="ko-KR" alt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3.0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0.0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4.2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445853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2000" b="1" dirty="0" smtClean="0"/>
                        <a:t>합계</a:t>
                      </a:r>
                      <a:endParaRPr lang="ko-KR" alt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71.2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2.4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15.0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9.0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2.4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1" dirty="0" smtClean="0"/>
                        <a:t>100</a:t>
                      </a:r>
                      <a:endParaRPr lang="ko-KR" altLang="en-US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72396" y="1428736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단위</a:t>
            </a:r>
            <a:r>
              <a:rPr lang="en-US" altLang="ko-KR" dirty="0" smtClean="0"/>
              <a:t>: %)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6488668"/>
            <a:ext cx="3748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주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황주성</a:t>
            </a:r>
            <a:r>
              <a:rPr lang="en-US" altLang="ko-KR" b="1" dirty="0" smtClean="0"/>
              <a:t>(2001)</a:t>
            </a:r>
            <a:r>
              <a:rPr lang="ko-KR" altLang="en-US" b="1" dirty="0" smtClean="0"/>
              <a:t>의 설문조사 결과임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대덕밸리의</a:t>
            </a:r>
            <a:r>
              <a:rPr lang="ko-KR" altLang="en-US" dirty="0" smtClean="0"/>
              <a:t> 특성 및 경쟁력</a:t>
            </a:r>
            <a:endParaRPr lang="ko-KR" altLang="en-US" dirty="0"/>
          </a:p>
        </p:txBody>
      </p:sp>
      <p:grpSp>
        <p:nvGrpSpPr>
          <p:cNvPr id="5" name="그룹 4"/>
          <p:cNvGrpSpPr/>
          <p:nvPr/>
        </p:nvGrpSpPr>
        <p:grpSpPr>
          <a:xfrm>
            <a:off x="1214414" y="1397000"/>
            <a:ext cx="7215238" cy="5246710"/>
            <a:chOff x="1214414" y="1397000"/>
            <a:chExt cx="7215238" cy="5246710"/>
          </a:xfrm>
        </p:grpSpPr>
        <p:graphicFrame>
          <p:nvGraphicFramePr>
            <p:cNvPr id="3" name="다이어그램 2"/>
            <p:cNvGraphicFramePr/>
            <p:nvPr/>
          </p:nvGraphicFramePr>
          <p:xfrm>
            <a:off x="1214414" y="1397000"/>
            <a:ext cx="7215238" cy="52467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TextBox 3"/>
            <p:cNvSpPr txBox="1"/>
            <p:nvPr/>
          </p:nvSpPr>
          <p:spPr>
            <a:xfrm>
              <a:off x="5072066" y="2714620"/>
              <a:ext cx="25717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/>
                <a:t>기술 상업화</a:t>
              </a:r>
              <a:endParaRPr lang="en-US" altLang="ko-KR" sz="2400" b="1" dirty="0" smtClean="0"/>
            </a:p>
            <a:p>
              <a:r>
                <a:rPr lang="ko-KR" altLang="en-US" sz="2400" b="1" dirty="0" smtClean="0"/>
                <a:t>지원체계의</a:t>
              </a:r>
              <a:endParaRPr lang="en-US" altLang="ko-KR" sz="2400" b="1" dirty="0" smtClean="0"/>
            </a:p>
            <a:p>
              <a:r>
                <a:rPr lang="ko-KR" altLang="en-US" sz="2400" b="1" dirty="0" smtClean="0"/>
                <a:t> 강화</a:t>
              </a:r>
              <a:endParaRPr lang="ko-KR" alt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2.22222E-6 C -0.02657 -0.01551 -0.0632 -0.0625 -0.07431 -0.10764 C -0.08542 -0.15277 -0.09272 -0.2331 -0.06615 -0.27106 C -0.03959 -0.30902 0.04461 -0.36088 0.08541 -0.33541 C 0.12621 -0.30995 0.17899 -0.17176 0.17899 -0.11828 C 0.17899 -0.06481 0.11527 -0.03518 0.08541 -0.01504 C 0.05555 0.0051 0.02656 0.01551 -5.83333E-6 -2.22222E-6 Z " pathEditMode="relative" ptsTypes="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928662" y="1357298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</a:t>
            </a:r>
            <a:r>
              <a:rPr lang="ko-KR" altLang="en-US" dirty="0" smtClean="0"/>
              <a:t> 개요</a:t>
            </a:r>
            <a:endParaRPr lang="ko-KR" altLang="en-US" dirty="0"/>
          </a:p>
        </p:txBody>
      </p:sp>
      <p:sp>
        <p:nvSpPr>
          <p:cNvPr id="5" name="타원 4"/>
          <p:cNvSpPr/>
          <p:nvPr/>
        </p:nvSpPr>
        <p:spPr>
          <a:xfrm>
            <a:off x="1785918" y="1071546"/>
            <a:ext cx="6286544" cy="557214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타원 5"/>
          <p:cNvSpPr/>
          <p:nvPr/>
        </p:nvSpPr>
        <p:spPr>
          <a:xfrm>
            <a:off x="3000364" y="2214554"/>
            <a:ext cx="3857652" cy="364333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타원 6"/>
          <p:cNvSpPr/>
          <p:nvPr/>
        </p:nvSpPr>
        <p:spPr>
          <a:xfrm>
            <a:off x="3643306" y="2928934"/>
            <a:ext cx="2562244" cy="2133616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786182" y="242886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대전시 </a:t>
            </a:r>
            <a:r>
              <a:rPr lang="ko-KR" altLang="en-US" sz="2400" b="1" dirty="0" err="1" smtClean="0"/>
              <a:t>일부지역</a:t>
            </a:r>
            <a:endParaRPr lang="ko-KR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00298" y="1643050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대전시소재 대학이나 벤처집적시설</a:t>
            </a:r>
            <a:endParaRPr lang="ko-KR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29058" y="3714752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대덕연구단지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</a:t>
            </a:r>
            <a:r>
              <a:rPr lang="ko-KR" altLang="en-US" dirty="0" smtClean="0"/>
              <a:t> 개요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28662" y="1428736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ko-KR" altLang="en-US" b="1" dirty="0" smtClean="0"/>
              <a:t>벤처기업의 위치</a:t>
            </a:r>
          </a:p>
          <a:p>
            <a:pPr>
              <a:buNone/>
            </a:pPr>
            <a:r>
              <a:rPr lang="ko-KR" altLang="en-US" dirty="0" smtClean="0"/>
              <a:t>  </a:t>
            </a:r>
            <a:r>
              <a:rPr lang="ko-KR" altLang="en-US" sz="3200" dirty="0" smtClean="0"/>
              <a:t>대덕연구단지에는 총 </a:t>
            </a:r>
            <a:r>
              <a:rPr lang="en-US" altLang="ko-KR" sz="3200" dirty="0" smtClean="0"/>
              <a:t>502</a:t>
            </a:r>
            <a:r>
              <a:rPr lang="ko-KR" altLang="en-US" sz="3200" dirty="0" smtClean="0"/>
              <a:t>개의 기관이 있다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이중 </a:t>
            </a:r>
            <a:r>
              <a:rPr lang="en-US" altLang="ko-KR" sz="3200" dirty="0" smtClean="0"/>
              <a:t>2001</a:t>
            </a:r>
            <a:r>
              <a:rPr lang="ko-KR" altLang="en-US" sz="3200" dirty="0" smtClean="0"/>
              <a:t>년 말에 </a:t>
            </a:r>
            <a:r>
              <a:rPr lang="en-US" altLang="ko-KR" sz="3200" dirty="0" smtClean="0"/>
              <a:t>430</a:t>
            </a:r>
            <a:r>
              <a:rPr lang="ko-KR" altLang="en-US" sz="3200" dirty="0" smtClean="0"/>
              <a:t>개가 벤처기업이지만 이들은 인력으로는 </a:t>
            </a:r>
            <a:r>
              <a:rPr lang="en-US" altLang="ko-KR" sz="3200" dirty="0" smtClean="0"/>
              <a:t>3</a:t>
            </a:r>
            <a:r>
              <a:rPr lang="ko-KR" altLang="en-US" sz="3200" dirty="0" err="1" smtClean="0"/>
              <a:t>만명</a:t>
            </a:r>
            <a:r>
              <a:rPr lang="ko-KR" altLang="en-US" sz="3200" dirty="0" smtClean="0"/>
              <a:t> 중 </a:t>
            </a:r>
            <a:r>
              <a:rPr lang="en-US" altLang="ko-KR" sz="3200" dirty="0" smtClean="0"/>
              <a:t>4,200</a:t>
            </a:r>
            <a:r>
              <a:rPr lang="ko-KR" altLang="en-US" sz="3200" dirty="0" smtClean="0"/>
              <a:t>명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예산은 </a:t>
            </a:r>
            <a:r>
              <a:rPr lang="en-US" altLang="ko-KR" sz="3200" dirty="0" smtClean="0"/>
              <a:t>2</a:t>
            </a:r>
            <a:r>
              <a:rPr lang="ko-KR" altLang="en-US" sz="3200" dirty="0" smtClean="0"/>
              <a:t>조 </a:t>
            </a:r>
            <a:r>
              <a:rPr lang="en-US" altLang="ko-KR" sz="3200" dirty="0" smtClean="0"/>
              <a:t>7,500</a:t>
            </a:r>
            <a:r>
              <a:rPr lang="ko-KR" altLang="en-US" sz="3200" dirty="0" err="1" smtClean="0"/>
              <a:t>억원</a:t>
            </a:r>
            <a:r>
              <a:rPr lang="ko-KR" altLang="en-US" sz="3200" dirty="0" smtClean="0"/>
              <a:t> 중 </a:t>
            </a:r>
            <a:r>
              <a:rPr lang="en-US" altLang="ko-KR" sz="3200" dirty="0" smtClean="0"/>
              <a:t>2,500</a:t>
            </a:r>
            <a:r>
              <a:rPr lang="ko-KR" altLang="en-US" sz="3200" dirty="0" err="1" smtClean="0"/>
              <a:t>억원에</a:t>
            </a:r>
            <a:r>
              <a:rPr lang="ko-KR" altLang="en-US" sz="3200" dirty="0" smtClean="0"/>
              <a:t> 불과하다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대덕연구단지에 벤처기업이 급격히 확대되고 있지만 아직은 미약하다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그러나 이들이 대덕연구단지를 교육연구도시에서 교육</a:t>
            </a:r>
            <a:r>
              <a:rPr lang="en-US" altLang="ko-KR" sz="3200" dirty="0" smtClean="0"/>
              <a:t>-</a:t>
            </a:r>
            <a:r>
              <a:rPr lang="ko-KR" altLang="en-US" sz="3200" dirty="0" smtClean="0"/>
              <a:t>연구</a:t>
            </a:r>
            <a:r>
              <a:rPr lang="en-US" altLang="ko-KR" sz="3200" dirty="0" smtClean="0"/>
              <a:t>-</a:t>
            </a:r>
            <a:r>
              <a:rPr lang="ko-KR" altLang="en-US" sz="3200" dirty="0" smtClean="0"/>
              <a:t>벤처도시로 성격을 변화시키고 있다</a:t>
            </a:r>
            <a:r>
              <a:rPr lang="en-US" altLang="ko-KR" sz="3200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</a:t>
            </a:r>
            <a:r>
              <a:rPr lang="ko-KR" altLang="en-US" dirty="0" smtClean="0"/>
              <a:t> 개요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1714488"/>
            <a:ext cx="757242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/>
              <a:t>ㆍ대덕밸리</a:t>
            </a:r>
            <a:r>
              <a:rPr lang="ko-KR" altLang="en-US" sz="2800" dirty="0" smtClean="0"/>
              <a:t>  벤처기업  배출 </a:t>
            </a:r>
            <a:r>
              <a:rPr lang="en-US" altLang="ko-KR" sz="2800" dirty="0" smtClean="0"/>
              <a:t>3</a:t>
            </a:r>
            <a:r>
              <a:rPr lang="ko-KR" altLang="en-US" sz="2800" dirty="0" smtClean="0"/>
              <a:t>대 기관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 </a:t>
            </a:r>
            <a:r>
              <a:rPr lang="en-US" altLang="ko-KR" sz="2800" dirty="0" smtClean="0"/>
              <a:t>1998</a:t>
            </a:r>
            <a:r>
              <a:rPr lang="ko-KR" altLang="en-US" sz="2800" dirty="0" smtClean="0"/>
              <a:t>년 벤처정책이 시행되기 이전까지 </a:t>
            </a:r>
            <a:r>
              <a:rPr lang="ko-KR" altLang="en-US" sz="2800" dirty="0" err="1" smtClean="0"/>
              <a:t>대덕밸리의</a:t>
            </a:r>
            <a:r>
              <a:rPr lang="ko-KR" altLang="en-US" sz="2800" dirty="0" smtClean="0"/>
              <a:t> 벤처기업을 가장 많이 배출한 기관은 전자통신연구원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표준과학연구원 및 한국과학기술원이다</a:t>
            </a:r>
            <a:r>
              <a:rPr lang="en-US" altLang="ko-KR" sz="2800" dirty="0" smtClean="0"/>
              <a:t>. 1998</a:t>
            </a:r>
            <a:r>
              <a:rPr lang="ko-KR" altLang="en-US" sz="2800" dirty="0" err="1" smtClean="0"/>
              <a:t>년말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대덕밸리벤처연합회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회원사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65</a:t>
            </a:r>
            <a:r>
              <a:rPr lang="ko-KR" altLang="en-US" sz="2800" dirty="0" smtClean="0"/>
              <a:t>개 중 전자통신연구원이 </a:t>
            </a:r>
            <a:r>
              <a:rPr lang="en-US" altLang="ko-KR" sz="2800" dirty="0" smtClean="0"/>
              <a:t>27</a:t>
            </a:r>
            <a:r>
              <a:rPr lang="ko-KR" altLang="en-US" sz="2800" dirty="0" smtClean="0"/>
              <a:t>개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표준과학연구원과 과학기술원이 각 </a:t>
            </a:r>
            <a:r>
              <a:rPr lang="en-US" altLang="ko-KR" sz="2800" dirty="0" smtClean="0"/>
              <a:t>11</a:t>
            </a:r>
            <a:r>
              <a:rPr lang="ko-KR" altLang="en-US" sz="2800" dirty="0" smtClean="0"/>
              <a:t>개 기업의 근원지가 되었다</a:t>
            </a:r>
            <a:r>
              <a:rPr lang="en-US" altLang="ko-KR" sz="2800" dirty="0" smtClean="0"/>
              <a:t>. </a:t>
            </a:r>
            <a:r>
              <a:rPr lang="ko-KR" altLang="en-US" sz="2800" dirty="0" err="1" smtClean="0"/>
              <a:t>벤처정책이후에는</a:t>
            </a:r>
            <a:r>
              <a:rPr lang="ko-KR" altLang="en-US" sz="2800" dirty="0" smtClean="0"/>
              <a:t> 전자통신연구원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한국과학기술연구원</a:t>
            </a:r>
            <a:r>
              <a:rPr lang="en-US" altLang="ko-KR" sz="2800" dirty="0" smtClean="0"/>
              <a:t>(KAIST) </a:t>
            </a:r>
            <a:r>
              <a:rPr lang="ko-KR" altLang="en-US" sz="2800" dirty="0" smtClean="0"/>
              <a:t>및 생명공학연구원이 </a:t>
            </a:r>
            <a:r>
              <a:rPr lang="en-US" altLang="ko-KR" sz="2800" dirty="0" smtClean="0"/>
              <a:t>3</a:t>
            </a:r>
            <a:r>
              <a:rPr lang="ko-KR" altLang="en-US" sz="2800" dirty="0" smtClean="0"/>
              <a:t>대 벤처기업 배출기관이 되었다</a:t>
            </a:r>
            <a:r>
              <a:rPr lang="en-US" altLang="ko-KR" sz="2800" dirty="0" smtClean="0"/>
              <a:t>.</a:t>
            </a:r>
            <a:endParaRPr lang="ko-KR" altLang="en-US" sz="2800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4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ko-KR" altLang="en-US" dirty="0" err="1" smtClean="0"/>
              <a:t>대덕밸리</a:t>
            </a:r>
            <a:r>
              <a:rPr lang="ko-KR" altLang="en-US" dirty="0" smtClean="0"/>
              <a:t> 개요</a:t>
            </a:r>
            <a:endParaRPr lang="ko-KR" altLang="en-US" dirty="0"/>
          </a:p>
        </p:txBody>
      </p:sp>
      <p:grpSp>
        <p:nvGrpSpPr>
          <p:cNvPr id="8" name="그룹 7"/>
          <p:cNvGrpSpPr/>
          <p:nvPr/>
        </p:nvGrpSpPr>
        <p:grpSpPr>
          <a:xfrm>
            <a:off x="755576" y="404664"/>
            <a:ext cx="6552728" cy="1008112"/>
            <a:chOff x="755576" y="404664"/>
            <a:chExt cx="6552728" cy="1008112"/>
          </a:xfrm>
        </p:grpSpPr>
        <p:sp>
          <p:nvSpPr>
            <p:cNvPr id="6" name="한쪽 모서리가 둥근 사각형 5"/>
            <p:cNvSpPr/>
            <p:nvPr/>
          </p:nvSpPr>
          <p:spPr>
            <a:xfrm>
              <a:off x="755576" y="404664"/>
              <a:ext cx="6480720" cy="1008112"/>
            </a:xfrm>
            <a:prstGeom prst="round1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55576" y="620688"/>
              <a:ext cx="655272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800" dirty="0" err="1" smtClean="0"/>
                <a:t>대덕벨리의</a:t>
              </a:r>
              <a:r>
                <a:rPr lang="ko-KR" altLang="en-US" sz="3800" dirty="0" smtClean="0"/>
                <a:t> 형성요인 및 역사</a:t>
              </a:r>
              <a:endParaRPr lang="ko-KR" altLang="en-US" sz="3800" dirty="0"/>
            </a:p>
          </p:txBody>
        </p:sp>
      </p:grpSp>
      <p:sp>
        <p:nvSpPr>
          <p:cNvPr id="9" name="모서리가 둥근 직사각형 8"/>
          <p:cNvSpPr/>
          <p:nvPr/>
        </p:nvSpPr>
        <p:spPr>
          <a:xfrm>
            <a:off x="611560" y="260648"/>
            <a:ext cx="7920880" cy="151216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대덕연구단지는 일본의 </a:t>
            </a:r>
            <a:r>
              <a:rPr lang="ko-KR" altLang="en-US" sz="25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쓰쿠바</a:t>
            </a:r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연구학원도시를 모델로</a:t>
            </a:r>
            <a:endParaRPr lang="en-US" altLang="ko-KR" sz="25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ko-KR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1974</a:t>
            </a:r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년 조성에 착수하여 </a:t>
            </a:r>
            <a:r>
              <a:rPr lang="en-US" altLang="ko-KR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1992</a:t>
            </a:r>
            <a:r>
              <a:rPr lang="ko-KR" altLang="en-US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년 준공</a:t>
            </a:r>
            <a:endParaRPr lang="en-US" altLang="ko-KR" sz="25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539552" y="1844824"/>
            <a:ext cx="8280920" cy="1872208"/>
            <a:chOff x="539552" y="1844824"/>
            <a:chExt cx="8280920" cy="1872208"/>
          </a:xfrm>
        </p:grpSpPr>
        <p:sp>
          <p:nvSpPr>
            <p:cNvPr id="11" name="아래쪽 화살표 10"/>
            <p:cNvSpPr/>
            <p:nvPr/>
          </p:nvSpPr>
          <p:spPr>
            <a:xfrm>
              <a:off x="4283968" y="1844824"/>
              <a:ext cx="500066" cy="500066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4" name="그룹 13"/>
            <p:cNvGrpSpPr/>
            <p:nvPr/>
          </p:nvGrpSpPr>
          <p:grpSpPr>
            <a:xfrm>
              <a:off x="539552" y="2420888"/>
              <a:ext cx="8280920" cy="1296144"/>
              <a:chOff x="539552" y="2420888"/>
              <a:chExt cx="8280920" cy="1296144"/>
            </a:xfrm>
          </p:grpSpPr>
          <p:sp>
            <p:nvSpPr>
              <p:cNvPr id="12" name="모서리가 둥근 직사각형 11"/>
              <p:cNvSpPr/>
              <p:nvPr/>
            </p:nvSpPr>
            <p:spPr>
              <a:xfrm>
                <a:off x="539552" y="2420888"/>
                <a:ext cx="8280920" cy="1296144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altLang="ko-KR" sz="2800" dirty="0" smtClean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827584" y="2564905"/>
                <a:ext cx="7992888" cy="95410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altLang="ko-KR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1994</a:t>
                </a:r>
                <a:r>
                  <a:rPr lang="ko-KR" altLang="en-US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년 </a:t>
                </a:r>
                <a:r>
                  <a:rPr lang="en-US" altLang="ko-KR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KAIST </a:t>
                </a:r>
                <a:r>
                  <a:rPr lang="ko-KR" altLang="en-US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내에 </a:t>
                </a:r>
                <a:r>
                  <a:rPr lang="en-US" altLang="ko-KR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TIC </a:t>
                </a:r>
                <a:r>
                  <a:rPr lang="en-US" altLang="ko-KR" sz="20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(</a:t>
                </a:r>
                <a:r>
                  <a:rPr lang="en-US" altLang="ko-KR" sz="2000" b="0" cap="none" spc="0" dirty="0" err="1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Technolongy</a:t>
                </a:r>
                <a:r>
                  <a:rPr lang="en-US" altLang="ko-KR" sz="20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 Innovation Center) </a:t>
                </a:r>
                <a:r>
                  <a:rPr lang="ko-KR" altLang="en-US" sz="2000" dirty="0" err="1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ㆍ</a:t>
                </a:r>
                <a:r>
                  <a:rPr lang="en-US" altLang="ko-KR" sz="20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 </a:t>
                </a:r>
              </a:p>
              <a:p>
                <a:pPr algn="ctr"/>
                <a:r>
                  <a:rPr lang="en-US" altLang="ko-KR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TBI </a:t>
                </a:r>
                <a:r>
                  <a:rPr lang="en-US" altLang="ko-KR" sz="20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(Technological Business Incubator) </a:t>
                </a:r>
                <a:r>
                  <a:rPr lang="ko-KR" altLang="en-US" sz="2800" b="0" cap="none" spc="0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가 설립된 이후  본격화</a:t>
                </a:r>
                <a:endParaRPr lang="ko-KR" altLang="en-US" sz="2800" b="0" cap="none" spc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2" name="그룹 21"/>
          <p:cNvGrpSpPr/>
          <p:nvPr/>
        </p:nvGrpSpPr>
        <p:grpSpPr>
          <a:xfrm>
            <a:off x="611560" y="3861048"/>
            <a:ext cx="8306828" cy="1872208"/>
            <a:chOff x="611560" y="3861048"/>
            <a:chExt cx="8306828" cy="1872208"/>
          </a:xfrm>
        </p:grpSpPr>
        <p:grpSp>
          <p:nvGrpSpPr>
            <p:cNvPr id="16" name="그룹 15"/>
            <p:cNvGrpSpPr/>
            <p:nvPr/>
          </p:nvGrpSpPr>
          <p:grpSpPr>
            <a:xfrm>
              <a:off x="611560" y="3861048"/>
              <a:ext cx="8280920" cy="1872208"/>
              <a:chOff x="539552" y="1844824"/>
              <a:chExt cx="8280920" cy="1872208"/>
            </a:xfrm>
          </p:grpSpPr>
          <p:sp>
            <p:nvSpPr>
              <p:cNvPr id="17" name="아래쪽 화살표 16"/>
              <p:cNvSpPr/>
              <p:nvPr/>
            </p:nvSpPr>
            <p:spPr>
              <a:xfrm>
                <a:off x="4283968" y="1844824"/>
                <a:ext cx="500066" cy="500066"/>
              </a:xfrm>
              <a:prstGeom prst="down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모서리가 둥근 직사각형 18"/>
              <p:cNvSpPr/>
              <p:nvPr/>
            </p:nvSpPr>
            <p:spPr>
              <a:xfrm>
                <a:off x="539552" y="2420888"/>
                <a:ext cx="8280920" cy="1296144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altLang="ko-KR" sz="2800" dirty="0" smtClean="0"/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755576" y="4581128"/>
              <a:ext cx="8162812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ko-KR" sz="28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1999</a:t>
              </a:r>
              <a:r>
                <a:rPr lang="ko-KR" altLang="en-US" sz="28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년 대덕연구단지 관리 부서인 과학기술부에서  </a:t>
              </a:r>
              <a:endParaRPr lang="en-US" altLang="ko-KR" sz="2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r>
                <a:rPr lang="ko-KR" altLang="en-US" sz="28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「대덕연구단지관리법」을 개정</a:t>
              </a:r>
              <a:endParaRPr lang="ko-KR" altLang="en-US" sz="28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23" name="위로 구부러진 화살표 22"/>
          <p:cNvSpPr/>
          <p:nvPr/>
        </p:nvSpPr>
        <p:spPr>
          <a:xfrm rot="20638683">
            <a:off x="3552008" y="5243090"/>
            <a:ext cx="3990451" cy="1529422"/>
          </a:xfrm>
          <a:prstGeom prst="curvedUpArrow">
            <a:avLst>
              <a:gd name="adj1" fmla="val 19715"/>
              <a:gd name="adj2" fmla="val 70829"/>
              <a:gd name="adj3" fmla="val 35924"/>
            </a:avLst>
          </a:prstGeom>
          <a:solidFill>
            <a:schemeClr val="tx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24" name="그림 23" descr="2010021014481832252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132856"/>
            <a:ext cx="4448175" cy="2600325"/>
          </a:xfrm>
          <a:prstGeom prst="rect">
            <a:avLst/>
          </a:prstGeom>
        </p:spPr>
      </p:pic>
      <p:grpSp>
        <p:nvGrpSpPr>
          <p:cNvPr id="27" name="그룹 26"/>
          <p:cNvGrpSpPr/>
          <p:nvPr/>
        </p:nvGrpSpPr>
        <p:grpSpPr>
          <a:xfrm>
            <a:off x="467544" y="188640"/>
            <a:ext cx="4968552" cy="3240360"/>
            <a:chOff x="467544" y="188640"/>
            <a:chExt cx="4968552" cy="3240360"/>
          </a:xfrm>
        </p:grpSpPr>
        <p:sp>
          <p:nvSpPr>
            <p:cNvPr id="25" name="타원형 설명선 24"/>
            <p:cNvSpPr/>
            <p:nvPr/>
          </p:nvSpPr>
          <p:spPr>
            <a:xfrm>
              <a:off x="467544" y="188640"/>
              <a:ext cx="4968552" cy="3240360"/>
            </a:xfrm>
            <a:prstGeom prst="wedgeEllipseCallout">
              <a:avLst>
                <a:gd name="adj1" fmla="val 42562"/>
                <a:gd name="adj2" fmla="val 6549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5576" y="836712"/>
              <a:ext cx="4464496" cy="2232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dirty="0" smtClean="0"/>
                <a:t>2002</a:t>
              </a:r>
              <a:r>
                <a:rPr lang="ko-KR" altLang="en-US" sz="2800" dirty="0" smtClean="0"/>
                <a:t>년  벤처 협동화 단지는 </a:t>
              </a:r>
              <a:r>
                <a:rPr lang="en-US" altLang="ko-KR" sz="2800" dirty="0" smtClean="0"/>
                <a:t>10</a:t>
              </a:r>
              <a:r>
                <a:rPr lang="ko-KR" altLang="en-US" sz="2800" dirty="0" smtClean="0"/>
                <a:t>개 소가 조성되어 있으며</a:t>
              </a:r>
              <a:r>
                <a:rPr lang="en-US" altLang="ko-KR" sz="2800" dirty="0" smtClean="0"/>
                <a:t>, </a:t>
              </a:r>
              <a:r>
                <a:rPr lang="ko-KR" altLang="en-US" sz="2800" dirty="0" smtClean="0"/>
                <a:t>여기에 입주한 업체는 </a:t>
              </a:r>
              <a:r>
                <a:rPr lang="en-US" altLang="ko-KR" sz="2800" dirty="0" smtClean="0"/>
                <a:t>100</a:t>
              </a:r>
              <a:r>
                <a:rPr lang="ko-KR" altLang="en-US" sz="2800" dirty="0" smtClean="0"/>
                <a:t>여 개에 달함 </a:t>
              </a:r>
            </a:p>
            <a:p>
              <a:endParaRPr lang="ko-KR" alt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대덕밸리의</a:t>
            </a:r>
            <a:r>
              <a:rPr lang="ko-KR" altLang="en-US" dirty="0" smtClean="0"/>
              <a:t> 현황 및 산업구조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500174"/>
            <a:ext cx="7429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대전시 벤처기업의 업종별 현황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571472" y="2071678"/>
          <a:ext cx="8215367" cy="328614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96089"/>
                <a:gridCol w="1153213"/>
                <a:gridCol w="1153213"/>
                <a:gridCol w="1153213"/>
                <a:gridCol w="1153213"/>
                <a:gridCol w="1153213"/>
                <a:gridCol w="1153213"/>
              </a:tblGrid>
              <a:tr h="78599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계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정보통신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환경기계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생명공학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원자력</a:t>
                      </a:r>
                      <a:endParaRPr lang="en-US" altLang="ko-KR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반도체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dirty="0" smtClean="0"/>
                        <a:t>기타</a:t>
                      </a:r>
                      <a:endParaRPr lang="ko-KR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12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계</a:t>
                      </a:r>
                      <a:endParaRPr lang="ko-KR" altLang="en-US" sz="20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694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345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175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91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11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72</a:t>
                      </a:r>
                      <a:endParaRPr lang="ko-KR" altLang="en-US" sz="20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36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벤처확인</a:t>
                      </a:r>
                      <a:endParaRPr lang="ko-KR" altLang="en-US" sz="20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454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226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114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59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7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48</a:t>
                      </a:r>
                      <a:endParaRPr lang="ko-KR" altLang="en-US" sz="20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212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미확인</a:t>
                      </a:r>
                      <a:endParaRPr lang="ko-KR" altLang="en-US" sz="20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240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119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61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32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24</a:t>
                      </a:r>
                      <a:endParaRPr lang="ko-KR" altLang="en-US" sz="20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212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비율</a:t>
                      </a:r>
                      <a:endParaRPr lang="ko-KR" altLang="en-US" sz="20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100</a:t>
                      </a:r>
                      <a:endParaRPr lang="ko-KR" altLang="en-US" sz="20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49.7</a:t>
                      </a:r>
                      <a:endParaRPr lang="ko-KR" altLang="en-US" sz="20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25.2</a:t>
                      </a:r>
                      <a:endParaRPr lang="ko-KR" altLang="en-US" sz="20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13.1</a:t>
                      </a:r>
                      <a:endParaRPr lang="ko-KR" altLang="en-US" sz="20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1.6</a:t>
                      </a:r>
                      <a:endParaRPr lang="ko-KR" altLang="en-US" sz="20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10.4</a:t>
                      </a:r>
                      <a:endParaRPr lang="ko-KR" altLang="en-US" sz="20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86578" y="1571612"/>
            <a:ext cx="17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(</a:t>
            </a:r>
            <a:r>
              <a:rPr lang="ko-KR" altLang="en-US" dirty="0" smtClean="0"/>
              <a:t>단위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 사</a:t>
            </a:r>
            <a:r>
              <a:rPr lang="en-US" altLang="ko-KR" dirty="0" smtClean="0"/>
              <a:t>, %)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1012" y="5429264"/>
            <a:ext cx="85729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주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미확인 벤처기업 포함</a:t>
            </a:r>
            <a:r>
              <a:rPr lang="en-US" altLang="ko-KR" sz="2000" dirty="0" smtClean="0"/>
              <a:t>(2001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월말 기준</a:t>
            </a:r>
            <a:r>
              <a:rPr lang="en-US" altLang="ko-KR" sz="2000" dirty="0" smtClean="0"/>
              <a:t>)</a:t>
            </a:r>
          </a:p>
          <a:p>
            <a:r>
              <a:rPr lang="ko-KR" altLang="en-US" sz="2000" dirty="0" smtClean="0"/>
              <a:t>자료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대전광역시</a:t>
            </a:r>
            <a:r>
              <a:rPr lang="en-US" altLang="ko-KR" sz="2000" dirty="0" smtClean="0"/>
              <a:t>(2001),</a:t>
            </a:r>
            <a:r>
              <a:rPr lang="ko-KR" altLang="en-US" sz="2000" dirty="0" smtClean="0"/>
              <a:t>「</a:t>
            </a:r>
            <a:r>
              <a:rPr lang="ko-KR" altLang="en-US" sz="2000" dirty="0" err="1" smtClean="0"/>
              <a:t>대덕밸리의</a:t>
            </a:r>
            <a:r>
              <a:rPr lang="ko-KR" altLang="en-US" sz="2000" dirty="0" smtClean="0"/>
              <a:t> 이상과 실현</a:t>
            </a:r>
            <a:r>
              <a:rPr lang="en-US" altLang="ko-KR" sz="2000" dirty="0" smtClean="0"/>
              <a:t>-</a:t>
            </a:r>
            <a:r>
              <a:rPr lang="ko-KR" altLang="en-US" sz="2000" dirty="0" err="1" smtClean="0"/>
              <a:t>대덕밸리</a:t>
            </a:r>
            <a:r>
              <a:rPr lang="ko-KR" altLang="en-US" sz="2000" dirty="0" smtClean="0"/>
              <a:t> 종합육성 계획 </a:t>
            </a:r>
            <a:r>
              <a:rPr lang="ko-KR" altLang="en-US" dirty="0" smtClean="0"/>
              <a:t>」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대덕밸리의</a:t>
            </a:r>
            <a:r>
              <a:rPr lang="ko-KR" altLang="en-US" dirty="0" smtClean="0"/>
              <a:t> 현황 및 산업구조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500174"/>
            <a:ext cx="4307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대덕연구단지의 연구기관 현황</a:t>
            </a:r>
            <a:endParaRPr lang="ko-KR" altLang="en-US" sz="24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2910" y="2071678"/>
          <a:ext cx="8286807" cy="27086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43008"/>
                <a:gridCol w="928694"/>
                <a:gridCol w="928694"/>
                <a:gridCol w="928694"/>
                <a:gridCol w="928694"/>
                <a:gridCol w="714380"/>
                <a:gridCol w="785815"/>
                <a:gridCol w="857256"/>
                <a:gridCol w="1071572"/>
              </a:tblGrid>
              <a:tr h="1000132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정부출연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기업부설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정부  투자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고등교육기관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공공기관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지원기관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벤처기업</a:t>
                      </a:r>
                      <a:endParaRPr lang="ko-KR" altLang="en-US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계</a:t>
                      </a:r>
                      <a:endParaRPr lang="ko-KR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542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b="1" dirty="0" smtClean="0"/>
                        <a:t>기관수</a:t>
                      </a:r>
                      <a:endParaRPr lang="ko-KR" altLang="en-US" sz="24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18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27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10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4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9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4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44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116</a:t>
                      </a:r>
                      <a:endParaRPr lang="ko-KR" altLang="en-US" sz="24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8542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b="1" dirty="0" smtClean="0"/>
                        <a:t>인원수</a:t>
                      </a:r>
                      <a:endParaRPr lang="ko-KR" altLang="en-US" sz="24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6,473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3,297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2,452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2,319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422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37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899</a:t>
                      </a:r>
                      <a:endParaRPr lang="ko-KR" altLang="en-US" sz="2400" b="1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15,899</a:t>
                      </a:r>
                      <a:endParaRPr lang="ko-KR" altLang="en-US" sz="24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2910" y="4929198"/>
            <a:ext cx="4636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주</a:t>
            </a:r>
            <a:r>
              <a:rPr lang="en-US" altLang="ko-KR" sz="2400" dirty="0" smtClean="0"/>
              <a:t>: 2001.12.31 </a:t>
            </a:r>
            <a:r>
              <a:rPr lang="ko-KR" altLang="en-US" sz="2400" dirty="0" smtClean="0"/>
              <a:t>기준</a:t>
            </a:r>
            <a:endParaRPr lang="en-US" altLang="ko-KR" sz="2400" dirty="0" smtClean="0"/>
          </a:p>
          <a:p>
            <a:r>
              <a:rPr lang="ko-KR" altLang="en-US" sz="2400" dirty="0" smtClean="0"/>
              <a:t>자료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대덕전문연구단지관리본부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대덕밸리의</a:t>
            </a:r>
            <a:r>
              <a:rPr lang="ko-KR" altLang="en-US" dirty="0" smtClean="0"/>
              <a:t> 현황 및 산업구조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571612"/>
            <a:ext cx="4307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err="1" smtClean="0"/>
              <a:t>대덕밸리</a:t>
            </a:r>
            <a:r>
              <a:rPr lang="ko-KR" altLang="en-US" sz="2400" b="1" dirty="0" smtClean="0"/>
              <a:t> 클러스터의 구성요소</a:t>
            </a:r>
            <a:endParaRPr lang="ko-KR" altLang="en-US" sz="2400" b="1" dirty="0"/>
          </a:p>
        </p:txBody>
      </p:sp>
      <p:sp>
        <p:nvSpPr>
          <p:cNvPr id="4" name="직사각형 3"/>
          <p:cNvSpPr/>
          <p:nvPr/>
        </p:nvSpPr>
        <p:spPr>
          <a:xfrm>
            <a:off x="928662" y="2643182"/>
            <a:ext cx="928694" cy="2428892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중 </a:t>
            </a:r>
            <a:endParaRPr lang="en-US" altLang="ko-KR" sz="3200" dirty="0" smtClean="0"/>
          </a:p>
          <a:p>
            <a:pPr algn="ctr"/>
            <a:r>
              <a:rPr lang="ko-KR" altLang="en-US" sz="3200" dirty="0" smtClean="0"/>
              <a:t>앙</a:t>
            </a:r>
            <a:endParaRPr lang="en-US" altLang="ko-KR" sz="3200" dirty="0" smtClean="0"/>
          </a:p>
          <a:p>
            <a:pPr algn="ctr"/>
            <a:r>
              <a:rPr lang="ko-KR" altLang="en-US" sz="3200" dirty="0" smtClean="0"/>
              <a:t>정</a:t>
            </a:r>
            <a:endParaRPr lang="en-US" altLang="ko-KR" sz="3200" dirty="0" smtClean="0"/>
          </a:p>
          <a:p>
            <a:pPr algn="ctr"/>
            <a:r>
              <a:rPr lang="ko-KR" altLang="en-US" sz="3200" dirty="0"/>
              <a:t>부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500298" y="2143116"/>
            <a:ext cx="3643338" cy="857256"/>
          </a:xfrm>
          <a:prstGeom prst="rect">
            <a:avLst/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기업지원기관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공공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민간</a:t>
            </a:r>
            <a:r>
              <a:rPr lang="en-US" altLang="ko-KR" sz="2400" dirty="0" smtClean="0"/>
              <a:t>)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643174" y="3500438"/>
            <a:ext cx="1428760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대학</a:t>
            </a:r>
            <a:endParaRPr lang="ko-KR" altLang="en-US" sz="2800" dirty="0"/>
          </a:p>
        </p:txBody>
      </p:sp>
      <p:sp>
        <p:nvSpPr>
          <p:cNvPr id="7" name="직사각형 6"/>
          <p:cNvSpPr/>
          <p:nvPr/>
        </p:nvSpPr>
        <p:spPr>
          <a:xfrm>
            <a:off x="2357422" y="4500570"/>
            <a:ext cx="1714512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공공연구기관</a:t>
            </a:r>
            <a:endParaRPr lang="ko-KR" altLang="en-US" sz="2000" dirty="0"/>
          </a:p>
        </p:txBody>
      </p:sp>
      <p:sp>
        <p:nvSpPr>
          <p:cNvPr id="8" name="직사각형 7"/>
          <p:cNvSpPr/>
          <p:nvPr/>
        </p:nvSpPr>
        <p:spPr>
          <a:xfrm>
            <a:off x="4500562" y="3429000"/>
            <a:ext cx="1428760" cy="16430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벤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처</a:t>
            </a:r>
            <a:endParaRPr lang="en-US" altLang="ko-KR" sz="2400" dirty="0" smtClean="0"/>
          </a:p>
          <a:p>
            <a:pPr algn="ctr"/>
            <a:r>
              <a:rPr lang="ko-KR" altLang="en-US" sz="2400" dirty="0" smtClean="0"/>
              <a:t>기</a:t>
            </a:r>
            <a:endParaRPr lang="en-US" altLang="ko-KR" sz="2400" dirty="0" smtClean="0"/>
          </a:p>
          <a:p>
            <a:pPr algn="ctr"/>
            <a:r>
              <a:rPr lang="ko-KR" altLang="en-US" sz="2400" dirty="0"/>
              <a:t>업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6715140" y="2643182"/>
            <a:ext cx="1071570" cy="26432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지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방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자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치</a:t>
            </a:r>
            <a:endParaRPr lang="en-US" altLang="ko-KR" sz="2800" dirty="0" smtClean="0"/>
          </a:p>
          <a:p>
            <a:pPr algn="ctr"/>
            <a:r>
              <a:rPr lang="ko-KR" altLang="en-US" sz="2800" dirty="0" smtClean="0"/>
              <a:t>단</a:t>
            </a:r>
            <a:endParaRPr lang="en-US" altLang="ko-KR" sz="2800" dirty="0" smtClean="0"/>
          </a:p>
          <a:p>
            <a:pPr algn="ctr"/>
            <a:r>
              <a:rPr lang="ko-KR" altLang="en-US" sz="2800" dirty="0"/>
              <a:t>체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357422" y="5643578"/>
            <a:ext cx="4000528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민간기업 연구소</a:t>
            </a:r>
            <a:endParaRPr lang="ko-KR" altLang="en-US" sz="2800" dirty="0"/>
          </a:p>
        </p:txBody>
      </p:sp>
      <p:cxnSp>
        <p:nvCxnSpPr>
          <p:cNvPr id="12" name="직선 화살표 연결선 11"/>
          <p:cNvCxnSpPr/>
          <p:nvPr/>
        </p:nvCxnSpPr>
        <p:spPr>
          <a:xfrm rot="5400000">
            <a:off x="3929058" y="3357562"/>
            <a:ext cx="428628" cy="1588"/>
          </a:xfrm>
          <a:prstGeom prst="straightConnector1">
            <a:avLst/>
          </a:prstGeom>
          <a:ln w="38100" cmpd="thickThin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2000232" y="4000504"/>
            <a:ext cx="500066" cy="1588"/>
          </a:xfrm>
          <a:prstGeom prst="straightConnector1">
            <a:avLst/>
          </a:prstGeom>
          <a:ln w="38100">
            <a:solidFill>
              <a:schemeClr val="tx1">
                <a:lumMod val="9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>
            <a:endCxn id="7" idx="0"/>
          </p:cNvCxnSpPr>
          <p:nvPr/>
        </p:nvCxnSpPr>
        <p:spPr>
          <a:xfrm rot="5400000">
            <a:off x="3072597" y="4214817"/>
            <a:ext cx="427834" cy="14367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stCxn id="6" idx="3"/>
          </p:cNvCxnSpPr>
          <p:nvPr/>
        </p:nvCxnSpPr>
        <p:spPr>
          <a:xfrm flipV="1">
            <a:off x="4071934" y="3786190"/>
            <a:ext cx="428628" cy="35719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7" idx="3"/>
          </p:cNvCxnSpPr>
          <p:nvPr/>
        </p:nvCxnSpPr>
        <p:spPr>
          <a:xfrm flipV="1">
            <a:off x="4071934" y="4786323"/>
            <a:ext cx="428628" cy="3571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 flipV="1">
            <a:off x="6072198" y="4000504"/>
            <a:ext cx="500066" cy="3572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 rot="5400000">
            <a:off x="4072728" y="5428470"/>
            <a:ext cx="428628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256</TotalTime>
  <Words>355</Words>
  <Application>Microsoft Office PowerPoint</Application>
  <PresentationFormat>화면 슬라이드 쇼(4:3)</PresentationFormat>
  <Paragraphs>185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메트로</vt:lpstr>
      <vt:lpstr>한국 대덕밸리 (대덕연구단지)</vt:lpstr>
      <vt:lpstr>목차</vt:lpstr>
      <vt:lpstr>대덕밸리 개요</vt:lpstr>
      <vt:lpstr>대덕밸리 개요 </vt:lpstr>
      <vt:lpstr>대덕밸리 개요</vt:lpstr>
      <vt:lpstr>대덕밸리 개요</vt:lpstr>
      <vt:lpstr>대덕밸리의 현황 및 산업구조</vt:lpstr>
      <vt:lpstr>대덕밸리의 현황 및 산업구조</vt:lpstr>
      <vt:lpstr>대덕밸리의 현황 및 산업구조</vt:lpstr>
      <vt:lpstr>대덕밸리의 현황 및 산업구조</vt:lpstr>
      <vt:lpstr>대덕밸리의 특성 및 경쟁력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 대덕밸리 (대덕연구단지)</dc:title>
  <dc:creator>육미나</dc:creator>
  <cp:lastModifiedBy>USER</cp:lastModifiedBy>
  <cp:revision>25</cp:revision>
  <dcterms:created xsi:type="dcterms:W3CDTF">2010-11-09T10:29:13Z</dcterms:created>
  <dcterms:modified xsi:type="dcterms:W3CDTF">2010-12-09T04:47:18Z</dcterms:modified>
</cp:coreProperties>
</file>