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85" r:id="rId2"/>
    <p:sldId id="315" r:id="rId3"/>
    <p:sldId id="314" r:id="rId4"/>
    <p:sldId id="347" r:id="rId5"/>
    <p:sldId id="348" r:id="rId6"/>
    <p:sldId id="353" r:id="rId7"/>
    <p:sldId id="357" r:id="rId8"/>
    <p:sldId id="354" r:id="rId9"/>
    <p:sldId id="397" r:id="rId10"/>
    <p:sldId id="356" r:id="rId11"/>
    <p:sldId id="399" r:id="rId12"/>
    <p:sldId id="361" r:id="rId13"/>
    <p:sldId id="362" r:id="rId14"/>
    <p:sldId id="400" r:id="rId15"/>
    <p:sldId id="39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401" r:id="rId32"/>
    <p:sldId id="384" r:id="rId33"/>
    <p:sldId id="386" r:id="rId34"/>
    <p:sldId id="387" r:id="rId35"/>
    <p:sldId id="388" r:id="rId36"/>
    <p:sldId id="389" r:id="rId37"/>
    <p:sldId id="390" r:id="rId38"/>
    <p:sldId id="392" r:id="rId39"/>
    <p:sldId id="393" r:id="rId40"/>
    <p:sldId id="394" r:id="rId41"/>
    <p:sldId id="395" r:id="rId42"/>
    <p:sldId id="396" r:id="rId43"/>
    <p:sldId id="342" r:id="rId44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81F"/>
    <a:srgbClr val="000000"/>
    <a:srgbClr val="FFFFFF"/>
    <a:srgbClr val="CC3300"/>
    <a:srgbClr val="E0E4D0"/>
    <a:srgbClr val="CCE7D4"/>
    <a:srgbClr val="7CD10E"/>
    <a:srgbClr val="D436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5" autoAdjust="0"/>
    <p:restoredTop sz="94660"/>
  </p:normalViewPr>
  <p:slideViewPr>
    <p:cSldViewPr>
      <p:cViewPr>
        <p:scale>
          <a:sx n="90" d="100"/>
          <a:sy n="90" d="100"/>
        </p:scale>
        <p:origin x="-105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굴림" charset="-127"/>
              </a:defRPr>
            </a:lvl1pPr>
          </a:lstStyle>
          <a:p>
            <a:fld id="{47B435C7-F39C-4921-8E59-E8FD9FC1CFE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289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굴림" charset="-127"/>
              </a:defRPr>
            </a:lvl1pPr>
          </a:lstStyle>
          <a:p>
            <a:fld id="{06ABDA01-FF63-4F33-92CE-2207EEDA155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6200" y="6477000"/>
            <a:ext cx="2895600" cy="304800"/>
          </a:xfrm>
        </p:spPr>
        <p:txBody>
          <a:bodyPr/>
          <a:lstStyle>
            <a:lvl1pPr algn="l">
              <a:defRPr sz="1700">
                <a:solidFill>
                  <a:srgbClr val="000000"/>
                </a:solidFill>
              </a:defRPr>
            </a:lvl1pPr>
          </a:lstStyle>
          <a:p>
            <a:endParaRPr lang="ko-KR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7010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324600" y="6477000"/>
            <a:ext cx="2133600" cy="244475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457200" cy="244475"/>
          </a:xfrm>
        </p:spPr>
        <p:txBody>
          <a:bodyPr/>
          <a:lstStyle>
            <a:lvl1pPr algn="ctr">
              <a:defRPr sz="1400">
                <a:latin typeface="Arial" charset="0"/>
              </a:defRPr>
            </a:lvl1pPr>
          </a:lstStyle>
          <a:p>
            <a:fld id="{D7E96112-BE56-4FA8-8D34-665807296A3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010400" cy="685800"/>
          </a:xfrm>
          <a:effectLst/>
        </p:spPr>
        <p:txBody>
          <a:bodyPr/>
          <a:lstStyle>
            <a:lvl1pPr algn="ctr">
              <a:defRPr sz="4500">
                <a:latin typeface="Arial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505200" y="5943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2400">
                <a:solidFill>
                  <a:srgbClr val="D43636"/>
                </a:solidFill>
                <a:latin typeface="Arial Black" pitchFamily="34" charset="0"/>
                <a:ea typeface="굴림" charset="-127"/>
              </a:rPr>
              <a:t>L/O/G/O</a:t>
            </a:r>
          </a:p>
        </p:txBody>
      </p:sp>
      <p:grpSp>
        <p:nvGrpSpPr>
          <p:cNvPr id="3236" name="Group 16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233" name="Picture 161" descr="artplus_nature_naturalcity38_g"/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6000" contrast="6000"/>
            </a:blip>
            <a:srcRect l="12500"/>
            <a:stretch>
              <a:fillRect/>
            </a:stretch>
          </p:blipFill>
          <p:spPr bwMode="auto">
            <a:xfrm>
              <a:off x="1200" y="2949"/>
              <a:ext cx="1241" cy="1131"/>
            </a:xfrm>
            <a:prstGeom prst="rect">
              <a:avLst/>
            </a:prstGeom>
            <a:noFill/>
          </p:spPr>
        </p:pic>
        <p:pic>
          <p:nvPicPr>
            <p:cNvPr id="3232" name="Picture 160" descr="artplus_nature_naturalcity38_g"/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6000" contrast="6000"/>
            </a:blip>
            <a:srcRect l="12500"/>
            <a:stretch>
              <a:fillRect/>
            </a:stretch>
          </p:blipFill>
          <p:spPr bwMode="auto">
            <a:xfrm>
              <a:off x="0" y="2019"/>
              <a:ext cx="1884" cy="2061"/>
            </a:xfrm>
            <a:prstGeom prst="rect">
              <a:avLst/>
            </a:prstGeom>
            <a:noFill/>
          </p:spPr>
        </p:pic>
        <p:pic>
          <p:nvPicPr>
            <p:cNvPr id="3231" name="Picture 159" descr="artplus_nature_naturalcity38_e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b="11525"/>
            <a:stretch>
              <a:fillRect/>
            </a:stretch>
          </p:blipFill>
          <p:spPr bwMode="auto">
            <a:xfrm>
              <a:off x="0" y="2592"/>
              <a:ext cx="5760" cy="1728"/>
            </a:xfrm>
            <a:prstGeom prst="rect">
              <a:avLst/>
            </a:prstGeom>
            <a:noFill/>
          </p:spPr>
        </p:pic>
        <p:grpSp>
          <p:nvGrpSpPr>
            <p:cNvPr id="3234" name="Group 162"/>
            <p:cNvGrpSpPr>
              <a:grpSpLocks/>
            </p:cNvGrpSpPr>
            <p:nvPr userDrawn="1"/>
          </p:nvGrpSpPr>
          <p:grpSpPr bwMode="auto">
            <a:xfrm>
              <a:off x="0" y="0"/>
              <a:ext cx="5760" cy="2016"/>
              <a:chOff x="0" y="0"/>
              <a:chExt cx="5760" cy="2016"/>
            </a:xfrm>
          </p:grpSpPr>
          <p:pic>
            <p:nvPicPr>
              <p:cNvPr id="3225" name="Picture 153" descr="7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2016"/>
              </a:xfrm>
              <a:prstGeom prst="rect">
                <a:avLst/>
              </a:prstGeom>
              <a:noFill/>
            </p:spPr>
          </p:pic>
          <p:pic>
            <p:nvPicPr>
              <p:cNvPr id="3212" name="Picture 140" descr="04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60" y="0"/>
                <a:ext cx="858" cy="733"/>
              </a:xfrm>
              <a:prstGeom prst="rect">
                <a:avLst/>
              </a:prstGeom>
              <a:noFill/>
            </p:spPr>
          </p:pic>
        </p:grpSp>
        <p:pic>
          <p:nvPicPr>
            <p:cNvPr id="3235" name="Picture 163" descr="water_2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0" y="576"/>
              <a:ext cx="546" cy="3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33FF16-AB64-46E8-8310-B3D4A42B502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E179BD-7031-4F93-9ADC-2644E3D3EC9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AAD8EDF9-156B-4A15-8ED3-495AFE48F57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ko-KR" altLang="en-US" smtClean="0"/>
              <a:t>차트를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B2E5AF7B-38FD-46AE-AA4C-755FBF4C444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3D32E8-747B-439D-937F-DECBB40A9BB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7D9A5F-2EB1-4B0E-A453-A4C2BD805A15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8A25D1-02D9-45DC-AD71-BF85B4F89F4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7B56A3-B3F3-471C-9A41-A02EA04AC93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5BE6DD-23A0-40EB-A0B7-1C237D5D191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B47F0A-39F8-49D4-BCD3-5241E87D27B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47D5B9-1DCD-4CA1-8004-60DDE5354EEB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0D0110-D02D-4789-BF9D-76E5251E6E1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0" name="Group 16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189" name="Group 165"/>
            <p:cNvGrpSpPr>
              <a:grpSpLocks/>
            </p:cNvGrpSpPr>
            <p:nvPr/>
          </p:nvGrpSpPr>
          <p:grpSpPr bwMode="auto">
            <a:xfrm>
              <a:off x="0" y="0"/>
              <a:ext cx="5760" cy="1224"/>
              <a:chOff x="0" y="0"/>
              <a:chExt cx="5760" cy="1224"/>
            </a:xfrm>
          </p:grpSpPr>
          <p:pic>
            <p:nvPicPr>
              <p:cNvPr id="1173" name="Picture 149" descr="4_1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gray">
              <a:xfrm>
                <a:off x="0" y="0"/>
                <a:ext cx="5760" cy="1224"/>
              </a:xfrm>
              <a:prstGeom prst="rect">
                <a:avLst/>
              </a:prstGeom>
              <a:noFill/>
            </p:spPr>
          </p:pic>
          <p:pic>
            <p:nvPicPr>
              <p:cNvPr id="1177" name="Picture 153" descr="6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gray">
              <a:xfrm>
                <a:off x="5094" y="0"/>
                <a:ext cx="666" cy="846"/>
              </a:xfrm>
              <a:prstGeom prst="rect">
                <a:avLst/>
              </a:prstGeom>
              <a:noFill/>
            </p:spPr>
          </p:pic>
          <p:pic>
            <p:nvPicPr>
              <p:cNvPr id="1182" name="Picture 158" descr="123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gray">
              <a:xfrm rot="930090">
                <a:off x="48" y="96"/>
                <a:ext cx="543" cy="524"/>
              </a:xfrm>
              <a:prstGeom prst="rect">
                <a:avLst/>
              </a:prstGeom>
              <a:noFill/>
            </p:spPr>
          </p:pic>
        </p:grpSp>
        <p:sp>
          <p:nvSpPr>
            <p:cNvPr id="1188" name="Rectangle 164"/>
            <p:cNvSpPr>
              <a:spLocks noChangeArrowheads="1"/>
            </p:cNvSpPr>
            <p:nvPr/>
          </p:nvSpPr>
          <p:spPr bwMode="gray">
            <a:xfrm>
              <a:off x="0" y="4128"/>
              <a:ext cx="5760" cy="1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1187" name="Picture 163" descr="artplus_nature_naturalcity38_g"/>
            <p:cNvPicPr>
              <a:picLocks noChangeAspect="1" noChangeArrowheads="1"/>
            </p:cNvPicPr>
            <p:nvPr/>
          </p:nvPicPr>
          <p:blipFill>
            <a:blip r:embed="rId18" cstate="print">
              <a:lum bright="12000" contrast="12000"/>
            </a:blip>
            <a:srcRect r="31580"/>
            <a:stretch>
              <a:fillRect/>
            </a:stretch>
          </p:blipFill>
          <p:spPr bwMode="gray">
            <a:xfrm>
              <a:off x="4752" y="3353"/>
              <a:ext cx="1008" cy="967"/>
            </a:xfrm>
            <a:prstGeom prst="rect">
              <a:avLst/>
            </a:prstGeom>
            <a:noFill/>
          </p:spPr>
        </p:pic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ko-KR" altLang="ko-K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  <a:latin typeface="+mn-lt"/>
                <a:ea typeface="굴림" charset="-127"/>
              </a:defRPr>
            </a:lvl1pPr>
          </a:lstStyle>
          <a:p>
            <a:fld id="{31F51DA3-DD0B-4DC4-8A84-A3C699B2C31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a typeface="굴림" charset="-127"/>
              </a:defRPr>
            </a:lvl1pPr>
          </a:lstStyle>
          <a:p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971600" y="1772816"/>
            <a:ext cx="7344816" cy="1706488"/>
          </a:xfrm>
        </p:spPr>
        <p:txBody>
          <a:bodyPr/>
          <a:lstStyle/>
          <a:p>
            <a:r>
              <a:rPr lang="ko-KR" altLang="en-US" dirty="0" smtClean="0"/>
              <a:t>부동산 입지론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3600" b="0" dirty="0" smtClean="0"/>
              <a:t>(</a:t>
            </a:r>
            <a:r>
              <a:rPr lang="ko-KR" altLang="en-US" sz="3600" b="0" dirty="0" smtClean="0"/>
              <a:t>미국 </a:t>
            </a:r>
            <a:r>
              <a:rPr lang="ko-KR" altLang="en-US" sz="3600" b="0" dirty="0" err="1" smtClean="0"/>
              <a:t>샌디에고</a:t>
            </a:r>
            <a:r>
              <a:rPr lang="ko-KR" altLang="en-US" sz="3600" b="0" dirty="0" smtClean="0"/>
              <a:t> </a:t>
            </a:r>
            <a:r>
              <a:rPr lang="ko-KR" altLang="en-US" sz="3600" b="0" dirty="0" err="1" smtClean="0"/>
              <a:t>바이오클러스터</a:t>
            </a:r>
            <a:r>
              <a:rPr lang="en-US" altLang="ko-KR" sz="3600" b="0" dirty="0" smtClean="0"/>
              <a:t>)</a:t>
            </a:r>
            <a:endParaRPr lang="ko-KR" altLang="en-US" sz="36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3861048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2000" b="1" dirty="0" smtClean="0"/>
              <a:t>부동산학과 </a:t>
            </a:r>
            <a:r>
              <a:rPr lang="en-US" altLang="ko-KR" sz="2000" b="1" dirty="0" smtClean="0"/>
              <a:t>20409444 </a:t>
            </a:r>
            <a:r>
              <a:rPr lang="ko-KR" altLang="en-US" sz="2000" b="1" dirty="0" err="1" smtClean="0"/>
              <a:t>이원명</a:t>
            </a:r>
            <a:endParaRPr lang="en-US" altLang="ko-KR" sz="2000" b="1" dirty="0" smtClean="0"/>
          </a:p>
          <a:p>
            <a:pPr algn="l"/>
            <a:r>
              <a:rPr lang="ko-KR" altLang="en-US" sz="2000" b="1" dirty="0" smtClean="0"/>
              <a:t>부동산학과 </a:t>
            </a:r>
            <a:r>
              <a:rPr lang="en-US" altLang="ko-KR" sz="2000" b="1" dirty="0" smtClean="0"/>
              <a:t>20709597 </a:t>
            </a:r>
            <a:r>
              <a:rPr lang="ko-KR" altLang="en-US" sz="2000" b="1" dirty="0" smtClean="0"/>
              <a:t>박지원</a:t>
            </a:r>
            <a:endParaRPr lang="en-US" altLang="ko-KR" sz="2000" b="1" dirty="0" smtClean="0"/>
          </a:p>
          <a:p>
            <a:pPr algn="l"/>
            <a:r>
              <a:rPr lang="ko-KR" altLang="en-US" sz="2000" b="1" dirty="0" smtClean="0"/>
              <a:t>부동산학</a:t>
            </a:r>
            <a:r>
              <a:rPr lang="ko-KR" altLang="en-US" sz="2000" b="1" dirty="0"/>
              <a:t>과 </a:t>
            </a:r>
            <a:r>
              <a:rPr lang="en-US" altLang="ko-KR" sz="2000" b="1" dirty="0" smtClean="0"/>
              <a:t>20809701 </a:t>
            </a:r>
            <a:r>
              <a:rPr lang="ko-KR" altLang="en-US" sz="2000" b="1" dirty="0" smtClean="0"/>
              <a:t>신혜진</a:t>
            </a:r>
            <a:endParaRPr lang="en-US" altLang="ko-KR" sz="2000" b="1" dirty="0" smtClean="0"/>
          </a:p>
          <a:p>
            <a:pPr algn="l"/>
            <a:r>
              <a:rPr lang="ko-KR" altLang="en-US" sz="2000" b="1" dirty="0" smtClean="0"/>
              <a:t>부동산학과 </a:t>
            </a:r>
            <a:r>
              <a:rPr lang="en-US" altLang="ko-KR" sz="2000" b="1" dirty="0" smtClean="0"/>
              <a:t>20809947 </a:t>
            </a:r>
            <a:r>
              <a:rPr lang="ko-KR" altLang="en-US" sz="2000" b="1" dirty="0" smtClean="0"/>
              <a:t>김한솔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2. </a:t>
            </a:r>
            <a:r>
              <a:rPr lang="ko-KR" altLang="en-US" dirty="0" smtClean="0">
                <a:ea typeface="굴림" charset="-127"/>
              </a:rPr>
              <a:t>클러스터의 입지 </a:t>
            </a:r>
            <a:r>
              <a:rPr lang="en-US" altLang="ko-KR" dirty="0" smtClean="0">
                <a:ea typeface="굴림" charset="-127"/>
              </a:rPr>
              <a:t>: </a:t>
            </a:r>
            <a:r>
              <a:rPr lang="ko-KR" altLang="en-US" dirty="0" smtClean="0">
                <a:ea typeface="굴림" charset="-127"/>
              </a:rPr>
              <a:t>위치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5" name="내용 개체 틀 4" descr="클러스터위치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877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2. </a:t>
            </a:r>
            <a:r>
              <a:rPr lang="ko-KR" altLang="en-US" dirty="0" smtClean="0">
                <a:ea typeface="굴림" charset="-127"/>
              </a:rPr>
              <a:t>클러스터의 입지 </a:t>
            </a:r>
            <a:r>
              <a:rPr lang="en-US" altLang="ko-KR" dirty="0" smtClean="0">
                <a:ea typeface="굴림" charset="-127"/>
              </a:rPr>
              <a:t>: </a:t>
            </a:r>
            <a:r>
              <a:rPr lang="ko-KR" altLang="en-US" dirty="0" smtClean="0">
                <a:ea typeface="굴림" charset="-127"/>
              </a:rPr>
              <a:t>위치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51520" y="1752600"/>
            <a:ext cx="8382000" cy="5105400"/>
          </a:xfrm>
        </p:spPr>
        <p:txBody>
          <a:bodyPr/>
          <a:lstStyle/>
          <a:p>
            <a:pPr>
              <a:buNone/>
            </a:pPr>
            <a:r>
              <a:rPr lang="ko-KR" altLang="en-US" sz="3200" dirty="0" smtClean="0"/>
              <a:t>그리고 주요 바이오 리서치 연구기관들이 </a:t>
            </a:r>
            <a:r>
              <a:rPr lang="en-US" altLang="ko-KR" sz="3200" dirty="0" smtClean="0"/>
              <a:t>UCSD</a:t>
            </a:r>
            <a:r>
              <a:rPr lang="ko-KR" altLang="en-US" sz="3200" dirty="0" smtClean="0"/>
              <a:t>를 인접해 반경 </a:t>
            </a:r>
            <a:r>
              <a:rPr lang="en-US" altLang="ko-KR" sz="3200" dirty="0" smtClean="0"/>
              <a:t>2.5</a:t>
            </a:r>
            <a:r>
              <a:rPr lang="ko-KR" altLang="en-US" sz="3200" dirty="0" smtClean="0"/>
              <a:t>마일 이내에 위치하고 있다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연구소의 대다수는 </a:t>
            </a:r>
            <a:r>
              <a:rPr lang="en-US" altLang="ko-KR" sz="3200" dirty="0" smtClean="0"/>
              <a:t>1960</a:t>
            </a:r>
            <a:r>
              <a:rPr lang="ko-KR" altLang="en-US" sz="3200" dirty="0" smtClean="0"/>
              <a:t>년대와 </a:t>
            </a:r>
            <a:r>
              <a:rPr lang="en-US" altLang="ko-KR" sz="3200" dirty="0" smtClean="0"/>
              <a:t>1970</a:t>
            </a:r>
            <a:r>
              <a:rPr lang="ko-KR" altLang="en-US" sz="3200" dirty="0" smtClean="0"/>
              <a:t>년대에 설립되었으며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이것은 곧 세계적 수준의 과학천재들을 </a:t>
            </a:r>
            <a:r>
              <a:rPr lang="ko-KR" altLang="en-US" sz="3200" dirty="0" err="1" smtClean="0"/>
              <a:t>샌디에고로</a:t>
            </a:r>
            <a:r>
              <a:rPr lang="ko-KR" altLang="en-US" sz="3200" dirty="0" smtClean="0"/>
              <a:t> 끌어오는데 성공하였다</a:t>
            </a:r>
            <a:r>
              <a:rPr lang="en-US" altLang="ko-KR" sz="3200" dirty="0" smtClean="0"/>
              <a:t>. 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36904" cy="917922"/>
          </a:xfrm>
        </p:spPr>
        <p:txBody>
          <a:bodyPr/>
          <a:lstStyle/>
          <a:p>
            <a:r>
              <a:rPr lang="en-US" altLang="ko-KR" dirty="0" smtClean="0">
                <a:ea typeface="굴림" charset="-127"/>
              </a:rPr>
              <a:t>2. </a:t>
            </a:r>
            <a:r>
              <a:rPr lang="ko-KR" altLang="en-US" dirty="0" smtClean="0">
                <a:ea typeface="굴림" charset="-127"/>
              </a:rPr>
              <a:t>클러스터의 입지</a:t>
            </a:r>
            <a:r>
              <a:rPr lang="en-US" altLang="ko-KR" dirty="0" smtClean="0">
                <a:ea typeface="굴림" charset="-127"/>
              </a:rPr>
              <a:t/>
            </a:r>
            <a:br>
              <a:rPr lang="en-US" altLang="ko-KR" dirty="0" smtClean="0">
                <a:ea typeface="굴림" charset="-127"/>
              </a:rPr>
            </a:br>
            <a:r>
              <a:rPr lang="en-US" altLang="ko-KR" dirty="0" smtClean="0">
                <a:ea typeface="굴림" charset="-127"/>
              </a:rPr>
              <a:t>(</a:t>
            </a:r>
            <a:r>
              <a:rPr lang="ko-KR" altLang="en-US" dirty="0" smtClean="0">
                <a:ea typeface="굴림" charset="-127"/>
              </a:rPr>
              <a:t>주요 </a:t>
            </a:r>
            <a:r>
              <a:rPr lang="ko-KR" altLang="en-US" dirty="0" err="1" smtClean="0">
                <a:ea typeface="굴림" charset="-127"/>
              </a:rPr>
              <a:t>바이오리서치</a:t>
            </a:r>
            <a:r>
              <a:rPr lang="ko-KR" altLang="en-US" dirty="0" smtClean="0">
                <a:ea typeface="굴림" charset="-127"/>
              </a:rPr>
              <a:t> 연구기관</a:t>
            </a:r>
            <a:r>
              <a:rPr lang="en-US" altLang="ko-KR" dirty="0" smtClean="0">
                <a:ea typeface="굴림" charset="-127"/>
              </a:rPr>
              <a:t>)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5" name="내용 개체 틀 4" descr="집적사진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3999" cy="56612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2. </a:t>
            </a:r>
            <a:r>
              <a:rPr lang="ko-KR" altLang="en-US" dirty="0" smtClean="0">
                <a:ea typeface="굴림" charset="-127"/>
              </a:rPr>
              <a:t>클러스터의 입지 </a:t>
            </a:r>
            <a:r>
              <a:rPr lang="en-US" altLang="ko-KR" dirty="0" smtClean="0">
                <a:ea typeface="굴림" charset="-127"/>
              </a:rPr>
              <a:t>: </a:t>
            </a:r>
            <a:r>
              <a:rPr lang="ko-KR" altLang="en-US" dirty="0" smtClean="0">
                <a:ea typeface="굴림" charset="-127"/>
              </a:rPr>
              <a:t>위치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sz="3200" dirty="0" smtClean="0"/>
              <a:t>이에 따라 </a:t>
            </a:r>
            <a:r>
              <a:rPr lang="ko-KR" altLang="en-US" sz="3200" dirty="0" err="1" smtClean="0"/>
              <a:t>샌디에고는</a:t>
            </a:r>
            <a:r>
              <a:rPr lang="ko-KR" altLang="en-US" sz="3200" dirty="0" smtClean="0"/>
              <a:t> 인구 중 가장 높은 퍼센트의 박사학위</a:t>
            </a:r>
            <a:r>
              <a:rPr lang="en-US" altLang="ko-KR" sz="3200" dirty="0" smtClean="0"/>
              <a:t>(PhD, MD)</a:t>
            </a:r>
            <a:r>
              <a:rPr lang="ko-KR" altLang="en-US" sz="3200" dirty="0" smtClean="0"/>
              <a:t>를 갖고 있는 지역의 하나로 평가되고 있다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또한 </a:t>
            </a:r>
            <a:r>
              <a:rPr lang="en-US" altLang="ko-KR" sz="3200" dirty="0" smtClean="0"/>
              <a:t>5</a:t>
            </a:r>
            <a:r>
              <a:rPr lang="ko-KR" altLang="en-US" sz="3200" dirty="0" smtClean="0"/>
              <a:t>번과 </a:t>
            </a:r>
            <a:r>
              <a:rPr lang="en-US" altLang="ko-KR" sz="3200" dirty="0" smtClean="0"/>
              <a:t>805</a:t>
            </a:r>
            <a:r>
              <a:rPr lang="ko-KR" altLang="en-US" sz="3200" dirty="0" smtClean="0"/>
              <a:t>번 그리고 </a:t>
            </a:r>
            <a:r>
              <a:rPr lang="en-US" altLang="ko-KR" sz="3200" dirty="0" smtClean="0"/>
              <a:t>52</a:t>
            </a:r>
            <a:r>
              <a:rPr lang="ko-KR" altLang="en-US" sz="3200" dirty="0" smtClean="0"/>
              <a:t>번 고속도로가 만나 형성된 </a:t>
            </a:r>
            <a:r>
              <a:rPr lang="ko-KR" altLang="en-US" sz="3200" dirty="0" err="1" smtClean="0"/>
              <a:t>골든트라이앵글</a:t>
            </a:r>
            <a:r>
              <a:rPr lang="en-US" altLang="ko-KR" sz="3200" dirty="0" smtClean="0"/>
              <a:t>(Golden triangle)</a:t>
            </a:r>
            <a:r>
              <a:rPr lang="ko-KR" altLang="en-US" sz="3200" dirty="0" smtClean="0"/>
              <a:t>지역에는 다국적 기업인 화이자</a:t>
            </a:r>
            <a:r>
              <a:rPr lang="en-US" altLang="ko-KR" sz="3200" dirty="0" smtClean="0"/>
              <a:t>(Pfizer), </a:t>
            </a:r>
            <a:r>
              <a:rPr lang="ko-KR" altLang="en-US" sz="3200" dirty="0" err="1" smtClean="0"/>
              <a:t>릴리</a:t>
            </a:r>
            <a:r>
              <a:rPr lang="en-US" altLang="ko-KR" sz="3200" dirty="0" smtClean="0"/>
              <a:t>(Lilly), </a:t>
            </a:r>
            <a:r>
              <a:rPr lang="ko-KR" altLang="en-US" sz="3200" dirty="0" err="1" smtClean="0"/>
              <a:t>존슨</a:t>
            </a:r>
            <a:r>
              <a:rPr lang="ko-KR" altLang="en-US" sz="3200" dirty="0" smtClean="0"/>
              <a:t> 앤 </a:t>
            </a:r>
            <a:r>
              <a:rPr lang="ko-KR" altLang="en-US" sz="3200" dirty="0" err="1" smtClean="0"/>
              <a:t>존슨</a:t>
            </a:r>
            <a:r>
              <a:rPr lang="en-US" altLang="ko-KR" sz="3200" dirty="0" smtClean="0"/>
              <a:t>(Johnson and Johnson), </a:t>
            </a:r>
            <a:r>
              <a:rPr lang="ko-KR" altLang="en-US" sz="3200" dirty="0" err="1" smtClean="0"/>
              <a:t>노바티스</a:t>
            </a:r>
            <a:r>
              <a:rPr lang="en-US" altLang="ko-KR" sz="3200" dirty="0" smtClean="0"/>
              <a:t>(Novartis) </a:t>
            </a:r>
            <a:r>
              <a:rPr lang="ko-KR" altLang="en-US" sz="3200" dirty="0" smtClean="0"/>
              <a:t>등 무수한 제약회사들이 빼곡히 들어서 있다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66248" cy="563562"/>
          </a:xfrm>
        </p:spPr>
        <p:txBody>
          <a:bodyPr/>
          <a:lstStyle/>
          <a:p>
            <a:r>
              <a:rPr lang="en-US" altLang="ko-KR" dirty="0" smtClean="0">
                <a:ea typeface="굴림" charset="-127"/>
              </a:rPr>
              <a:t>2. </a:t>
            </a:r>
            <a:r>
              <a:rPr lang="ko-KR" altLang="en-US" dirty="0" smtClean="0">
                <a:ea typeface="굴림" charset="-127"/>
              </a:rPr>
              <a:t>클러스터의 입지</a:t>
            </a:r>
            <a:r>
              <a:rPr lang="en-US" altLang="ko-KR" dirty="0" smtClean="0">
                <a:ea typeface="굴림" charset="-127"/>
              </a:rPr>
              <a:t>(</a:t>
            </a:r>
            <a:r>
              <a:rPr lang="ko-KR" altLang="en-US" dirty="0" err="1" smtClean="0">
                <a:ea typeface="굴림" charset="-127"/>
              </a:rPr>
              <a:t>바이오제약회사</a:t>
            </a:r>
            <a:r>
              <a:rPr lang="ko-KR" altLang="en-US" dirty="0" smtClean="0">
                <a:ea typeface="굴림" charset="-127"/>
              </a:rPr>
              <a:t> 분포</a:t>
            </a:r>
            <a:r>
              <a:rPr lang="en-US" altLang="ko-KR" dirty="0" smtClean="0">
                <a:ea typeface="굴림" charset="-127"/>
              </a:rPr>
              <a:t>)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5" name="내용 개체 틀 4" descr="제약회사집적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980728"/>
            <a:ext cx="9144000" cy="5877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3. </a:t>
            </a:r>
            <a:r>
              <a:rPr lang="ko-KR" altLang="en-US" dirty="0" smtClean="0">
                <a:ea typeface="굴림" charset="-127"/>
              </a:rPr>
              <a:t>클러스터의 형성 원인 및 역사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*</a:t>
            </a:r>
            <a:r>
              <a:rPr lang="ko-KR" altLang="en-US" dirty="0" err="1" smtClean="0"/>
              <a:t>샌디에고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바이오클러스터의</a:t>
            </a:r>
            <a:r>
              <a:rPr lang="ko-KR" altLang="en-US" dirty="0" smtClean="0"/>
              <a:t> 형성 원인</a:t>
            </a:r>
            <a:endParaRPr lang="en-US" altLang="ko-KR" dirty="0" smtClean="0"/>
          </a:p>
          <a:p>
            <a:pPr>
              <a:buNone/>
            </a:pPr>
            <a:r>
              <a:rPr lang="en-US" altLang="ko-KR" sz="2400" dirty="0" smtClean="0"/>
              <a:t>19</a:t>
            </a:r>
            <a:r>
              <a:rPr lang="ko-KR" altLang="en-US" sz="2400" dirty="0" smtClean="0"/>
              <a:t>세기 말 대륙횡단 철도가 </a:t>
            </a:r>
            <a:r>
              <a:rPr lang="en-US" altLang="ko-KR" sz="2400" dirty="0" smtClean="0"/>
              <a:t>LA </a:t>
            </a:r>
            <a:r>
              <a:rPr lang="ko-KR" altLang="en-US" sz="2400" dirty="0" smtClean="0"/>
              <a:t>지역으로 연결되고</a:t>
            </a:r>
            <a:r>
              <a:rPr lang="en-US" altLang="ko-KR" sz="2400" dirty="0" smtClean="0"/>
              <a:t>, LA</a:t>
            </a:r>
            <a:r>
              <a:rPr lang="ko-KR" altLang="en-US" sz="2400" dirty="0" smtClean="0"/>
              <a:t>항이 </a:t>
            </a:r>
            <a:r>
              <a:rPr lang="ko-KR" altLang="en-US" sz="2400" dirty="0" err="1" smtClean="0"/>
              <a:t>남가주</a:t>
            </a:r>
            <a:r>
              <a:rPr lang="ko-KR" altLang="en-US" sz="2400" dirty="0" smtClean="0"/>
              <a:t> 해상운송의 중심지로 발전하면서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샌디에고는</a:t>
            </a:r>
            <a:r>
              <a:rPr lang="ko-KR" altLang="en-US" sz="2400" dirty="0" smtClean="0"/>
              <a:t> 남부 캘리포니아에서도 교통 및 산업의 변방으로 밀려나게 되었다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그런 동시에 </a:t>
            </a:r>
            <a:r>
              <a:rPr lang="ko-KR" altLang="en-US" sz="2400" dirty="0" err="1" smtClean="0"/>
              <a:t>샌디에고는</a:t>
            </a:r>
            <a:r>
              <a:rPr lang="ko-KR" altLang="en-US" sz="2400" dirty="0" smtClean="0"/>
              <a:t> 따뜻한 햇살과 아름다운 해변이 있는 휴양지로서 많이 알려졌고 중부지역의 퇴직자들이 퇴직 후 정착하는 </a:t>
            </a:r>
            <a:r>
              <a:rPr lang="ko-KR" altLang="en-US" sz="2400" dirty="0" err="1" smtClean="0"/>
              <a:t>실버타운으로써</a:t>
            </a:r>
            <a:r>
              <a:rPr lang="ko-KR" altLang="en-US" sz="2400" dirty="0" smtClean="0"/>
              <a:t> 개발됨에 따라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부동산 개발과 관광이 주요 산업 활동이 되었다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제 </a:t>
            </a:r>
            <a:r>
              <a:rPr lang="en-US" altLang="ko-KR" sz="2400" dirty="0" smtClean="0"/>
              <a:t>2</a:t>
            </a:r>
            <a:r>
              <a:rPr lang="ko-KR" altLang="en-US" sz="2400" dirty="0" smtClean="0"/>
              <a:t>차 세계대전을 계기로 해군기지 및 훈련시설이 들어섰으며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이는 지역 최초의 주요 고용산업으로 자리매김하게 되었다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국방예산이 지역 경제의 가장 중요한 버팀목이었으며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그 예로 </a:t>
            </a:r>
            <a:r>
              <a:rPr lang="en-US" altLang="ko-KR" sz="2400" dirty="0" smtClean="0"/>
              <a:t>1984</a:t>
            </a:r>
            <a:r>
              <a:rPr lang="ko-KR" altLang="en-US" sz="2400" dirty="0" smtClean="0"/>
              <a:t>년에는 지역소득</a:t>
            </a:r>
            <a:r>
              <a:rPr lang="en-US" altLang="ko-KR" sz="2400" dirty="0" smtClean="0"/>
              <a:t>(GRP)</a:t>
            </a:r>
            <a:r>
              <a:rPr lang="ko-KR" altLang="en-US" sz="2400" dirty="0" smtClean="0"/>
              <a:t>의 </a:t>
            </a:r>
            <a:r>
              <a:rPr lang="en-US" altLang="ko-KR" sz="2400" dirty="0" smtClean="0"/>
              <a:t>20%</a:t>
            </a:r>
            <a:r>
              <a:rPr lang="ko-KR" altLang="en-US" sz="2400" dirty="0" smtClean="0"/>
              <a:t>가 국방비에서 창출되었던 것을 들 수 있다</a:t>
            </a:r>
            <a:r>
              <a:rPr lang="en-US" altLang="ko-KR" sz="2400" dirty="0" smtClean="0"/>
              <a:t>. 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3. </a:t>
            </a:r>
            <a:r>
              <a:rPr lang="ko-KR" altLang="en-US" dirty="0" smtClean="0">
                <a:ea typeface="굴림" charset="-127"/>
              </a:rPr>
              <a:t>클러스터의 형성 원인 및 역사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23528" y="1752600"/>
            <a:ext cx="8382000" cy="5105400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그런데 </a:t>
            </a:r>
            <a:r>
              <a:rPr lang="en-US" altLang="ko-KR" dirty="0" smtClean="0"/>
              <a:t>1980</a:t>
            </a:r>
            <a:r>
              <a:rPr lang="ko-KR" altLang="en-US" dirty="0" smtClean="0"/>
              <a:t>년대 말 미국 연방정부의 대규모 국방예산 감축으로 인해서 경제적으로 많은 어려움을 겪었으나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이를 극복하는 과정에서 </a:t>
            </a:r>
            <a:r>
              <a:rPr lang="en-US" altLang="ko-KR" dirty="0" smtClean="0"/>
              <a:t>CONNECT </a:t>
            </a:r>
            <a:r>
              <a:rPr lang="ko-KR" altLang="en-US" dirty="0" smtClean="0"/>
              <a:t>및 </a:t>
            </a:r>
            <a:r>
              <a:rPr lang="ko-KR" altLang="en-US" dirty="0" err="1" smtClean="0"/>
              <a:t>민관학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파트너십</a:t>
            </a:r>
            <a:r>
              <a:rPr lang="ko-KR" altLang="en-US" dirty="0" smtClean="0"/>
              <a:t> 등을 구축하고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지역의 </a:t>
            </a:r>
            <a:r>
              <a:rPr lang="en-US" altLang="ko-KR" dirty="0" smtClean="0"/>
              <a:t>UCSD, </a:t>
            </a:r>
            <a:r>
              <a:rPr lang="ko-KR" altLang="en-US" dirty="0" err="1" smtClean="0"/>
              <a:t>스크립스</a:t>
            </a:r>
            <a:r>
              <a:rPr lang="ko-KR" altLang="en-US" dirty="0" smtClean="0"/>
              <a:t> 연구소</a:t>
            </a:r>
            <a:r>
              <a:rPr lang="en-US" altLang="ko-KR" dirty="0" smtClean="0"/>
              <a:t>(the Scripps Research Institute) </a:t>
            </a:r>
            <a:r>
              <a:rPr lang="ko-KR" altLang="en-US" dirty="0" smtClean="0"/>
              <a:t>등 기초연구기관들의 기술이전 및 대학창업 활성화를 통하여 바이오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무선통신</a:t>
            </a:r>
            <a:r>
              <a:rPr lang="en-US" altLang="ko-KR" dirty="0" smtClean="0"/>
              <a:t>(wireless communications)</a:t>
            </a:r>
            <a:r>
              <a:rPr lang="ko-KR" altLang="en-US" dirty="0" smtClean="0"/>
              <a:t>을 중심으로 세계적인 첨단 산업 집적지로 성장하였다</a:t>
            </a:r>
            <a:r>
              <a:rPr lang="en-US" altLang="ko-KR" dirty="0" smtClean="0"/>
              <a:t>. 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3. </a:t>
            </a:r>
            <a:r>
              <a:rPr lang="ko-KR" altLang="en-US" dirty="0" smtClean="0">
                <a:ea typeface="굴림" charset="-127"/>
              </a:rPr>
              <a:t>클러스터의 형성 원인 및 역사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*</a:t>
            </a:r>
            <a:r>
              <a:rPr lang="ko-KR" altLang="en-US" dirty="0" smtClean="0"/>
              <a:t>클러스터의 역사적 맥락</a:t>
            </a:r>
            <a:endParaRPr lang="en-US" altLang="ko-KR" dirty="0" smtClean="0"/>
          </a:p>
          <a:p>
            <a:pPr>
              <a:buNone/>
            </a:pPr>
            <a:r>
              <a:rPr lang="en-US" altLang="ko-KR" sz="2400" dirty="0" smtClean="0"/>
              <a:t>1) </a:t>
            </a:r>
            <a:r>
              <a:rPr lang="ko-KR" altLang="en-US" sz="2400" dirty="0" smtClean="0"/>
              <a:t>대학 및 기초과학연구소의 유치</a:t>
            </a:r>
          </a:p>
          <a:p>
            <a:pPr>
              <a:buNone/>
            </a:pPr>
            <a:r>
              <a:rPr lang="en-US" altLang="ko-KR" sz="1800" dirty="0" smtClean="0"/>
              <a:t>20</a:t>
            </a:r>
            <a:r>
              <a:rPr lang="ko-KR" altLang="en-US" sz="1800" dirty="0" smtClean="0"/>
              <a:t>세기 초 </a:t>
            </a:r>
            <a:r>
              <a:rPr lang="ko-KR" altLang="en-US" sz="1800" dirty="0" err="1" smtClean="0"/>
              <a:t>스크립스</a:t>
            </a:r>
            <a:r>
              <a:rPr lang="ko-KR" altLang="en-US" sz="1800" dirty="0" smtClean="0"/>
              <a:t> 해양연구소</a:t>
            </a:r>
            <a:r>
              <a:rPr lang="en-US" altLang="ko-KR" sz="1800" dirty="0" smtClean="0"/>
              <a:t>(Scripps Institution of Oceanography)</a:t>
            </a:r>
            <a:r>
              <a:rPr lang="ko-KR" altLang="en-US" sz="1800" dirty="0" smtClean="0"/>
              <a:t>가 샌디에고시 북쪽에 위치한 해안지역인 라 호야</a:t>
            </a:r>
            <a:r>
              <a:rPr lang="en-US" altLang="ko-KR" sz="1800" dirty="0" smtClean="0"/>
              <a:t>(La Jolla)</a:t>
            </a:r>
            <a:r>
              <a:rPr lang="ko-KR" altLang="en-US" sz="1800" dirty="0" smtClean="0"/>
              <a:t>지역에 설립되었다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해양연구소는 캘리포니아주립대학 부설로서 국방부와 관련된 해양 연구를 수행하였다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제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차 세계대전이 끝남에 따라 군수품 생산과 훈련캠프로써 급속히 팽창한 지역경제는 생산이 </a:t>
            </a:r>
            <a:r>
              <a:rPr lang="en-US" altLang="ko-KR" sz="1800" dirty="0" smtClean="0"/>
              <a:t>90%</a:t>
            </a:r>
            <a:r>
              <a:rPr lang="ko-KR" altLang="en-US" sz="1800" dirty="0" smtClean="0"/>
              <a:t>까지 격감하는 어려움을 겪게 되었다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군사도시로서의 한계를 극복하고 새로운 일자리 창출을 위한 산업을 유치하기 위하여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시정부는</a:t>
            </a:r>
            <a:r>
              <a:rPr lang="ko-KR" altLang="en-US" sz="1800" dirty="0" smtClean="0"/>
              <a:t> 라 호야 지역의 시 소유 토지를 무상으로 제공하면서</a:t>
            </a:r>
            <a:r>
              <a:rPr lang="en-US" altLang="ko-KR" sz="1800" dirty="0" smtClean="0"/>
              <a:t>, 1955</a:t>
            </a:r>
            <a:r>
              <a:rPr lang="ko-KR" altLang="en-US" sz="1800" dirty="0" smtClean="0"/>
              <a:t>년 핵 연구시설인 제너럴 </a:t>
            </a:r>
            <a:r>
              <a:rPr lang="ko-KR" altLang="en-US" sz="1800" dirty="0" err="1" smtClean="0"/>
              <a:t>다이나믹</a:t>
            </a:r>
            <a:r>
              <a:rPr lang="en-US" altLang="ko-KR" sz="1800" dirty="0" smtClean="0"/>
              <a:t>(General Dynamics)</a:t>
            </a:r>
            <a:r>
              <a:rPr lang="ko-KR" altLang="en-US" sz="1800" dirty="0" smtClean="0"/>
              <a:t>을 유치하게 된다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이러한 노력의 일환으로 </a:t>
            </a:r>
            <a:r>
              <a:rPr lang="ko-KR" altLang="en-US" sz="1800" dirty="0" err="1" smtClean="0"/>
              <a:t>샌디에고시는</a:t>
            </a:r>
            <a:r>
              <a:rPr lang="ko-KR" altLang="en-US" sz="1800" dirty="0" smtClean="0"/>
              <a:t> 캘리포니아주립대학교 캠퍼스를 유치하기 위하여 </a:t>
            </a:r>
            <a:r>
              <a:rPr lang="en-US" altLang="ko-KR" sz="1800" dirty="0" smtClean="0"/>
              <a:t>450 </a:t>
            </a:r>
            <a:r>
              <a:rPr lang="ko-KR" altLang="en-US" sz="1800" dirty="0" err="1" smtClean="0"/>
              <a:t>에이커에</a:t>
            </a:r>
            <a:r>
              <a:rPr lang="ko-KR" altLang="en-US" sz="1800" dirty="0" smtClean="0"/>
              <a:t> </a:t>
            </a:r>
            <a:r>
              <a:rPr lang="ko-KR" altLang="en-US" sz="1800" dirty="0" smtClean="0"/>
              <a:t>해당하는 토지를 주립대학 측에 기증하였다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이를 계기로 </a:t>
            </a:r>
            <a:r>
              <a:rPr lang="en-US" altLang="ko-KR" sz="1800" dirty="0" smtClean="0"/>
              <a:t>1959</a:t>
            </a:r>
            <a:r>
              <a:rPr lang="ko-KR" altLang="en-US" sz="1800" dirty="0" smtClean="0"/>
              <a:t>년 캘리포니아주립대학교의 </a:t>
            </a:r>
            <a:r>
              <a:rPr lang="ko-KR" altLang="en-US" sz="1800" dirty="0" err="1" smtClean="0"/>
              <a:t>샌디에고</a:t>
            </a:r>
            <a:r>
              <a:rPr lang="ko-KR" altLang="en-US" sz="1800" dirty="0" smtClean="0"/>
              <a:t> 캠퍼스</a:t>
            </a:r>
            <a:r>
              <a:rPr lang="en-US" altLang="ko-KR" sz="1800" dirty="0" smtClean="0"/>
              <a:t>(UC San Diego: UCSD)</a:t>
            </a:r>
            <a:r>
              <a:rPr lang="ko-KR" altLang="en-US" sz="1800" dirty="0" smtClean="0"/>
              <a:t>가 라 호야에 설립되었다</a:t>
            </a:r>
            <a:r>
              <a:rPr lang="en-US" altLang="ko-KR" sz="1800" dirty="0" smtClean="0"/>
              <a:t>. UCSD</a:t>
            </a:r>
            <a:r>
              <a:rPr lang="ko-KR" altLang="en-US" sz="1800" dirty="0" smtClean="0"/>
              <a:t>는 설립과 함께 기초과학 및 의약 분야를 중심으로 유망한 과학자들을 적극적으로 채용한다</a:t>
            </a:r>
            <a:r>
              <a:rPr lang="en-US" altLang="ko-KR" sz="1800" dirty="0" smtClean="0"/>
              <a:t>. 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3. </a:t>
            </a:r>
            <a:r>
              <a:rPr lang="ko-KR" altLang="en-US" dirty="0" smtClean="0">
                <a:ea typeface="굴림" charset="-127"/>
              </a:rPr>
              <a:t>클러스터의 형성 원인 및 역사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95536" y="1752600"/>
            <a:ext cx="8382000" cy="5105400"/>
          </a:xfrm>
        </p:spPr>
        <p:txBody>
          <a:bodyPr/>
          <a:lstStyle/>
          <a:p>
            <a:pPr>
              <a:buNone/>
            </a:pPr>
            <a:r>
              <a:rPr lang="en-US" altLang="ko-KR" sz="2000" dirty="0" smtClean="0"/>
              <a:t>UCSD</a:t>
            </a:r>
            <a:r>
              <a:rPr lang="ko-KR" altLang="en-US" sz="2000" dirty="0" smtClean="0"/>
              <a:t>가 설립될 쯤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지역의 소규모 병원이었던 </a:t>
            </a:r>
            <a:r>
              <a:rPr lang="ko-KR" altLang="en-US" sz="2000" dirty="0" err="1" smtClean="0"/>
              <a:t>스크립스</a:t>
            </a:r>
            <a:r>
              <a:rPr lang="ko-KR" altLang="en-US" sz="2000" dirty="0" smtClean="0"/>
              <a:t> 병원</a:t>
            </a:r>
            <a:r>
              <a:rPr lang="en-US" altLang="ko-KR" sz="2000" dirty="0" smtClean="0"/>
              <a:t>(Scripps Metabolic Clinic)</a:t>
            </a:r>
            <a:r>
              <a:rPr lang="ko-KR" altLang="en-US" sz="2000" dirty="0" smtClean="0"/>
              <a:t>은 </a:t>
            </a:r>
            <a:r>
              <a:rPr lang="en-US" altLang="ko-KR" sz="2000" dirty="0" smtClean="0"/>
              <a:t>1961</a:t>
            </a:r>
            <a:r>
              <a:rPr lang="ko-KR" altLang="en-US" sz="2000" dirty="0" smtClean="0"/>
              <a:t>년 병리학</a:t>
            </a:r>
            <a:r>
              <a:rPr lang="en-US" altLang="ko-KR" sz="2000" dirty="0" smtClean="0"/>
              <a:t>(pathology) </a:t>
            </a:r>
            <a:r>
              <a:rPr lang="ko-KR" altLang="en-US" sz="2000" dirty="0" smtClean="0"/>
              <a:t>연구인력을 채용하면서 실질적인 연구기능을 갖추게 되었다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소아마비 백신 개발자인 </a:t>
            </a:r>
            <a:r>
              <a:rPr lang="en-US" altLang="ko-KR" sz="2000" dirty="0" smtClean="0"/>
              <a:t>Jonas Salk</a:t>
            </a:r>
            <a:r>
              <a:rPr lang="ko-KR" altLang="en-US" sz="2000" dirty="0" smtClean="0"/>
              <a:t>는 시정부에서 약속한 라 호야 지역의 </a:t>
            </a:r>
            <a:r>
              <a:rPr lang="en-US" altLang="ko-KR" sz="2000" dirty="0" smtClean="0"/>
              <a:t>26 </a:t>
            </a:r>
            <a:r>
              <a:rPr lang="ko-KR" altLang="en-US" sz="2000" dirty="0" err="1" smtClean="0"/>
              <a:t>에이커</a:t>
            </a:r>
            <a:r>
              <a:rPr lang="ko-KR" altLang="en-US" sz="2000" dirty="0" smtClean="0"/>
              <a:t> </a:t>
            </a:r>
            <a:r>
              <a:rPr lang="ko-KR" altLang="en-US" sz="2000" dirty="0" smtClean="0"/>
              <a:t>토지에 이끌려 이 지역에 자신의 이름을 딴 </a:t>
            </a:r>
            <a:r>
              <a:rPr lang="ko-KR" altLang="en-US" sz="2000" dirty="0" err="1" smtClean="0"/>
              <a:t>솔크</a:t>
            </a:r>
            <a:r>
              <a:rPr lang="ko-KR" altLang="en-US" sz="2000" dirty="0" smtClean="0"/>
              <a:t> 연구소</a:t>
            </a:r>
            <a:r>
              <a:rPr lang="en-US" altLang="ko-KR" sz="2000" dirty="0" smtClean="0"/>
              <a:t>(Salk Institute)</a:t>
            </a:r>
            <a:r>
              <a:rPr lang="ko-KR" altLang="en-US" sz="2000" dirty="0" smtClean="0"/>
              <a:t>를 설립하게 된다</a:t>
            </a:r>
            <a:r>
              <a:rPr lang="en-US" altLang="ko-KR" sz="2000" dirty="0" smtClean="0"/>
              <a:t>. 1976</a:t>
            </a:r>
            <a:r>
              <a:rPr lang="ko-KR" altLang="en-US" sz="2000" dirty="0" smtClean="0"/>
              <a:t>년에는 </a:t>
            </a:r>
            <a:r>
              <a:rPr lang="ko-KR" altLang="en-US" sz="2000" dirty="0" err="1" smtClean="0"/>
              <a:t>번햄연구소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현재</a:t>
            </a:r>
            <a:r>
              <a:rPr lang="en-US" altLang="ko-KR" sz="2000" dirty="0" smtClean="0"/>
              <a:t>, Sanford-Burnham Institute for Medical Research)</a:t>
            </a:r>
            <a:r>
              <a:rPr lang="ko-KR" altLang="en-US" sz="2000" dirty="0" smtClean="0"/>
              <a:t>가 설립되었고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몇몇 소규모 바이오 의약 연구소들이 </a:t>
            </a:r>
            <a:r>
              <a:rPr lang="en-US" altLang="ko-KR" sz="2000" dirty="0" smtClean="0"/>
              <a:t>80</a:t>
            </a:r>
            <a:r>
              <a:rPr lang="ko-KR" altLang="en-US" sz="2000" dirty="0" smtClean="0"/>
              <a:t>년</a:t>
            </a:r>
            <a:r>
              <a:rPr lang="en-US" altLang="ko-KR" sz="2000" dirty="0" smtClean="0"/>
              <a:t>, 90</a:t>
            </a:r>
            <a:r>
              <a:rPr lang="ko-KR" altLang="en-US" sz="2000" dirty="0" smtClean="0"/>
              <a:t>년대에 </a:t>
            </a:r>
            <a:r>
              <a:rPr lang="en-US" altLang="ko-KR" sz="2000" dirty="0" smtClean="0"/>
              <a:t>UCSD </a:t>
            </a:r>
            <a:r>
              <a:rPr lang="ko-KR" altLang="en-US" sz="2000" dirty="0" smtClean="0"/>
              <a:t>주변 라 호야 지역에 등장하게 되었다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현재</a:t>
            </a:r>
            <a:r>
              <a:rPr lang="en-US" altLang="ko-KR" sz="2000" dirty="0" smtClean="0"/>
              <a:t>, UCSD, </a:t>
            </a:r>
            <a:r>
              <a:rPr lang="ko-KR" altLang="en-US" sz="2000" dirty="0" err="1" smtClean="0"/>
              <a:t>스크립스</a:t>
            </a:r>
            <a:r>
              <a:rPr lang="ko-KR" altLang="en-US" sz="2000" dirty="0" smtClean="0"/>
              <a:t> 연구소</a:t>
            </a:r>
            <a:r>
              <a:rPr lang="en-US" altLang="ko-KR" sz="2000" dirty="0" smtClean="0"/>
              <a:t>(Scripps Institute) </a:t>
            </a:r>
            <a:r>
              <a:rPr lang="ko-KR" altLang="en-US" sz="2000" dirty="0" smtClean="0"/>
              <a:t>등 연구기관들을 중심으로 </a:t>
            </a:r>
            <a:r>
              <a:rPr lang="ko-KR" altLang="en-US" sz="2000" dirty="0" err="1" smtClean="0"/>
              <a:t>샌디에고는</a:t>
            </a:r>
            <a:r>
              <a:rPr lang="ko-KR" altLang="en-US" sz="2000" dirty="0" smtClean="0"/>
              <a:t> 미국 국립보건원 </a:t>
            </a:r>
            <a:r>
              <a:rPr lang="en-US" altLang="ko-KR" sz="2000" dirty="0" smtClean="0"/>
              <a:t>(National Institutes of Heath: NIH) </a:t>
            </a:r>
            <a:r>
              <a:rPr lang="ko-KR" altLang="en-US" sz="2000" dirty="0" smtClean="0"/>
              <a:t>예산의 약 </a:t>
            </a:r>
            <a:r>
              <a:rPr lang="en-US" altLang="ko-KR" sz="2000" dirty="0" smtClean="0"/>
              <a:t>2.7%(2009</a:t>
            </a:r>
            <a:r>
              <a:rPr lang="ko-KR" altLang="en-US" sz="2000" dirty="0" smtClean="0"/>
              <a:t>년 기준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인 </a:t>
            </a:r>
            <a:r>
              <a:rPr lang="en-US" altLang="ko-KR" sz="2000" dirty="0" smtClean="0"/>
              <a:t>797(</a:t>
            </a:r>
            <a:r>
              <a:rPr lang="ko-KR" altLang="en-US" sz="2000" dirty="0" smtClean="0"/>
              <a:t>백만 달러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의 바이오 의약분야 </a:t>
            </a:r>
            <a:r>
              <a:rPr lang="en-US" altLang="ko-KR" sz="2000" dirty="0" smtClean="0"/>
              <a:t>R&amp;D </a:t>
            </a:r>
            <a:r>
              <a:rPr lang="ko-KR" altLang="en-US" sz="2000" dirty="0" err="1" smtClean="0"/>
              <a:t>펀딩을</a:t>
            </a:r>
            <a:r>
              <a:rPr lang="ko-KR" altLang="en-US" sz="2000" dirty="0" smtClean="0"/>
              <a:t> 유치하고 있다</a:t>
            </a:r>
            <a:r>
              <a:rPr lang="en-US" altLang="ko-KR" sz="2000" dirty="0" smtClean="0"/>
              <a:t>. </a:t>
            </a:r>
            <a:r>
              <a:rPr lang="en-US" altLang="ko-KR" sz="2400" dirty="0" smtClean="0"/>
              <a:t> 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3. </a:t>
            </a:r>
            <a:r>
              <a:rPr lang="ko-KR" altLang="en-US" dirty="0" smtClean="0">
                <a:ea typeface="굴림" charset="-127"/>
              </a:rPr>
              <a:t>클러스터의 형성 원인 및 역사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95536" y="908720"/>
            <a:ext cx="8382000" cy="5105400"/>
          </a:xfrm>
        </p:spPr>
        <p:txBody>
          <a:bodyPr/>
          <a:lstStyle/>
          <a:p>
            <a:pPr>
              <a:buNone/>
            </a:pPr>
            <a:r>
              <a:rPr lang="en-US" altLang="ko-KR" sz="2400" dirty="0" smtClean="0"/>
              <a:t>2) </a:t>
            </a:r>
            <a:r>
              <a:rPr lang="ko-KR" altLang="en-US" sz="2400" dirty="0" smtClean="0"/>
              <a:t>과학연구지구의 지정</a:t>
            </a:r>
            <a:endParaRPr lang="en-US" altLang="ko-KR" sz="2400" dirty="0" smtClean="0"/>
          </a:p>
          <a:p>
            <a:pPr>
              <a:buNone/>
            </a:pPr>
            <a:r>
              <a:rPr lang="ko-KR" altLang="en-US" sz="2000" dirty="0" err="1" smtClean="0"/>
              <a:t>샌디에고의</a:t>
            </a:r>
            <a:r>
              <a:rPr lang="ko-KR" altLang="en-US" sz="2000" dirty="0" smtClean="0"/>
              <a:t> 기초과학 연구기관들과 바이오 기업들의 성장에는 시 정부의 토지이용계획도 중요한 영향을 미쳤다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캘리포니아 주립대학은 </a:t>
            </a:r>
            <a:r>
              <a:rPr lang="en-US" altLang="ko-KR" sz="2000" dirty="0" smtClean="0"/>
              <a:t>UCSD</a:t>
            </a:r>
            <a:r>
              <a:rPr lang="ko-KR" altLang="en-US" sz="2000" dirty="0" smtClean="0"/>
              <a:t>의 설립에 따른 학교 주변 토지이용계획의 수립을 시정부에 요구하였으며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시정부의 도시계획담당자들은 </a:t>
            </a:r>
            <a:r>
              <a:rPr lang="ko-KR" altLang="en-US" sz="2000" dirty="0" err="1" smtClean="0"/>
              <a:t>스탠포드대학교의</a:t>
            </a:r>
            <a:r>
              <a:rPr lang="ko-KR" altLang="en-US" sz="2000" dirty="0" smtClean="0"/>
              <a:t> 리서치 </a:t>
            </a:r>
            <a:r>
              <a:rPr lang="ko-KR" altLang="en-US" sz="2000" dirty="0" err="1" smtClean="0"/>
              <a:t>파크</a:t>
            </a:r>
            <a:r>
              <a:rPr lang="en-US" altLang="ko-KR" sz="2000" dirty="0" smtClean="0"/>
              <a:t>(Stanford Research Park)</a:t>
            </a:r>
            <a:r>
              <a:rPr lang="ko-KR" altLang="en-US" sz="2000" dirty="0" smtClean="0"/>
              <a:t>를 선례로 하여 </a:t>
            </a:r>
            <a:r>
              <a:rPr lang="en-US" altLang="ko-KR" sz="2000" dirty="0" smtClean="0"/>
              <a:t>UCSD </a:t>
            </a:r>
            <a:r>
              <a:rPr lang="ko-KR" altLang="en-US" sz="2000" dirty="0" smtClean="0"/>
              <a:t>주변 일부 지역을 연구 기업들의 유치를 위하여 산업지구로 지정하고자 하였다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구체적인 </a:t>
            </a:r>
            <a:r>
              <a:rPr lang="ko-KR" altLang="en-US" sz="2000" dirty="0" err="1" smtClean="0"/>
              <a:t>방안없이</a:t>
            </a:r>
            <a:r>
              <a:rPr lang="en-US" altLang="ko-KR" sz="2000" dirty="0" smtClean="0"/>
              <a:t>, 1959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차 도시계획안에는 이에 대한 비전을 제시하였다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구체적인 방안은 </a:t>
            </a:r>
            <a:r>
              <a:rPr lang="en-US" altLang="ko-KR" sz="2000" dirty="0" smtClean="0"/>
              <a:t>1983</a:t>
            </a:r>
            <a:r>
              <a:rPr lang="ko-KR" altLang="en-US" sz="2000" dirty="0" smtClean="0"/>
              <a:t>년에 이르러서야 마련되는데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도시계획을 통하여 </a:t>
            </a:r>
            <a:r>
              <a:rPr lang="en-US" altLang="ko-KR" sz="2000" dirty="0" smtClean="0"/>
              <a:t>UCSD </a:t>
            </a:r>
            <a:r>
              <a:rPr lang="ko-KR" altLang="en-US" sz="2000" dirty="0" smtClean="0"/>
              <a:t>북쪽 일부 지역을 과학연구지구</a:t>
            </a:r>
            <a:r>
              <a:rPr lang="en-US" altLang="ko-KR" sz="2000" dirty="0" smtClean="0"/>
              <a:t>(Scientific &amp; Research Zone)</a:t>
            </a:r>
            <a:r>
              <a:rPr lang="ko-KR" altLang="en-US" sz="2000" dirty="0" smtClean="0"/>
              <a:t>로 지정하게 된다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이 지구 내에서는 건축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조경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용도 등이 엄격히 제한되어 대학 캠퍼스와 같은 기업 환경을 조성하고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입주 가능 기관 및 기업을 </a:t>
            </a:r>
            <a:r>
              <a:rPr lang="ko-KR" altLang="en-US" sz="2000" dirty="0" err="1" smtClean="0"/>
              <a:t>바이오의학</a:t>
            </a:r>
            <a:r>
              <a:rPr lang="ko-KR" altLang="en-US" sz="2000" dirty="0" smtClean="0"/>
              <a:t> 관련 연구중심 기업으로 제한하였다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오늘날 </a:t>
            </a:r>
            <a:r>
              <a:rPr lang="ko-KR" altLang="en-US" sz="2000" dirty="0" err="1" smtClean="0"/>
              <a:t>샌디에고의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500-600</a:t>
            </a:r>
            <a:r>
              <a:rPr lang="ko-KR" altLang="en-US" sz="2000" dirty="0" smtClean="0"/>
              <a:t>개에 이르는 바이오 및 의료기기 제조기업들이 과학연구지구에 대부분 밀집되어 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이전의 그림에서 보듯이</a:t>
            </a:r>
            <a:r>
              <a:rPr lang="en-US" altLang="ko-KR" sz="2000" dirty="0" smtClean="0"/>
              <a:t>, UCSD, </a:t>
            </a:r>
            <a:r>
              <a:rPr lang="ko-KR" altLang="en-US" sz="2000" dirty="0" err="1" smtClean="0"/>
              <a:t>스크립스</a:t>
            </a:r>
            <a:r>
              <a:rPr lang="ko-KR" altLang="en-US" sz="2000" dirty="0" smtClean="0"/>
              <a:t> 연구소 등 기초연구기관들은 짧은 시간의 도보로 상호 방문이 가능하며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대부분의 기업들 역시 차량으로 </a:t>
            </a:r>
            <a:r>
              <a:rPr lang="en-US" altLang="ko-KR" sz="2000" dirty="0" smtClean="0"/>
              <a:t>5</a:t>
            </a:r>
            <a:r>
              <a:rPr lang="ko-KR" altLang="en-US" sz="2000" dirty="0" smtClean="0"/>
              <a:t>분 이내 거리에 위치해 있다</a:t>
            </a:r>
            <a:r>
              <a:rPr lang="en-US" altLang="ko-KR" sz="2000" dirty="0" smtClean="0"/>
              <a:t>. 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>
                <a:ea typeface="굴림" charset="-127"/>
              </a:rPr>
              <a:t>*</a:t>
            </a:r>
            <a:r>
              <a:rPr lang="ko-KR" altLang="en-US" sz="3600" dirty="0" smtClean="0">
                <a:ea typeface="굴림" charset="-127"/>
              </a:rPr>
              <a:t>목차</a:t>
            </a:r>
            <a:endParaRPr lang="en-US" altLang="ko-KR" sz="3600" dirty="0">
              <a:ea typeface="굴림" charset="-127"/>
            </a:endParaRPr>
          </a:p>
        </p:txBody>
      </p:sp>
      <p:grpSp>
        <p:nvGrpSpPr>
          <p:cNvPr id="287747" name="Group 3"/>
          <p:cNvGrpSpPr>
            <a:grpSpLocks/>
          </p:cNvGrpSpPr>
          <p:nvPr/>
        </p:nvGrpSpPr>
        <p:grpSpPr bwMode="auto">
          <a:xfrm>
            <a:off x="1907704" y="3674382"/>
            <a:ext cx="5311775" cy="688975"/>
            <a:chOff x="720" y="1392"/>
            <a:chExt cx="4058" cy="480"/>
          </a:xfrm>
          <a:blipFill>
            <a:blip r:embed="rId2"/>
            <a:tile tx="0" ty="0" sx="100000" sy="100000" flip="none" algn="tl"/>
          </a:blipFill>
        </p:grpSpPr>
        <p:sp>
          <p:nvSpPr>
            <p:cNvPr id="287748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287749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287750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87751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87752" name="Group 8"/>
          <p:cNvGrpSpPr>
            <a:grpSpLocks/>
          </p:cNvGrpSpPr>
          <p:nvPr/>
        </p:nvGrpSpPr>
        <p:grpSpPr bwMode="auto">
          <a:xfrm>
            <a:off x="1907704" y="4610486"/>
            <a:ext cx="5311775" cy="688975"/>
            <a:chOff x="720" y="1392"/>
            <a:chExt cx="4058" cy="480"/>
          </a:xfrm>
          <a:blipFill>
            <a:blip r:embed="rId2"/>
            <a:tile tx="0" ty="0" sx="100000" sy="100000" flip="none" algn="tl"/>
          </a:blipFill>
        </p:grpSpPr>
        <p:sp>
          <p:nvSpPr>
            <p:cNvPr id="287753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287754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287755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87756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87757" name="Group 13"/>
          <p:cNvGrpSpPr>
            <a:grpSpLocks/>
          </p:cNvGrpSpPr>
          <p:nvPr/>
        </p:nvGrpSpPr>
        <p:grpSpPr bwMode="auto">
          <a:xfrm>
            <a:off x="1927225" y="5564202"/>
            <a:ext cx="5311775" cy="688975"/>
            <a:chOff x="720" y="1392"/>
            <a:chExt cx="4058" cy="480"/>
          </a:xfrm>
          <a:blipFill>
            <a:blip r:embed="rId2"/>
            <a:tile tx="0" ty="0" sx="100000" sy="100000" flip="none" algn="tl"/>
          </a:blipFill>
        </p:grpSpPr>
        <p:sp>
          <p:nvSpPr>
            <p:cNvPr id="287758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287759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287760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87761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87762" name="Group 18"/>
          <p:cNvGrpSpPr>
            <a:grpSpLocks/>
          </p:cNvGrpSpPr>
          <p:nvPr/>
        </p:nvGrpSpPr>
        <p:grpSpPr bwMode="auto">
          <a:xfrm>
            <a:off x="1907704" y="2666270"/>
            <a:ext cx="5311775" cy="688975"/>
            <a:chOff x="720" y="1392"/>
            <a:chExt cx="4058" cy="480"/>
          </a:xfrm>
          <a:blipFill>
            <a:blip r:embed="rId2"/>
            <a:tile tx="0" ty="0" sx="100000" sy="100000" flip="none" algn="tl"/>
          </a:blipFill>
        </p:grpSpPr>
        <p:sp>
          <p:nvSpPr>
            <p:cNvPr id="287763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287764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287765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87766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87767" name="Text Box 23"/>
          <p:cNvSpPr txBox="1">
            <a:spLocks noChangeArrowheads="1"/>
          </p:cNvSpPr>
          <p:nvPr/>
        </p:nvSpPr>
        <p:spPr bwMode="white">
          <a:xfrm>
            <a:off x="2411760" y="2810286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ko-KR" altLang="en-US" sz="24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클러스터의 입지 </a:t>
            </a:r>
            <a:r>
              <a:rPr lang="en-US" altLang="ko-KR" sz="24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: </a:t>
            </a:r>
            <a:r>
              <a:rPr lang="ko-KR" altLang="en-US" sz="24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위치</a:t>
            </a:r>
            <a:endParaRPr lang="en-US" altLang="ko-KR" sz="2400" b="1" dirty="0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287768" name="Text Box 24"/>
          <p:cNvSpPr txBox="1">
            <a:spLocks noChangeArrowheads="1"/>
          </p:cNvSpPr>
          <p:nvPr/>
        </p:nvSpPr>
        <p:spPr bwMode="white">
          <a:xfrm>
            <a:off x="2483768" y="374639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ko-KR" altLang="en-US" sz="24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클러스터의 형성 원인 및 역사</a:t>
            </a:r>
            <a:endParaRPr lang="en-US" altLang="ko-KR" sz="2400" b="1" dirty="0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287769" name="Text Box 25"/>
          <p:cNvSpPr txBox="1">
            <a:spLocks noChangeArrowheads="1"/>
          </p:cNvSpPr>
          <p:nvPr/>
        </p:nvSpPr>
        <p:spPr bwMode="white">
          <a:xfrm>
            <a:off x="2411760" y="4754502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ko-KR" altLang="en-US" sz="24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클러스터의 현황 및 산업구조</a:t>
            </a:r>
            <a:endParaRPr lang="en-US" altLang="ko-KR" sz="2400" b="1" dirty="0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287770" name="Text Box 26"/>
          <p:cNvSpPr txBox="1">
            <a:spLocks noChangeArrowheads="1"/>
          </p:cNvSpPr>
          <p:nvPr/>
        </p:nvSpPr>
        <p:spPr bwMode="white">
          <a:xfrm>
            <a:off x="2483768" y="5690606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ko-KR" altLang="en-US" sz="24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클러스터의 특성</a:t>
            </a:r>
            <a:r>
              <a:rPr lang="en-US" altLang="ko-KR" sz="24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, </a:t>
            </a:r>
            <a:r>
              <a:rPr lang="ko-KR" altLang="en-US" sz="24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경쟁력 및 기타</a:t>
            </a:r>
            <a:endParaRPr lang="en-US" altLang="ko-KR" sz="2400" b="1" dirty="0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pic>
        <p:nvPicPr>
          <p:cNvPr id="287771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763688" y="5589240"/>
            <a:ext cx="792163" cy="949325"/>
          </a:xfrm>
          <a:prstGeom prst="rect">
            <a:avLst/>
          </a:prstGeom>
          <a:noFill/>
        </p:spPr>
      </p:pic>
      <p:pic>
        <p:nvPicPr>
          <p:cNvPr id="287772" name="Picture 28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91680" y="4653136"/>
            <a:ext cx="792163" cy="949325"/>
          </a:xfrm>
          <a:prstGeom prst="rect">
            <a:avLst/>
          </a:prstGeom>
          <a:noFill/>
        </p:spPr>
      </p:pic>
      <p:pic>
        <p:nvPicPr>
          <p:cNvPr id="287773" name="Picture 29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91680" y="3717032"/>
            <a:ext cx="792163" cy="949325"/>
          </a:xfrm>
          <a:prstGeom prst="rect">
            <a:avLst/>
          </a:prstGeom>
          <a:noFill/>
        </p:spPr>
      </p:pic>
      <p:pic>
        <p:nvPicPr>
          <p:cNvPr id="287774" name="Picture 30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91680" y="2666270"/>
            <a:ext cx="792162" cy="949325"/>
          </a:xfrm>
          <a:prstGeom prst="rect">
            <a:avLst/>
          </a:prstGeom>
          <a:noFill/>
        </p:spPr>
      </p:pic>
      <p:sp>
        <p:nvSpPr>
          <p:cNvPr id="287775" name="Text Box 31"/>
          <p:cNvSpPr txBox="1">
            <a:spLocks noChangeArrowheads="1"/>
          </p:cNvSpPr>
          <p:nvPr/>
        </p:nvSpPr>
        <p:spPr bwMode="white">
          <a:xfrm>
            <a:off x="2073275" y="5664214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b="1" dirty="0">
                <a:solidFill>
                  <a:schemeClr val="bg1"/>
                </a:solidFill>
                <a:ea typeface="굴림" charset="-127"/>
                <a:cs typeface="Arial" charset="0"/>
              </a:rPr>
              <a:t>5</a:t>
            </a:r>
          </a:p>
        </p:txBody>
      </p:sp>
      <p:sp>
        <p:nvSpPr>
          <p:cNvPr id="287776" name="Text Box 32"/>
          <p:cNvSpPr txBox="1">
            <a:spLocks noChangeArrowheads="1"/>
          </p:cNvSpPr>
          <p:nvPr/>
        </p:nvSpPr>
        <p:spPr bwMode="white">
          <a:xfrm>
            <a:off x="2051720" y="2738278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b="1" dirty="0">
                <a:solidFill>
                  <a:schemeClr val="bg1"/>
                </a:solidFill>
                <a:ea typeface="굴림" charset="-127"/>
                <a:cs typeface="Arial" charset="0"/>
              </a:rPr>
              <a:t>2</a:t>
            </a:r>
          </a:p>
        </p:txBody>
      </p:sp>
      <p:sp>
        <p:nvSpPr>
          <p:cNvPr id="287777" name="Text Box 33"/>
          <p:cNvSpPr txBox="1">
            <a:spLocks noChangeArrowheads="1"/>
          </p:cNvSpPr>
          <p:nvPr/>
        </p:nvSpPr>
        <p:spPr bwMode="white">
          <a:xfrm>
            <a:off x="2051720" y="381839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b="1" dirty="0">
                <a:solidFill>
                  <a:schemeClr val="bg1"/>
                </a:solidFill>
                <a:ea typeface="굴림" charset="-127"/>
                <a:cs typeface="Arial" charset="0"/>
              </a:rPr>
              <a:t>3</a:t>
            </a:r>
          </a:p>
        </p:txBody>
      </p:sp>
      <p:sp>
        <p:nvSpPr>
          <p:cNvPr id="287778" name="Text Box 34"/>
          <p:cNvSpPr txBox="1">
            <a:spLocks noChangeArrowheads="1"/>
          </p:cNvSpPr>
          <p:nvPr/>
        </p:nvSpPr>
        <p:spPr bwMode="white">
          <a:xfrm>
            <a:off x="2051720" y="4754502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b="1" dirty="0">
                <a:solidFill>
                  <a:schemeClr val="bg1"/>
                </a:solidFill>
                <a:ea typeface="굴림" charset="-127"/>
                <a:cs typeface="Arial" charset="0"/>
              </a:rPr>
              <a:t>4</a:t>
            </a:r>
          </a:p>
        </p:txBody>
      </p:sp>
      <p:grpSp>
        <p:nvGrpSpPr>
          <p:cNvPr id="40" name="Group 18"/>
          <p:cNvGrpSpPr>
            <a:grpSpLocks/>
          </p:cNvGrpSpPr>
          <p:nvPr/>
        </p:nvGrpSpPr>
        <p:grpSpPr bwMode="auto">
          <a:xfrm>
            <a:off x="1907704" y="1700808"/>
            <a:ext cx="5311775" cy="688975"/>
            <a:chOff x="720" y="1392"/>
            <a:chExt cx="4058" cy="480"/>
          </a:xfrm>
          <a:blipFill>
            <a:blip r:embed="rId2"/>
            <a:tile tx="0" ty="0" sx="100000" sy="100000" flip="none" algn="tl"/>
          </a:blipFill>
        </p:grpSpPr>
        <p:sp>
          <p:nvSpPr>
            <p:cNvPr id="41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2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43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4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45" name="Text Box 32"/>
          <p:cNvSpPr txBox="1">
            <a:spLocks noChangeArrowheads="1"/>
          </p:cNvSpPr>
          <p:nvPr/>
        </p:nvSpPr>
        <p:spPr bwMode="white">
          <a:xfrm>
            <a:off x="2051720" y="1772816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b="1" dirty="0">
                <a:solidFill>
                  <a:schemeClr val="bg1"/>
                </a:solidFill>
                <a:ea typeface="굴림" charset="-127"/>
                <a:cs typeface="Arial" charset="0"/>
              </a:rPr>
              <a:t>1</a:t>
            </a:r>
          </a:p>
        </p:txBody>
      </p:sp>
      <p:pic>
        <p:nvPicPr>
          <p:cNvPr id="46" name="Picture 30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91680" y="1700808"/>
            <a:ext cx="792162" cy="949325"/>
          </a:xfrm>
          <a:prstGeom prst="rect">
            <a:avLst/>
          </a:prstGeom>
          <a:noFill/>
        </p:spPr>
      </p:pic>
      <p:sp>
        <p:nvSpPr>
          <p:cNvPr id="47" name="Text Box 23"/>
          <p:cNvSpPr txBox="1">
            <a:spLocks noChangeArrowheads="1"/>
          </p:cNvSpPr>
          <p:nvPr/>
        </p:nvSpPr>
        <p:spPr bwMode="white">
          <a:xfrm>
            <a:off x="2411760" y="1844824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ko-KR" altLang="en-US" sz="2400" b="1" dirty="0" err="1" smtClean="0">
                <a:solidFill>
                  <a:schemeClr val="bg1"/>
                </a:solidFill>
                <a:ea typeface="굴림" charset="-127"/>
                <a:cs typeface="Arial" charset="0"/>
              </a:rPr>
              <a:t>샌디에고의</a:t>
            </a:r>
            <a:r>
              <a:rPr lang="ko-KR" altLang="en-US" sz="24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 위치와 상세내용</a:t>
            </a:r>
            <a:endParaRPr lang="en-US" altLang="ko-KR" sz="2400" b="1" dirty="0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3. </a:t>
            </a:r>
            <a:r>
              <a:rPr lang="ko-KR" altLang="en-US" dirty="0" smtClean="0">
                <a:ea typeface="굴림" charset="-127"/>
              </a:rPr>
              <a:t>클러스터의 형성 원인 및 역사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23528" y="2060848"/>
            <a:ext cx="8382000" cy="5105400"/>
          </a:xfrm>
        </p:spPr>
        <p:txBody>
          <a:bodyPr/>
          <a:lstStyle/>
          <a:p>
            <a:pPr>
              <a:buNone/>
            </a:pPr>
            <a:r>
              <a:rPr lang="ko-KR" altLang="en-US" sz="2400" dirty="0" smtClean="0"/>
              <a:t>과학연구지구는 기존의 산업공단과 달리 대학 캠퍼스와 같은 환경을 만들고 유지시키는데 결정적인 역할을 하게 되었다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많은 </a:t>
            </a:r>
            <a:r>
              <a:rPr lang="ko-KR" altLang="en-US" sz="2400" dirty="0" err="1" smtClean="0"/>
              <a:t>바이오기업</a:t>
            </a:r>
            <a:r>
              <a:rPr lang="ko-KR" altLang="en-US" sz="2400" dirty="0" smtClean="0"/>
              <a:t> 뿐만 아니라 기초과학연구기관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제약회사 연구소 등이 쾌적하고 창조적인 입주환경에 이끌려 </a:t>
            </a:r>
            <a:r>
              <a:rPr lang="ko-KR" altLang="en-US" sz="2400" dirty="0" err="1" smtClean="0"/>
              <a:t>샌디에고를</a:t>
            </a:r>
            <a:r>
              <a:rPr lang="ko-KR" altLang="en-US" sz="2400" dirty="0" smtClean="0"/>
              <a:t> 선택하였다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그리고 무엇보다도 연구기관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바이오기업</a:t>
            </a:r>
            <a:r>
              <a:rPr lang="ko-KR" altLang="en-US" sz="2400" dirty="0" smtClean="0"/>
              <a:t> 등 혁신주체들이 지리적으로 가깝게 위치함에 따라 네트워킹과 학습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인적 교류 등이 활발히 이루어짐으로 인해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역동적인 혁신 및 창업활동이 가능하게 되었다</a:t>
            </a:r>
            <a:r>
              <a:rPr lang="en-US" altLang="ko-KR" sz="2400" dirty="0" smtClean="0"/>
              <a:t>. </a:t>
            </a:r>
            <a:r>
              <a:rPr lang="en-US" altLang="ko-KR" dirty="0" smtClean="0"/>
              <a:t>   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3. </a:t>
            </a:r>
            <a:r>
              <a:rPr lang="ko-KR" altLang="en-US" dirty="0" smtClean="0">
                <a:ea typeface="굴림" charset="-127"/>
              </a:rPr>
              <a:t>클러스터의 형성 원인 및 역사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234136"/>
          </a:xfrm>
        </p:spPr>
        <p:txBody>
          <a:bodyPr/>
          <a:lstStyle/>
          <a:p>
            <a:pPr>
              <a:buNone/>
            </a:pPr>
            <a:r>
              <a:rPr lang="en-US" altLang="ko-KR" sz="2400" dirty="0" smtClean="0"/>
              <a:t>3) CONNECT</a:t>
            </a:r>
            <a:r>
              <a:rPr lang="ko-KR" altLang="en-US" sz="2400" dirty="0" smtClean="0"/>
              <a:t>의 설립과 유기적인 산학연 협력체계의 구축</a:t>
            </a:r>
            <a:r>
              <a:rPr lang="ko-KR" altLang="en-US" dirty="0" smtClean="0"/>
              <a:t> </a:t>
            </a:r>
          </a:p>
          <a:p>
            <a:pPr>
              <a:buNone/>
            </a:pPr>
            <a:r>
              <a:rPr lang="ko-KR" altLang="en-US" sz="2000" dirty="0" smtClean="0"/>
              <a:t>지역 바이오산업의 본격적인 성장은 </a:t>
            </a:r>
            <a:r>
              <a:rPr lang="en-US" altLang="ko-KR" sz="2000" dirty="0" smtClean="0"/>
              <a:t>1980</a:t>
            </a:r>
            <a:r>
              <a:rPr lang="ko-KR" altLang="en-US" sz="2000" dirty="0" smtClean="0"/>
              <a:t>년대 중반</a:t>
            </a:r>
            <a:r>
              <a:rPr lang="en-US" altLang="ko-KR" sz="2000" dirty="0" smtClean="0"/>
              <a:t>, 1978</a:t>
            </a:r>
            <a:r>
              <a:rPr lang="ko-KR" altLang="en-US" sz="2000" dirty="0" smtClean="0"/>
              <a:t>년 설립된 지역 최초의 </a:t>
            </a:r>
            <a:r>
              <a:rPr lang="ko-KR" altLang="en-US" sz="2000" dirty="0" err="1" smtClean="0"/>
              <a:t>바이오기업인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하이브리텍의</a:t>
            </a:r>
            <a:r>
              <a:rPr lang="ko-KR" altLang="en-US" sz="2000" dirty="0" smtClean="0"/>
              <a:t> 매각과 </a:t>
            </a:r>
            <a:r>
              <a:rPr lang="en-US" altLang="ko-KR" sz="2000" dirty="0" smtClean="0"/>
              <a:t>CONNECT</a:t>
            </a:r>
            <a:r>
              <a:rPr lang="ko-KR" altLang="en-US" sz="2000" dirty="0" smtClean="0"/>
              <a:t>라는 창업 및 기술이전 촉진 프로그램이 설립되면서 이루어지게 된다</a:t>
            </a:r>
            <a:r>
              <a:rPr lang="en-US" altLang="ko-KR" sz="2000" dirty="0" smtClean="0"/>
              <a:t>. </a:t>
            </a:r>
            <a:r>
              <a:rPr lang="ko-KR" altLang="en-US" sz="2000" dirty="0" err="1" smtClean="0"/>
              <a:t>샌디에고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시정부</a:t>
            </a:r>
            <a:r>
              <a:rPr lang="ko-KR" altLang="en-US" sz="2000" dirty="0" smtClean="0"/>
              <a:t> 및 산업 지도자들은 </a:t>
            </a:r>
            <a:r>
              <a:rPr lang="en-US" altLang="ko-KR" sz="2000" dirty="0" smtClean="0"/>
              <a:t>1980</a:t>
            </a:r>
            <a:r>
              <a:rPr lang="ko-KR" altLang="en-US" sz="2000" dirty="0" smtClean="0"/>
              <a:t>년대 중반까지 대기업과 대규모 연구시설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국방관련 시설 및 국방예산 유치를 지역 경제성장의 기본 동인으로 인식하고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모든 정책적 노력을 이에 집중하였다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그러나</a:t>
            </a:r>
            <a:r>
              <a:rPr lang="en-US" altLang="ko-KR" sz="2000" dirty="0" smtClean="0"/>
              <a:t>, 1980</a:t>
            </a:r>
            <a:r>
              <a:rPr lang="ko-KR" altLang="en-US" sz="2000" dirty="0" smtClean="0"/>
              <a:t>년대 초반 </a:t>
            </a:r>
            <a:r>
              <a:rPr lang="ko-KR" altLang="en-US" sz="2000" dirty="0" err="1" smtClean="0"/>
              <a:t>샌디에고는</a:t>
            </a:r>
            <a:r>
              <a:rPr lang="ko-KR" altLang="en-US" sz="2000" dirty="0" smtClean="0"/>
              <a:t> 대기업 및 연구 컨소시엄 유치 등에 잇달아 실패하면서 새로운 경제성장 동력을 모색하게 되었다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이 지역의 경제 및 교육 지도자들을 중심으로 외부 및 대기업 의존형 경제에서 지역의 중소기업 창업 활성화 및 첨단 중소기업의 성장을 통하여 지역 경제를 활성화시키고 일자리를 창출할 수 있다는 새로운 공감대를 형성하게 된다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지역의 첨단산업 분야를 중심으로 중소기업의 창업과 성장을 촉진하기 위한 실천방안으로 </a:t>
            </a:r>
            <a:r>
              <a:rPr lang="en-US" altLang="ko-KR" sz="2000" dirty="0" smtClean="0"/>
              <a:t>UCSD</a:t>
            </a:r>
            <a:r>
              <a:rPr lang="ko-KR" altLang="en-US" sz="2000" dirty="0" smtClean="0"/>
              <a:t>의 사회교육원</a:t>
            </a:r>
            <a:r>
              <a:rPr lang="en-US" altLang="ko-KR" sz="2000" dirty="0" smtClean="0"/>
              <a:t>(Extension) </a:t>
            </a:r>
            <a:r>
              <a:rPr lang="ko-KR" altLang="en-US" sz="2000" dirty="0" smtClean="0"/>
              <a:t>산하에 </a:t>
            </a:r>
            <a:r>
              <a:rPr lang="en-US" altLang="ko-KR" sz="2000" dirty="0" smtClean="0"/>
              <a:t>CONNECT</a:t>
            </a:r>
            <a:r>
              <a:rPr lang="ko-KR" altLang="en-US" sz="2000" dirty="0" smtClean="0"/>
              <a:t>를 설립하게 된다</a:t>
            </a:r>
            <a:r>
              <a:rPr lang="en-US" altLang="ko-KR" sz="2000" dirty="0" smtClean="0"/>
              <a:t>.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3. </a:t>
            </a:r>
            <a:r>
              <a:rPr lang="ko-KR" altLang="en-US" dirty="0" smtClean="0">
                <a:ea typeface="굴림" charset="-127"/>
              </a:rPr>
              <a:t>클러스터의 형성 원인 및 역사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251520" y="1556792"/>
            <a:ext cx="8382000" cy="5105400"/>
          </a:xfrm>
        </p:spPr>
        <p:txBody>
          <a:bodyPr/>
          <a:lstStyle/>
          <a:p>
            <a:pPr>
              <a:buNone/>
            </a:pPr>
            <a:r>
              <a:rPr lang="en-US" altLang="ko-KR" sz="2000" dirty="0" smtClean="0"/>
              <a:t>CONNECT</a:t>
            </a:r>
            <a:r>
              <a:rPr lang="ko-KR" altLang="en-US" sz="2000" dirty="0" smtClean="0"/>
              <a:t>는 아트슨</a:t>
            </a:r>
            <a:r>
              <a:rPr lang="en-US" altLang="ko-KR" sz="2000" dirty="0" smtClean="0"/>
              <a:t>(William </a:t>
            </a:r>
            <a:r>
              <a:rPr lang="en-US" altLang="ko-KR" sz="2000" dirty="0" err="1" smtClean="0"/>
              <a:t>Otterson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이라는 초대 책임자와 스탭들의 노력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지역 기업인 및 </a:t>
            </a:r>
            <a:r>
              <a:rPr lang="en-US" altLang="ko-KR" sz="2000" dirty="0" smtClean="0"/>
              <a:t>UCSD </a:t>
            </a:r>
            <a:r>
              <a:rPr lang="ko-KR" altLang="en-US" sz="2000" dirty="0" smtClean="0"/>
              <a:t>총장이었던 </a:t>
            </a:r>
            <a:r>
              <a:rPr lang="ko-KR" altLang="en-US" sz="2000" dirty="0" err="1" smtClean="0"/>
              <a:t>아트킨슨</a:t>
            </a:r>
            <a:r>
              <a:rPr lang="en-US" altLang="ko-KR" sz="2000" dirty="0" smtClean="0"/>
              <a:t>(Richard Atkinson)</a:t>
            </a:r>
            <a:r>
              <a:rPr lang="ko-KR" altLang="en-US" sz="2000" dirty="0" smtClean="0"/>
              <a:t>의 적극적 지원에 힘입어 가장 낙후되었던 샌디에고 지역을 세계적인 첨단산업 및 바이오산업의 중심지로 변화하게 하는 밑거름이 되었다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초창기 </a:t>
            </a:r>
            <a:r>
              <a:rPr lang="en-US" altLang="ko-KR" sz="2000" dirty="0" smtClean="0"/>
              <a:t>CONNECT</a:t>
            </a:r>
            <a:r>
              <a:rPr lang="ko-KR" altLang="en-US" sz="2000" dirty="0" smtClean="0"/>
              <a:t>는 </a:t>
            </a:r>
            <a:r>
              <a:rPr lang="en-US" altLang="ko-KR" sz="2000" dirty="0" smtClean="0"/>
              <a:t>UCSD </a:t>
            </a:r>
            <a:r>
              <a:rPr lang="ko-KR" altLang="en-US" sz="2000" dirty="0" smtClean="0"/>
              <a:t>과학자들의 기술이전 및 창업을 활성화하기 위하여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대학과 산업을 연결하는 다리 역할을 하게 되었다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이를 위하여 두 부문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대학과 산업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간의 교류와 상호 접촉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의사소통을 활성화하는데 초점을 두었고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이를 통하여 많은 과학자들이 기술이전 및 기업 창업을 통하여 기술 상업화에 나서게 되었다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이를 위하여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스프링보드</a:t>
            </a:r>
            <a:r>
              <a:rPr lang="en-US" altLang="ko-KR" sz="2000" dirty="0" smtClean="0"/>
              <a:t>(Springboard), </a:t>
            </a:r>
            <a:r>
              <a:rPr lang="ko-KR" altLang="en-US" sz="2000" dirty="0" smtClean="0"/>
              <a:t>벤처투자박람회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연구발표회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네트워킹 모임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혁신상 수상식 등 각종 세부 프로그램을 </a:t>
            </a:r>
            <a:r>
              <a:rPr lang="ko-KR" altLang="en-US" sz="2000" dirty="0" err="1" smtClean="0"/>
              <a:t>도입ㆍ시행하였다</a:t>
            </a:r>
            <a:r>
              <a:rPr lang="en-US" altLang="ko-KR" sz="2000" dirty="0" smtClean="0"/>
              <a:t>.</a:t>
            </a:r>
            <a:r>
              <a:rPr lang="en-US" altLang="ko-KR" dirty="0" smtClean="0"/>
              <a:t>  </a:t>
            </a:r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3. </a:t>
            </a:r>
            <a:r>
              <a:rPr lang="ko-KR" altLang="en-US" dirty="0" smtClean="0">
                <a:ea typeface="굴림" charset="-127"/>
              </a:rPr>
              <a:t>클러스터의 형성 원인 및 역사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sz="1800" dirty="0" smtClean="0"/>
              <a:t>1980</a:t>
            </a:r>
            <a:r>
              <a:rPr lang="ko-KR" altLang="en-US" sz="1800" dirty="0" smtClean="0"/>
              <a:t>년대 초반까지 </a:t>
            </a:r>
            <a:r>
              <a:rPr lang="en-US" altLang="ko-KR" sz="1800" dirty="0" smtClean="0"/>
              <a:t>UCSD</a:t>
            </a:r>
            <a:r>
              <a:rPr lang="ko-KR" altLang="en-US" sz="1800" dirty="0" smtClean="0"/>
              <a:t>의 경우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캘리포니아주립대학교 시스템의 일부로서 기술이전과 관련해서 많은 제약을 받았다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이에 더하여 연방정부의 </a:t>
            </a:r>
            <a:r>
              <a:rPr lang="ko-KR" altLang="en-US" sz="1800" dirty="0" err="1" smtClean="0"/>
              <a:t>펀딩이</a:t>
            </a:r>
            <a:r>
              <a:rPr lang="ko-KR" altLang="en-US" sz="1800" dirty="0" smtClean="0"/>
              <a:t> 지속적으로 증가함에 따라 대부분의 과학자들은 산업과의 교류</a:t>
            </a:r>
            <a:r>
              <a:rPr lang="en-US" altLang="ko-KR" sz="1800" dirty="0" smtClean="0"/>
              <a:t>·</a:t>
            </a:r>
            <a:r>
              <a:rPr lang="ko-KR" altLang="en-US" sz="1800" dirty="0" smtClean="0"/>
              <a:t>협력에 대해서는 별다른 관심이 없었다</a:t>
            </a:r>
            <a:r>
              <a:rPr lang="en-US" altLang="ko-KR" sz="1800" dirty="0" smtClean="0"/>
              <a:t>. 1980</a:t>
            </a:r>
            <a:r>
              <a:rPr lang="ko-KR" altLang="en-US" sz="1800" dirty="0" smtClean="0"/>
              <a:t>년대 중반까지 대체로 지역의 산업과 </a:t>
            </a:r>
            <a:r>
              <a:rPr lang="en-US" altLang="ko-KR" sz="1800" dirty="0" smtClean="0"/>
              <a:t>UCSD</a:t>
            </a:r>
            <a:r>
              <a:rPr lang="ko-KR" altLang="en-US" sz="1800" dirty="0" smtClean="0"/>
              <a:t>는 격리되어 있었다</a:t>
            </a:r>
            <a:r>
              <a:rPr lang="en-US" altLang="ko-KR" sz="1800" dirty="0" smtClean="0"/>
              <a:t>. 1985</a:t>
            </a:r>
            <a:r>
              <a:rPr lang="ko-KR" altLang="en-US" sz="1800" dirty="0" smtClean="0"/>
              <a:t>년 시작된 </a:t>
            </a:r>
            <a:r>
              <a:rPr lang="en-US" altLang="ko-KR" sz="1800" dirty="0" smtClean="0"/>
              <a:t>CONNECT </a:t>
            </a:r>
            <a:r>
              <a:rPr lang="ko-KR" altLang="en-US" sz="1800" dirty="0" smtClean="0"/>
              <a:t>프로그램은 </a:t>
            </a:r>
            <a:r>
              <a:rPr lang="ko-KR" altLang="en-US" sz="1800" dirty="0" err="1" smtClean="0"/>
              <a:t>대학내</a:t>
            </a:r>
            <a:r>
              <a:rPr lang="ko-KR" altLang="en-US" sz="1800" dirty="0" smtClean="0"/>
              <a:t> 연구인력과 지역 기업가 및 투자자간의 상호교류 및 의사소통을 촉진하여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많은 과학자들이 상업화에 대한 관심을 가지고 역량을 높일 수 있는 기회를 제공하였다</a:t>
            </a:r>
            <a:r>
              <a:rPr lang="en-US" altLang="ko-KR" sz="1800" dirty="0" smtClean="0"/>
              <a:t>. UCSD</a:t>
            </a:r>
            <a:r>
              <a:rPr lang="ko-KR" altLang="en-US" sz="1800" dirty="0" smtClean="0"/>
              <a:t>의 평생교육원</a:t>
            </a:r>
            <a:r>
              <a:rPr lang="en-US" altLang="ko-KR" sz="1800" dirty="0" smtClean="0"/>
              <a:t>(Extension) </a:t>
            </a:r>
            <a:r>
              <a:rPr lang="ko-KR" altLang="en-US" sz="1800" dirty="0" smtClean="0"/>
              <a:t>또한 기업에서 요구하는 기능 중심으로 교육프로그램을 편성하기 시작하였으며</a:t>
            </a:r>
            <a:r>
              <a:rPr lang="en-US" altLang="ko-KR" sz="1800" dirty="0" smtClean="0"/>
              <a:t>, 1995</a:t>
            </a:r>
            <a:r>
              <a:rPr lang="ko-KR" altLang="en-US" sz="1800" dirty="0" smtClean="0"/>
              <a:t>년 공학대학은 기업협력 프로그램</a:t>
            </a:r>
            <a:r>
              <a:rPr lang="en-US" altLang="ko-KR" sz="1800" dirty="0" smtClean="0"/>
              <a:t>(Corporate Affiliates Program)</a:t>
            </a:r>
            <a:r>
              <a:rPr lang="ko-KR" altLang="en-US" sz="1800" dirty="0" smtClean="0"/>
              <a:t>을 신설하였다</a:t>
            </a:r>
            <a:r>
              <a:rPr lang="en-US" altLang="ko-KR" sz="1800" dirty="0" smtClean="0"/>
              <a:t>. 1999</a:t>
            </a:r>
            <a:r>
              <a:rPr lang="ko-KR" altLang="en-US" sz="1800" dirty="0" smtClean="0"/>
              <a:t>년 개념증명센터</a:t>
            </a:r>
            <a:r>
              <a:rPr lang="en-US" altLang="ko-KR" sz="1800" dirty="0" smtClean="0"/>
              <a:t>(proof-of-concept center)</a:t>
            </a:r>
            <a:r>
              <a:rPr lang="ko-KR" altLang="en-US" sz="1800" dirty="0" smtClean="0"/>
              <a:t>인 본 리비그</a:t>
            </a:r>
            <a:r>
              <a:rPr lang="en-US" altLang="ko-KR" sz="1800" dirty="0" smtClean="0"/>
              <a:t>(von Liebig Center)</a:t>
            </a:r>
            <a:r>
              <a:rPr lang="ko-KR" altLang="en-US" sz="1800" dirty="0" smtClean="0"/>
              <a:t>를 설립하여 </a:t>
            </a:r>
            <a:r>
              <a:rPr lang="ko-KR" altLang="en-US" sz="1800" dirty="0" err="1" smtClean="0"/>
              <a:t>대학내</a:t>
            </a:r>
            <a:r>
              <a:rPr lang="ko-KR" altLang="en-US" sz="1800" dirty="0" smtClean="0"/>
              <a:t> 구성원들의 기술이전 및 상업화 활동을 지원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교육과 조언</a:t>
            </a:r>
            <a:r>
              <a:rPr lang="en-US" altLang="ko-KR" sz="1800" dirty="0" smtClean="0"/>
              <a:t>(advisory service)</a:t>
            </a:r>
            <a:r>
              <a:rPr lang="ko-KR" altLang="en-US" sz="1800" dirty="0" smtClean="0"/>
              <a:t>등 기타서비스를 </a:t>
            </a:r>
            <a:r>
              <a:rPr lang="ko-KR" altLang="en-US" sz="1800" dirty="0" err="1" smtClean="0"/>
              <a:t>대학내에서</a:t>
            </a:r>
            <a:r>
              <a:rPr lang="ko-KR" altLang="en-US" sz="1800" dirty="0" smtClean="0"/>
              <a:t> 제공하게 된다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이러한 프로그램들의 신설과 산학협력에 대한 확고한 지역사회의 리더십은 </a:t>
            </a:r>
            <a:r>
              <a:rPr lang="en-US" altLang="ko-KR" sz="1800" dirty="0" smtClean="0"/>
              <a:t>UCSD</a:t>
            </a:r>
            <a:r>
              <a:rPr lang="ko-KR" altLang="en-US" sz="1800" dirty="0" smtClean="0"/>
              <a:t>를 </a:t>
            </a:r>
            <a:r>
              <a:rPr lang="ko-KR" altLang="en-US" sz="1800" dirty="0" err="1" smtClean="0"/>
              <a:t>미국내</a:t>
            </a:r>
            <a:r>
              <a:rPr lang="ko-KR" altLang="en-US" sz="1800" dirty="0" smtClean="0"/>
              <a:t> 산학협력이 가장 활발한 대학 중 하나로 변화하게 만들었으며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지역의 바이오산업을 포함한 첨단산업 성장의 밑거름이 되게 하였다</a:t>
            </a:r>
            <a:r>
              <a:rPr lang="en-US" altLang="ko-KR" sz="1800" dirty="0" smtClean="0"/>
              <a:t>. </a:t>
            </a:r>
            <a:r>
              <a:rPr lang="ko-KR" altLang="en-US" sz="1800" dirty="0" err="1" smtClean="0"/>
              <a:t>스크립스</a:t>
            </a:r>
            <a:r>
              <a:rPr lang="ko-KR" altLang="en-US" sz="1800" dirty="0" smtClean="0"/>
              <a:t> 연구소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솔크</a:t>
            </a:r>
            <a:r>
              <a:rPr lang="ko-KR" altLang="en-US" sz="1800" dirty="0" smtClean="0"/>
              <a:t> 연구소 등 비영리 연구기관들 역시 활발히 기술이전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산학협력활동에 참여하고 있다</a:t>
            </a:r>
            <a:r>
              <a:rPr lang="en-US" altLang="ko-KR" sz="1800" dirty="0" smtClean="0"/>
              <a:t>.</a:t>
            </a:r>
            <a:r>
              <a:rPr lang="en-US" altLang="ko-KR" sz="2000" dirty="0" smtClean="0"/>
              <a:t> 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3. </a:t>
            </a:r>
            <a:r>
              <a:rPr lang="ko-KR" altLang="en-US" dirty="0" smtClean="0">
                <a:ea typeface="굴림" charset="-127"/>
              </a:rPr>
              <a:t>클러스터의 형성 원인 및 역사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95536" y="1412776"/>
            <a:ext cx="8382000" cy="5105400"/>
          </a:xfrm>
        </p:spPr>
        <p:txBody>
          <a:bodyPr/>
          <a:lstStyle/>
          <a:p>
            <a:pPr>
              <a:buNone/>
            </a:pPr>
            <a:r>
              <a:rPr lang="en-US" altLang="ko-KR" sz="2400" dirty="0" smtClean="0"/>
              <a:t>4) </a:t>
            </a:r>
            <a:r>
              <a:rPr lang="ko-KR" altLang="en-US" sz="2400" dirty="0" smtClean="0"/>
              <a:t>빠른 학습과 외부인력의 유입</a:t>
            </a:r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r>
              <a:rPr lang="ko-KR" altLang="en-US" sz="2400" dirty="0" smtClean="0"/>
              <a:t>최초의 지역 </a:t>
            </a:r>
            <a:r>
              <a:rPr lang="ko-KR" altLang="en-US" sz="2400" dirty="0" err="1" smtClean="0"/>
              <a:t>바이오기업은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1978</a:t>
            </a:r>
            <a:r>
              <a:rPr lang="ko-KR" altLang="en-US" sz="2400" dirty="0" smtClean="0"/>
              <a:t>년 </a:t>
            </a:r>
            <a:r>
              <a:rPr lang="en-US" altLang="ko-KR" sz="2400" dirty="0" smtClean="0"/>
              <a:t>UCSD </a:t>
            </a:r>
            <a:r>
              <a:rPr lang="ko-KR" altLang="en-US" sz="2400" dirty="0" smtClean="0"/>
              <a:t>과학자 </a:t>
            </a:r>
            <a:r>
              <a:rPr lang="en-US" altLang="ko-KR" sz="2400" dirty="0" smtClean="0"/>
              <a:t>2</a:t>
            </a:r>
            <a:r>
              <a:rPr lang="ko-KR" altLang="en-US" sz="2400" dirty="0" smtClean="0"/>
              <a:t>명에 의해 설립된 </a:t>
            </a:r>
            <a:r>
              <a:rPr lang="ko-KR" altLang="en-US" sz="2400" dirty="0" err="1" smtClean="0"/>
              <a:t>하이브리텍</a:t>
            </a:r>
            <a:r>
              <a:rPr lang="en-US" altLang="ko-KR" sz="2400" dirty="0" smtClean="0"/>
              <a:t>(</a:t>
            </a:r>
            <a:r>
              <a:rPr lang="en-US" altLang="ko-KR" sz="2400" dirty="0" err="1" smtClean="0"/>
              <a:t>Hybritech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이었다</a:t>
            </a:r>
            <a:r>
              <a:rPr lang="en-US" altLang="ko-KR" sz="2400" dirty="0" smtClean="0"/>
              <a:t>. </a:t>
            </a:r>
            <a:r>
              <a:rPr lang="ko-KR" altLang="en-US" sz="2400" dirty="0" err="1" smtClean="0"/>
              <a:t>하이브리텍</a:t>
            </a:r>
            <a:r>
              <a:rPr lang="ko-KR" altLang="en-US" sz="2400" dirty="0" smtClean="0"/>
              <a:t> 설립자들은 실리콘 </a:t>
            </a:r>
            <a:r>
              <a:rPr lang="ko-KR" altLang="en-US" sz="2400" dirty="0" err="1" smtClean="0"/>
              <a:t>밸리의</a:t>
            </a:r>
            <a:r>
              <a:rPr lang="ko-KR" altLang="en-US" sz="2400" dirty="0" smtClean="0"/>
              <a:t> 벤처투자자금을 유치하면서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단클론항체</a:t>
            </a:r>
            <a:r>
              <a:rPr lang="en-US" altLang="ko-KR" sz="2400" dirty="0" smtClean="0"/>
              <a:t>(monoclonal antibodies) </a:t>
            </a:r>
            <a:r>
              <a:rPr lang="ko-KR" altLang="en-US" sz="2400" dirty="0" smtClean="0"/>
              <a:t>기술에 기반한 진단시약 개발에 집중하게 된다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이 기업은 </a:t>
            </a:r>
            <a:r>
              <a:rPr lang="en-US" altLang="ko-KR" sz="2400" dirty="0" smtClean="0"/>
              <a:t>1986</a:t>
            </a:r>
            <a:r>
              <a:rPr lang="ko-KR" altLang="en-US" sz="2400" dirty="0" smtClean="0"/>
              <a:t>년 미국 유수 제약회사인 </a:t>
            </a:r>
            <a:r>
              <a:rPr lang="ko-KR" altLang="en-US" sz="2400" dirty="0" err="1" smtClean="0"/>
              <a:t>일라이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릴리</a:t>
            </a:r>
            <a:r>
              <a:rPr lang="en-US" altLang="ko-KR" sz="2400" dirty="0" smtClean="0"/>
              <a:t>(Eli Lilly)</a:t>
            </a:r>
            <a:r>
              <a:rPr lang="ko-KR" altLang="en-US" sz="2400" dirty="0" smtClean="0"/>
              <a:t>에 인수ㆍ합병되었으며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매각 수익은 투자자 및 경영자들에게 돌아갔다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이후 </a:t>
            </a:r>
            <a:r>
              <a:rPr lang="ko-KR" altLang="en-US" sz="2400" dirty="0" err="1" smtClean="0"/>
              <a:t>하이브리텍의</a:t>
            </a:r>
            <a:r>
              <a:rPr lang="ko-KR" altLang="en-US" sz="2400" dirty="0" smtClean="0"/>
              <a:t> 대다수 경영자들은 합병된 기업을 떠나 바이오 기업을 창업하거나 </a:t>
            </a:r>
            <a:r>
              <a:rPr lang="ko-KR" altLang="en-US" sz="2400" dirty="0" err="1" smtClean="0"/>
              <a:t>지역내</a:t>
            </a:r>
            <a:r>
              <a:rPr lang="ko-KR" altLang="en-US" sz="2400" dirty="0" smtClean="0"/>
              <a:t> 소규모 기업들의 경영자로 활동하게 된다</a:t>
            </a:r>
            <a:r>
              <a:rPr lang="en-US" altLang="ko-KR" sz="2400" dirty="0" smtClean="0"/>
              <a:t>. </a:t>
            </a:r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3. </a:t>
            </a:r>
            <a:r>
              <a:rPr lang="ko-KR" altLang="en-US" dirty="0" smtClean="0">
                <a:ea typeface="굴림" charset="-127"/>
              </a:rPr>
              <a:t>클러스터의 형성 원인 및 역사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23528" y="1484784"/>
            <a:ext cx="8382000" cy="5105400"/>
          </a:xfrm>
        </p:spPr>
        <p:txBody>
          <a:bodyPr/>
          <a:lstStyle/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r>
              <a:rPr lang="ko-KR" altLang="en-US" sz="2400" dirty="0" smtClean="0"/>
              <a:t>이들은 </a:t>
            </a:r>
            <a:r>
              <a:rPr lang="ko-KR" altLang="en-US" sz="2400" dirty="0" err="1" smtClean="0"/>
              <a:t>하이브리텍</a:t>
            </a:r>
            <a:r>
              <a:rPr lang="ko-KR" altLang="en-US" sz="2400" dirty="0" smtClean="0"/>
              <a:t> 동료들과의 긴밀한 네트워크와 </a:t>
            </a:r>
            <a:r>
              <a:rPr lang="ko-KR" altLang="en-US" sz="2400" dirty="0" err="1" smtClean="0"/>
              <a:t>하이브리텍에서의</a:t>
            </a:r>
            <a:r>
              <a:rPr lang="ko-KR" altLang="en-US" sz="2400" dirty="0" smtClean="0"/>
              <a:t> 경험을 바탕으로 하여 </a:t>
            </a:r>
            <a:r>
              <a:rPr lang="ko-KR" altLang="en-US" sz="2400" dirty="0" err="1" smtClean="0"/>
              <a:t>샌디에고</a:t>
            </a:r>
            <a:r>
              <a:rPr lang="ko-KR" altLang="en-US" sz="2400" dirty="0" smtClean="0"/>
              <a:t> 바이오산업을 도약시키는 핵심 원동력이 된다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이들은 창업과 분사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투자 등을 통해 </a:t>
            </a:r>
            <a:r>
              <a:rPr lang="en-US" altLang="ko-KR" sz="2400" dirty="0" smtClean="0"/>
              <a:t>2008</a:t>
            </a:r>
            <a:r>
              <a:rPr lang="ko-KR" altLang="en-US" sz="2400" dirty="0" smtClean="0"/>
              <a:t>년까지 </a:t>
            </a:r>
            <a:r>
              <a:rPr lang="en-US" altLang="ko-KR" sz="2400" dirty="0" smtClean="0"/>
              <a:t>175</a:t>
            </a:r>
            <a:r>
              <a:rPr lang="ko-KR" altLang="en-US" sz="2400" dirty="0" smtClean="0"/>
              <a:t>개 바이오 기업들을 창업하게 된다</a:t>
            </a:r>
            <a:r>
              <a:rPr lang="en-US" altLang="ko-KR" sz="2400" dirty="0" smtClean="0"/>
              <a:t>.</a:t>
            </a:r>
            <a:r>
              <a:rPr lang="en-US" altLang="ko-KR" dirty="0" smtClean="0"/>
              <a:t> 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3. </a:t>
            </a:r>
            <a:r>
              <a:rPr lang="ko-KR" altLang="en-US" dirty="0" smtClean="0">
                <a:ea typeface="굴림" charset="-127"/>
              </a:rPr>
              <a:t>클러스터의 형성 원인 및 역사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7" name="내용 개체 틀 6" descr="초창기 바이오기업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877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4. </a:t>
            </a:r>
            <a:r>
              <a:rPr lang="ko-KR" altLang="en-US" dirty="0" smtClean="0">
                <a:ea typeface="굴림" charset="-127"/>
              </a:rPr>
              <a:t>클러스터의 현황 및 산업</a:t>
            </a:r>
            <a:r>
              <a:rPr lang="en-US" altLang="ko-KR" dirty="0" smtClean="0">
                <a:ea typeface="굴림" charset="-127"/>
              </a:rPr>
              <a:t>(</a:t>
            </a:r>
            <a:r>
              <a:rPr lang="ko-KR" altLang="en-US" dirty="0" smtClean="0">
                <a:ea typeface="굴림" charset="-127"/>
              </a:rPr>
              <a:t>기업</a:t>
            </a:r>
            <a:r>
              <a:rPr lang="en-US" altLang="ko-KR" dirty="0" smtClean="0">
                <a:ea typeface="굴림" charset="-127"/>
              </a:rPr>
              <a:t>)</a:t>
            </a:r>
            <a:r>
              <a:rPr lang="ko-KR" altLang="en-US" dirty="0" smtClean="0">
                <a:ea typeface="굴림" charset="-127"/>
              </a:rPr>
              <a:t>구조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95536" y="1340768"/>
            <a:ext cx="8382000" cy="5105400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경제수행 성과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err="1" smtClean="0"/>
              <a:t>샌디에고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바이오클러스터의</a:t>
            </a:r>
            <a:r>
              <a:rPr lang="ko-KR" altLang="en-US" dirty="0" smtClean="0"/>
              <a:t> 성장은 지역경제의 산업 및 고용구조를 크게 바꾸어 놓았다</a:t>
            </a:r>
            <a:r>
              <a:rPr lang="en-US" altLang="ko-KR" dirty="0" smtClean="0"/>
              <a:t>. 1990</a:t>
            </a:r>
            <a:r>
              <a:rPr lang="ko-KR" altLang="en-US" dirty="0" smtClean="0"/>
              <a:t>년대 초까지 지역경제를 이끌어가던 방산제조 부문의 일자리가 </a:t>
            </a:r>
            <a:r>
              <a:rPr lang="en-US" altLang="ko-KR" dirty="0" smtClean="0"/>
              <a:t>1990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4</a:t>
            </a:r>
            <a:r>
              <a:rPr lang="ko-KR" altLang="en-US" dirty="0" smtClean="0"/>
              <a:t>만</a:t>
            </a:r>
            <a:r>
              <a:rPr lang="en-US" altLang="ko-KR" dirty="0" smtClean="0"/>
              <a:t>5000</a:t>
            </a:r>
            <a:r>
              <a:rPr lang="ko-KR" altLang="en-US" dirty="0" smtClean="0"/>
              <a:t>여명에서 </a:t>
            </a:r>
            <a:r>
              <a:rPr lang="en-US" altLang="ko-KR" dirty="0" smtClean="0"/>
              <a:t>2000</a:t>
            </a:r>
            <a:r>
              <a:rPr lang="ko-KR" altLang="en-US" dirty="0" smtClean="0"/>
              <a:t>년에 </a:t>
            </a:r>
            <a:r>
              <a:rPr lang="en-US" altLang="ko-KR" dirty="0" smtClean="0"/>
              <a:t>1</a:t>
            </a:r>
            <a:r>
              <a:rPr lang="ko-KR" altLang="en-US" dirty="0" smtClean="0"/>
              <a:t>만</a:t>
            </a:r>
            <a:r>
              <a:rPr lang="en-US" altLang="ko-KR" dirty="0" smtClean="0"/>
              <a:t>8,100</a:t>
            </a:r>
            <a:r>
              <a:rPr lang="ko-KR" altLang="en-US" dirty="0" smtClean="0"/>
              <a:t>여명으로 크게 줄어든 반면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바이오테크와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바이오메디컬</a:t>
            </a:r>
            <a:r>
              <a:rPr lang="ko-KR" altLang="en-US" dirty="0" smtClean="0"/>
              <a:t> 산업과 </a:t>
            </a:r>
            <a:r>
              <a:rPr lang="ko-KR" altLang="en-US" dirty="0" err="1" smtClean="0"/>
              <a:t>텔레커뮤니케이션</a:t>
            </a:r>
            <a:r>
              <a:rPr lang="ko-KR" altLang="en-US" dirty="0" smtClean="0"/>
              <a:t> 산업의 고용은 </a:t>
            </a:r>
            <a:r>
              <a:rPr lang="en-US" altLang="ko-KR" dirty="0" smtClean="0"/>
              <a:t>1990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만</a:t>
            </a:r>
            <a:r>
              <a:rPr lang="en-US" altLang="ko-KR" dirty="0" smtClean="0"/>
              <a:t>8,700</a:t>
            </a:r>
            <a:r>
              <a:rPr lang="ko-KR" altLang="en-US" dirty="0" smtClean="0"/>
              <a:t>여명과 </a:t>
            </a:r>
            <a:r>
              <a:rPr lang="en-US" altLang="ko-KR" dirty="0" smtClean="0"/>
              <a:t>1</a:t>
            </a:r>
            <a:r>
              <a:rPr lang="ko-KR" altLang="en-US" dirty="0" smtClean="0"/>
              <a:t>만</a:t>
            </a:r>
            <a:r>
              <a:rPr lang="en-US" altLang="ko-KR" dirty="0" smtClean="0"/>
              <a:t>3,300</a:t>
            </a:r>
            <a:r>
              <a:rPr lang="ko-KR" altLang="en-US" dirty="0" smtClean="0"/>
              <a:t>여명에서 </a:t>
            </a:r>
            <a:r>
              <a:rPr lang="en-US" altLang="ko-KR" dirty="0" smtClean="0"/>
              <a:t>2000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만</a:t>
            </a:r>
            <a:r>
              <a:rPr lang="en-US" altLang="ko-KR" dirty="0" smtClean="0"/>
              <a:t>9,300</a:t>
            </a:r>
            <a:r>
              <a:rPr lang="ko-KR" altLang="en-US" dirty="0" smtClean="0"/>
              <a:t>여명과 </a:t>
            </a:r>
            <a:r>
              <a:rPr lang="en-US" altLang="ko-KR" dirty="0" smtClean="0"/>
              <a:t>2</a:t>
            </a:r>
            <a:r>
              <a:rPr lang="ko-KR" altLang="en-US" dirty="0" smtClean="0"/>
              <a:t>만</a:t>
            </a:r>
            <a:r>
              <a:rPr lang="en-US" altLang="ko-KR" dirty="0" smtClean="0"/>
              <a:t>4,800</a:t>
            </a:r>
            <a:r>
              <a:rPr lang="ko-KR" altLang="en-US" dirty="0" smtClean="0"/>
              <a:t>여명으로 크게 늘어났다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4. </a:t>
            </a:r>
            <a:r>
              <a:rPr lang="ko-KR" altLang="en-US" dirty="0" smtClean="0">
                <a:ea typeface="굴림" charset="-127"/>
              </a:rPr>
              <a:t>클러스터의 현황 및 산업</a:t>
            </a:r>
            <a:r>
              <a:rPr lang="en-US" altLang="ko-KR" dirty="0" smtClean="0">
                <a:ea typeface="굴림" charset="-127"/>
              </a:rPr>
              <a:t>(</a:t>
            </a:r>
            <a:r>
              <a:rPr lang="ko-KR" altLang="en-US" dirty="0" smtClean="0">
                <a:ea typeface="굴림" charset="-127"/>
              </a:rPr>
              <a:t>기업</a:t>
            </a:r>
            <a:r>
              <a:rPr lang="en-US" altLang="ko-KR" dirty="0" smtClean="0">
                <a:ea typeface="굴림" charset="-127"/>
              </a:rPr>
              <a:t>)</a:t>
            </a:r>
            <a:r>
              <a:rPr lang="ko-KR" altLang="en-US" dirty="0" smtClean="0">
                <a:ea typeface="굴림" charset="-127"/>
              </a:rPr>
              <a:t>구조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4" name="내용 개체 틀 3" descr="고용성장그래프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5157192"/>
          </a:xfrm>
        </p:spPr>
      </p:pic>
      <p:sp>
        <p:nvSpPr>
          <p:cNvPr id="6" name="TextBox 5"/>
          <p:cNvSpPr txBox="1"/>
          <p:nvPr/>
        </p:nvSpPr>
        <p:spPr>
          <a:xfrm>
            <a:off x="755576" y="1196752"/>
            <a:ext cx="7848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/>
              <a:t>샌디에고</a:t>
            </a:r>
            <a:r>
              <a:rPr lang="ko-KR" altLang="en-US" sz="2400" b="1" dirty="0" smtClean="0"/>
              <a:t> 산업 클러스터의 고용성장</a:t>
            </a:r>
            <a:r>
              <a:rPr lang="en-US" altLang="ko-KR" sz="2400" b="1" dirty="0" smtClean="0"/>
              <a:t>: 1990~2000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4. </a:t>
            </a:r>
            <a:r>
              <a:rPr lang="ko-KR" altLang="en-US" dirty="0" smtClean="0">
                <a:ea typeface="굴림" charset="-127"/>
              </a:rPr>
              <a:t>클러스터의 현황 및 산업</a:t>
            </a:r>
            <a:r>
              <a:rPr lang="en-US" altLang="ko-KR" dirty="0" smtClean="0">
                <a:ea typeface="굴림" charset="-127"/>
              </a:rPr>
              <a:t>(</a:t>
            </a:r>
            <a:r>
              <a:rPr lang="ko-KR" altLang="en-US" dirty="0" smtClean="0">
                <a:ea typeface="굴림" charset="-127"/>
              </a:rPr>
              <a:t>기업</a:t>
            </a:r>
            <a:r>
              <a:rPr lang="en-US" altLang="ko-KR" dirty="0" smtClean="0">
                <a:ea typeface="굴림" charset="-127"/>
              </a:rPr>
              <a:t>)</a:t>
            </a:r>
            <a:r>
              <a:rPr lang="ko-KR" altLang="en-US" dirty="0" smtClean="0">
                <a:ea typeface="굴림" charset="-127"/>
              </a:rPr>
              <a:t>구조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이를 반영하듯 </a:t>
            </a:r>
            <a:r>
              <a:rPr lang="en-US" altLang="ko-KR" dirty="0" smtClean="0"/>
              <a:t>2002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샌디에고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바이오클러스터의</a:t>
            </a:r>
            <a:r>
              <a:rPr lang="ko-KR" altLang="en-US" dirty="0" smtClean="0"/>
              <a:t> 총 고용규모는 </a:t>
            </a:r>
            <a:r>
              <a:rPr lang="ko-KR" altLang="en-US" dirty="0" err="1" smtClean="0"/>
              <a:t>바이오테크</a:t>
            </a:r>
            <a:r>
              <a:rPr lang="ko-KR" altLang="en-US" dirty="0" smtClean="0"/>
              <a:t> </a:t>
            </a:r>
            <a:r>
              <a:rPr lang="en-US" altLang="ko-KR" dirty="0" smtClean="0"/>
              <a:t>14,542</a:t>
            </a:r>
            <a:r>
              <a:rPr lang="ko-KR" altLang="en-US" dirty="0" smtClean="0"/>
              <a:t>명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바이오메디컬</a:t>
            </a:r>
            <a:r>
              <a:rPr lang="ko-KR" altLang="en-US" dirty="0" smtClean="0"/>
              <a:t> </a:t>
            </a:r>
            <a:r>
              <a:rPr lang="en-US" altLang="ko-KR" dirty="0" smtClean="0"/>
              <a:t>20,243</a:t>
            </a:r>
            <a:r>
              <a:rPr lang="ko-KR" altLang="en-US" dirty="0" smtClean="0"/>
              <a:t>명으로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메디컬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다바이스와</a:t>
            </a:r>
            <a:r>
              <a:rPr lang="ko-KR" altLang="en-US" dirty="0" smtClean="0"/>
              <a:t> 생명과학 분야까지 합치면 총 </a:t>
            </a:r>
            <a:r>
              <a:rPr lang="en-US" altLang="ko-KR" dirty="0" smtClean="0"/>
              <a:t>61,472</a:t>
            </a:r>
            <a:r>
              <a:rPr lang="ko-KR" altLang="en-US" dirty="0" smtClean="0"/>
              <a:t>명에 이르고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1. </a:t>
            </a:r>
            <a:r>
              <a:rPr lang="ko-KR" altLang="en-US" dirty="0" err="1" smtClean="0">
                <a:ea typeface="굴림" charset="-127"/>
              </a:rPr>
              <a:t>샌디에고의</a:t>
            </a:r>
            <a:r>
              <a:rPr lang="ko-KR" altLang="en-US" dirty="0" smtClean="0">
                <a:ea typeface="굴림" charset="-127"/>
              </a:rPr>
              <a:t> 위치와 상세내용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5" name="내용 개체 틀 4" descr="지도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877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4. </a:t>
            </a:r>
            <a:r>
              <a:rPr lang="ko-KR" altLang="en-US" dirty="0" smtClean="0">
                <a:ea typeface="굴림" charset="-127"/>
              </a:rPr>
              <a:t>클러스터의 현황 및 산업</a:t>
            </a:r>
            <a:r>
              <a:rPr lang="en-US" altLang="ko-KR" dirty="0" smtClean="0">
                <a:ea typeface="굴림" charset="-127"/>
              </a:rPr>
              <a:t>(</a:t>
            </a:r>
            <a:r>
              <a:rPr lang="ko-KR" altLang="en-US" dirty="0" smtClean="0">
                <a:ea typeface="굴림" charset="-127"/>
              </a:rPr>
              <a:t>기업</a:t>
            </a:r>
            <a:r>
              <a:rPr lang="en-US" altLang="ko-KR" dirty="0" smtClean="0">
                <a:ea typeface="굴림" charset="-127"/>
              </a:rPr>
              <a:t>)</a:t>
            </a:r>
            <a:r>
              <a:rPr lang="ko-KR" altLang="en-US" dirty="0" smtClean="0">
                <a:ea typeface="굴림" charset="-127"/>
              </a:rPr>
              <a:t>구조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4" name="내용 개체 틀 3" descr="고용성장그래프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844824"/>
            <a:ext cx="9144000" cy="5013176"/>
          </a:xfrm>
        </p:spPr>
      </p:pic>
      <p:sp>
        <p:nvSpPr>
          <p:cNvPr id="6" name="TextBox 5"/>
          <p:cNvSpPr txBox="1"/>
          <p:nvPr/>
        </p:nvSpPr>
        <p:spPr>
          <a:xfrm>
            <a:off x="827584" y="134076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2002</a:t>
            </a:r>
            <a:r>
              <a:rPr lang="ko-KR" altLang="en-US" sz="2400" b="1" dirty="0" smtClean="0"/>
              <a:t>년 </a:t>
            </a:r>
            <a:r>
              <a:rPr lang="ko-KR" altLang="en-US" sz="2400" b="1" dirty="0" err="1" smtClean="0"/>
              <a:t>샌디에고</a:t>
            </a:r>
            <a:r>
              <a:rPr lang="ko-KR" altLang="en-US" sz="2400" b="1" dirty="0" smtClean="0"/>
              <a:t> 바이오 클러스터 고용규모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4. </a:t>
            </a:r>
            <a:r>
              <a:rPr lang="ko-KR" altLang="en-US" dirty="0" smtClean="0">
                <a:ea typeface="굴림" charset="-127"/>
              </a:rPr>
              <a:t>클러스터의 현황 및 산업</a:t>
            </a:r>
            <a:r>
              <a:rPr lang="en-US" altLang="ko-KR" dirty="0" smtClean="0">
                <a:ea typeface="굴림" charset="-127"/>
              </a:rPr>
              <a:t>(</a:t>
            </a:r>
            <a:r>
              <a:rPr lang="ko-KR" altLang="en-US" dirty="0" smtClean="0">
                <a:ea typeface="굴림" charset="-127"/>
              </a:rPr>
              <a:t>기업</a:t>
            </a:r>
            <a:r>
              <a:rPr lang="en-US" altLang="ko-KR" dirty="0" smtClean="0">
                <a:ea typeface="굴림" charset="-127"/>
              </a:rPr>
              <a:t>)</a:t>
            </a:r>
            <a:r>
              <a:rPr lang="ko-KR" altLang="en-US" dirty="0" smtClean="0">
                <a:ea typeface="굴림" charset="-127"/>
              </a:rPr>
              <a:t>구조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err="1" smtClean="0"/>
              <a:t>샌디에고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바이오테크</a:t>
            </a:r>
            <a:r>
              <a:rPr lang="ko-KR" altLang="en-US" dirty="0" smtClean="0"/>
              <a:t> 산업의 고용집중과 성장은 다른 경쟁 클러스터지역과 비교해 볼 때에도 매우 높게 나고 있음을 알 수 있다</a:t>
            </a:r>
            <a:r>
              <a:rPr lang="en-US" altLang="ko-KR" dirty="0" smtClean="0"/>
              <a:t>. 2002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샌디에고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바이오테크의</a:t>
            </a:r>
            <a:r>
              <a:rPr lang="ko-KR" altLang="en-US" dirty="0" smtClean="0"/>
              <a:t> 지리적 집중도</a:t>
            </a:r>
            <a:r>
              <a:rPr lang="en-US" altLang="ko-KR" dirty="0" smtClean="0"/>
              <a:t>(Location Quotient, US=1)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5.45</a:t>
            </a:r>
            <a:r>
              <a:rPr lang="ko-KR" altLang="en-US" dirty="0" smtClean="0"/>
              <a:t>로 </a:t>
            </a:r>
            <a:r>
              <a:rPr lang="ko-KR" altLang="en-US" dirty="0" err="1" smtClean="0"/>
              <a:t>산호세의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4.65, </a:t>
            </a:r>
            <a:r>
              <a:rPr lang="ko-KR" altLang="en-US" dirty="0" err="1" smtClean="0"/>
              <a:t>노스캐롤라이나</a:t>
            </a:r>
            <a:r>
              <a:rPr lang="ko-KR" altLang="en-US" dirty="0" smtClean="0"/>
              <a:t> 트라이앵글지역의 </a:t>
            </a:r>
            <a:r>
              <a:rPr lang="en-US" altLang="ko-KR" dirty="0" smtClean="0"/>
              <a:t>4.35</a:t>
            </a:r>
            <a:r>
              <a:rPr lang="ko-KR" altLang="en-US" dirty="0" smtClean="0"/>
              <a:t>에 비해서도 훨씬 높게 나타나고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4. </a:t>
            </a:r>
            <a:r>
              <a:rPr lang="ko-KR" altLang="en-US" dirty="0" smtClean="0">
                <a:ea typeface="굴림" charset="-127"/>
              </a:rPr>
              <a:t>클러스터의 현황 및 산업</a:t>
            </a:r>
            <a:r>
              <a:rPr lang="en-US" altLang="ko-KR" dirty="0" smtClean="0">
                <a:ea typeface="굴림" charset="-127"/>
              </a:rPr>
              <a:t>(</a:t>
            </a:r>
            <a:r>
              <a:rPr lang="ko-KR" altLang="en-US" dirty="0" smtClean="0">
                <a:ea typeface="굴림" charset="-127"/>
              </a:rPr>
              <a:t>기업</a:t>
            </a:r>
            <a:r>
              <a:rPr lang="en-US" altLang="ko-KR" dirty="0" smtClean="0">
                <a:ea typeface="굴림" charset="-127"/>
              </a:rPr>
              <a:t>)</a:t>
            </a:r>
            <a:r>
              <a:rPr lang="ko-KR" altLang="en-US" dirty="0" smtClean="0">
                <a:ea typeface="굴림" charset="-127"/>
              </a:rPr>
              <a:t>구조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353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5"/>
            <a:ext cx="91440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134076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/>
              <a:t>미국 </a:t>
            </a:r>
            <a:r>
              <a:rPr lang="ko-KR" altLang="en-US" sz="2400" b="1" dirty="0" err="1" smtClean="0"/>
              <a:t>바이오테크</a:t>
            </a:r>
            <a:r>
              <a:rPr lang="ko-KR" altLang="en-US" sz="2400" b="1" dirty="0" smtClean="0"/>
              <a:t> 산업의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고용집중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성장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규모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4. </a:t>
            </a:r>
            <a:r>
              <a:rPr lang="ko-KR" altLang="en-US" dirty="0" smtClean="0">
                <a:ea typeface="굴림" charset="-127"/>
              </a:rPr>
              <a:t>클러스터의 현황 및 산업</a:t>
            </a:r>
            <a:r>
              <a:rPr lang="en-US" altLang="ko-KR" dirty="0" smtClean="0">
                <a:ea typeface="굴림" charset="-127"/>
              </a:rPr>
              <a:t>(</a:t>
            </a:r>
            <a:r>
              <a:rPr lang="ko-KR" altLang="en-US" dirty="0" smtClean="0">
                <a:ea typeface="굴림" charset="-127"/>
              </a:rPr>
              <a:t>기업</a:t>
            </a:r>
            <a:r>
              <a:rPr lang="en-US" altLang="ko-KR" dirty="0" smtClean="0">
                <a:ea typeface="굴림" charset="-127"/>
              </a:rPr>
              <a:t>)</a:t>
            </a:r>
            <a:r>
              <a:rPr lang="ko-KR" altLang="en-US" dirty="0" smtClean="0">
                <a:ea typeface="굴림" charset="-127"/>
              </a:rPr>
              <a:t>구조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95536" y="1628800"/>
            <a:ext cx="8382000" cy="5105400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연구</a:t>
            </a:r>
            <a:r>
              <a:rPr lang="en-US" altLang="ko-KR" dirty="0" smtClean="0"/>
              <a:t>·</a:t>
            </a:r>
            <a:r>
              <a:rPr lang="ko-KR" altLang="en-US" dirty="0" smtClean="0"/>
              <a:t>기업 네트워크와 인센티브 구조 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연구단체 및 조직과 기업간의 연계네트워크를 형성하고 있는 각종 조직은 </a:t>
            </a:r>
            <a:r>
              <a:rPr lang="ko-KR" altLang="en-US" dirty="0" err="1" smtClean="0"/>
              <a:t>샌디에고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바이오클러스터의</a:t>
            </a:r>
            <a:r>
              <a:rPr lang="ko-KR" altLang="en-US" dirty="0" smtClean="0"/>
              <a:t> 지속적인 혁신과 성장을 가져오는 핵심적 역할을 수행하고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같은 샌디에고 </a:t>
            </a:r>
            <a:r>
              <a:rPr lang="ko-KR" altLang="en-US" dirty="0" err="1" smtClean="0"/>
              <a:t>바이오클러스터의</a:t>
            </a:r>
            <a:r>
              <a:rPr lang="ko-KR" altLang="en-US" dirty="0" smtClean="0"/>
              <a:t> 대표적인 네트워크 조직으로서는 </a:t>
            </a:r>
            <a:r>
              <a:rPr lang="en-US" altLang="ko-KR" dirty="0" smtClean="0"/>
              <a:t>UCSD CONNECT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BIOCOM</a:t>
            </a:r>
            <a:r>
              <a:rPr lang="ko-KR" altLang="en-US" dirty="0" smtClean="0"/>
              <a:t>을 들 수 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4. </a:t>
            </a:r>
            <a:r>
              <a:rPr lang="ko-KR" altLang="en-US" dirty="0" smtClean="0">
                <a:ea typeface="굴림" charset="-127"/>
              </a:rPr>
              <a:t>클러스터의 현황 및 산업</a:t>
            </a:r>
            <a:r>
              <a:rPr lang="en-US" altLang="ko-KR" dirty="0" smtClean="0">
                <a:ea typeface="굴림" charset="-127"/>
              </a:rPr>
              <a:t>(</a:t>
            </a:r>
            <a:r>
              <a:rPr lang="ko-KR" altLang="en-US" dirty="0" smtClean="0">
                <a:ea typeface="굴림" charset="-127"/>
              </a:rPr>
              <a:t>기업</a:t>
            </a:r>
            <a:r>
              <a:rPr lang="en-US" altLang="ko-KR" dirty="0" smtClean="0">
                <a:ea typeface="굴림" charset="-127"/>
              </a:rPr>
              <a:t>)</a:t>
            </a:r>
            <a:r>
              <a:rPr lang="ko-KR" altLang="en-US" dirty="0" smtClean="0">
                <a:ea typeface="굴림" charset="-127"/>
              </a:rPr>
              <a:t>구조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95536" y="1196752"/>
            <a:ext cx="8382000" cy="5105400"/>
          </a:xfrm>
        </p:spPr>
        <p:txBody>
          <a:bodyPr/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UCSD CONNECT</a:t>
            </a:r>
            <a:r>
              <a:rPr lang="ko-KR" altLang="en-US" dirty="0" smtClean="0"/>
              <a:t>의 주요 목적은 학문 연구자들과 기업가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그리고 벤처 사업가와 사업 서비스 제공자들을 연계시킴으로써 고임금 일자리와 지역 번영을 창출할 수 있는 신경제를 성장시키는 것이었다</a:t>
            </a:r>
            <a:r>
              <a:rPr lang="en-US" altLang="ko-KR" dirty="0" smtClean="0"/>
              <a:t>. 2003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UCSD</a:t>
            </a:r>
            <a:r>
              <a:rPr lang="ko-KR" altLang="en-US" dirty="0" smtClean="0"/>
              <a:t>　</a:t>
            </a:r>
            <a:r>
              <a:rPr lang="en-US" altLang="ko-KR" dirty="0" smtClean="0"/>
              <a:t>CONNECT</a:t>
            </a:r>
            <a:r>
              <a:rPr lang="ko-KR" altLang="en-US" dirty="0" smtClean="0"/>
              <a:t>에는 </a:t>
            </a:r>
            <a:r>
              <a:rPr lang="en-US" altLang="ko-KR" dirty="0" smtClean="0"/>
              <a:t>1</a:t>
            </a:r>
            <a:r>
              <a:rPr lang="ko-KR" altLang="en-US" dirty="0" err="1" smtClean="0"/>
              <a:t>천여개</a:t>
            </a:r>
            <a:r>
              <a:rPr lang="ko-KR" altLang="en-US" dirty="0" smtClean="0"/>
              <a:t> 기업의 회원들에 의한 회비와 서비스 수수료에 의해 운영되고 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매년 </a:t>
            </a:r>
            <a:r>
              <a:rPr lang="en-US" altLang="ko-KR" dirty="0" smtClean="0"/>
              <a:t>80</a:t>
            </a:r>
            <a:r>
              <a:rPr lang="ko-KR" altLang="en-US" dirty="0" err="1" smtClean="0"/>
              <a:t>여개의</a:t>
            </a:r>
            <a:r>
              <a:rPr lang="ko-KR" altLang="en-US" dirty="0" smtClean="0"/>
              <a:t> 이벤트 행사를 후원함으로써 지역 내 ‘혁신의 사회화</a:t>
            </a:r>
            <a:r>
              <a:rPr lang="en-US" altLang="ko-KR" dirty="0" smtClean="0"/>
              <a:t>(Socialization of Innovation)'</a:t>
            </a:r>
            <a:r>
              <a:rPr lang="ko-KR" altLang="en-US" dirty="0" smtClean="0"/>
              <a:t>를 주도해 가고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4. </a:t>
            </a:r>
            <a:r>
              <a:rPr lang="ko-KR" altLang="en-US" dirty="0" smtClean="0">
                <a:ea typeface="굴림" charset="-127"/>
              </a:rPr>
              <a:t>클러스터의 현황 및 산업</a:t>
            </a:r>
            <a:r>
              <a:rPr lang="en-US" altLang="ko-KR" dirty="0" smtClean="0">
                <a:ea typeface="굴림" charset="-127"/>
              </a:rPr>
              <a:t>(</a:t>
            </a:r>
            <a:r>
              <a:rPr lang="ko-KR" altLang="en-US" dirty="0" smtClean="0">
                <a:ea typeface="굴림" charset="-127"/>
              </a:rPr>
              <a:t>기업</a:t>
            </a:r>
            <a:r>
              <a:rPr lang="en-US" altLang="ko-KR" dirty="0" smtClean="0">
                <a:ea typeface="굴림" charset="-127"/>
              </a:rPr>
              <a:t>)</a:t>
            </a:r>
            <a:r>
              <a:rPr lang="ko-KR" altLang="en-US" dirty="0" smtClean="0">
                <a:ea typeface="굴림" charset="-127"/>
              </a:rPr>
              <a:t>구조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67544" y="1484784"/>
            <a:ext cx="8382000" cy="5105400"/>
          </a:xfrm>
        </p:spPr>
        <p:txBody>
          <a:bodyPr/>
          <a:lstStyle/>
          <a:p>
            <a:pPr>
              <a:buNone/>
            </a:pPr>
            <a:r>
              <a:rPr lang="ko-KR" altLang="en-US" sz="2400" dirty="0" smtClean="0"/>
              <a:t>최근 </a:t>
            </a:r>
            <a:r>
              <a:rPr lang="ko-KR" altLang="en-US" sz="2400" dirty="0" err="1" smtClean="0"/>
              <a:t>샌디에고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바이오클러스터</a:t>
            </a:r>
            <a:r>
              <a:rPr lang="ko-KR" altLang="en-US" sz="2400" dirty="0" smtClean="0"/>
              <a:t> 내 선도적인 네트워킹과 자문조직을 대표해 매우 정열적으로 활동하고 있는 조직이 </a:t>
            </a:r>
            <a:r>
              <a:rPr lang="en-US" altLang="ko-KR" sz="2400" dirty="0" smtClean="0"/>
              <a:t>BIOCOM</a:t>
            </a:r>
            <a:r>
              <a:rPr lang="ko-KR" altLang="en-US" sz="2400" dirty="0" smtClean="0"/>
              <a:t>이다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현재 </a:t>
            </a:r>
            <a:r>
              <a:rPr lang="en-US" altLang="ko-KR" sz="2400" dirty="0" smtClean="0"/>
              <a:t>450</a:t>
            </a:r>
            <a:r>
              <a:rPr lang="ko-KR" altLang="en-US" sz="2400" dirty="0" err="1" smtClean="0"/>
              <a:t>여개</a:t>
            </a:r>
            <a:r>
              <a:rPr lang="ko-KR" altLang="en-US" sz="2400" dirty="0" smtClean="0"/>
              <a:t> 이상의 회원기업을 갖고 </a:t>
            </a:r>
            <a:r>
              <a:rPr lang="en-US" altLang="ko-KR" sz="2400" dirty="0" smtClean="0"/>
              <a:t>BIOCOM</a:t>
            </a:r>
            <a:r>
              <a:rPr lang="ko-KR" altLang="en-US" sz="2400" dirty="0" smtClean="0"/>
              <a:t>은 샌디에고 바이오테크놀로지 산업위원회로서 바이오산업과 관련한 각종 정책이슈에 대한 의견조율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사업기회 연결활동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실무자 교류기회 제공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그룹 보험정책과 같은 선택 서비스 제공 등 수많은 사업을 전개하고 있다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특히 </a:t>
            </a:r>
            <a:r>
              <a:rPr lang="ko-KR" altLang="en-US" sz="2400" dirty="0" err="1" smtClean="0"/>
              <a:t>바이오컴은</a:t>
            </a:r>
            <a:r>
              <a:rPr lang="ko-KR" altLang="en-US" sz="2400" dirty="0" smtClean="0"/>
              <a:t> 제약회사들을 지역 내로 유인하는 것은 물론 벤처자본을 </a:t>
            </a:r>
            <a:r>
              <a:rPr lang="ko-KR" altLang="en-US" sz="2400" dirty="0" err="1" smtClean="0"/>
              <a:t>샌디에고로</a:t>
            </a:r>
            <a:r>
              <a:rPr lang="ko-KR" altLang="en-US" sz="2400" dirty="0" smtClean="0"/>
              <a:t> 가져오는데도 초점을 맞추고 있다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또한 미래의 </a:t>
            </a:r>
            <a:r>
              <a:rPr lang="ko-KR" altLang="en-US" sz="2400" dirty="0" err="1" smtClean="0"/>
              <a:t>바이오테크</a:t>
            </a:r>
            <a:r>
              <a:rPr lang="ko-KR" altLang="en-US" sz="2400" dirty="0" smtClean="0"/>
              <a:t> 노동력을 창출하기 위한 커리큘럼과 훈련프로그램을 대학기관과 함께 </a:t>
            </a:r>
            <a:r>
              <a:rPr lang="ko-KR" altLang="en-US" sz="2400" dirty="0" err="1" smtClean="0"/>
              <a:t>공동모색함으로써</a:t>
            </a:r>
            <a:r>
              <a:rPr lang="ko-KR" altLang="en-US" sz="2400" dirty="0" smtClean="0"/>
              <a:t> 새로운 일자리 창출에도 적극 노력하고 있다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4. </a:t>
            </a:r>
            <a:r>
              <a:rPr lang="ko-KR" altLang="en-US" dirty="0" smtClean="0">
                <a:ea typeface="굴림" charset="-127"/>
              </a:rPr>
              <a:t>클러스터의 현황 및 산업</a:t>
            </a:r>
            <a:r>
              <a:rPr lang="en-US" altLang="ko-KR" dirty="0" smtClean="0">
                <a:ea typeface="굴림" charset="-127"/>
              </a:rPr>
              <a:t>(</a:t>
            </a:r>
            <a:r>
              <a:rPr lang="ko-KR" altLang="en-US" dirty="0" smtClean="0">
                <a:ea typeface="굴림" charset="-127"/>
              </a:rPr>
              <a:t>기업</a:t>
            </a:r>
            <a:r>
              <a:rPr lang="en-US" altLang="ko-KR" dirty="0" smtClean="0">
                <a:ea typeface="굴림" charset="-127"/>
              </a:rPr>
              <a:t>)</a:t>
            </a:r>
            <a:r>
              <a:rPr lang="ko-KR" altLang="en-US" dirty="0" smtClean="0">
                <a:ea typeface="굴림" charset="-127"/>
              </a:rPr>
              <a:t>구조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err="1" smtClean="0"/>
              <a:t>샌디에고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바이오클러스터의</a:t>
            </a:r>
            <a:r>
              <a:rPr lang="ko-KR" altLang="en-US" dirty="0" smtClean="0"/>
              <a:t> 성장과 관련하여 간과할 수 없는 매우 중요한 또 하나의 조직은 사적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비공식 네트워크</a:t>
            </a:r>
            <a:r>
              <a:rPr lang="en-US" altLang="ko-KR" dirty="0" smtClean="0"/>
              <a:t>(informal network) 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샌디에고</a:t>
            </a:r>
            <a:r>
              <a:rPr lang="ko-KR" altLang="en-US" dirty="0" smtClean="0"/>
              <a:t> 바이오테크놀로지가 성장하면서 연구자들은 조밀한 접촉 네트워크를 형성시켜왔다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비공식 조직 사례로서 </a:t>
            </a:r>
            <a:r>
              <a:rPr lang="ko-KR" altLang="en-US" dirty="0" err="1" smtClean="0"/>
              <a:t>하이브리테크</a:t>
            </a:r>
            <a:r>
              <a:rPr lang="ko-KR" altLang="en-US" dirty="0" smtClean="0"/>
              <a:t> 출신자 모임</a:t>
            </a:r>
            <a:r>
              <a:rPr lang="en-US" altLang="ko-KR" dirty="0" smtClean="0"/>
              <a:t>(alumni)</a:t>
            </a:r>
            <a:r>
              <a:rPr lang="ko-KR" altLang="en-US" dirty="0" smtClean="0"/>
              <a:t>을 들 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또한 오늘날 주도적인 사업서비스 제공자들은 그들 자신이 다른 중요한 사회네트워크의 센터로서 자리매김하고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특히 반경 </a:t>
            </a:r>
            <a:r>
              <a:rPr lang="en-US" altLang="ko-KR" dirty="0" smtClean="0"/>
              <a:t>5</a:t>
            </a:r>
            <a:r>
              <a:rPr lang="ko-KR" altLang="en-US" dirty="0" smtClean="0"/>
              <a:t>마일 이내에 형성되어 있는 연구자간 비공식 네트워크도 </a:t>
            </a:r>
            <a:r>
              <a:rPr lang="ko-KR" altLang="en-US" dirty="0" err="1" smtClean="0"/>
              <a:t>샌디에고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바이오클러스터의</a:t>
            </a:r>
            <a:r>
              <a:rPr lang="ko-KR" altLang="en-US" dirty="0" smtClean="0"/>
              <a:t> 기술혁신과 창업 아이디어의 원천이 되고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4. </a:t>
            </a:r>
            <a:r>
              <a:rPr lang="ko-KR" altLang="en-US" dirty="0" smtClean="0">
                <a:ea typeface="굴림" charset="-127"/>
              </a:rPr>
              <a:t>클러스터의 현황 및 산업</a:t>
            </a:r>
            <a:r>
              <a:rPr lang="en-US" altLang="ko-KR" dirty="0" smtClean="0">
                <a:ea typeface="굴림" charset="-127"/>
              </a:rPr>
              <a:t>(</a:t>
            </a:r>
            <a:r>
              <a:rPr lang="ko-KR" altLang="en-US" dirty="0" smtClean="0">
                <a:ea typeface="굴림" charset="-127"/>
              </a:rPr>
              <a:t>기업</a:t>
            </a:r>
            <a:r>
              <a:rPr lang="en-US" altLang="ko-KR" dirty="0" smtClean="0">
                <a:ea typeface="굴림" charset="-127"/>
              </a:rPr>
              <a:t>)</a:t>
            </a:r>
            <a:r>
              <a:rPr lang="ko-KR" altLang="en-US" dirty="0" smtClean="0">
                <a:ea typeface="굴림" charset="-127"/>
              </a:rPr>
              <a:t>구조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95536" y="1412776"/>
            <a:ext cx="8382000" cy="5105400"/>
          </a:xfrm>
        </p:spPr>
        <p:txBody>
          <a:bodyPr/>
          <a:lstStyle/>
          <a:p>
            <a:pPr>
              <a:buNone/>
            </a:pPr>
            <a:r>
              <a:rPr lang="en-US" altLang="ko-KR" sz="2400" dirty="0" smtClean="0"/>
              <a:t>3. </a:t>
            </a:r>
            <a:r>
              <a:rPr lang="ko-KR" altLang="en-US" sz="2400" dirty="0" smtClean="0"/>
              <a:t>지속적인 클러스터 성장요인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/>
              <a:t>                                   : </a:t>
            </a:r>
            <a:r>
              <a:rPr lang="ko-KR" altLang="en-US" sz="2400" dirty="0" smtClean="0"/>
              <a:t>풍부한 </a:t>
            </a:r>
            <a:r>
              <a:rPr lang="ko-KR" altLang="en-US" sz="2400" dirty="0" err="1" smtClean="0"/>
              <a:t>인적자본과</a:t>
            </a:r>
            <a:r>
              <a:rPr lang="ko-KR" altLang="en-US" sz="2400" dirty="0" smtClean="0"/>
              <a:t> 연구조직체 </a:t>
            </a:r>
            <a:endParaRPr lang="en-US" altLang="ko-KR" sz="2400" dirty="0" smtClean="0"/>
          </a:p>
          <a:p>
            <a:pPr>
              <a:buNone/>
            </a:pPr>
            <a:r>
              <a:rPr lang="ko-KR" altLang="en-US" sz="2000" dirty="0" smtClean="0"/>
              <a:t>연구개발에 기초한 산업클러스터는 경쟁력을 유지하기 위하여 지속적인 혁신을 추구하지 않으면 안 된다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이와 관련하여 가장 결정적인 기술혁신 방안으로는 첨단 연구를 수행할 수 있는 세계적 수준의 연구자들을 확보하는 것이다</a:t>
            </a:r>
            <a:r>
              <a:rPr lang="en-US" altLang="ko-KR" sz="2000" dirty="0" smtClean="0"/>
              <a:t>. </a:t>
            </a:r>
            <a:r>
              <a:rPr lang="ko-KR" altLang="en-US" sz="2000" dirty="0" err="1" smtClean="0"/>
              <a:t>샌디에고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바이오클러스터의</a:t>
            </a:r>
            <a:r>
              <a:rPr lang="ko-KR" altLang="en-US" sz="2000" dirty="0" smtClean="0"/>
              <a:t> 지속적인 성장도 이 같은 세계적 수준의 풍부한 인적자원을 제공하고 있는 캘리포니아 대학 </a:t>
            </a:r>
            <a:r>
              <a:rPr lang="ko-KR" altLang="en-US" sz="2000" dirty="0" err="1" smtClean="0"/>
              <a:t>샌디에고</a:t>
            </a:r>
            <a:r>
              <a:rPr lang="en-US" altLang="ko-KR" sz="2000" dirty="0" smtClean="0"/>
              <a:t>(UCSD)</a:t>
            </a:r>
            <a:r>
              <a:rPr lang="ko-KR" altLang="en-US" sz="2000" dirty="0" smtClean="0"/>
              <a:t>와 주요 비영리 연구기관들이 존재하기 때문에 가능한 것이었다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이들 기관들은 지속적인 기초 바이오 연구프로젝트 지원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새로운 테크놀로지 </a:t>
            </a:r>
            <a:r>
              <a:rPr lang="ko-KR" altLang="en-US" sz="2000" dirty="0" err="1" smtClean="0"/>
              <a:t>노동력를</a:t>
            </a:r>
            <a:r>
              <a:rPr lang="ko-KR" altLang="en-US" sz="2000" dirty="0" smtClean="0"/>
              <a:t> 교육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배출함으로써 지역성장의 원동력이 되고 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특히 </a:t>
            </a:r>
            <a:r>
              <a:rPr lang="en-US" altLang="ko-KR" sz="2000" dirty="0" smtClean="0"/>
              <a:t>UCSD</a:t>
            </a:r>
            <a:r>
              <a:rPr lang="ko-KR" altLang="en-US" sz="2000" dirty="0" smtClean="0"/>
              <a:t>는 학위과정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박사후</a:t>
            </a:r>
            <a:r>
              <a:rPr lang="en-US" altLang="ko-KR" sz="2000" dirty="0" smtClean="0"/>
              <a:t>(post-doctoral)</a:t>
            </a:r>
            <a:r>
              <a:rPr lang="ko-KR" altLang="en-US" sz="2000" dirty="0" smtClean="0"/>
              <a:t>과정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그리고 학사졸업 노동력에 대한 지속교육을 통해 양질의 노동력을 공급하고 있다</a:t>
            </a:r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5. </a:t>
            </a:r>
            <a:r>
              <a:rPr lang="ko-KR" altLang="en-US" dirty="0" smtClean="0">
                <a:ea typeface="굴림" charset="-127"/>
              </a:rPr>
              <a:t>클러스터의 특성</a:t>
            </a:r>
            <a:r>
              <a:rPr lang="en-US" altLang="ko-KR" dirty="0" smtClean="0">
                <a:ea typeface="굴림" charset="-127"/>
              </a:rPr>
              <a:t>, </a:t>
            </a:r>
            <a:r>
              <a:rPr lang="ko-KR" altLang="en-US" dirty="0" smtClean="0">
                <a:ea typeface="굴림" charset="-127"/>
              </a:rPr>
              <a:t>경쟁력 및 기타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2004</a:t>
            </a:r>
            <a:r>
              <a:rPr lang="ko-KR" altLang="en-US" dirty="0" smtClean="0"/>
              <a:t>년 경제연구기관인 </a:t>
            </a:r>
            <a:r>
              <a:rPr lang="en-US" altLang="ko-KR" dirty="0" smtClean="0"/>
              <a:t>Milken Institute</a:t>
            </a:r>
            <a:r>
              <a:rPr lang="ko-KR" altLang="en-US" dirty="0" smtClean="0"/>
              <a:t>는 샌디에고 </a:t>
            </a:r>
            <a:r>
              <a:rPr lang="ko-KR" altLang="en-US" dirty="0" err="1" smtClean="0"/>
              <a:t>카운티를</a:t>
            </a:r>
            <a:r>
              <a:rPr lang="ko-KR" altLang="en-US" dirty="0" smtClean="0"/>
              <a:t> 미국 전체에서 제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의 바이오산업 집적지로 평가하였으며</a:t>
            </a:r>
            <a:r>
              <a:rPr lang="en-US" altLang="ko-KR" dirty="0" smtClean="0"/>
              <a:t>, Brookings Institute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2002</a:t>
            </a:r>
            <a:r>
              <a:rPr lang="ko-KR" altLang="en-US" dirty="0" smtClean="0"/>
              <a:t>년 미국바이오산업의 지역별 분포에 관한 연구보고서에서 </a:t>
            </a:r>
            <a:r>
              <a:rPr lang="ko-KR" altLang="en-US" dirty="0" err="1" smtClean="0"/>
              <a:t>샌디에고를</a:t>
            </a:r>
            <a:r>
              <a:rPr lang="ko-KR" altLang="en-US" dirty="0" smtClean="0"/>
              <a:t> 가장 주목해야 할 바이오산업 집적지로 꼽았다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실리콘 </a:t>
            </a:r>
            <a:r>
              <a:rPr lang="ko-KR" altLang="en-US" dirty="0" err="1" smtClean="0"/>
              <a:t>밸리</a:t>
            </a:r>
            <a:r>
              <a:rPr lang="ko-KR" altLang="en-US" dirty="0" smtClean="0"/>
              <a:t> 및 </a:t>
            </a:r>
            <a:r>
              <a:rPr lang="ko-KR" altLang="en-US" dirty="0" err="1" smtClean="0"/>
              <a:t>뉴잉글랜드</a:t>
            </a:r>
            <a:r>
              <a:rPr lang="ko-KR" altLang="en-US" dirty="0" smtClean="0"/>
              <a:t> 지역이 다수의 </a:t>
            </a:r>
            <a:r>
              <a:rPr lang="ko-KR" altLang="en-US" dirty="0" err="1" smtClean="0"/>
              <a:t>카운티로</a:t>
            </a:r>
            <a:r>
              <a:rPr lang="ko-KR" altLang="en-US" dirty="0" smtClean="0"/>
              <a:t> 구성되어 있는 반면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샌디에고는</a:t>
            </a:r>
            <a:r>
              <a:rPr lang="ko-KR" altLang="en-US" dirty="0" smtClean="0"/>
              <a:t> 단일 </a:t>
            </a:r>
            <a:r>
              <a:rPr lang="ko-KR" altLang="en-US" dirty="0" err="1" smtClean="0"/>
              <a:t>카운티로</a:t>
            </a:r>
            <a:r>
              <a:rPr lang="ko-KR" altLang="en-US" dirty="0" smtClean="0"/>
              <a:t> 존재함에 따라 인구규모 대비 및 </a:t>
            </a:r>
            <a:r>
              <a:rPr lang="ko-KR" altLang="en-US" dirty="0" err="1" smtClean="0"/>
              <a:t>밀집정도를</a:t>
            </a:r>
            <a:r>
              <a:rPr lang="ko-KR" altLang="en-US" dirty="0" smtClean="0"/>
              <a:t> 기준으로 할 경우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샌디에고는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미국내에서</a:t>
            </a:r>
            <a:r>
              <a:rPr lang="ko-KR" altLang="en-US" dirty="0" smtClean="0"/>
              <a:t> 가장 많은 </a:t>
            </a:r>
            <a:r>
              <a:rPr lang="ko-KR" altLang="en-US" dirty="0" err="1" smtClean="0"/>
              <a:t>바이오기업과</a:t>
            </a:r>
            <a:r>
              <a:rPr lang="ko-KR" altLang="en-US" dirty="0" smtClean="0"/>
              <a:t> 벤처투자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연구개발 활동이 이루어지고 있는 지역이다</a:t>
            </a:r>
            <a:r>
              <a:rPr lang="en-US" altLang="ko-KR" dirty="0" smtClean="0"/>
              <a:t>.  </a:t>
            </a:r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5. </a:t>
            </a:r>
            <a:r>
              <a:rPr lang="ko-KR" altLang="en-US" dirty="0" smtClean="0">
                <a:ea typeface="굴림" charset="-127"/>
              </a:rPr>
              <a:t>클러스터의 특성</a:t>
            </a:r>
            <a:r>
              <a:rPr lang="en-US" altLang="ko-KR" dirty="0" smtClean="0">
                <a:ea typeface="굴림" charset="-127"/>
              </a:rPr>
              <a:t>, </a:t>
            </a:r>
            <a:r>
              <a:rPr lang="ko-KR" altLang="en-US" dirty="0" smtClean="0">
                <a:ea typeface="굴림" charset="-127"/>
              </a:rPr>
              <a:t>경쟁력 및 기타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7" name="내용 개체 틀 6" descr="지역별 순위 표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8772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1. </a:t>
            </a:r>
            <a:r>
              <a:rPr lang="ko-KR" altLang="en-US" dirty="0" err="1" smtClean="0">
                <a:ea typeface="굴림" charset="-127"/>
              </a:rPr>
              <a:t>샌디에고의</a:t>
            </a:r>
            <a:r>
              <a:rPr lang="ko-KR" altLang="en-US" dirty="0" smtClean="0">
                <a:ea typeface="굴림" charset="-127"/>
              </a:rPr>
              <a:t> 위치와 상세내용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6" name="내용 개체 틀 5" descr="지도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877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5. </a:t>
            </a:r>
            <a:r>
              <a:rPr lang="ko-KR" altLang="en-US" dirty="0" smtClean="0">
                <a:ea typeface="굴림" charset="-127"/>
              </a:rPr>
              <a:t>클러스터의 특성</a:t>
            </a:r>
            <a:r>
              <a:rPr lang="en-US" altLang="ko-KR" dirty="0" smtClean="0">
                <a:ea typeface="굴림" charset="-127"/>
              </a:rPr>
              <a:t>, </a:t>
            </a:r>
            <a:r>
              <a:rPr lang="ko-KR" altLang="en-US" dirty="0" smtClean="0">
                <a:ea typeface="굴림" charset="-127"/>
              </a:rPr>
              <a:t>경쟁력 및 기타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395536" y="1124744"/>
            <a:ext cx="8382000" cy="5105400"/>
          </a:xfrm>
        </p:spPr>
        <p:txBody>
          <a:bodyPr/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2009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샌디에고는</a:t>
            </a:r>
            <a:r>
              <a:rPr lang="ko-KR" altLang="en-US" dirty="0" smtClean="0"/>
              <a:t> 약 </a:t>
            </a:r>
            <a:r>
              <a:rPr lang="en-US" altLang="ko-KR" dirty="0" smtClean="0"/>
              <a:t>35</a:t>
            </a:r>
            <a:r>
              <a:rPr lang="ko-KR" altLang="en-US" dirty="0" smtClean="0"/>
              <a:t>개의 상장 </a:t>
            </a:r>
            <a:r>
              <a:rPr lang="ko-KR" altLang="en-US" dirty="0" err="1" smtClean="0"/>
              <a:t>바이오기업이</a:t>
            </a:r>
            <a:r>
              <a:rPr lang="ko-KR" altLang="en-US" dirty="0" smtClean="0"/>
              <a:t> 활동 중이었으며 </a:t>
            </a:r>
            <a:r>
              <a:rPr lang="en-US" altLang="ko-KR" dirty="0" smtClean="0"/>
              <a:t>(Ernst &amp; Young, 2010), 1995</a:t>
            </a:r>
            <a:r>
              <a:rPr lang="ko-KR" altLang="en-US" dirty="0" smtClean="0"/>
              <a:t>년부터 </a:t>
            </a:r>
            <a:r>
              <a:rPr lang="en-US" altLang="ko-KR" dirty="0" smtClean="0"/>
              <a:t>2009</a:t>
            </a:r>
            <a:r>
              <a:rPr lang="ko-KR" altLang="en-US" dirty="0" smtClean="0"/>
              <a:t>년 미국 전체 바이오산업에 대한 벤처투자의 약 </a:t>
            </a:r>
            <a:r>
              <a:rPr lang="en-US" altLang="ko-KR" dirty="0" smtClean="0"/>
              <a:t>13%</a:t>
            </a:r>
            <a:r>
              <a:rPr lang="ko-KR" altLang="en-US" dirty="0" smtClean="0"/>
              <a:t>가 샌디에고의 바이오 기업들에 투자되었다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또한 매 분기 수십 개의 신생 바이오 기업이 창업되고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산업과 대학과의 기술이전 및 상호협력이 가장 활발하게 이루어지는 지역으로 </a:t>
            </a:r>
            <a:r>
              <a:rPr lang="ko-KR" altLang="en-US" dirty="0" err="1" smtClean="0"/>
              <a:t>평가받고</a:t>
            </a:r>
            <a:r>
              <a:rPr lang="ko-KR" altLang="en-US" dirty="0" smtClean="0"/>
              <a:t> 있는 등 전세계에서 가장 역동적이고 혁신적인 바이오산업 </a:t>
            </a:r>
            <a:r>
              <a:rPr lang="ko-KR" altLang="en-US" dirty="0" err="1" smtClean="0"/>
              <a:t>집적지의</a:t>
            </a:r>
            <a:r>
              <a:rPr lang="ko-KR" altLang="en-US" dirty="0" smtClean="0"/>
              <a:t> 하나로 인정받고 있다</a:t>
            </a:r>
            <a:r>
              <a:rPr lang="en-US" altLang="ko-KR" dirty="0" smtClean="0"/>
              <a:t>. 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5. </a:t>
            </a:r>
            <a:r>
              <a:rPr lang="ko-KR" altLang="en-US" dirty="0" smtClean="0">
                <a:ea typeface="굴림" charset="-127"/>
              </a:rPr>
              <a:t>클러스터의 특성</a:t>
            </a:r>
            <a:r>
              <a:rPr lang="en-US" altLang="ko-KR" dirty="0" smtClean="0">
                <a:ea typeface="굴림" charset="-127"/>
              </a:rPr>
              <a:t>, </a:t>
            </a:r>
            <a:r>
              <a:rPr lang="ko-KR" altLang="en-US" dirty="0" smtClean="0">
                <a:ea typeface="굴림" charset="-127"/>
              </a:rPr>
              <a:t>경쟁력 및 기타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95536" y="1196752"/>
            <a:ext cx="8382000" cy="5105400"/>
          </a:xfrm>
        </p:spPr>
        <p:txBody>
          <a:bodyPr/>
          <a:lstStyle/>
          <a:p>
            <a:pPr>
              <a:buNone/>
            </a:pPr>
            <a:r>
              <a:rPr lang="ko-KR" altLang="en-US" dirty="0" err="1" smtClean="0"/>
              <a:t>샌디에고는</a:t>
            </a:r>
            <a:r>
              <a:rPr lang="ko-KR" altLang="en-US" dirty="0" smtClean="0"/>
              <a:t> 다른 주요 바이오산업 집적지역과는 달리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소규모 신생 창업 </a:t>
            </a:r>
            <a:r>
              <a:rPr lang="ko-KR" altLang="en-US" dirty="0" err="1" smtClean="0"/>
              <a:t>바이오기업들이</a:t>
            </a:r>
            <a:r>
              <a:rPr lang="ko-KR" altLang="en-US" dirty="0" smtClean="0"/>
              <a:t> 결정적인 다수를 차지하고 있다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타지역과</a:t>
            </a:r>
            <a:r>
              <a:rPr lang="ko-KR" altLang="en-US" dirty="0" smtClean="0"/>
              <a:t> 달리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샌디에고의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35</a:t>
            </a:r>
            <a:r>
              <a:rPr lang="ko-KR" altLang="en-US" dirty="0" smtClean="0"/>
              <a:t>개 상장기업들도 대부분 적자를 면치 못하고 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비교적으로 규모가 작다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역사적으로 혁신적 의약품개발에 성공한 대부분의 </a:t>
            </a:r>
            <a:r>
              <a:rPr lang="ko-KR" altLang="en-US" dirty="0" err="1" smtClean="0"/>
              <a:t>샌디에고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바이오기업들은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타지역의</a:t>
            </a:r>
            <a:r>
              <a:rPr lang="ko-KR" altLang="en-US" dirty="0" smtClean="0"/>
              <a:t> 바이오 및 제약회사들에 매각 및 합병되었다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이와 같이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샌디에고는</a:t>
            </a:r>
            <a:r>
              <a:rPr lang="ko-KR" altLang="en-US" dirty="0" smtClean="0"/>
              <a:t> 가장 많은 </a:t>
            </a:r>
            <a:r>
              <a:rPr lang="ko-KR" altLang="en-US" dirty="0" err="1" smtClean="0"/>
              <a:t>바이오기업이</a:t>
            </a:r>
            <a:r>
              <a:rPr lang="ko-KR" altLang="en-US" dirty="0" smtClean="0"/>
              <a:t> 창업되고 있는 지역 중 하나이며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몇몇의 대규모 </a:t>
            </a:r>
            <a:r>
              <a:rPr lang="ko-KR" altLang="en-US" dirty="0" err="1" smtClean="0"/>
              <a:t>바이오기업이</a:t>
            </a:r>
            <a:r>
              <a:rPr lang="ko-KR" altLang="en-US" dirty="0" smtClean="0"/>
              <a:t> 아닌 중소기업 중심으로 산업이 형성되어 있다</a:t>
            </a:r>
            <a:r>
              <a:rPr lang="en-US" altLang="ko-KR" dirty="0" smtClean="0"/>
              <a:t>. 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5. </a:t>
            </a:r>
            <a:r>
              <a:rPr lang="ko-KR" altLang="en-US" dirty="0" smtClean="0">
                <a:ea typeface="굴림" charset="-127"/>
              </a:rPr>
              <a:t>클러스터의 특성</a:t>
            </a:r>
            <a:r>
              <a:rPr lang="en-US" altLang="ko-KR" dirty="0" smtClean="0">
                <a:ea typeface="굴림" charset="-127"/>
              </a:rPr>
              <a:t>, </a:t>
            </a:r>
            <a:r>
              <a:rPr lang="ko-KR" altLang="en-US" dirty="0" smtClean="0">
                <a:ea typeface="굴림" charset="-127"/>
              </a:rPr>
              <a:t>경쟁력 및 기타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sz="2400" dirty="0" err="1" smtClean="0"/>
              <a:t>두번째의</a:t>
            </a:r>
            <a:r>
              <a:rPr lang="ko-KR" altLang="en-US" sz="2400" dirty="0" smtClean="0"/>
              <a:t> 중요한 특징은 </a:t>
            </a:r>
            <a:r>
              <a:rPr lang="ko-KR" altLang="en-US" sz="2400" dirty="0" err="1" smtClean="0"/>
              <a:t>샌디에고의</a:t>
            </a:r>
            <a:r>
              <a:rPr lang="ko-KR" altLang="en-US" sz="2400" dirty="0" smtClean="0"/>
              <a:t> 바이오산업 클러스터는 제약산업 뿐만 아니라 벤처자본 등 벤처생태계 없이 형성되고 급속하게 성장하였다는 사실이다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보스턴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실리콘 </a:t>
            </a:r>
            <a:r>
              <a:rPr lang="ko-KR" altLang="en-US" sz="2400" dirty="0" err="1" smtClean="0"/>
              <a:t>밸리는</a:t>
            </a:r>
            <a:r>
              <a:rPr lang="ko-KR" altLang="en-US" sz="2400" dirty="0" smtClean="0"/>
              <a:t> 바이오산업이 </a:t>
            </a:r>
            <a:r>
              <a:rPr lang="en-US" altLang="ko-KR" sz="2400" dirty="0" smtClean="0"/>
              <a:t>IT </a:t>
            </a:r>
            <a:r>
              <a:rPr lang="ko-KR" altLang="en-US" sz="2400" dirty="0" smtClean="0"/>
              <a:t>등 첨단산업의 전통과 이미 구축된 산업 생태계를 기반으로 하여 생성되어 성장하였고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뉴욕 및 필라델피아의 경우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제약산업의 전통을 가지고 있었다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그에 반해 </a:t>
            </a:r>
            <a:r>
              <a:rPr lang="ko-KR" altLang="en-US" sz="2400" dirty="0" err="1" smtClean="0"/>
              <a:t>샌디에고는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1980</a:t>
            </a:r>
            <a:r>
              <a:rPr lang="ko-KR" altLang="en-US" sz="2400" dirty="0" smtClean="0"/>
              <a:t>년대까지 군사 및 관광도시였으며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산업 및 경제발전의 측면에서 볼 때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미국에서 가장 낙후한 지역 중 하나였다는 사실이다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물론 금융 및 제조업 분야에서 주목할 만한 기반도 갖추고 있지 못하였다</a:t>
            </a:r>
            <a:r>
              <a:rPr lang="en-US" altLang="ko-KR" sz="2400" dirty="0" smtClean="0"/>
              <a:t>. </a:t>
            </a:r>
            <a:r>
              <a:rPr lang="ko-KR" altLang="en-US" sz="2400" dirty="0" err="1" smtClean="0"/>
              <a:t>샌디에고의</a:t>
            </a:r>
            <a:r>
              <a:rPr lang="ko-KR" altLang="en-US" sz="2400" dirty="0" smtClean="0"/>
              <a:t> 바이오산업은 후발지역이 어떻게 첨단산업 클러스터를 발달시키고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이를 기반으로 역동적인 첨단지역으로 거듭날 수 있는지를 보여주는 사례이다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438400"/>
            <a:ext cx="7010400" cy="1219200"/>
          </a:xfrm>
        </p:spPr>
        <p:txBody>
          <a:bodyPr/>
          <a:lstStyle/>
          <a:p>
            <a:r>
              <a:rPr lang="ko-KR" altLang="en-US" sz="6000" dirty="0" smtClean="0">
                <a:ea typeface="굴림" charset="-127"/>
              </a:rPr>
              <a:t>경청해 주셔서 </a:t>
            </a:r>
            <a:r>
              <a:rPr lang="en-US" altLang="ko-KR" sz="6000" dirty="0" smtClean="0">
                <a:ea typeface="굴림" charset="-127"/>
              </a:rPr>
              <a:t/>
            </a:r>
            <a:br>
              <a:rPr lang="en-US" altLang="ko-KR" sz="6000" dirty="0" smtClean="0">
                <a:ea typeface="굴림" charset="-127"/>
              </a:rPr>
            </a:br>
            <a:r>
              <a:rPr lang="ko-KR" altLang="en-US" sz="6000" dirty="0" smtClean="0">
                <a:ea typeface="굴림" charset="-127"/>
              </a:rPr>
              <a:t>감사합니다</a:t>
            </a:r>
            <a:r>
              <a:rPr lang="en-US" altLang="ko-KR" sz="6000" dirty="0" smtClean="0">
                <a:ea typeface="굴림" charset="-127"/>
              </a:rPr>
              <a:t>!</a:t>
            </a:r>
            <a:endParaRPr lang="en-US" altLang="ko-KR" sz="6000" dirty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1. </a:t>
            </a:r>
            <a:r>
              <a:rPr lang="ko-KR" altLang="en-US" dirty="0" err="1" smtClean="0">
                <a:ea typeface="굴림" charset="-127"/>
              </a:rPr>
              <a:t>샌디에고의</a:t>
            </a:r>
            <a:r>
              <a:rPr lang="ko-KR" altLang="en-US" dirty="0" smtClean="0">
                <a:ea typeface="굴림" charset="-127"/>
              </a:rPr>
              <a:t> 위치와 상세내용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5" name="내용 개체 틀 4" descr="지도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877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1. </a:t>
            </a:r>
            <a:r>
              <a:rPr lang="ko-KR" altLang="en-US" dirty="0" err="1" smtClean="0">
                <a:ea typeface="굴림" charset="-127"/>
              </a:rPr>
              <a:t>샌디에고의</a:t>
            </a:r>
            <a:r>
              <a:rPr lang="ko-KR" altLang="en-US" dirty="0" smtClean="0">
                <a:ea typeface="굴림" charset="-127"/>
              </a:rPr>
              <a:t> 위치와 상세내용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5" name="내용 개체 틀 4" descr="지도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877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1. </a:t>
            </a:r>
            <a:r>
              <a:rPr lang="ko-KR" altLang="en-US" dirty="0" err="1" smtClean="0">
                <a:ea typeface="굴림" charset="-127"/>
              </a:rPr>
              <a:t>샌디에고의</a:t>
            </a:r>
            <a:r>
              <a:rPr lang="ko-KR" altLang="en-US" dirty="0" smtClean="0">
                <a:ea typeface="굴림" charset="-127"/>
              </a:rPr>
              <a:t> 위치와 상세내용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23528" y="1586136"/>
            <a:ext cx="8382000" cy="5271864"/>
          </a:xfrm>
        </p:spPr>
        <p:txBody>
          <a:bodyPr/>
          <a:lstStyle/>
          <a:p>
            <a:pPr>
              <a:buNone/>
            </a:pPr>
            <a:r>
              <a:rPr lang="ko-KR" altLang="en-US" sz="3200" dirty="0" err="1" smtClean="0"/>
              <a:t>샌디에고는</a:t>
            </a:r>
            <a:r>
              <a:rPr lang="ko-KR" altLang="en-US" sz="3200" dirty="0" smtClean="0"/>
              <a:t> 겨울에 따뜻하고 여름에 선선한 전형적인 지중해성 기후 지역으로서 평균기온이 </a:t>
            </a:r>
            <a:r>
              <a:rPr lang="en-US" altLang="ko-KR" sz="3200" dirty="0" smtClean="0"/>
              <a:t>13~20℃</a:t>
            </a:r>
            <a:r>
              <a:rPr lang="ko-KR" altLang="en-US" sz="3200" dirty="0" smtClean="0"/>
              <a:t>의 쾌적한 자연환경 때문에 이미 오래전부터 미국의 해양레저 스포츠 및 휴양 관광도시로 널리 알려져 왔다</a:t>
            </a:r>
            <a:r>
              <a:rPr lang="en-US" altLang="ko-KR" sz="3200" dirty="0" smtClean="0"/>
              <a:t>. 1910</a:t>
            </a:r>
            <a:r>
              <a:rPr lang="ko-KR" altLang="en-US" sz="3200" dirty="0" smtClean="0"/>
              <a:t>년대 초 해군기지가 </a:t>
            </a:r>
            <a:r>
              <a:rPr lang="ko-KR" altLang="en-US" sz="3200" dirty="0" err="1" smtClean="0"/>
              <a:t>노스</a:t>
            </a:r>
            <a:r>
              <a:rPr lang="ko-KR" altLang="en-US" sz="3200" dirty="0" smtClean="0"/>
              <a:t> 아일랜드</a:t>
            </a:r>
            <a:r>
              <a:rPr lang="en-US" altLang="ko-KR" sz="3200" dirty="0" smtClean="0"/>
              <a:t>(North Island)</a:t>
            </a:r>
            <a:r>
              <a:rPr lang="ko-KR" altLang="en-US" sz="3200" dirty="0" smtClean="0"/>
              <a:t>에 들어서면서 관광산업에 이어 방위산업 관련 군납업체가 지역경제를 주도하였다</a:t>
            </a:r>
            <a:r>
              <a:rPr lang="en-US" altLang="ko-KR" sz="3200" dirty="0" smtClean="0"/>
              <a:t>. 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1. </a:t>
            </a:r>
            <a:r>
              <a:rPr lang="ko-KR" altLang="en-US" dirty="0" err="1" smtClean="0">
                <a:ea typeface="굴림" charset="-127"/>
              </a:rPr>
              <a:t>샌디에고의</a:t>
            </a:r>
            <a:r>
              <a:rPr lang="ko-KR" altLang="en-US" dirty="0" smtClean="0">
                <a:ea typeface="굴림" charset="-127"/>
              </a:rPr>
              <a:t> 위치와 상세내용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23528" y="1052736"/>
            <a:ext cx="8382000" cy="5638800"/>
          </a:xfrm>
        </p:spPr>
        <p:txBody>
          <a:bodyPr/>
          <a:lstStyle/>
          <a:p>
            <a:pPr>
              <a:buNone/>
            </a:pPr>
            <a:r>
              <a:rPr lang="ko-KR" altLang="en-US" sz="3200" dirty="0" smtClean="0"/>
              <a:t>그러나 </a:t>
            </a:r>
            <a:r>
              <a:rPr lang="en-US" altLang="ko-KR" sz="3200" dirty="0" smtClean="0"/>
              <a:t>1955</a:t>
            </a:r>
            <a:r>
              <a:rPr lang="ko-KR" altLang="en-US" sz="3200" dirty="0" smtClean="0"/>
              <a:t>년 라 </a:t>
            </a:r>
            <a:r>
              <a:rPr lang="ko-KR" altLang="en-US" sz="3200" dirty="0" err="1" smtClean="0"/>
              <a:t>호야의</a:t>
            </a:r>
            <a:r>
              <a:rPr lang="ko-KR" altLang="en-US" sz="3200" dirty="0" smtClean="0"/>
              <a:t> </a:t>
            </a:r>
            <a:r>
              <a:rPr lang="ko-KR" altLang="en-US" sz="3200" dirty="0" err="1" smtClean="0"/>
              <a:t>토레이</a:t>
            </a:r>
            <a:r>
              <a:rPr lang="ko-KR" altLang="en-US" sz="3200" dirty="0" smtClean="0"/>
              <a:t> </a:t>
            </a:r>
            <a:r>
              <a:rPr lang="ko-KR" altLang="en-US" sz="3200" dirty="0" err="1" smtClean="0"/>
              <a:t>메사지역에</a:t>
            </a:r>
            <a:r>
              <a:rPr lang="ko-KR" altLang="en-US" sz="3200" dirty="0" smtClean="0"/>
              <a:t> 설립된 </a:t>
            </a:r>
            <a:r>
              <a:rPr lang="ko-KR" altLang="en-US" sz="3200" dirty="0" err="1" smtClean="0"/>
              <a:t>숄크</a:t>
            </a:r>
            <a:r>
              <a:rPr lang="ko-KR" altLang="en-US" sz="3200" dirty="0" smtClean="0"/>
              <a:t> 연구소</a:t>
            </a:r>
            <a:r>
              <a:rPr lang="en-US" altLang="ko-KR" sz="3200" dirty="0" smtClean="0"/>
              <a:t>(Salk institute)</a:t>
            </a:r>
            <a:r>
              <a:rPr lang="ko-KR" altLang="en-US" sz="3200" dirty="0" smtClean="0"/>
              <a:t>와 </a:t>
            </a:r>
            <a:r>
              <a:rPr lang="en-US" altLang="ko-KR" sz="3200" dirty="0" smtClean="0"/>
              <a:t>1960</a:t>
            </a:r>
            <a:r>
              <a:rPr lang="ko-KR" altLang="en-US" sz="3200" dirty="0" smtClean="0"/>
              <a:t>년 </a:t>
            </a:r>
            <a:r>
              <a:rPr lang="ko-KR" altLang="en-US" sz="3200" dirty="0" err="1" smtClean="0"/>
              <a:t>스트립스</a:t>
            </a:r>
            <a:r>
              <a:rPr lang="ko-KR" altLang="en-US" sz="3200" dirty="0" smtClean="0"/>
              <a:t> 연구소</a:t>
            </a:r>
            <a:r>
              <a:rPr lang="en-US" altLang="ko-KR" sz="3200" dirty="0" smtClean="0"/>
              <a:t>(TSRI), 1964</a:t>
            </a:r>
            <a:r>
              <a:rPr lang="ko-KR" altLang="en-US" sz="3200" dirty="0" smtClean="0"/>
              <a:t>년 캘리포니아대학 </a:t>
            </a:r>
            <a:r>
              <a:rPr lang="ko-KR" altLang="en-US" sz="3200" dirty="0" err="1" smtClean="0"/>
              <a:t>샌디에고</a:t>
            </a:r>
            <a:r>
              <a:rPr lang="en-US" altLang="ko-KR" sz="3200" dirty="0" smtClean="0"/>
              <a:t>(UCSD) </a:t>
            </a:r>
            <a:r>
              <a:rPr lang="ko-KR" altLang="en-US" sz="3200" dirty="0" smtClean="0"/>
              <a:t>설립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그리고 </a:t>
            </a:r>
            <a:r>
              <a:rPr lang="en-US" altLang="ko-KR" sz="3200" dirty="0" smtClean="0"/>
              <a:t>1978</a:t>
            </a:r>
            <a:r>
              <a:rPr lang="ko-KR" altLang="en-US" sz="3200" dirty="0" smtClean="0"/>
              <a:t>년 </a:t>
            </a:r>
            <a:r>
              <a:rPr lang="ko-KR" altLang="en-US" sz="3200" dirty="0" err="1" smtClean="0"/>
              <a:t>샌디에고</a:t>
            </a:r>
            <a:r>
              <a:rPr lang="ko-KR" altLang="en-US" sz="3200" dirty="0" smtClean="0"/>
              <a:t> 지역의 최초 </a:t>
            </a:r>
            <a:r>
              <a:rPr lang="ko-KR" altLang="en-US" sz="3200" dirty="0" err="1" smtClean="0"/>
              <a:t>바이오테크</a:t>
            </a:r>
            <a:r>
              <a:rPr lang="ko-KR" altLang="en-US" sz="3200" dirty="0" smtClean="0"/>
              <a:t> 기업인 </a:t>
            </a:r>
            <a:r>
              <a:rPr lang="ko-KR" altLang="en-US" sz="3200" dirty="0" err="1" smtClean="0"/>
              <a:t>하이브리테크</a:t>
            </a:r>
            <a:r>
              <a:rPr lang="en-US" altLang="ko-KR" sz="3200" dirty="0" smtClean="0"/>
              <a:t>(</a:t>
            </a:r>
            <a:r>
              <a:rPr lang="en-US" altLang="ko-KR" sz="3200" dirty="0" err="1" smtClean="0"/>
              <a:t>Hybritech</a:t>
            </a:r>
            <a:r>
              <a:rPr lang="en-US" altLang="ko-KR" sz="3200" dirty="0" smtClean="0"/>
              <a:t>)</a:t>
            </a:r>
            <a:r>
              <a:rPr lang="ko-KR" altLang="en-US" sz="3200" dirty="0" smtClean="0"/>
              <a:t>와 </a:t>
            </a:r>
            <a:r>
              <a:rPr lang="en-US" altLang="ko-KR" sz="3200" dirty="0" smtClean="0"/>
              <a:t>1985</a:t>
            </a:r>
            <a:r>
              <a:rPr lang="ko-KR" altLang="en-US" sz="3200" dirty="0" smtClean="0"/>
              <a:t>년 </a:t>
            </a:r>
            <a:r>
              <a:rPr lang="ko-KR" altLang="en-US" sz="3200" dirty="0" err="1" smtClean="0"/>
              <a:t>퀠컴</a:t>
            </a:r>
            <a:r>
              <a:rPr lang="en-US" altLang="ko-KR" sz="3200" dirty="0" smtClean="0"/>
              <a:t>(Qualcomm)</a:t>
            </a:r>
            <a:r>
              <a:rPr lang="ko-KR" altLang="en-US" sz="3200" dirty="0" smtClean="0"/>
              <a:t>사 설립을 계기로 </a:t>
            </a:r>
            <a:r>
              <a:rPr lang="ko-KR" altLang="en-US" sz="3200" dirty="0" err="1" smtClean="0"/>
              <a:t>샌디에고</a:t>
            </a:r>
            <a:r>
              <a:rPr lang="ko-KR" altLang="en-US" sz="3200" dirty="0" smtClean="0"/>
              <a:t> 지역은 기존의 관광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군수경제에서 벗어나 최첨단 </a:t>
            </a:r>
            <a:r>
              <a:rPr lang="en-US" altLang="ko-KR" sz="3200" dirty="0" smtClean="0"/>
              <a:t>IT</a:t>
            </a:r>
            <a:r>
              <a:rPr lang="ko-KR" altLang="en-US" sz="3200" dirty="0" smtClean="0"/>
              <a:t>산업과 바이오테크놀로지 클러스터 지역으로 거듭나고 있다</a:t>
            </a:r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88640"/>
            <a:ext cx="7406208" cy="792088"/>
          </a:xfrm>
        </p:spPr>
        <p:txBody>
          <a:bodyPr/>
          <a:lstStyle/>
          <a:p>
            <a:r>
              <a:rPr lang="en-US" altLang="ko-KR" dirty="0" smtClean="0">
                <a:ea typeface="굴림" charset="-127"/>
              </a:rPr>
              <a:t>2. </a:t>
            </a:r>
            <a:r>
              <a:rPr lang="ko-KR" altLang="en-US" dirty="0" smtClean="0">
                <a:ea typeface="굴림" charset="-127"/>
              </a:rPr>
              <a:t>클러스터의 입지</a:t>
            </a:r>
            <a:r>
              <a:rPr lang="en-US" altLang="ko-KR" dirty="0" smtClean="0">
                <a:ea typeface="굴림" charset="-127"/>
              </a:rPr>
              <a:t> : </a:t>
            </a:r>
            <a:r>
              <a:rPr lang="ko-KR" altLang="en-US" dirty="0" smtClean="0">
                <a:ea typeface="굴림" charset="-127"/>
              </a:rPr>
              <a:t>위치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323528" y="1752600"/>
            <a:ext cx="8382000" cy="5105400"/>
          </a:xfrm>
        </p:spPr>
        <p:txBody>
          <a:bodyPr/>
          <a:lstStyle/>
          <a:p>
            <a:pPr>
              <a:buNone/>
            </a:pPr>
            <a:r>
              <a:rPr lang="ko-KR" altLang="en-US" sz="3200" dirty="0" err="1" smtClean="0"/>
              <a:t>샌디에고</a:t>
            </a:r>
            <a:r>
              <a:rPr lang="ko-KR" altLang="en-US" sz="3200" dirty="0" smtClean="0"/>
              <a:t> 바이오 클러스터는 라 호야</a:t>
            </a:r>
            <a:r>
              <a:rPr lang="en-US" altLang="ko-KR" sz="3200" dirty="0" smtClean="0"/>
              <a:t>(La Jolla)</a:t>
            </a:r>
            <a:r>
              <a:rPr lang="ko-KR" altLang="en-US" sz="3200" dirty="0" smtClean="0"/>
              <a:t>의 토레이 </a:t>
            </a:r>
            <a:r>
              <a:rPr lang="ko-KR" altLang="en-US" sz="3200" dirty="0" err="1" smtClean="0"/>
              <a:t>파인즈</a:t>
            </a:r>
            <a:r>
              <a:rPr lang="ko-KR" altLang="en-US" sz="3200" dirty="0" smtClean="0"/>
              <a:t> 매사지역</a:t>
            </a:r>
            <a:r>
              <a:rPr lang="en-US" altLang="ko-KR" sz="3200" dirty="0" smtClean="0"/>
              <a:t>(Torrey Pines Mesa)</a:t>
            </a:r>
            <a:r>
              <a:rPr lang="ko-KR" altLang="en-US" sz="3200" dirty="0" smtClean="0"/>
              <a:t>의 캘리포니아대학 샌디에고</a:t>
            </a:r>
            <a:r>
              <a:rPr lang="en-US" altLang="ko-KR" sz="3200" dirty="0" smtClean="0"/>
              <a:t>(UCSD)</a:t>
            </a:r>
            <a:r>
              <a:rPr lang="ko-KR" altLang="en-US" sz="3200" dirty="0" smtClean="0"/>
              <a:t>를 정점으로 반경 </a:t>
            </a:r>
            <a:r>
              <a:rPr lang="en-US" altLang="ko-KR" sz="3200" dirty="0" smtClean="0"/>
              <a:t>5</a:t>
            </a:r>
            <a:r>
              <a:rPr lang="ko-KR" altLang="en-US" sz="3200" dirty="0" smtClean="0"/>
              <a:t>마일 내에 주요 바이오테크놀로지 관련 연구기관과 수많은 기업들로 구성되어 있다</a:t>
            </a:r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8TGp_CleanCity_light">
  <a:themeElements>
    <a:clrScheme name="300TGp_natural_light 1">
      <a:dk1>
        <a:srgbClr val="000000"/>
      </a:dk1>
      <a:lt1>
        <a:srgbClr val="FFFFFF"/>
      </a:lt1>
      <a:dk2>
        <a:srgbClr val="51944E"/>
      </a:dk2>
      <a:lt2>
        <a:srgbClr val="DDDDDD"/>
      </a:lt2>
      <a:accent1>
        <a:srgbClr val="646ADE"/>
      </a:accent1>
      <a:accent2>
        <a:srgbClr val="1BAFC3"/>
      </a:accent2>
      <a:accent3>
        <a:srgbClr val="FFFFFF"/>
      </a:accent3>
      <a:accent4>
        <a:srgbClr val="000000"/>
      </a:accent4>
      <a:accent5>
        <a:srgbClr val="B8B9EC"/>
      </a:accent5>
      <a:accent6>
        <a:srgbClr val="179EB0"/>
      </a:accent6>
      <a:hlink>
        <a:srgbClr val="98BF1D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578TGp_CleanCity_light</Template>
  <TotalTime>362</TotalTime>
  <Words>2509</Words>
  <Application>Microsoft Office PowerPoint</Application>
  <PresentationFormat>화면 슬라이드 쇼(4:3)</PresentationFormat>
  <Paragraphs>106</Paragraphs>
  <Slides>43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4" baseType="lpstr">
      <vt:lpstr>578TGp_CleanCity_light</vt:lpstr>
      <vt:lpstr>부동산 입지론 (미국 샌디에고 바이오클러스터)</vt:lpstr>
      <vt:lpstr>*목차</vt:lpstr>
      <vt:lpstr>1. 샌디에고의 위치와 상세내용</vt:lpstr>
      <vt:lpstr>1. 샌디에고의 위치와 상세내용</vt:lpstr>
      <vt:lpstr>1. 샌디에고의 위치와 상세내용</vt:lpstr>
      <vt:lpstr>1. 샌디에고의 위치와 상세내용</vt:lpstr>
      <vt:lpstr>1. 샌디에고의 위치와 상세내용</vt:lpstr>
      <vt:lpstr>1. 샌디에고의 위치와 상세내용</vt:lpstr>
      <vt:lpstr>2. 클러스터의 입지 : 위치</vt:lpstr>
      <vt:lpstr>2. 클러스터의 입지 : 위치</vt:lpstr>
      <vt:lpstr>2. 클러스터의 입지 : 위치</vt:lpstr>
      <vt:lpstr>2. 클러스터의 입지 (주요 바이오리서치 연구기관)</vt:lpstr>
      <vt:lpstr>2. 클러스터의 입지 : 위치</vt:lpstr>
      <vt:lpstr>2. 클러스터의 입지(바이오제약회사 분포)</vt:lpstr>
      <vt:lpstr>3. 클러스터의 형성 원인 및 역사</vt:lpstr>
      <vt:lpstr>3. 클러스터의 형성 원인 및 역사</vt:lpstr>
      <vt:lpstr>3. 클러스터의 형성 원인 및 역사</vt:lpstr>
      <vt:lpstr>3. 클러스터의 형성 원인 및 역사</vt:lpstr>
      <vt:lpstr>3. 클러스터의 형성 원인 및 역사</vt:lpstr>
      <vt:lpstr>3. 클러스터의 형성 원인 및 역사</vt:lpstr>
      <vt:lpstr>3. 클러스터의 형성 원인 및 역사</vt:lpstr>
      <vt:lpstr>3. 클러스터의 형성 원인 및 역사</vt:lpstr>
      <vt:lpstr>3. 클러스터의 형성 원인 및 역사</vt:lpstr>
      <vt:lpstr>3. 클러스터의 형성 원인 및 역사</vt:lpstr>
      <vt:lpstr>3. 클러스터의 형성 원인 및 역사</vt:lpstr>
      <vt:lpstr>3. 클러스터의 형성 원인 및 역사</vt:lpstr>
      <vt:lpstr>4. 클러스터의 현황 및 산업(기업)구조</vt:lpstr>
      <vt:lpstr>4. 클러스터의 현황 및 산업(기업)구조</vt:lpstr>
      <vt:lpstr>4. 클러스터의 현황 및 산업(기업)구조</vt:lpstr>
      <vt:lpstr>4. 클러스터의 현황 및 산업(기업)구조</vt:lpstr>
      <vt:lpstr>4. 클러스터의 현황 및 산업(기업)구조</vt:lpstr>
      <vt:lpstr>4. 클러스터의 현황 및 산업(기업)구조</vt:lpstr>
      <vt:lpstr>4. 클러스터의 현황 및 산업(기업)구조</vt:lpstr>
      <vt:lpstr>4. 클러스터의 현황 및 산업(기업)구조</vt:lpstr>
      <vt:lpstr>4. 클러스터의 현황 및 산업(기업)구조</vt:lpstr>
      <vt:lpstr>4. 클러스터의 현황 및 산업(기업)구조</vt:lpstr>
      <vt:lpstr>4. 클러스터의 현황 및 산업(기업)구조</vt:lpstr>
      <vt:lpstr>5. 클러스터의 특성, 경쟁력 및 기타</vt:lpstr>
      <vt:lpstr>5. 클러스터의 특성, 경쟁력 및 기타</vt:lpstr>
      <vt:lpstr>5. 클러스터의 특성, 경쟁력 및 기타</vt:lpstr>
      <vt:lpstr>5. 클러스터의 특성, 경쟁력 및 기타</vt:lpstr>
      <vt:lpstr>5. 클러스터의 특성, 경쟁력 및 기타</vt:lpstr>
      <vt:lpstr>경청해 주셔서  감사합니다!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부동산 입지론 (클러스터 사례조사)</dc:title>
  <dc:creator>Admin01110</dc:creator>
  <cp:lastModifiedBy>Admin01110</cp:lastModifiedBy>
  <cp:revision>39</cp:revision>
  <dcterms:created xsi:type="dcterms:W3CDTF">2011-11-07T11:17:09Z</dcterms:created>
  <dcterms:modified xsi:type="dcterms:W3CDTF">2011-11-08T14:35:44Z</dcterms:modified>
</cp:coreProperties>
</file>