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60" r:id="rId5"/>
    <p:sldId id="262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326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60"/>
  </p:normalViewPr>
  <p:slideViewPr>
    <p:cSldViewPr>
      <p:cViewPr>
        <p:scale>
          <a:sx n="100" d="100"/>
          <a:sy n="100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4990-3684-49A9-94F1-EE9CE84EE3CF}" type="datetimeFigureOut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B2F5-6E79-4EC6-8535-B4EEE17A0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49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E2B3-74E3-4507-BCB5-4E259C568B72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부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DC71-56F0-4E73-A32E-FC2482721F20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69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DA12-8DDF-4F49-B845-6650365A7E44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E18D-20C3-4B80-8A54-753FC20B5CF0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2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CCDC-4BBE-4847-88A4-AE4269B8949A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종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B2A-5386-4023-8210-FF9D3DEE0E5C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12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4FC2-B247-49FB-A5CD-F3AED8CD15E9}" type="datetime1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8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lang="ko-KR" altLang="en-US" sz="3200" b="1" kern="1200" dirty="0" smtClean="0">
          <a:solidFill>
            <a:schemeClr val="bg1"/>
          </a:solidFill>
          <a:effectLst>
            <a:innerShdw blurRad="38100" dist="25400" dir="18900000">
              <a:prstClr val="black"/>
            </a:innerShdw>
          </a:effectLst>
          <a:latin typeface="MD개성체" panose="02020603020101020101" pitchFamily="18" charset="-127"/>
          <a:ea typeface="MD개성체" panose="02020603020101020101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271" y="1700808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주간 </a:t>
            </a:r>
            <a:endParaRPr lang="en-US" altLang="ko-KR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ko-KR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부동산 </a:t>
            </a:r>
            <a:r>
              <a:rPr lang="en-US" altLang="ko-KR" sz="4800" b="1" dirty="0" smtClean="0">
                <a:solidFill>
                  <a:schemeClr val="accent3">
                    <a:lumMod val="50000"/>
                  </a:schemeClr>
                </a:solidFill>
              </a:rPr>
              <a:t>NEWS </a:t>
            </a:r>
            <a:r>
              <a:rPr lang="en-US" altLang="ko-KR" sz="5400" b="1" dirty="0" smtClean="0">
                <a:solidFill>
                  <a:schemeClr val="accent3">
                    <a:lumMod val="50000"/>
                  </a:schemeClr>
                </a:solidFill>
              </a:rPr>
              <a:t>Ⅶ</a:t>
            </a:r>
            <a:endParaRPr lang="ko-KR" altLang="en-US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24" y="5301208"/>
            <a:ext cx="42838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000" b="1" dirty="0" smtClean="0"/>
              <a:t>2015. 11. </a:t>
            </a:r>
            <a:r>
              <a:rPr lang="en-US" altLang="ko-KR" sz="2000" b="1" dirty="0" smtClean="0"/>
              <a:t>17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수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ts val="2600"/>
              </a:lnSpc>
            </a:pPr>
            <a:r>
              <a:rPr lang="ko-KR" altLang="en-US" sz="2000" b="1" dirty="0" smtClean="0"/>
              <a:t>대구대학교 행정대학 부동산학과</a:t>
            </a:r>
            <a:endParaRPr lang="en-US" altLang="ko-KR" sz="2000" b="1" dirty="0" smtClean="0"/>
          </a:p>
          <a:p>
            <a:pPr>
              <a:lnSpc>
                <a:spcPts val="2600"/>
              </a:lnSpc>
            </a:pPr>
            <a:r>
              <a:rPr lang="ko-KR" altLang="en-US" sz="2000" b="1" dirty="0" smtClean="0"/>
              <a:t>지도교수 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  조    만    현 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44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98" y="1412776"/>
            <a:ext cx="3995936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600"/>
              </a:lnSpc>
            </a:pPr>
            <a:r>
              <a:rPr lang="en-US" altLang="ko-KR" sz="2800" b="1" dirty="0">
                <a:latin typeface="Sandoll 국대떡볶이 02 Bold" pitchFamily="34" charset="-127"/>
                <a:ea typeface="Sandoll 국대떡볶이 02 Bold" pitchFamily="34" charset="-127"/>
              </a:rPr>
              <a:t>1. </a:t>
            </a:r>
            <a:r>
              <a:rPr lang="ko-KR" altLang="en-US" sz="2800" b="1" dirty="0">
                <a:latin typeface="Sandoll 국대떡볶이 02 Bold" pitchFamily="34" charset="-127"/>
                <a:ea typeface="Sandoll 국대떡볶이 02 Bold" pitchFamily="34" charset="-127"/>
              </a:rPr>
              <a:t>경기변동의 의의</a:t>
            </a:r>
          </a:p>
          <a:p>
            <a:pPr fontAlgn="base">
              <a:lnSpc>
                <a:spcPts val="2600"/>
              </a:lnSpc>
            </a:pPr>
            <a:r>
              <a:rPr lang="en-US" altLang="ko-KR" b="1" dirty="0" smtClean="0"/>
              <a:t>  </a:t>
            </a:r>
            <a:r>
              <a:rPr lang="en-US" altLang="ko-KR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1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)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경기변동의 </a:t>
            </a:r>
            <a:r>
              <a:rPr lang="ko-KR" altLang="en-US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개념</a:t>
            </a:r>
            <a:endParaRPr lang="en-US" altLang="ko-KR" sz="2000" b="1" dirty="0" smtClean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600"/>
              </a:lnSpc>
            </a:pPr>
            <a:endParaRPr lang="ko-KR" altLang="en-US" sz="2000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600"/>
              </a:lnSpc>
            </a:pPr>
            <a:r>
              <a:rPr lang="ko-KR" altLang="en-US" dirty="0" smtClean="0"/>
              <a:t>     ① </a:t>
            </a:r>
            <a:r>
              <a:rPr lang="ko-KR" altLang="en-US" dirty="0"/>
              <a:t>국민소득수준</a:t>
            </a:r>
            <a:r>
              <a:rPr lang="en-US" altLang="ko-KR" dirty="0"/>
              <a:t>, </a:t>
            </a:r>
            <a:r>
              <a:rPr lang="ko-KR" altLang="en-US" dirty="0"/>
              <a:t>고용 </a:t>
            </a:r>
            <a:r>
              <a:rPr lang="ko-KR" altLang="en-US" dirty="0" smtClean="0"/>
              <a:t>등  이에</a:t>
            </a:r>
            <a:endParaRPr lang="en-US" altLang="ko-KR" dirty="0"/>
          </a:p>
          <a:p>
            <a:pPr fontAlgn="base">
              <a:lnSpc>
                <a:spcPts val="2600"/>
              </a:lnSpc>
            </a:pPr>
            <a:r>
              <a:rPr lang="ko-KR" altLang="en-US" dirty="0" smtClean="0"/>
              <a:t>         따르는 경제활동 등의 상승과</a:t>
            </a:r>
            <a:endParaRPr lang="en-US" altLang="ko-KR" dirty="0" smtClean="0"/>
          </a:p>
          <a:p>
            <a:pPr fontAlgn="base">
              <a:lnSpc>
                <a:spcPts val="2600"/>
              </a:lnSpc>
            </a:pPr>
            <a:r>
              <a:rPr lang="ko-KR" altLang="en-US" dirty="0" smtClean="0"/>
              <a:t> </a:t>
            </a: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하강의 주기적 </a:t>
            </a:r>
            <a:r>
              <a:rPr lang="ko-KR" altLang="en-US" dirty="0"/>
              <a:t>반복현상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ts val="2600"/>
              </a:lnSpc>
            </a:pPr>
            <a:r>
              <a:rPr lang="ko-KR" altLang="en-US" dirty="0" smtClean="0"/>
              <a:t>     </a:t>
            </a:r>
            <a:endParaRPr lang="en-US" altLang="ko-KR" dirty="0" smtClean="0"/>
          </a:p>
          <a:p>
            <a:pPr fontAlgn="base">
              <a:lnSpc>
                <a:spcPts val="2600"/>
              </a:lnSpc>
            </a:pPr>
            <a:r>
              <a:rPr lang="ko-KR" altLang="en-US" dirty="0" smtClean="0"/>
              <a:t>     ② </a:t>
            </a:r>
            <a:r>
              <a:rPr lang="ko-KR" altLang="en-US" dirty="0"/>
              <a:t>경제활동이 상당한 </a:t>
            </a:r>
            <a:r>
              <a:rPr lang="ko-KR" altLang="en-US" dirty="0" smtClean="0"/>
              <a:t>규칙성을</a:t>
            </a:r>
            <a:r>
              <a:rPr lang="en-US" altLang="ko-KR" dirty="0" smtClean="0"/>
              <a:t> </a:t>
            </a:r>
          </a:p>
          <a:p>
            <a:pPr fontAlgn="base">
              <a:lnSpc>
                <a:spcPts val="26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보이며 변동하므로 경기순환</a:t>
            </a:r>
            <a:r>
              <a:rPr lang="en-US" altLang="ko-KR" dirty="0" smtClean="0"/>
              <a:t> </a:t>
            </a:r>
          </a:p>
          <a:p>
            <a:pPr fontAlgn="base">
              <a:lnSpc>
                <a:spcPts val="26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이라고도 </a:t>
            </a:r>
            <a:r>
              <a:rPr lang="ko-KR" altLang="en-US" dirty="0"/>
              <a:t>함</a:t>
            </a:r>
            <a:r>
              <a:rPr lang="en-US" altLang="ko-KR" dirty="0" smtClean="0"/>
              <a:t>.</a:t>
            </a:r>
          </a:p>
          <a:p>
            <a:pPr fontAlgn="base">
              <a:lnSpc>
                <a:spcPts val="2600"/>
              </a:lnSpc>
            </a:pPr>
            <a:endParaRPr lang="en-US" altLang="ko-KR" b="1" dirty="0" smtClean="0"/>
          </a:p>
          <a:p>
            <a:pPr fontAlgn="base">
              <a:lnSpc>
                <a:spcPts val="2600"/>
              </a:lnSpc>
            </a:pPr>
            <a:r>
              <a:rPr lang="en-US" altLang="ko-KR" b="1" dirty="0" smtClean="0"/>
              <a:t>   </a:t>
            </a:r>
            <a:r>
              <a:rPr lang="en-US" altLang="ko-KR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2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)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경기변동의 </a:t>
            </a:r>
            <a:r>
              <a:rPr lang="ko-KR" altLang="en-US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특징</a:t>
            </a:r>
            <a:endParaRPr lang="ko-KR" altLang="en-US" sz="2000" b="1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3100"/>
              </a:lnSpc>
            </a:pPr>
            <a:r>
              <a:rPr lang="ko-KR" altLang="en-US" dirty="0" smtClean="0"/>
              <a:t>      ① </a:t>
            </a:r>
            <a:r>
              <a:rPr lang="ko-KR" altLang="en-US" dirty="0"/>
              <a:t>거시적이고 총체적인 현상</a:t>
            </a:r>
          </a:p>
          <a:p>
            <a:pPr fontAlgn="base">
              <a:lnSpc>
                <a:spcPts val="3100"/>
              </a:lnSpc>
            </a:pPr>
            <a:r>
              <a:rPr lang="ko-KR" altLang="en-US" dirty="0" smtClean="0"/>
              <a:t>      ② </a:t>
            </a:r>
            <a:r>
              <a:rPr lang="ko-KR" altLang="en-US" dirty="0"/>
              <a:t>주기적이고 순환적이다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ts val="2600"/>
              </a:lnSpc>
            </a:pP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_x195519432" descr="EMB00001a9407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48779"/>
            <a:ext cx="4788532" cy="48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5876" y="69023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 smtClean="0">
                <a:latin typeface="Sandoll 국대떡볶이 02 Bold" pitchFamily="34" charset="-127"/>
                <a:ea typeface="Sandoll 국대떡볶이 02 Bold" pitchFamily="34" charset="-127"/>
              </a:rPr>
              <a:t>일반경기변동과 부동산 경기변동</a:t>
            </a:r>
            <a:endParaRPr lang="ko-KR" altLang="en-US" sz="2800" b="1" dirty="0"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9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5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Sandoll 국대떡볶이 02 Bold" pitchFamily="34" charset="-127"/>
                <a:ea typeface="Sandoll 국대떡볶이 02 Bold" pitchFamily="34" charset="-127"/>
              </a:rPr>
              <a:t>2. </a:t>
            </a:r>
            <a:r>
              <a:rPr lang="ko-KR" altLang="en-US" sz="2400" b="1" dirty="0">
                <a:latin typeface="Sandoll 국대떡볶이 02 Bold" pitchFamily="34" charset="-127"/>
                <a:ea typeface="Sandoll 국대떡볶이 02 Bold" pitchFamily="34" charset="-127"/>
              </a:rPr>
              <a:t>경기변동의 국면</a:t>
            </a:r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>
              <a:lnSpc>
                <a:spcPts val="24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1</a:t>
            </a:r>
            <a:r>
              <a:rPr lang="en-US" altLang="ko-KR" b="1" dirty="0"/>
              <a:t>) </a:t>
            </a:r>
            <a:r>
              <a:rPr lang="ko-KR" altLang="en-US" b="1" dirty="0"/>
              <a:t>호경기 </a:t>
            </a:r>
            <a:r>
              <a:rPr lang="en-US" altLang="ko-KR" b="1" dirty="0"/>
              <a:t>(= </a:t>
            </a:r>
            <a:r>
              <a:rPr lang="ko-KR" altLang="en-US" b="1" dirty="0"/>
              <a:t>호황 </a:t>
            </a:r>
            <a:r>
              <a:rPr lang="en-US" altLang="ko-KR" b="1" dirty="0"/>
              <a:t>= </a:t>
            </a:r>
            <a:r>
              <a:rPr lang="ko-KR" altLang="en-US" b="1" dirty="0"/>
              <a:t>번영기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① </a:t>
            </a:r>
            <a:r>
              <a:rPr lang="ko-KR" altLang="en-US" dirty="0"/>
              <a:t>전체적인 경제활동이 상승하는 국면</a:t>
            </a:r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② </a:t>
            </a:r>
            <a:r>
              <a:rPr lang="ko-KR" altLang="en-US" dirty="0"/>
              <a:t>투자와 소비가 증가하고 고용과 소득도 증가한다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③ </a:t>
            </a:r>
            <a:r>
              <a:rPr lang="ko-KR" altLang="en-US" dirty="0"/>
              <a:t>출하가 호조를 보이고 재고는 감소하며</a:t>
            </a:r>
            <a:r>
              <a:rPr lang="en-US" altLang="ko-KR" dirty="0"/>
              <a:t>, </a:t>
            </a:r>
            <a:r>
              <a:rPr lang="ko-KR" altLang="en-US" dirty="0"/>
              <a:t>기업의 이윤율이 상승한다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④ </a:t>
            </a:r>
            <a:r>
              <a:rPr lang="ko-KR" altLang="en-US" dirty="0"/>
              <a:t>은행대출이 증가하고 이자율도 오르며</a:t>
            </a:r>
            <a:r>
              <a:rPr lang="en-US" altLang="ko-KR" dirty="0"/>
              <a:t>, </a:t>
            </a:r>
            <a:r>
              <a:rPr lang="ko-KR" altLang="en-US" dirty="0"/>
              <a:t>증권시장도 활기를 띤다</a:t>
            </a:r>
            <a:r>
              <a:rPr lang="en-US" altLang="ko-KR" dirty="0" smtClean="0"/>
              <a:t>.</a:t>
            </a:r>
            <a:r>
              <a:rPr lang="en-US" altLang="ko-KR" b="1" dirty="0" smtClean="0"/>
              <a:t>  </a:t>
            </a:r>
            <a:endParaRPr lang="en-US" altLang="ko-KR" b="1" dirty="0"/>
          </a:p>
          <a:p>
            <a:pPr fontAlgn="base">
              <a:lnSpc>
                <a:spcPts val="2400"/>
              </a:lnSpc>
            </a:pPr>
            <a:r>
              <a:rPr lang="en-US" altLang="ko-KR" b="1" dirty="0" smtClean="0"/>
              <a:t>  2</a:t>
            </a:r>
            <a:r>
              <a:rPr lang="en-US" altLang="ko-KR" b="1" dirty="0"/>
              <a:t>) </a:t>
            </a:r>
            <a:r>
              <a:rPr lang="ko-KR" altLang="en-US" b="1" dirty="0"/>
              <a:t>후퇴기 </a:t>
            </a:r>
            <a:r>
              <a:rPr lang="en-US" altLang="ko-KR" b="1" dirty="0"/>
              <a:t>(= </a:t>
            </a:r>
            <a:r>
              <a:rPr lang="ko-KR" altLang="en-US" b="1" dirty="0"/>
              <a:t>쇠퇴기 </a:t>
            </a:r>
            <a:r>
              <a:rPr lang="en-US" altLang="ko-KR" b="1" dirty="0"/>
              <a:t>= </a:t>
            </a:r>
            <a:r>
              <a:rPr lang="ko-KR" altLang="en-US" b="1" dirty="0" err="1"/>
              <a:t>하강기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① </a:t>
            </a:r>
            <a:r>
              <a:rPr lang="ko-KR" altLang="en-US" dirty="0"/>
              <a:t>호경기는 정점에 이른 다음 후퇴기에 접어들게 되는 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ts val="24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이때에는 </a:t>
            </a:r>
            <a:r>
              <a:rPr lang="ko-KR" altLang="en-US" dirty="0"/>
              <a:t>경제활동이 둔화되고</a:t>
            </a:r>
            <a:r>
              <a:rPr lang="en-US" altLang="ko-KR" dirty="0"/>
              <a:t>, </a:t>
            </a:r>
            <a:r>
              <a:rPr lang="ko-KR" altLang="en-US" dirty="0"/>
              <a:t>호경기 때에 확대된 생산설비 때문에 </a:t>
            </a:r>
            <a:endParaRPr lang="en-US" altLang="ko-KR" dirty="0" smtClean="0"/>
          </a:p>
          <a:p>
            <a:pPr fontAlgn="base">
              <a:lnSpc>
                <a:spcPts val="24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생산과잉상태가 </a:t>
            </a:r>
            <a:r>
              <a:rPr lang="ko-KR" altLang="en-US" dirty="0"/>
              <a:t>부분적으로 발생한다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ts val="2400"/>
              </a:lnSpc>
            </a:pPr>
            <a:r>
              <a:rPr lang="ko-KR" altLang="en-US" dirty="0" smtClean="0"/>
              <a:t>     ② </a:t>
            </a:r>
            <a:r>
              <a:rPr lang="ko-KR" altLang="en-US" dirty="0"/>
              <a:t>투자</a:t>
            </a:r>
            <a:r>
              <a:rPr lang="en-US" altLang="ko-KR" dirty="0"/>
              <a:t>, </a:t>
            </a:r>
            <a:r>
              <a:rPr lang="ko-KR" altLang="en-US" dirty="0"/>
              <a:t>소비</a:t>
            </a:r>
            <a:r>
              <a:rPr lang="en-US" altLang="ko-KR" dirty="0"/>
              <a:t>, </a:t>
            </a:r>
            <a:r>
              <a:rPr lang="ko-KR" altLang="en-US" dirty="0"/>
              <a:t>고용</a:t>
            </a:r>
            <a:r>
              <a:rPr lang="en-US" altLang="ko-KR" dirty="0"/>
              <a:t>, </a:t>
            </a:r>
            <a:r>
              <a:rPr lang="ko-KR" altLang="en-US" dirty="0"/>
              <a:t>소득 등이 모두 감소하기 시작하고 판매가 감소되어 </a:t>
            </a:r>
            <a:endParaRPr lang="en-US" altLang="ko-KR" dirty="0" smtClean="0"/>
          </a:p>
          <a:p>
            <a:pPr fontAlgn="base">
              <a:lnSpc>
                <a:spcPts val="24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기업이윤도 </a:t>
            </a:r>
            <a:r>
              <a:rPr lang="ko-KR" altLang="en-US" dirty="0"/>
              <a:t>줄어든다</a:t>
            </a:r>
            <a:r>
              <a:rPr lang="en-US" altLang="ko-KR" dirty="0" smtClean="0"/>
              <a:t>.</a:t>
            </a:r>
            <a:r>
              <a:rPr lang="ko-KR" altLang="en-US" b="1" dirty="0"/>
              <a:t> </a:t>
            </a:r>
            <a:endParaRPr lang="en-US" altLang="ko-KR" b="1" dirty="0" smtClean="0"/>
          </a:p>
          <a:p>
            <a:pPr fontAlgn="base"/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112415" y="1052736"/>
            <a:ext cx="2160240" cy="150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호황</a:t>
            </a:r>
            <a:r>
              <a:rPr lang="en-US" altLang="ko-KR" b="1" dirty="0" smtClean="0">
                <a:solidFill>
                  <a:schemeClr val="tx1"/>
                </a:solidFill>
              </a:rPr>
              <a:t>(prosperity)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2229755" y="1632620"/>
            <a:ext cx="2212554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경기후퇴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en-US" altLang="ko-KR" b="1" dirty="0" smtClean="0">
                <a:solidFill>
                  <a:schemeClr val="bg1"/>
                </a:solidFill>
              </a:rPr>
              <a:t>recession)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515036" y="2060848"/>
            <a:ext cx="2376264" cy="1440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불황</a:t>
            </a:r>
            <a:r>
              <a:rPr lang="en-US" altLang="ko-KR" b="1" dirty="0">
                <a:solidFill>
                  <a:schemeClr val="bg1"/>
                </a:solidFill>
              </a:rPr>
              <a:t>(depression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553894" y="1118295"/>
            <a:ext cx="2160240" cy="14401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경기회복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en-US" altLang="ko-KR" b="1" dirty="0" smtClean="0">
                <a:solidFill>
                  <a:schemeClr val="tx1"/>
                </a:solidFill>
              </a:rPr>
              <a:t>recovery)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53993" y="6597352"/>
            <a:ext cx="88876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287" y="319361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3)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불경기 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(=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불황 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=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침체기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)</a:t>
            </a:r>
            <a:endParaRPr lang="ko-KR" altLang="en-US" sz="2000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/>
            <a:r>
              <a:rPr lang="ko-KR" altLang="en-US" dirty="0" smtClean="0"/>
              <a:t>    ① </a:t>
            </a:r>
            <a:r>
              <a:rPr lang="ko-KR" altLang="en-US" dirty="0"/>
              <a:t>후퇴기에 이어 불경기의 국면에 들어서게 되면 모든 경제활동이 쇠퇴하여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경제는 </a:t>
            </a:r>
            <a:r>
              <a:rPr lang="ko-KR" altLang="en-US" dirty="0"/>
              <a:t>침체상태가 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 smtClean="0"/>
              <a:t>    ② </a:t>
            </a:r>
            <a:r>
              <a:rPr lang="ko-KR" altLang="en-US" dirty="0"/>
              <a:t>기업의 이윤이 감소하고 손해가 발생하게 되어 도산하는 기업이 생기고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실업이 </a:t>
            </a:r>
            <a:r>
              <a:rPr lang="ko-KR" altLang="en-US" dirty="0"/>
              <a:t>증가하며 물가</a:t>
            </a:r>
            <a:r>
              <a:rPr lang="en-US" altLang="ko-KR" dirty="0"/>
              <a:t>, </a:t>
            </a:r>
            <a:r>
              <a:rPr lang="ko-KR" altLang="en-US" dirty="0"/>
              <a:t>임금</a:t>
            </a:r>
            <a:r>
              <a:rPr lang="en-US" altLang="ko-KR" dirty="0"/>
              <a:t>, </a:t>
            </a:r>
            <a:r>
              <a:rPr lang="ko-KR" altLang="en-US" dirty="0"/>
              <a:t>이자율</a:t>
            </a:r>
            <a:r>
              <a:rPr lang="en-US" altLang="ko-KR" dirty="0"/>
              <a:t>, </a:t>
            </a:r>
            <a:r>
              <a:rPr lang="ko-KR" altLang="en-US" dirty="0"/>
              <a:t>주가 등이 하락한다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en-US" altLang="ko-KR" b="1" dirty="0" smtClean="0"/>
          </a:p>
          <a:p>
            <a:pPr fontAlgn="base"/>
            <a:r>
              <a:rPr lang="en-US" altLang="ko-KR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4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)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회복기 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(= </a:t>
            </a:r>
            <a:r>
              <a:rPr lang="ko-KR" altLang="en-US" sz="2000" b="1" dirty="0" err="1">
                <a:latin typeface="Sandoll 국대떡볶이 01 Light" pitchFamily="34" charset="-127"/>
                <a:ea typeface="Sandoll 국대떡볶이 01 Light" pitchFamily="34" charset="-127"/>
              </a:rPr>
              <a:t>상승기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 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= </a:t>
            </a:r>
            <a:r>
              <a:rPr lang="ko-KR" altLang="en-US" sz="2000" b="1" dirty="0" err="1">
                <a:latin typeface="Sandoll 국대떡볶이 01 Light" pitchFamily="34" charset="-127"/>
                <a:ea typeface="Sandoll 국대떡볶이 01 Light" pitchFamily="34" charset="-127"/>
              </a:rPr>
              <a:t>약진기</a:t>
            </a:r>
            <a:r>
              <a:rPr lang="en-US" altLang="ko-KR" sz="2000" b="1" dirty="0">
                <a:latin typeface="Sandoll 국대떡볶이 01 Light" pitchFamily="34" charset="-127"/>
                <a:ea typeface="Sandoll 국대떡볶이 01 Light" pitchFamily="34" charset="-127"/>
              </a:rPr>
              <a:t>)</a:t>
            </a:r>
            <a:endParaRPr lang="ko-KR" altLang="en-US" sz="2000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/>
            <a:r>
              <a:rPr lang="en-US" altLang="ko-KR" dirty="0" smtClean="0"/>
              <a:t>    </a:t>
            </a:r>
            <a:r>
              <a:rPr lang="ko-KR" altLang="en-US" dirty="0" smtClean="0"/>
              <a:t>① </a:t>
            </a:r>
            <a:r>
              <a:rPr lang="ko-KR" altLang="en-US" dirty="0"/>
              <a:t>불경기로부터 벗어나게 되면 회복기를 맞게 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 smtClean="0"/>
              <a:t>    </a:t>
            </a:r>
            <a:r>
              <a:rPr lang="ko-KR" altLang="en-US" dirty="0" smtClean="0"/>
              <a:t>② </a:t>
            </a:r>
            <a:r>
              <a:rPr lang="ko-KR" altLang="en-US" dirty="0"/>
              <a:t>경제활동은 다시 활기를 띠기 시작하며 서서히 수요가 증가하고 생산량이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        </a:t>
            </a:r>
            <a:r>
              <a:rPr lang="ko-KR" altLang="en-US" dirty="0" err="1" smtClean="0"/>
              <a:t>많아지므로</a:t>
            </a:r>
            <a:r>
              <a:rPr lang="ko-KR" altLang="en-US" dirty="0" smtClean="0"/>
              <a:t> </a:t>
            </a:r>
            <a:r>
              <a:rPr lang="ko-KR" altLang="en-US" dirty="0"/>
              <a:t>실업자도 줄어들게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261" y="3302081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 smtClean="0"/>
              <a:t>※ </a:t>
            </a:r>
            <a:r>
              <a:rPr lang="ko-KR" altLang="en-US" sz="2000" b="1" dirty="0" smtClean="0"/>
              <a:t>경기변동국면의 </a:t>
            </a:r>
            <a:r>
              <a:rPr lang="ko-KR" altLang="en-US" sz="2000" b="1" dirty="0"/>
              <a:t>특징</a:t>
            </a:r>
            <a:endParaRPr lang="ko-KR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5522552" descr="EMB00001a940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1" y="3717032"/>
            <a:ext cx="8327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5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28" y="3861048"/>
            <a:ext cx="842493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 </a:t>
            </a:r>
            <a:r>
              <a:rPr lang="en-US" altLang="ko-KR" sz="2800" b="1" dirty="0" smtClean="0">
                <a:latin typeface="Sandoll 국대떡볶이 01 Light" pitchFamily="34" charset="-127"/>
                <a:ea typeface="Sandoll 국대떡볶이 01 Light" pitchFamily="34" charset="-127"/>
              </a:rPr>
              <a:t>3</a:t>
            </a:r>
            <a:r>
              <a:rPr lang="en-US" altLang="ko-KR" sz="2800" b="1" dirty="0">
                <a:latin typeface="Sandoll 국대떡볶이 01 Light" pitchFamily="34" charset="-127"/>
                <a:ea typeface="Sandoll 국대떡볶이 01 Light" pitchFamily="34" charset="-127"/>
              </a:rPr>
              <a:t>. </a:t>
            </a:r>
            <a:r>
              <a:rPr lang="ko-KR" altLang="en-US" sz="2800" b="1" dirty="0">
                <a:latin typeface="Sandoll 국대떡볶이 01 Light" pitchFamily="34" charset="-127"/>
                <a:ea typeface="Sandoll 국대떡볶이 01 Light" pitchFamily="34" charset="-127"/>
              </a:rPr>
              <a:t>경기변동의 주기</a:t>
            </a:r>
            <a:endParaRPr lang="ko-KR" altLang="en-US" sz="2800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   </a:t>
            </a:r>
            <a:r>
              <a:rPr lang="en-US" altLang="ko-KR" b="1" dirty="0" smtClean="0">
                <a:latin typeface="Sandoll 국대떡볶이 01 Light" pitchFamily="34" charset="-127"/>
                <a:ea typeface="Sandoll 국대떡볶이 01 Light" pitchFamily="34" charset="-127"/>
              </a:rPr>
              <a:t>1</a:t>
            </a:r>
            <a:r>
              <a:rPr lang="en-US" altLang="ko-KR" b="1" dirty="0">
                <a:latin typeface="Sandoll 국대떡볶이 01 Light" pitchFamily="34" charset="-127"/>
                <a:ea typeface="Sandoll 국대떡볶이 01 Light" pitchFamily="34" charset="-127"/>
              </a:rPr>
              <a:t>) </a:t>
            </a:r>
            <a:r>
              <a:rPr lang="ko-KR" altLang="en-US" b="1" dirty="0">
                <a:latin typeface="Sandoll 국대떡볶이 01 Light" pitchFamily="34" charset="-127"/>
                <a:ea typeface="Sandoll 국대떡볶이 01 Light" pitchFamily="34" charset="-127"/>
              </a:rPr>
              <a:t>경기변동의 주기와 진폭</a:t>
            </a:r>
            <a:endParaRPr lang="ko-KR" altLang="en-US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 ① </a:t>
            </a:r>
            <a:r>
              <a:rPr lang="ko-KR" altLang="en-US" dirty="0"/>
              <a:t>경기변동의 주기 </a:t>
            </a:r>
            <a:r>
              <a:rPr lang="en-US" altLang="ko-KR" dirty="0"/>
              <a:t>: </a:t>
            </a:r>
            <a:r>
              <a:rPr lang="ko-KR" altLang="en-US" dirty="0"/>
              <a:t>호경기로부터 시작하여 다시 호경기로 돌아오는 기간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 ② </a:t>
            </a:r>
            <a:r>
              <a:rPr lang="ko-KR" altLang="en-US" dirty="0"/>
              <a:t>경기변동의 진폭 </a:t>
            </a:r>
            <a:r>
              <a:rPr lang="en-US" altLang="ko-KR" dirty="0"/>
              <a:t>: </a:t>
            </a:r>
            <a:r>
              <a:rPr lang="ko-KR" altLang="en-US" dirty="0"/>
              <a:t>호경기의 정점과 불경기의 </a:t>
            </a:r>
            <a:r>
              <a:rPr lang="ko-KR" altLang="en-US" dirty="0" err="1"/>
              <a:t>저점</a:t>
            </a:r>
            <a:r>
              <a:rPr lang="ko-KR" altLang="en-US" dirty="0"/>
              <a:t> 사이의 폭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729" y="476672"/>
            <a:ext cx="8435552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endParaRPr lang="en-US" altLang="ko-KR" sz="2000" b="1" dirty="0" smtClean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● </a:t>
            </a:r>
            <a:r>
              <a:rPr lang="ko-KR" altLang="en-US" sz="2000" b="1" dirty="0">
                <a:latin typeface="Sandoll 국대떡볶이 01 Light" pitchFamily="34" charset="-127"/>
                <a:ea typeface="Sandoll 국대떡볶이 01 Light" pitchFamily="34" charset="-127"/>
              </a:rPr>
              <a:t>경기변동 국면의 특징 </a:t>
            </a:r>
            <a:r>
              <a:rPr lang="ko-KR" altLang="en-US" sz="2000" b="1" dirty="0" smtClean="0">
                <a:latin typeface="Sandoll 국대떡볶이 01 Light" pitchFamily="34" charset="-127"/>
                <a:ea typeface="Sandoll 국대떡볶이 01 Light" pitchFamily="34" charset="-127"/>
              </a:rPr>
              <a:t>요약</a:t>
            </a:r>
            <a:endParaRPr lang="en-US" altLang="ko-KR" sz="2000" b="1" dirty="0" smtClean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2000" b="1" dirty="0"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200"/>
              </a:lnSpc>
            </a:pPr>
            <a:r>
              <a:rPr lang="en-US" altLang="ko-KR" dirty="0"/>
              <a:t>  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1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대부분의 산업부문에 걸쳐 출하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고용 등이 생산 및 경기와 같은 방향으로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움직인다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200"/>
              </a:lnSpc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    2)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가처분소득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소비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투자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기업이윤 및 주식가격도 경기와 같은 방향으로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움직인다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200"/>
              </a:lnSpc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    3)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임금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이자율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물가 또한 경기와 같은 방향으로 움직인다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200"/>
              </a:lnSpc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    4)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실업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재고 등은 경기와 반대방향으로 움직인다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doll 국대떡볶이 01 Light" pitchFamily="34" charset="-127"/>
              <a:ea typeface="Sandoll 국대떡볶이 01 Light" pitchFamily="34" charset="-127"/>
            </a:endParaRPr>
          </a:p>
          <a:p>
            <a:pPr fontAlgn="base">
              <a:lnSpc>
                <a:spcPts val="2200"/>
              </a:lnSpc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    5)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자본재 및 내구소비재의 생산은 비 내구소비재의 생산보다 진폭이 훨씬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크다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itchFamily="34" charset="-127"/>
                <a:ea typeface="Sandoll 국대떡볶이 01 Light" pitchFamily="34" charset="-127"/>
              </a:rPr>
              <a:t>.</a:t>
            </a:r>
          </a:p>
          <a:p>
            <a:pPr fontAlgn="base">
              <a:lnSpc>
                <a:spcPts val="2200"/>
              </a:lnSpc>
            </a:pP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doll 국대떡볶이 01 Light" pitchFamily="34" charset="-127"/>
              <a:ea typeface="Sandoll 국대떡볶이 01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38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38" y="972950"/>
            <a:ext cx="602044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ko-KR" altLang="en-US" sz="2400" b="1" dirty="0" smtClean="0">
                <a:latin typeface="Sandoll 네모 01 Light" pitchFamily="34" charset="-127"/>
                <a:ea typeface="Sandoll 네모 01 Light" pitchFamily="34" charset="-127"/>
              </a:rPr>
              <a:t>① </a:t>
            </a:r>
            <a:r>
              <a:rPr lang="ko-KR" altLang="en-US" sz="2400" b="1" dirty="0">
                <a:latin typeface="Sandoll 네모 01 Light" pitchFamily="34" charset="-127"/>
                <a:ea typeface="Sandoll 네모 01 Light" pitchFamily="34" charset="-127"/>
              </a:rPr>
              <a:t>단기파동</a:t>
            </a:r>
            <a:endParaRPr lang="ko-KR" altLang="en-US" sz="2400" dirty="0">
              <a:latin typeface="Sandoll 네모 01 Light" pitchFamily="34" charset="-127"/>
              <a:ea typeface="Sandoll 네모 01 Light" pitchFamily="34" charset="-127"/>
            </a:endParaRPr>
          </a:p>
          <a:p>
            <a:pPr fontAlgn="base">
              <a:lnSpc>
                <a:spcPts val="2500"/>
              </a:lnSpc>
            </a:pPr>
            <a:r>
              <a:rPr lang="en-US" altLang="ko-KR" dirty="0" smtClean="0"/>
              <a:t>      </a:t>
            </a:r>
            <a:r>
              <a:rPr lang="en-US" altLang="ko-KR" sz="1600" dirty="0" smtClean="0"/>
              <a:t>  - </a:t>
            </a:r>
            <a:r>
              <a:rPr lang="ko-KR" altLang="en-US" sz="1600" dirty="0"/>
              <a:t>키친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Kitchin</a:t>
            </a:r>
            <a:r>
              <a:rPr lang="en-US" altLang="ko-KR" sz="1600" dirty="0"/>
              <a:t>)</a:t>
            </a:r>
            <a:r>
              <a:rPr lang="ko-KR" altLang="en-US" sz="1600" dirty="0"/>
              <a:t>파동 </a:t>
            </a:r>
            <a:r>
              <a:rPr lang="en-US" altLang="ko-KR" sz="1600" dirty="0"/>
              <a:t>= </a:t>
            </a:r>
            <a:r>
              <a:rPr lang="ko-KR" altLang="en-US" sz="1600" dirty="0" err="1"/>
              <a:t>소순환</a:t>
            </a:r>
            <a:r>
              <a:rPr lang="en-US" altLang="ko-KR" sz="1600" dirty="0"/>
              <a:t>(minor cycle)</a:t>
            </a:r>
            <a:r>
              <a:rPr lang="ko-KR" altLang="en-US" sz="1600" dirty="0"/>
              <a:t>이라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ts val="2500"/>
              </a:lnSpc>
            </a:pPr>
            <a:r>
              <a:rPr lang="en-US" altLang="ko-KR" sz="1600" dirty="0" smtClean="0"/>
              <a:t>        - </a:t>
            </a:r>
            <a:r>
              <a:rPr lang="ko-KR" altLang="en-US" sz="1600" dirty="0"/>
              <a:t>주기 </a:t>
            </a:r>
            <a:r>
              <a:rPr lang="en-US" altLang="ko-KR" sz="1600" dirty="0"/>
              <a:t>: 3-4</a:t>
            </a:r>
            <a:r>
              <a:rPr lang="ko-KR" altLang="en-US" sz="1600" dirty="0"/>
              <a:t>년 </a:t>
            </a:r>
            <a:r>
              <a:rPr lang="en-US" altLang="ko-KR" sz="1600" dirty="0"/>
              <a:t>(</a:t>
            </a:r>
            <a:r>
              <a:rPr lang="ko-KR" altLang="en-US" sz="1600" dirty="0"/>
              <a:t>약 </a:t>
            </a:r>
            <a:r>
              <a:rPr lang="en-US" altLang="ko-KR" sz="1600" dirty="0"/>
              <a:t>40</a:t>
            </a:r>
            <a:r>
              <a:rPr lang="ko-KR" altLang="en-US" sz="1600" dirty="0"/>
              <a:t>개월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fontAlgn="base">
              <a:lnSpc>
                <a:spcPts val="2500"/>
              </a:lnSpc>
            </a:pPr>
            <a:r>
              <a:rPr lang="en-US" altLang="ko-KR" sz="1600" dirty="0" smtClean="0"/>
              <a:t>        - </a:t>
            </a:r>
            <a:r>
              <a:rPr lang="ko-KR" altLang="en-US" sz="1600" dirty="0"/>
              <a:t>원인 </a:t>
            </a:r>
            <a:r>
              <a:rPr lang="en-US" altLang="ko-KR" sz="1600" dirty="0"/>
              <a:t>: </a:t>
            </a:r>
            <a:r>
              <a:rPr lang="ko-KR" altLang="en-US" sz="1600" dirty="0"/>
              <a:t>이자율의 변동</a:t>
            </a:r>
            <a:r>
              <a:rPr lang="en-US" altLang="ko-KR" sz="1600" dirty="0"/>
              <a:t>, </a:t>
            </a:r>
            <a:r>
              <a:rPr lang="ko-KR" altLang="en-US" sz="1600" dirty="0"/>
              <a:t>기업의 재고 </a:t>
            </a:r>
            <a:r>
              <a:rPr lang="ko-KR" altLang="en-US" sz="1600" dirty="0" smtClean="0"/>
              <a:t>변동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2636912"/>
            <a:ext cx="561662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ko-KR" altLang="en-US" sz="2400" b="1" dirty="0">
                <a:latin typeface="Sandoll 네모 01 Light" pitchFamily="34" charset="-127"/>
                <a:ea typeface="Sandoll 네모 01 Light" pitchFamily="34" charset="-127"/>
              </a:rPr>
              <a:t>② 중기파동</a:t>
            </a:r>
            <a:endParaRPr lang="ko-KR" altLang="en-US" sz="2400" dirty="0">
              <a:latin typeface="Sandoll 네모 01 Light" pitchFamily="34" charset="-127"/>
              <a:ea typeface="Sandoll 네모 01 Light" pitchFamily="34" charset="-127"/>
            </a:endParaRPr>
          </a:p>
          <a:p>
            <a:pPr fontAlgn="base">
              <a:lnSpc>
                <a:spcPts val="2500"/>
              </a:lnSpc>
            </a:pPr>
            <a:r>
              <a:rPr lang="en-US" altLang="ko-KR" sz="1600" dirty="0"/>
              <a:t>   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쥬글라</a:t>
            </a:r>
            <a:r>
              <a:rPr lang="en-US" altLang="ko-KR" sz="1600" dirty="0"/>
              <a:t>(</a:t>
            </a:r>
            <a:r>
              <a:rPr lang="en-US" altLang="ko-KR" sz="1600" dirty="0" err="1"/>
              <a:t>Juglar</a:t>
            </a:r>
            <a:r>
              <a:rPr lang="en-US" altLang="ko-KR" sz="1600" dirty="0"/>
              <a:t>)</a:t>
            </a:r>
            <a:r>
              <a:rPr lang="ko-KR" altLang="en-US" sz="1600" dirty="0"/>
              <a:t>파동 </a:t>
            </a:r>
            <a:r>
              <a:rPr lang="en-US" altLang="ko-KR" sz="1600" dirty="0"/>
              <a:t>= </a:t>
            </a:r>
            <a:r>
              <a:rPr lang="ko-KR" altLang="en-US" sz="1600" dirty="0"/>
              <a:t>주순환</a:t>
            </a:r>
            <a:r>
              <a:rPr lang="en-US" altLang="ko-KR" sz="1600" dirty="0"/>
              <a:t>(Major cycle)</a:t>
            </a:r>
            <a:r>
              <a:rPr lang="ko-KR" altLang="en-US" sz="1600" dirty="0"/>
              <a:t>이라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ts val="2500"/>
              </a:lnSpc>
            </a:pPr>
            <a:r>
              <a:rPr lang="en-US" altLang="ko-KR" sz="1600" dirty="0"/>
              <a:t>     </a:t>
            </a:r>
            <a:r>
              <a:rPr lang="en-US" altLang="ko-KR" sz="1600" dirty="0" smtClean="0"/>
              <a:t>- </a:t>
            </a:r>
            <a:r>
              <a:rPr lang="ko-KR" altLang="en-US" sz="1600" dirty="0"/>
              <a:t>주기 </a:t>
            </a:r>
            <a:r>
              <a:rPr lang="en-US" altLang="ko-KR" sz="1600" dirty="0"/>
              <a:t>: 8-10</a:t>
            </a:r>
            <a:r>
              <a:rPr lang="ko-KR" altLang="en-US" sz="1600" dirty="0"/>
              <a:t>년</a:t>
            </a:r>
          </a:p>
          <a:p>
            <a:pPr fontAlgn="base">
              <a:lnSpc>
                <a:spcPts val="2500"/>
              </a:lnSpc>
            </a:pPr>
            <a:r>
              <a:rPr lang="en-US" altLang="ko-KR" sz="1600" dirty="0"/>
              <a:t>    </a:t>
            </a:r>
            <a:r>
              <a:rPr lang="en-US" altLang="ko-KR" sz="1600" dirty="0" smtClean="0"/>
              <a:t> - </a:t>
            </a:r>
            <a:r>
              <a:rPr lang="ko-KR" altLang="en-US" sz="1600" dirty="0"/>
              <a:t>원인 </a:t>
            </a:r>
            <a:r>
              <a:rPr lang="en-US" altLang="ko-KR" sz="1600" dirty="0"/>
              <a:t>: </a:t>
            </a:r>
            <a:r>
              <a:rPr lang="ko-KR" altLang="en-US" sz="1600" dirty="0"/>
              <a:t>기업의 설비투자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26032" y="3501008"/>
            <a:ext cx="6228184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ko-KR" altLang="en-US" sz="2400" b="1" dirty="0">
                <a:latin typeface="Sandoll 네모 01 Light" pitchFamily="34" charset="-127"/>
                <a:ea typeface="Sandoll 네모 01 Light" pitchFamily="34" charset="-127"/>
              </a:rPr>
              <a:t>③ </a:t>
            </a:r>
            <a:r>
              <a:rPr lang="ko-KR" altLang="en-US" sz="2400" b="1" dirty="0" smtClean="0">
                <a:latin typeface="Sandoll 네모 01 Light" pitchFamily="34" charset="-127"/>
                <a:ea typeface="Sandoll 네모 01 Light" pitchFamily="34" charset="-127"/>
              </a:rPr>
              <a:t>장기파동</a:t>
            </a:r>
            <a:endParaRPr lang="ko-KR" altLang="en-US" sz="2400" dirty="0">
              <a:latin typeface="Sandoll 네모 01 Light" pitchFamily="34" charset="-127"/>
              <a:ea typeface="Sandoll 네모 01 Light" pitchFamily="34" charset="-127"/>
            </a:endParaRPr>
          </a:p>
          <a:p>
            <a:pPr fontAlgn="base">
              <a:lnSpc>
                <a:spcPts val="2500"/>
              </a:lnSpc>
            </a:pPr>
            <a:r>
              <a:rPr lang="en-US" altLang="ko-KR" dirty="0"/>
              <a:t>       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쿠즈네츠</a:t>
            </a:r>
            <a:r>
              <a:rPr lang="en-US" altLang="ko-KR" sz="1600" dirty="0"/>
              <a:t>(Kuznets)</a:t>
            </a:r>
            <a:r>
              <a:rPr lang="ko-KR" altLang="en-US" sz="1600" dirty="0"/>
              <a:t>파동 </a:t>
            </a:r>
          </a:p>
          <a:p>
            <a:pPr fontAlgn="base">
              <a:lnSpc>
                <a:spcPts val="2500"/>
              </a:lnSpc>
            </a:pPr>
            <a:r>
              <a:rPr lang="ko-KR" altLang="en-US" sz="1600" dirty="0"/>
              <a:t>          *주기 </a:t>
            </a:r>
            <a:r>
              <a:rPr lang="en-US" altLang="ko-KR" sz="1600" dirty="0"/>
              <a:t>: </a:t>
            </a:r>
            <a:r>
              <a:rPr lang="ko-KR" altLang="en-US" sz="1600" dirty="0"/>
              <a:t>약 </a:t>
            </a:r>
            <a:r>
              <a:rPr lang="en-US" altLang="ko-KR" sz="1600" dirty="0"/>
              <a:t>20</a:t>
            </a:r>
            <a:r>
              <a:rPr lang="ko-KR" altLang="en-US" sz="1600" dirty="0"/>
              <a:t>년</a:t>
            </a:r>
          </a:p>
          <a:p>
            <a:pPr fontAlgn="base">
              <a:lnSpc>
                <a:spcPts val="2500"/>
              </a:lnSpc>
            </a:pPr>
            <a:r>
              <a:rPr lang="ko-KR" altLang="en-US" sz="1600" dirty="0"/>
              <a:t>          *원인 </a:t>
            </a:r>
            <a:r>
              <a:rPr lang="en-US" altLang="ko-KR" sz="1600" dirty="0"/>
              <a:t>: </a:t>
            </a:r>
            <a:r>
              <a:rPr lang="ko-KR" altLang="en-US" sz="1600" dirty="0"/>
              <a:t>인구증가율의 변동과 이에 따른 경제성장률의 변동</a:t>
            </a:r>
          </a:p>
          <a:p>
            <a:pPr fontAlgn="base">
              <a:lnSpc>
                <a:spcPts val="2500"/>
              </a:lnSpc>
            </a:pPr>
            <a:r>
              <a:rPr lang="en-US" altLang="ko-KR" sz="1600" dirty="0"/>
              <a:t>        - </a:t>
            </a:r>
            <a:r>
              <a:rPr lang="ko-KR" altLang="en-US" sz="1600" dirty="0" err="1"/>
              <a:t>콘드라디에프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Kondratiev</a:t>
            </a:r>
            <a:r>
              <a:rPr lang="en-US" altLang="ko-KR" sz="1600" dirty="0"/>
              <a:t>)</a:t>
            </a:r>
            <a:r>
              <a:rPr lang="ko-KR" altLang="en-US" sz="1600" dirty="0"/>
              <a:t>파동</a:t>
            </a:r>
          </a:p>
          <a:p>
            <a:pPr fontAlgn="base">
              <a:lnSpc>
                <a:spcPts val="2500"/>
              </a:lnSpc>
            </a:pPr>
            <a:r>
              <a:rPr lang="ko-KR" altLang="en-US" sz="1600" dirty="0"/>
              <a:t>          *주기 </a:t>
            </a:r>
            <a:r>
              <a:rPr lang="en-US" altLang="ko-KR" sz="1600" dirty="0"/>
              <a:t>: 50-60</a:t>
            </a:r>
            <a:r>
              <a:rPr lang="ko-KR" altLang="en-US" sz="1600" dirty="0"/>
              <a:t>년</a:t>
            </a:r>
          </a:p>
          <a:p>
            <a:pPr fontAlgn="base">
              <a:lnSpc>
                <a:spcPts val="2500"/>
              </a:lnSpc>
            </a:pPr>
            <a:r>
              <a:rPr lang="ko-KR" altLang="en-US" sz="1600" dirty="0"/>
              <a:t>          *원인 </a:t>
            </a:r>
            <a:r>
              <a:rPr lang="en-US" altLang="ko-KR" sz="1600" dirty="0"/>
              <a:t>: </a:t>
            </a:r>
            <a:r>
              <a:rPr lang="ko-KR" altLang="en-US" sz="1600" dirty="0"/>
              <a:t>기술의 혁신이나 신자원의 개발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740" y="177583"/>
            <a:ext cx="3212132" cy="46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en-US" altLang="ko-KR" sz="2400" b="1" dirty="0">
                <a:latin typeface="Sandoll 국대떡볶이 02 Bold" pitchFamily="34" charset="-127"/>
                <a:ea typeface="Sandoll 국대떡볶이 02 Bold" pitchFamily="34" charset="-127"/>
              </a:rPr>
              <a:t>2) </a:t>
            </a:r>
            <a:r>
              <a:rPr lang="ko-KR" altLang="en-US" sz="2400" b="1" dirty="0">
                <a:latin typeface="Sandoll 국대떡볶이 02 Bold" pitchFamily="34" charset="-127"/>
                <a:ea typeface="Sandoll 국대떡볶이 02 Bold" pitchFamily="34" charset="-127"/>
              </a:rPr>
              <a:t>경기변동의 주기</a:t>
            </a:r>
            <a:endParaRPr lang="ko-KR" altLang="en-US" sz="2400" dirty="0"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697" y="530034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>
                <a:latin typeface="Sandoll 네모 01 Light" pitchFamily="34" charset="-127"/>
                <a:ea typeface="Sandoll 네모 01 Light" pitchFamily="34" charset="-127"/>
              </a:rPr>
              <a:t>④ 건축순환 </a:t>
            </a:r>
            <a:r>
              <a:rPr lang="en-US" altLang="ko-KR" sz="2400" b="1" dirty="0">
                <a:latin typeface="Sandoll 네모 01 Light" pitchFamily="34" charset="-127"/>
                <a:ea typeface="Sandoll 네모 01 Light" pitchFamily="34" charset="-127"/>
              </a:rPr>
              <a:t>(building cycles)</a:t>
            </a:r>
            <a:endParaRPr lang="ko-KR" altLang="en-US" sz="2400" dirty="0">
              <a:latin typeface="Sandoll 네모 01 Light" pitchFamily="34" charset="-127"/>
              <a:ea typeface="Sandoll 네모 01 Light" pitchFamily="34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sz="1600" dirty="0" smtClean="0"/>
              <a:t>      - </a:t>
            </a:r>
            <a:r>
              <a:rPr lang="ko-KR" altLang="en-US" sz="1600" dirty="0"/>
              <a:t>학자 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A.H.Hansen</a:t>
            </a:r>
            <a:endParaRPr lang="ko-KR" altLang="en-US" sz="1600" dirty="0"/>
          </a:p>
          <a:p>
            <a:pPr fontAlgn="base">
              <a:lnSpc>
                <a:spcPts val="2400"/>
              </a:lnSpc>
            </a:pPr>
            <a:r>
              <a:rPr lang="en-US" altLang="ko-KR" sz="1600" dirty="0" smtClean="0"/>
              <a:t>      - </a:t>
            </a:r>
            <a:r>
              <a:rPr lang="ko-KR" altLang="en-US" sz="1600" dirty="0"/>
              <a:t>주기 </a:t>
            </a:r>
            <a:r>
              <a:rPr lang="en-US" altLang="ko-KR" sz="1600" dirty="0"/>
              <a:t>: 17-18</a:t>
            </a:r>
            <a:r>
              <a:rPr lang="ko-KR" altLang="en-US" sz="1600" dirty="0"/>
              <a:t>년</a:t>
            </a:r>
          </a:p>
          <a:p>
            <a:pPr fontAlgn="base">
              <a:lnSpc>
                <a:spcPts val="2400"/>
              </a:lnSpc>
            </a:pPr>
            <a:r>
              <a:rPr lang="en-US" altLang="ko-KR" sz="1600" dirty="0" smtClean="0"/>
              <a:t>      - </a:t>
            </a:r>
            <a:r>
              <a:rPr lang="ko-KR" altLang="en-US" sz="1600" dirty="0"/>
              <a:t>원인 </a:t>
            </a:r>
            <a:r>
              <a:rPr lang="en-US" altLang="ko-KR" sz="1600" dirty="0"/>
              <a:t>: </a:t>
            </a:r>
            <a:r>
              <a:rPr lang="ko-KR" altLang="en-US" sz="1600" dirty="0"/>
              <a:t>건축경기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47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938" y="1700808"/>
            <a:ext cx="74884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800"/>
              </a:lnSpc>
            </a:pP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호경기 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&gt;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후퇴기 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&gt;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불경기 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&gt;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회복기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순환적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변동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4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개의 순환국면</a:t>
            </a: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계절적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변동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겨울건축업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 err="1">
                <a:latin typeface="HY울릉도M" pitchFamily="18" charset="-127"/>
                <a:ea typeface="HY울릉도M" pitchFamily="18" charset="-127"/>
              </a:rPr>
              <a:t>새학기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 등</a:t>
            </a: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무작위적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불규칙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변동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지진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해일</a:t>
            </a: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장기적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변동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재개발 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(50, 60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년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약 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17~18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년 주기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일반 경기는 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8-10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년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주기는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불분명</a:t>
            </a: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시간적으로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뒤지는 경향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dirty="0" err="1">
                <a:latin typeface="HY울릉도M" pitchFamily="18" charset="-127"/>
                <a:ea typeface="HY울릉도M" pitchFamily="18" charset="-127"/>
              </a:rPr>
              <a:t>후순환적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 경향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후행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  <a:p>
            <a:pPr fontAlgn="base">
              <a:lnSpc>
                <a:spcPts val="3800"/>
              </a:lnSpc>
            </a:pP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●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국지적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지역적 현상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dirty="0" smtClean="0">
                <a:latin typeface="HY울릉도M" pitchFamily="18" charset="-127"/>
                <a:ea typeface="HY울릉도M" pitchFamily="18" charset="-127"/>
              </a:rPr>
              <a:t>&gt; 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전국적</a:t>
            </a:r>
            <a:r>
              <a:rPr lang="en-US" altLang="ko-KR" sz="240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latin typeface="HY울릉도M" pitchFamily="18" charset="-127"/>
                <a:ea typeface="HY울릉도M" pitchFamily="18" charset="-127"/>
              </a:rPr>
              <a:t>광역적으로 </a:t>
            </a:r>
            <a:r>
              <a:rPr lang="ko-KR" altLang="en-US" sz="2400" dirty="0" smtClean="0">
                <a:latin typeface="HY울릉도M" pitchFamily="18" charset="-127"/>
                <a:ea typeface="HY울릉도M" pitchFamily="18" charset="-127"/>
              </a:rPr>
              <a:t>확산</a:t>
            </a:r>
            <a:endParaRPr lang="ko-KR" altLang="en-US" sz="2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Sandoll 국대떡볶이 02 Bold" pitchFamily="34" charset="-127"/>
                <a:ea typeface="Sandoll 국대떡볶이 02 Bold" pitchFamily="34" charset="-127"/>
              </a:rPr>
              <a:t>4. </a:t>
            </a:r>
            <a:r>
              <a:rPr lang="ko-KR" altLang="en-US" sz="2800" b="1" dirty="0">
                <a:latin typeface="Sandoll 국대떡볶이 02 Bold" pitchFamily="34" charset="-127"/>
                <a:ea typeface="Sandoll 국대떡볶이 02 Bold" pitchFamily="34" charset="-127"/>
              </a:rPr>
              <a:t>부동산 경기변동</a:t>
            </a:r>
            <a:r>
              <a:rPr lang="en-US" altLang="ko-KR" sz="2800" b="1" dirty="0">
                <a:latin typeface="Sandoll 국대떡볶이 02 Bold" pitchFamily="34" charset="-127"/>
                <a:ea typeface="Sandoll 국대떡볶이 02 Bold" pitchFamily="34" charset="-127"/>
              </a:rPr>
              <a:t>(</a:t>
            </a:r>
            <a:r>
              <a:rPr lang="ko-KR" altLang="en-US" sz="2800" b="1" dirty="0">
                <a:latin typeface="Sandoll 국대떡볶이 02 Bold" pitchFamily="34" charset="-127"/>
                <a:ea typeface="Sandoll 국대떡볶이 02 Bold" pitchFamily="34" charset="-127"/>
              </a:rPr>
              <a:t>일반경기 변동과 차이점</a:t>
            </a:r>
            <a:r>
              <a:rPr lang="en-US" altLang="ko-KR" sz="2800" b="1" dirty="0">
                <a:latin typeface="Sandoll 국대떡볶이 02 Bold" pitchFamily="34" charset="-127"/>
                <a:ea typeface="Sandoll 국대떡볶이 02 Bold" pitchFamily="34" charset="-127"/>
              </a:rPr>
              <a:t>)</a:t>
            </a:r>
            <a:endParaRPr lang="ko-KR" altLang="en-US" sz="2800" dirty="0">
              <a:latin typeface="Sandoll 국대떡볶이 02 Bold" pitchFamily="34" charset="-127"/>
              <a:ea typeface="Sandoll 국대떡볶이 02 Bold" pitchFamily="34" charset="-127"/>
            </a:endParaRPr>
          </a:p>
          <a:p>
            <a:endParaRPr lang="ko-KR" altLang="en-US" sz="2800" dirty="0"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59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4427984" y="2060848"/>
            <a:ext cx="446449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38100" dist="25400" dir="18900000">
                    <a:prstClr val="black"/>
                  </a:inn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T</a:t>
            </a:r>
            <a:r>
              <a:rPr lang="en-US" altLang="ko-KR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 dist="25400" dir="18900000">
                    <a:prstClr val="black"/>
                  </a:inn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hank You</a:t>
            </a:r>
            <a:endParaRPr lang="ko-KR" altLang="en-US" sz="4800" b="1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38100" dist="25400" dir="18900000">
                  <a:prstClr val="black"/>
                </a:inn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585</Words>
  <Application>Microsoft Office PowerPoint</Application>
  <PresentationFormat>화면 슬라이드 쇼(4:3)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예스폼 기획팀 김효섭</dc:creator>
  <cp:lastModifiedBy>namhee kim</cp:lastModifiedBy>
  <cp:revision>35</cp:revision>
  <dcterms:created xsi:type="dcterms:W3CDTF">2015-03-18T01:10:12Z</dcterms:created>
  <dcterms:modified xsi:type="dcterms:W3CDTF">2015-11-17T08:01:33Z</dcterms:modified>
</cp:coreProperties>
</file>