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14" autoAdjust="0"/>
  </p:normalViewPr>
  <p:slideViewPr>
    <p:cSldViewPr>
      <p:cViewPr>
        <p:scale>
          <a:sx n="126" d="100"/>
          <a:sy n="126" d="100"/>
        </p:scale>
        <p:origin x="202" y="-5712"/>
      </p:cViewPr>
      <p:guideLst>
        <p:guide orient="horz" pos="453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0ECC8-E791-4E80-85D8-8E0898C64460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49513" y="1143000"/>
            <a:ext cx="1958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15D80-19D1-49D0-8336-CC8B6D9AED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675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15D80-19D1-49D0-8336-CC8B6D9AED6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50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473894"/>
            <a:ext cx="7772400" cy="308705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8161020"/>
            <a:ext cx="6400800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09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73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210153"/>
            <a:ext cx="2057400" cy="2580655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210153"/>
            <a:ext cx="6019800" cy="2580655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277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67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254491"/>
            <a:ext cx="7772400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6104099"/>
            <a:ext cx="7772400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7057551"/>
            <a:ext cx="403860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887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23737"/>
            <a:ext cx="4040188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4567237"/>
            <a:ext cx="4040188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3223737"/>
            <a:ext cx="4041775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4567237"/>
            <a:ext cx="4041775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742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24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3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3" y="573406"/>
            <a:ext cx="3008313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573407"/>
            <a:ext cx="5111750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3" y="3013711"/>
            <a:ext cx="3008313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66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10081260"/>
            <a:ext cx="548640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6829"/>
            <a:ext cx="548640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11271410"/>
            <a:ext cx="548640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803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576740"/>
            <a:ext cx="8229600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360422"/>
            <a:ext cx="8229600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7C04-D2A4-406A-A958-60318CC13528}" type="datetimeFigureOut">
              <a:rPr lang="ko-KR" altLang="en-US" smtClean="0"/>
              <a:t>2021-01-13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13348337"/>
            <a:ext cx="2895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13348337"/>
            <a:ext cx="213360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1C87-BB6C-430C-84AB-6DECF1C34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2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539554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1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651792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2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4764026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3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76262" y="169325"/>
            <a:ext cx="1920213" cy="3402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400" dirty="0">
                <a:solidFill>
                  <a:prstClr val="black"/>
                </a:solidFill>
              </a:rPr>
              <a:t>4</a:t>
            </a:r>
            <a:r>
              <a:rPr lang="ko-KR" altLang="en-US" sz="1400" dirty="0">
                <a:solidFill>
                  <a:prstClr val="black"/>
                </a:solidFill>
              </a:rPr>
              <a:t>학년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97396" y="3463353"/>
            <a:ext cx="346151" cy="1072232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>
                <a:solidFill>
                  <a:prstClr val="white"/>
                </a:solidFill>
              </a:rPr>
              <a:t>전공 과목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97396" y="648174"/>
            <a:ext cx="346151" cy="2664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400" dirty="0">
                <a:solidFill>
                  <a:prstClr val="white"/>
                </a:solidFill>
              </a:rPr>
              <a:t>교양 과목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539555" y="864196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HEART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세미나 </a:t>
            </a:r>
            <a:r>
              <a:rPr lang="en-US" altLang="ko-KR" sz="1100" dirty="0">
                <a:solidFill>
                  <a:prstClr val="black"/>
                </a:solidFill>
              </a:rPr>
              <a:t>(1)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595714" y="864195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 err="1">
                <a:solidFill>
                  <a:prstClr val="black"/>
                </a:solidFill>
              </a:rPr>
              <a:t>사랑빛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자유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프로젝트</a:t>
            </a:r>
            <a:endParaRPr lang="en-US" altLang="ko-KR" sz="1100" dirty="0">
              <a:solidFill>
                <a:prstClr val="black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3709951" y="864196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HEART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세미나 </a:t>
            </a:r>
            <a:r>
              <a:rPr lang="en-US" altLang="ko-KR" sz="1100" dirty="0">
                <a:solidFill>
                  <a:prstClr val="black"/>
                </a:solidFill>
              </a:rPr>
              <a:t>(2)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539555" y="1656284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글쓰기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기초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2653834" y="1656284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ko-KR" altLang="en-US" sz="1100" dirty="0" err="1">
                <a:solidFill>
                  <a:prstClr val="black"/>
                </a:solidFill>
              </a:rPr>
              <a:t>빅컨셉</a:t>
            </a:r>
            <a:r>
              <a:rPr lang="ko-KR" altLang="en-US" sz="1100" dirty="0">
                <a:solidFill>
                  <a:prstClr val="black"/>
                </a:solidFill>
              </a:rPr>
              <a:t> </a:t>
            </a:r>
            <a:r>
              <a:rPr lang="en-US" altLang="ko-KR" sz="1100" dirty="0">
                <a:solidFill>
                  <a:prstClr val="black"/>
                </a:solidFill>
              </a:rPr>
              <a:t>+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539555" y="2467106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 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실용영어</a:t>
            </a:r>
            <a:r>
              <a:rPr lang="en-US" altLang="ko-KR" sz="1100" dirty="0">
                <a:solidFill>
                  <a:prstClr val="black"/>
                </a:solidFill>
              </a:rPr>
              <a:t>(1)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595714" y="2467105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실용영어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(2)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2651792" y="2467106"/>
            <a:ext cx="864097" cy="629339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6388" tIns="53194" rIns="106388" bIns="53194" spcCol="0" rtlCol="0" anchor="ctr"/>
          <a:lstStyle/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DU</a:t>
            </a:r>
          </a:p>
          <a:p>
            <a:pPr algn="ctr" defTabSz="1063873"/>
            <a:r>
              <a:rPr lang="ko-KR" altLang="en-US" sz="1100" dirty="0">
                <a:solidFill>
                  <a:prstClr val="black"/>
                </a:solidFill>
              </a:rPr>
              <a:t>실용영어</a:t>
            </a:r>
            <a:endParaRPr lang="en-US" altLang="ko-KR" sz="1100" dirty="0">
              <a:solidFill>
                <a:prstClr val="black"/>
              </a:solidFill>
            </a:endParaRPr>
          </a:p>
          <a:p>
            <a:pPr algn="ctr" defTabSz="1063873"/>
            <a:r>
              <a:rPr lang="en-US" altLang="ko-KR" sz="1100" dirty="0">
                <a:solidFill>
                  <a:prstClr val="black"/>
                </a:solidFill>
              </a:rPr>
              <a:t>(3)</a:t>
            </a:r>
            <a:endParaRPr lang="ko-KR" altLang="en-US" sz="1100" dirty="0">
              <a:solidFill>
                <a:prstClr val="black"/>
              </a:solidFill>
            </a:endParaRPr>
          </a:p>
        </p:txBody>
      </p:sp>
      <p:cxnSp>
        <p:nvCxnSpPr>
          <p:cNvPr id="46" name="직선 화살표 연결선 45"/>
          <p:cNvCxnSpPr/>
          <p:nvPr/>
        </p:nvCxnSpPr>
        <p:spPr>
          <a:xfrm flipV="1">
            <a:off x="1403650" y="1224237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 flipV="1">
            <a:off x="1403651" y="2781775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직선 화살표 연결선 47"/>
          <p:cNvCxnSpPr/>
          <p:nvPr/>
        </p:nvCxnSpPr>
        <p:spPr>
          <a:xfrm flipV="1">
            <a:off x="2461770" y="2781775"/>
            <a:ext cx="192062" cy="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stCxn id="40" idx="3"/>
            <a:endCxn id="42" idx="1"/>
          </p:cNvCxnSpPr>
          <p:nvPr/>
        </p:nvCxnSpPr>
        <p:spPr>
          <a:xfrm>
            <a:off x="1403650" y="1970954"/>
            <a:ext cx="12501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2471769" y="1183511"/>
            <a:ext cx="12501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8022330" y="3358210"/>
            <a:ext cx="792088" cy="674339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모의수업실습</a:t>
            </a:r>
            <a:endParaRPr lang="en-US" altLang="ko-KR" sz="1100"/>
          </a:p>
        </p:txBody>
      </p:sp>
      <p:sp>
        <p:nvSpPr>
          <p:cNvPr id="86" name="직사각형 85"/>
          <p:cNvSpPr/>
          <p:nvPr/>
        </p:nvSpPr>
        <p:spPr>
          <a:xfrm>
            <a:off x="4861595" y="4994920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시각장애의사소통법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6876256" y="10631015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건강장애학생교육</a:t>
            </a:r>
            <a:endParaRPr lang="en-US" altLang="ko-KR" sz="1100" dirty="0"/>
          </a:p>
        </p:txBody>
      </p:sp>
      <p:sp>
        <p:nvSpPr>
          <p:cNvPr id="89" name="직사각형 88"/>
          <p:cNvSpPr/>
          <p:nvPr/>
        </p:nvSpPr>
        <p:spPr>
          <a:xfrm>
            <a:off x="4861595" y="5787008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저시력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학생지도</a:t>
            </a:r>
            <a:endParaRPr lang="en-US" altLang="ko-KR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3708673" y="5787008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통합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교육론</a:t>
            </a:r>
            <a:endParaRPr lang="en-US" altLang="ko-KR" sz="1100" dirty="0"/>
          </a:p>
        </p:txBody>
      </p:sp>
      <p:sp>
        <p:nvSpPr>
          <p:cNvPr id="92" name="직사각형 91"/>
          <p:cNvSpPr/>
          <p:nvPr/>
        </p:nvSpPr>
        <p:spPr>
          <a:xfrm>
            <a:off x="3708673" y="4202832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시각장애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93" name="직사각형 92"/>
          <p:cNvSpPr/>
          <p:nvPr/>
        </p:nvSpPr>
        <p:spPr>
          <a:xfrm>
            <a:off x="3709467" y="4994920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보행훈련</a:t>
            </a:r>
            <a:endParaRPr lang="en-US" altLang="ko-KR" sz="1100" dirty="0"/>
          </a:p>
        </p:txBody>
      </p:sp>
      <p:sp>
        <p:nvSpPr>
          <p:cNvPr id="94" name="직사각형 93"/>
          <p:cNvSpPr/>
          <p:nvPr/>
        </p:nvSpPr>
        <p:spPr>
          <a:xfrm>
            <a:off x="1549227" y="3358210"/>
            <a:ext cx="910540" cy="674339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현장특수</a:t>
            </a:r>
            <a:endParaRPr lang="en-US" altLang="ko-KR" sz="1100" dirty="0">
              <a:solidFill>
                <a:schemeClr val="tx1"/>
              </a:solidFill>
            </a:endParaRPr>
          </a:p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교육의</a:t>
            </a:r>
            <a:endParaRPr lang="en-US" altLang="ko-KR" sz="1100" dirty="0">
              <a:solidFill>
                <a:schemeClr val="tx1"/>
              </a:solidFill>
            </a:endParaRPr>
          </a:p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이해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541116" y="3816954"/>
            <a:ext cx="862535" cy="642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</a:t>
            </a:r>
          </a:p>
          <a:p>
            <a:pPr algn="ctr"/>
            <a:r>
              <a:rPr lang="ko-KR" altLang="en-US" sz="1100" dirty="0"/>
              <a:t>교육학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1549227" y="4202832"/>
            <a:ext cx="910540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장애아</a:t>
            </a:r>
            <a:endParaRPr lang="en-US" altLang="ko-KR" sz="1100" dirty="0"/>
          </a:p>
          <a:p>
            <a:pPr algn="ctr"/>
            <a:r>
              <a:rPr lang="ko-KR" altLang="en-US" sz="1100" dirty="0"/>
              <a:t>발달</a:t>
            </a:r>
            <a:endParaRPr lang="en-US" altLang="ko-KR" sz="1100" dirty="0"/>
          </a:p>
          <a:p>
            <a:pPr algn="ctr"/>
            <a:r>
              <a:rPr lang="ko-KR" altLang="en-US" sz="1100" dirty="0"/>
              <a:t>심리학</a:t>
            </a:r>
            <a:endParaRPr lang="en-US" altLang="ko-KR" sz="1100" dirty="0"/>
          </a:p>
        </p:txBody>
      </p:sp>
      <p:sp>
        <p:nvSpPr>
          <p:cNvPr id="97" name="직사각형 96"/>
          <p:cNvSpPr/>
          <p:nvPr/>
        </p:nvSpPr>
        <p:spPr>
          <a:xfrm>
            <a:off x="4869212" y="6579096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청각장애학생 교육과정 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지도</a:t>
            </a:r>
            <a:endParaRPr lang="en-US" altLang="ko-KR" sz="1100" dirty="0"/>
          </a:p>
        </p:txBody>
      </p:sp>
      <p:sp>
        <p:nvSpPr>
          <p:cNvPr id="98" name="직사각형 97"/>
          <p:cNvSpPr/>
          <p:nvPr/>
        </p:nvSpPr>
        <p:spPr>
          <a:xfrm>
            <a:off x="2650513" y="6579096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대상학생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진단 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평가</a:t>
            </a:r>
            <a:endParaRPr lang="en-US" altLang="ko-KR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6876256" y="6589329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전환교육</a:t>
            </a:r>
            <a:endParaRPr lang="en-US" altLang="ko-KR" sz="1100" dirty="0"/>
          </a:p>
        </p:txBody>
      </p:sp>
      <p:sp>
        <p:nvSpPr>
          <p:cNvPr id="100" name="직사각형 99"/>
          <p:cNvSpPr/>
          <p:nvPr/>
        </p:nvSpPr>
        <p:spPr>
          <a:xfrm>
            <a:off x="4869212" y="7371184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언어지도</a:t>
            </a:r>
            <a:endParaRPr lang="en-US" altLang="ko-KR" sz="1100" dirty="0"/>
          </a:p>
        </p:txBody>
      </p:sp>
      <p:sp>
        <p:nvSpPr>
          <p:cNvPr id="101" name="직사각형 100"/>
          <p:cNvSpPr/>
          <p:nvPr/>
        </p:nvSpPr>
        <p:spPr>
          <a:xfrm>
            <a:off x="5877324" y="7371184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청각장애학생교과지도법</a:t>
            </a:r>
            <a:endParaRPr lang="en-US" altLang="ko-KR" sz="1100" dirty="0"/>
          </a:p>
        </p:txBody>
      </p:sp>
      <p:sp>
        <p:nvSpPr>
          <p:cNvPr id="103" name="직사각형 102"/>
          <p:cNvSpPr/>
          <p:nvPr/>
        </p:nvSpPr>
        <p:spPr>
          <a:xfrm>
            <a:off x="4869212" y="816327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읽기쓰기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장애학생교육</a:t>
            </a:r>
            <a:endParaRPr lang="en-US" altLang="ko-KR" sz="1100" dirty="0"/>
          </a:p>
        </p:txBody>
      </p:sp>
      <p:sp>
        <p:nvSpPr>
          <p:cNvPr id="104" name="직사각형 103"/>
          <p:cNvSpPr/>
          <p:nvPr/>
        </p:nvSpPr>
        <p:spPr>
          <a:xfrm>
            <a:off x="5877324" y="816327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수학장애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05" name="직사각형 104"/>
          <p:cNvSpPr/>
          <p:nvPr/>
        </p:nvSpPr>
        <p:spPr>
          <a:xfrm>
            <a:off x="6885436" y="7371183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자폐성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</a:t>
            </a:r>
            <a:endParaRPr lang="en-US" altLang="ko-KR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4832569" y="12215191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지적장애학생 언어지도</a:t>
            </a:r>
            <a:endParaRPr lang="en-US" altLang="ko-KR" sz="1100" dirty="0"/>
          </a:p>
        </p:txBody>
      </p:sp>
      <p:sp>
        <p:nvSpPr>
          <p:cNvPr id="107" name="직사각형 106"/>
          <p:cNvSpPr/>
          <p:nvPr/>
        </p:nvSpPr>
        <p:spPr>
          <a:xfrm>
            <a:off x="5818863" y="4994920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정서</a:t>
            </a:r>
            <a:r>
              <a:rPr lang="en-US" altLang="ko-KR" sz="1100" dirty="0"/>
              <a:t>·</a:t>
            </a:r>
            <a:r>
              <a:rPr lang="ko-KR" altLang="en-US" sz="1100" dirty="0"/>
              <a:t>행동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장애학생교육</a:t>
            </a:r>
            <a:endParaRPr lang="en-US" altLang="ko-KR" sz="1100" dirty="0"/>
          </a:p>
        </p:txBody>
      </p:sp>
      <p:sp>
        <p:nvSpPr>
          <p:cNvPr id="109" name="직사각형 108"/>
          <p:cNvSpPr/>
          <p:nvPr/>
        </p:nvSpPr>
        <p:spPr>
          <a:xfrm>
            <a:off x="3717084" y="6579096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청각장애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10" name="직사각형 109"/>
          <p:cNvSpPr/>
          <p:nvPr/>
        </p:nvSpPr>
        <p:spPr>
          <a:xfrm>
            <a:off x="3717084" y="8163272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학습장애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11" name="직사각형 110"/>
          <p:cNvSpPr/>
          <p:nvPr/>
        </p:nvSpPr>
        <p:spPr>
          <a:xfrm>
            <a:off x="5891174" y="9838927"/>
            <a:ext cx="865374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/>
              <a:t>교과교육론</a:t>
            </a:r>
            <a:endParaRPr lang="en-US" altLang="ko-KR" sz="1100" dirty="0"/>
          </a:p>
        </p:txBody>
      </p:sp>
      <p:sp>
        <p:nvSpPr>
          <p:cNvPr id="114" name="직사각형 113"/>
          <p:cNvSpPr/>
          <p:nvPr/>
        </p:nvSpPr>
        <p:spPr>
          <a:xfrm>
            <a:off x="4869212" y="9838927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중복</a:t>
            </a:r>
            <a:r>
              <a:rPr lang="en-US" altLang="ko-KR" sz="1100" dirty="0"/>
              <a:t>·</a:t>
            </a:r>
            <a:r>
              <a:rPr lang="ko-KR" altLang="en-US" sz="1100" dirty="0"/>
              <a:t>지체 장애학생지도법</a:t>
            </a:r>
            <a:endParaRPr lang="en-US" altLang="ko-KR" sz="1100" dirty="0"/>
          </a:p>
        </p:txBody>
      </p:sp>
      <p:sp>
        <p:nvSpPr>
          <p:cNvPr id="116" name="직사각형 115"/>
          <p:cNvSpPr/>
          <p:nvPr/>
        </p:nvSpPr>
        <p:spPr>
          <a:xfrm>
            <a:off x="4869212" y="10631015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중복</a:t>
            </a:r>
            <a:r>
              <a:rPr lang="en-US" altLang="ko-KR" sz="1100" dirty="0"/>
              <a:t>·</a:t>
            </a:r>
            <a:r>
              <a:rPr lang="ko-KR" altLang="en-US" sz="1100" dirty="0"/>
              <a:t>지체</a:t>
            </a:r>
            <a:endParaRPr lang="en-US" altLang="ko-KR" sz="1100" dirty="0"/>
          </a:p>
          <a:p>
            <a:pPr algn="ctr"/>
            <a:r>
              <a:rPr lang="ko-KR" altLang="en-US" sz="1100" dirty="0"/>
              <a:t>장애학생재활지도</a:t>
            </a:r>
            <a:endParaRPr lang="en-US" altLang="ko-KR" sz="1100" dirty="0"/>
          </a:p>
        </p:txBody>
      </p:sp>
      <p:sp>
        <p:nvSpPr>
          <p:cNvPr id="117" name="직사각형 116"/>
          <p:cNvSpPr/>
          <p:nvPr/>
        </p:nvSpPr>
        <p:spPr>
          <a:xfrm>
            <a:off x="5877324" y="10631015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지체장애학생 교과지도법</a:t>
            </a:r>
            <a:endParaRPr lang="en-US" altLang="ko-KR" sz="1100" dirty="0"/>
          </a:p>
        </p:txBody>
      </p:sp>
      <p:sp>
        <p:nvSpPr>
          <p:cNvPr id="118" name="직사각형 117"/>
          <p:cNvSpPr/>
          <p:nvPr/>
        </p:nvSpPr>
        <p:spPr>
          <a:xfrm>
            <a:off x="4869213" y="11423103"/>
            <a:ext cx="828731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역사 및 철학</a:t>
            </a:r>
            <a:endParaRPr lang="en-US" altLang="ko-KR" sz="1100" dirty="0"/>
          </a:p>
        </p:txBody>
      </p:sp>
      <p:sp>
        <p:nvSpPr>
          <p:cNvPr id="119" name="직사각형 118"/>
          <p:cNvSpPr/>
          <p:nvPr/>
        </p:nvSpPr>
        <p:spPr>
          <a:xfrm>
            <a:off x="5877324" y="11423103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/>
              <a:t>특수교육</a:t>
            </a:r>
            <a:endParaRPr lang="en-US" altLang="ko-KR" sz="1100"/>
          </a:p>
          <a:p>
            <a:pPr algn="ctr"/>
            <a:r>
              <a:rPr lang="ko-KR" altLang="en-US" sz="1100"/>
              <a:t>교사론</a:t>
            </a:r>
            <a:endParaRPr lang="en-US" altLang="ko-KR" sz="1100"/>
          </a:p>
        </p:txBody>
      </p:sp>
      <p:sp>
        <p:nvSpPr>
          <p:cNvPr id="120" name="직사각형 119"/>
          <p:cNvSpPr/>
          <p:nvPr/>
        </p:nvSpPr>
        <p:spPr>
          <a:xfrm>
            <a:off x="7907398" y="9822726"/>
            <a:ext cx="792088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논리 및 논술</a:t>
            </a:r>
            <a:endParaRPr lang="en-US" altLang="ko-KR" sz="1100" dirty="0"/>
          </a:p>
        </p:txBody>
      </p:sp>
      <p:sp>
        <p:nvSpPr>
          <p:cNvPr id="121" name="직사각형 120"/>
          <p:cNvSpPr/>
          <p:nvPr/>
        </p:nvSpPr>
        <p:spPr>
          <a:xfrm>
            <a:off x="2701355" y="9838927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지체장애학생교육</a:t>
            </a:r>
            <a:endParaRPr lang="en-US" altLang="ko-KR" sz="1100" dirty="0"/>
          </a:p>
        </p:txBody>
      </p:sp>
      <p:sp>
        <p:nvSpPr>
          <p:cNvPr id="124" name="직사각형 123"/>
          <p:cNvSpPr/>
          <p:nvPr/>
        </p:nvSpPr>
        <p:spPr>
          <a:xfrm>
            <a:off x="2701355" y="12215191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지적장애</a:t>
            </a:r>
            <a:endParaRPr lang="en-US" altLang="ko-KR" sz="1100" dirty="0"/>
          </a:p>
          <a:p>
            <a:pPr algn="ctr"/>
            <a:r>
              <a:rPr lang="ko-KR" altLang="en-US" sz="1100" dirty="0"/>
              <a:t>학생교육</a:t>
            </a:r>
            <a:endParaRPr lang="en-US" altLang="ko-KR" sz="1100" dirty="0"/>
          </a:p>
        </p:txBody>
      </p:sp>
      <p:sp>
        <p:nvSpPr>
          <p:cNvPr id="126" name="직사각형 125"/>
          <p:cNvSpPr/>
          <p:nvPr/>
        </p:nvSpPr>
        <p:spPr>
          <a:xfrm>
            <a:off x="5868144" y="13035052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/>
              <a:t>지적장애학생교과지도법</a:t>
            </a:r>
            <a:endParaRPr lang="en-US" altLang="ko-KR" sz="1100" dirty="0"/>
          </a:p>
        </p:txBody>
      </p:sp>
      <p:sp>
        <p:nvSpPr>
          <p:cNvPr id="127" name="직사각형 126"/>
          <p:cNvSpPr/>
          <p:nvPr/>
        </p:nvSpPr>
        <p:spPr>
          <a:xfrm>
            <a:off x="4861595" y="4183412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의사소통장애학생</a:t>
            </a:r>
            <a:endParaRPr lang="en-US" altLang="ko-KR" sz="1100" dirty="0"/>
          </a:p>
          <a:p>
            <a:pPr algn="ctr"/>
            <a:r>
              <a:rPr lang="ko-KR" altLang="en-US" sz="1100" dirty="0"/>
              <a:t>교육</a:t>
            </a:r>
            <a:endParaRPr lang="en-US" altLang="ko-KR" sz="1100" dirty="0"/>
          </a:p>
        </p:txBody>
      </p:sp>
      <p:sp>
        <p:nvSpPr>
          <p:cNvPr id="128" name="직사각형 127"/>
          <p:cNvSpPr/>
          <p:nvPr/>
        </p:nvSpPr>
        <p:spPr>
          <a:xfrm>
            <a:off x="4861595" y="9001100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중도</a:t>
            </a:r>
            <a:r>
              <a:rPr lang="en-US" altLang="ko-KR" sz="1100" dirty="0"/>
              <a:t>·</a:t>
            </a:r>
            <a:r>
              <a:rPr lang="ko-KR" altLang="en-US" sz="1100" dirty="0"/>
              <a:t>중복장애학생교육</a:t>
            </a:r>
            <a:endParaRPr lang="en-US" altLang="ko-KR" sz="1100" dirty="0"/>
          </a:p>
        </p:txBody>
      </p:sp>
      <p:sp>
        <p:nvSpPr>
          <p:cNvPr id="129" name="직사각형 128"/>
          <p:cNvSpPr/>
          <p:nvPr/>
        </p:nvSpPr>
        <p:spPr>
          <a:xfrm>
            <a:off x="5869707" y="12215191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행동수정</a:t>
            </a:r>
            <a:endParaRPr lang="en-US" altLang="ko-KR" sz="1100" dirty="0"/>
          </a:p>
          <a:p>
            <a:pPr algn="ctr"/>
            <a:r>
              <a:rPr lang="ko-KR" altLang="en-US" sz="1100" dirty="0"/>
              <a:t>및</a:t>
            </a:r>
            <a:endParaRPr lang="en-US" altLang="ko-KR" sz="1100" dirty="0"/>
          </a:p>
          <a:p>
            <a:pPr algn="ctr"/>
            <a:r>
              <a:rPr lang="ko-KR" altLang="en-US" sz="1100" dirty="0"/>
              <a:t>행동지원</a:t>
            </a:r>
            <a:endParaRPr lang="en-US" altLang="ko-KR" sz="1100" dirty="0"/>
          </a:p>
        </p:txBody>
      </p:sp>
      <p:cxnSp>
        <p:nvCxnSpPr>
          <p:cNvPr id="133" name="직선 화살표 연결선 132"/>
          <p:cNvCxnSpPr>
            <a:stCxn id="92" idx="2"/>
            <a:endCxn id="93" idx="0"/>
          </p:cNvCxnSpPr>
          <p:nvPr/>
        </p:nvCxnSpPr>
        <p:spPr>
          <a:xfrm>
            <a:off x="4141360" y="4886908"/>
            <a:ext cx="794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93" idx="3"/>
            <a:endCxn id="86" idx="1"/>
          </p:cNvCxnSpPr>
          <p:nvPr/>
        </p:nvCxnSpPr>
        <p:spPr>
          <a:xfrm>
            <a:off x="4574841" y="5336958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화살표 연결선 134"/>
          <p:cNvCxnSpPr>
            <a:stCxn id="86" idx="2"/>
            <a:endCxn id="89" idx="0"/>
          </p:cNvCxnSpPr>
          <p:nvPr/>
        </p:nvCxnSpPr>
        <p:spPr>
          <a:xfrm>
            <a:off x="5294282" y="5678996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109" idx="3"/>
            <a:endCxn id="97" idx="1"/>
          </p:cNvCxnSpPr>
          <p:nvPr/>
        </p:nvCxnSpPr>
        <p:spPr>
          <a:xfrm>
            <a:off x="4582458" y="6921134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2"/>
            <a:endCxn id="100" idx="0"/>
          </p:cNvCxnSpPr>
          <p:nvPr/>
        </p:nvCxnSpPr>
        <p:spPr>
          <a:xfrm>
            <a:off x="5301899" y="7263172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화살표 연결선 138"/>
          <p:cNvCxnSpPr>
            <a:stCxn id="100" idx="3"/>
            <a:endCxn id="101" idx="1"/>
          </p:cNvCxnSpPr>
          <p:nvPr/>
        </p:nvCxnSpPr>
        <p:spPr>
          <a:xfrm>
            <a:off x="5734586" y="7713222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화살표 연결선 139"/>
          <p:cNvCxnSpPr>
            <a:stCxn id="110" idx="3"/>
            <a:endCxn id="103" idx="1"/>
          </p:cNvCxnSpPr>
          <p:nvPr/>
        </p:nvCxnSpPr>
        <p:spPr>
          <a:xfrm>
            <a:off x="4582458" y="8505310"/>
            <a:ext cx="286754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>
            <a:stCxn id="103" idx="3"/>
            <a:endCxn id="104" idx="1"/>
          </p:cNvCxnSpPr>
          <p:nvPr/>
        </p:nvCxnSpPr>
        <p:spPr>
          <a:xfrm>
            <a:off x="5734586" y="8505310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114" idx="2"/>
            <a:endCxn id="116" idx="0"/>
          </p:cNvCxnSpPr>
          <p:nvPr/>
        </p:nvCxnSpPr>
        <p:spPr>
          <a:xfrm>
            <a:off x="5301899" y="10523003"/>
            <a:ext cx="0" cy="10801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stCxn id="116" idx="3"/>
            <a:endCxn id="117" idx="1"/>
          </p:cNvCxnSpPr>
          <p:nvPr/>
        </p:nvCxnSpPr>
        <p:spPr>
          <a:xfrm>
            <a:off x="5734586" y="10973053"/>
            <a:ext cx="142738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118" idx="3"/>
            <a:endCxn id="119" idx="1"/>
          </p:cNvCxnSpPr>
          <p:nvPr/>
        </p:nvCxnSpPr>
        <p:spPr>
          <a:xfrm>
            <a:off x="5697942" y="11765141"/>
            <a:ext cx="1793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화살표 연결선 167"/>
          <p:cNvCxnSpPr>
            <a:endCxn id="85" idx="1"/>
          </p:cNvCxnSpPr>
          <p:nvPr/>
        </p:nvCxnSpPr>
        <p:spPr>
          <a:xfrm flipV="1">
            <a:off x="2458493" y="3695380"/>
            <a:ext cx="5563839" cy="7853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직사각형 169"/>
          <p:cNvSpPr/>
          <p:nvPr/>
        </p:nvSpPr>
        <p:spPr>
          <a:xfrm>
            <a:off x="2651151" y="7371184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글로벌</a:t>
            </a:r>
            <a:endParaRPr lang="en-US" altLang="ko-KR" sz="1100" dirty="0"/>
          </a:p>
          <a:p>
            <a:pPr algn="ctr"/>
            <a:r>
              <a:rPr lang="ko-KR" altLang="en-US" sz="1100" dirty="0"/>
              <a:t>특수교육의 현황</a:t>
            </a:r>
            <a:endParaRPr lang="en-US" altLang="ko-KR" sz="1100" dirty="0"/>
          </a:p>
        </p:txBody>
      </p:sp>
      <p:cxnSp>
        <p:nvCxnSpPr>
          <p:cNvPr id="181" name="직선 화살표 연결선 180"/>
          <p:cNvCxnSpPr>
            <a:stCxn id="121" idx="3"/>
            <a:endCxn id="114" idx="1"/>
          </p:cNvCxnSpPr>
          <p:nvPr/>
        </p:nvCxnSpPr>
        <p:spPr>
          <a:xfrm>
            <a:off x="3566729" y="10180965"/>
            <a:ext cx="1302483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직선 화살표 연결선 182"/>
          <p:cNvCxnSpPr>
            <a:stCxn id="124" idx="3"/>
            <a:endCxn id="106" idx="1"/>
          </p:cNvCxnSpPr>
          <p:nvPr/>
        </p:nvCxnSpPr>
        <p:spPr>
          <a:xfrm>
            <a:off x="3566729" y="12557229"/>
            <a:ext cx="1265840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직선 화살표 연결선 187"/>
          <p:cNvCxnSpPr>
            <a:cxnSpLocks/>
          </p:cNvCxnSpPr>
          <p:nvPr/>
        </p:nvCxnSpPr>
        <p:spPr>
          <a:xfrm flipH="1">
            <a:off x="6300831" y="12899267"/>
            <a:ext cx="1563" cy="134281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직사각형 194"/>
          <p:cNvSpPr/>
          <p:nvPr/>
        </p:nvSpPr>
        <p:spPr>
          <a:xfrm>
            <a:off x="823448" y="13965657"/>
            <a:ext cx="360040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7" name="TextBox 196"/>
          <p:cNvSpPr txBox="1"/>
          <p:nvPr/>
        </p:nvSpPr>
        <p:spPr>
          <a:xfrm>
            <a:off x="1183487" y="13961012"/>
            <a:ext cx="180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/>
              <a:t>: </a:t>
            </a:r>
            <a:r>
              <a:rPr lang="ko-KR" altLang="en-US" dirty="0" err="1"/>
              <a:t>기본이수과목</a:t>
            </a:r>
            <a:endParaRPr lang="ko-KR" altLang="en-US" dirty="0"/>
          </a:p>
        </p:txBody>
      </p:sp>
      <p:sp>
        <p:nvSpPr>
          <p:cNvPr id="81" name="직사각형 80">
            <a:extLst>
              <a:ext uri="{FF2B5EF4-FFF2-40B4-BE49-F238E27FC236}">
                <a16:creationId xmlns:a16="http://schemas.microsoft.com/office/drawing/2014/main" id="{57C05308-F54C-4C0E-9A2A-BECA724F2F6B}"/>
              </a:ext>
            </a:extLst>
          </p:cNvPr>
          <p:cNvSpPr/>
          <p:nvPr/>
        </p:nvSpPr>
        <p:spPr>
          <a:xfrm>
            <a:off x="2627784" y="8159887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</a:t>
            </a:r>
            <a:endParaRPr lang="en-US" altLang="ko-KR" sz="1100" dirty="0"/>
          </a:p>
          <a:p>
            <a:pPr algn="ctr"/>
            <a:r>
              <a:rPr lang="ko-KR" altLang="en-US" sz="1100" dirty="0"/>
              <a:t>공학</a:t>
            </a:r>
            <a:endParaRPr lang="en-US" altLang="ko-KR" sz="1100" dirty="0"/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E159E0D2-2BA8-406B-A2EF-82F5F99DFBB6}"/>
              </a:ext>
            </a:extLst>
          </p:cNvPr>
          <p:cNvSpPr/>
          <p:nvPr/>
        </p:nvSpPr>
        <p:spPr>
          <a:xfrm>
            <a:off x="3709467" y="7371183"/>
            <a:ext cx="865374" cy="684076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보완대체</a:t>
            </a:r>
            <a:endParaRPr lang="en-US" altLang="ko-KR" sz="1100" dirty="0"/>
          </a:p>
          <a:p>
            <a:pPr algn="ctr"/>
            <a:r>
              <a:rPr lang="ko-KR" altLang="en-US" sz="1100" dirty="0"/>
              <a:t>의사소통</a:t>
            </a:r>
            <a:endParaRPr lang="en-US" altLang="ko-KR" sz="1100" dirty="0"/>
          </a:p>
        </p:txBody>
      </p:sp>
      <p:sp>
        <p:nvSpPr>
          <p:cNvPr id="112" name="직사각형 111">
            <a:extLst>
              <a:ext uri="{FF2B5EF4-FFF2-40B4-BE49-F238E27FC236}">
                <a16:creationId xmlns:a16="http://schemas.microsoft.com/office/drawing/2014/main" id="{4DAB010B-EB32-4B75-A4DF-A56E5D5BC33C}"/>
              </a:ext>
            </a:extLst>
          </p:cNvPr>
          <p:cNvSpPr/>
          <p:nvPr/>
        </p:nvSpPr>
        <p:spPr>
          <a:xfrm>
            <a:off x="2650513" y="5787008"/>
            <a:ext cx="865374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특수교육교육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과정론</a:t>
            </a:r>
            <a:endParaRPr lang="en-US" altLang="ko-KR" sz="1100" dirty="0"/>
          </a:p>
        </p:txBody>
      </p:sp>
      <p:sp>
        <p:nvSpPr>
          <p:cNvPr id="102" name="직사각형 101"/>
          <p:cNvSpPr/>
          <p:nvPr/>
        </p:nvSpPr>
        <p:spPr>
          <a:xfrm>
            <a:off x="6885436" y="9822726"/>
            <a:ext cx="865374" cy="684076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특수교육교재연구 및 </a:t>
            </a:r>
            <a:r>
              <a:rPr lang="ko-KR" altLang="en-US" sz="1100" dirty="0" err="1"/>
              <a:t>지도법</a:t>
            </a:r>
            <a:endParaRPr lang="en-US" altLang="ko-KR" sz="1100" dirty="0"/>
          </a:p>
        </p:txBody>
      </p:sp>
      <p:cxnSp>
        <p:nvCxnSpPr>
          <p:cNvPr id="4" name="연결선: 꺾임 3">
            <a:extLst>
              <a:ext uri="{FF2B5EF4-FFF2-40B4-BE49-F238E27FC236}">
                <a16:creationId xmlns:a16="http://schemas.microsoft.com/office/drawing/2014/main" id="{E7292048-D67C-4F47-9A4F-E8B6E795D6C3}"/>
              </a:ext>
            </a:extLst>
          </p:cNvPr>
          <p:cNvCxnSpPr>
            <a:cxnSpLocks/>
            <a:stCxn id="119" idx="3"/>
            <a:endCxn id="120" idx="2"/>
          </p:cNvCxnSpPr>
          <p:nvPr/>
        </p:nvCxnSpPr>
        <p:spPr>
          <a:xfrm flipV="1">
            <a:off x="6742698" y="10506802"/>
            <a:ext cx="1560744" cy="125833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직사각형 86">
            <a:extLst>
              <a:ext uri="{FF2B5EF4-FFF2-40B4-BE49-F238E27FC236}">
                <a16:creationId xmlns:a16="http://schemas.microsoft.com/office/drawing/2014/main" id="{06B85BF7-C317-4479-B7F2-22421F3C02E1}"/>
              </a:ext>
            </a:extLst>
          </p:cNvPr>
          <p:cNvSpPr/>
          <p:nvPr/>
        </p:nvSpPr>
        <p:spPr>
          <a:xfrm>
            <a:off x="3163660" y="13965005"/>
            <a:ext cx="360040" cy="360040"/>
          </a:xfrm>
          <a:prstGeom prst="rect">
            <a:avLst/>
          </a:prstGeom>
          <a:solidFill>
            <a:schemeClr val="accent5"/>
          </a:solidFill>
          <a:ln w="317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7567B85-7558-46C8-9392-48A20AADC54F}"/>
              </a:ext>
            </a:extLst>
          </p:cNvPr>
          <p:cNvSpPr txBox="1"/>
          <p:nvPr/>
        </p:nvSpPr>
        <p:spPr>
          <a:xfrm>
            <a:off x="3523699" y="13960360"/>
            <a:ext cx="180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: </a:t>
            </a:r>
            <a:r>
              <a:rPr lang="ko-KR" altLang="en-US" dirty="0"/>
              <a:t>교과교육영역</a:t>
            </a:r>
          </a:p>
        </p:txBody>
      </p:sp>
      <p:cxnSp>
        <p:nvCxnSpPr>
          <p:cNvPr id="108" name="직선 화살표 연결선 107">
            <a:extLst>
              <a:ext uri="{FF2B5EF4-FFF2-40B4-BE49-F238E27FC236}">
                <a16:creationId xmlns:a16="http://schemas.microsoft.com/office/drawing/2014/main" id="{5E3D0BBC-ED82-460B-A965-C71E37E73946}"/>
              </a:ext>
            </a:extLst>
          </p:cNvPr>
          <p:cNvCxnSpPr/>
          <p:nvPr/>
        </p:nvCxnSpPr>
        <p:spPr>
          <a:xfrm>
            <a:off x="5697942" y="12550227"/>
            <a:ext cx="179382" cy="0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62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147</Words>
  <Application>Microsoft Office PowerPoint</Application>
  <PresentationFormat>사용자 지정</PresentationFormat>
  <Paragraphs>104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김혜연</cp:lastModifiedBy>
  <cp:revision>30</cp:revision>
  <dcterms:created xsi:type="dcterms:W3CDTF">2017-03-20T02:20:37Z</dcterms:created>
  <dcterms:modified xsi:type="dcterms:W3CDTF">2021-01-13T03:08:42Z</dcterms:modified>
</cp:coreProperties>
</file>