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14" autoAdjust="0"/>
  </p:normalViewPr>
  <p:slideViewPr>
    <p:cSldViewPr>
      <p:cViewPr varScale="1">
        <p:scale>
          <a:sx n="52" d="100"/>
          <a:sy n="52" d="100"/>
        </p:scale>
        <p:origin x="3324" y="126"/>
      </p:cViewPr>
      <p:guideLst>
        <p:guide orient="horz" pos="453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F0ECC8-E791-4E80-85D8-8E0898C64460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449513" y="1143000"/>
            <a:ext cx="1958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15D80-19D1-49D0-8336-CC8B6D9AED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6759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15D80-19D1-49D0-8336-CC8B6D9AED6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9503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4473894"/>
            <a:ext cx="7772400" cy="308705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8161020"/>
            <a:ext cx="6400800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09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1732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210153"/>
            <a:ext cx="2057400" cy="2580655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210153"/>
            <a:ext cx="6019800" cy="2580655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277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667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254491"/>
            <a:ext cx="7772400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6104099"/>
            <a:ext cx="7772400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052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7057551"/>
            <a:ext cx="4038600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7057551"/>
            <a:ext cx="4038600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887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76740"/>
            <a:ext cx="8229600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23737"/>
            <a:ext cx="4040188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4567237"/>
            <a:ext cx="4040188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8" y="3223737"/>
            <a:ext cx="4041775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8" y="4567237"/>
            <a:ext cx="4041775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7426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724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732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3" y="573406"/>
            <a:ext cx="3008313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573407"/>
            <a:ext cx="5111750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3" y="3013711"/>
            <a:ext cx="3008313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2667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10081260"/>
            <a:ext cx="5486400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1286829"/>
            <a:ext cx="5486400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11271410"/>
            <a:ext cx="5486400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803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576740"/>
            <a:ext cx="8229600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360422"/>
            <a:ext cx="8229600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13348337"/>
            <a:ext cx="2133600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7C04-D2A4-406A-A958-60318CC13528}" type="datetimeFigureOut">
              <a:rPr lang="ko-KR" altLang="en-US" smtClean="0"/>
              <a:t>2023-07-07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13348337"/>
            <a:ext cx="2895600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13348337"/>
            <a:ext cx="2133600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921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539554" y="169325"/>
            <a:ext cx="1920213" cy="3402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1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2651792" y="169325"/>
            <a:ext cx="1920213" cy="3402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2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4764026" y="169325"/>
            <a:ext cx="1920213" cy="3402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3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6876262" y="169325"/>
            <a:ext cx="1920213" cy="3402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4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97396" y="3528492"/>
            <a:ext cx="346151" cy="1080119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400" dirty="0">
                <a:solidFill>
                  <a:prstClr val="white"/>
                </a:solidFill>
              </a:rPr>
              <a:t>전공 과목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97396" y="648173"/>
            <a:ext cx="346151" cy="27895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400" dirty="0">
                <a:solidFill>
                  <a:prstClr val="white"/>
                </a:solidFill>
              </a:rPr>
              <a:t>교양 과목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539555" y="648173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000" dirty="0">
                <a:solidFill>
                  <a:prstClr val="black"/>
                </a:solidFill>
              </a:rPr>
              <a:t>나의</a:t>
            </a:r>
            <a:endParaRPr lang="en-US" altLang="ko-KR" sz="1000" dirty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000" dirty="0">
                <a:solidFill>
                  <a:prstClr val="black"/>
                </a:solidFill>
              </a:rPr>
              <a:t>대학생활과</a:t>
            </a:r>
            <a:endParaRPr lang="en-US" altLang="ko-KR" sz="1000" dirty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000" dirty="0">
                <a:solidFill>
                  <a:prstClr val="black"/>
                </a:solidFill>
              </a:rPr>
              <a:t>진로</a:t>
            </a:r>
          </a:p>
        </p:txBody>
      </p:sp>
      <p:sp>
        <p:nvSpPr>
          <p:cNvPr id="35" name="직사각형 34"/>
          <p:cNvSpPr/>
          <p:nvPr/>
        </p:nvSpPr>
        <p:spPr>
          <a:xfrm>
            <a:off x="1595714" y="648172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ko-KR" altLang="en-US" sz="1100" dirty="0" err="1">
                <a:solidFill>
                  <a:prstClr val="black"/>
                </a:solidFill>
              </a:rPr>
              <a:t>사랑빛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자유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프로젝트</a:t>
            </a:r>
            <a:endParaRPr lang="en-US" altLang="ko-KR" sz="1100" dirty="0">
              <a:solidFill>
                <a:prstClr val="black"/>
              </a:solidFill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539555" y="1368252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글쓰기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기초</a:t>
            </a:r>
          </a:p>
        </p:txBody>
      </p:sp>
      <p:sp>
        <p:nvSpPr>
          <p:cNvPr id="42" name="직사각형 41"/>
          <p:cNvSpPr/>
          <p:nvPr/>
        </p:nvSpPr>
        <p:spPr>
          <a:xfrm>
            <a:off x="2653834" y="1368252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100" dirty="0" err="1">
                <a:solidFill>
                  <a:prstClr val="black"/>
                </a:solidFill>
              </a:rPr>
              <a:t>빅컨셉</a:t>
            </a:r>
            <a:r>
              <a:rPr lang="ko-KR" altLang="en-US" sz="1100" dirty="0">
                <a:solidFill>
                  <a:prstClr val="black"/>
                </a:solidFill>
              </a:rPr>
              <a:t> </a:t>
            </a:r>
            <a:r>
              <a:rPr lang="en-US" altLang="ko-KR" sz="1100" dirty="0">
                <a:solidFill>
                  <a:prstClr val="black"/>
                </a:solidFill>
              </a:rPr>
              <a:t>+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539555" y="2088333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DU </a:t>
            </a: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실용영어</a:t>
            </a:r>
            <a:r>
              <a:rPr lang="en-US" altLang="ko-KR" sz="1100" dirty="0">
                <a:solidFill>
                  <a:prstClr val="black"/>
                </a:solidFill>
              </a:rPr>
              <a:t>(1)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1595714" y="2088332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실용영어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(2)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2651792" y="2088333"/>
            <a:ext cx="1920208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외국어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(DU</a:t>
            </a:r>
            <a:r>
              <a:rPr lang="ko-KR" altLang="en-US" sz="1100" dirty="0">
                <a:solidFill>
                  <a:prstClr val="black"/>
                </a:solidFill>
              </a:rPr>
              <a:t>실무영어</a:t>
            </a:r>
            <a:r>
              <a:rPr lang="en-US" altLang="ko-KR" sz="1100" dirty="0">
                <a:solidFill>
                  <a:prstClr val="black"/>
                </a:solidFill>
              </a:rPr>
              <a:t>, DU</a:t>
            </a:r>
            <a:r>
              <a:rPr lang="ko-KR" altLang="en-US" sz="1100" dirty="0">
                <a:solidFill>
                  <a:prstClr val="black"/>
                </a:solidFill>
              </a:rPr>
              <a:t>글로벌소통영어</a:t>
            </a:r>
            <a:r>
              <a:rPr lang="en-US" altLang="ko-KR" sz="1100" dirty="0">
                <a:solidFill>
                  <a:prstClr val="black"/>
                </a:solidFill>
              </a:rPr>
              <a:t>, </a:t>
            </a:r>
            <a:r>
              <a:rPr lang="ko-KR" altLang="en-US" sz="1100" dirty="0">
                <a:solidFill>
                  <a:prstClr val="black"/>
                </a:solidFill>
              </a:rPr>
              <a:t>중국어</a:t>
            </a:r>
            <a:r>
              <a:rPr lang="en-US" altLang="ko-KR" sz="1100" dirty="0">
                <a:solidFill>
                  <a:prstClr val="black"/>
                </a:solidFill>
              </a:rPr>
              <a:t>, </a:t>
            </a:r>
            <a:r>
              <a:rPr lang="ko-KR" altLang="en-US" sz="1100" dirty="0">
                <a:solidFill>
                  <a:prstClr val="black"/>
                </a:solidFill>
              </a:rPr>
              <a:t>일본어</a:t>
            </a:r>
            <a:r>
              <a:rPr lang="en-US" altLang="ko-KR" sz="1100" dirty="0">
                <a:solidFill>
                  <a:prstClr val="black"/>
                </a:solidFill>
              </a:rPr>
              <a:t> </a:t>
            </a:r>
            <a:r>
              <a:rPr lang="ko-KR" altLang="en-US" sz="1100" dirty="0">
                <a:solidFill>
                  <a:prstClr val="black"/>
                </a:solidFill>
              </a:rPr>
              <a:t>등</a:t>
            </a:r>
            <a:r>
              <a:rPr lang="en-US" altLang="ko-KR" sz="1100" dirty="0">
                <a:solidFill>
                  <a:prstClr val="black"/>
                </a:solidFill>
              </a:rPr>
              <a:t>)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cxnSp>
        <p:nvCxnSpPr>
          <p:cNvPr id="46" name="직선 화살표 연결선 45"/>
          <p:cNvCxnSpPr/>
          <p:nvPr/>
        </p:nvCxnSpPr>
        <p:spPr>
          <a:xfrm flipV="1">
            <a:off x="1403650" y="1008214"/>
            <a:ext cx="192062" cy="1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/>
          <p:nvPr/>
        </p:nvCxnSpPr>
        <p:spPr>
          <a:xfrm flipV="1">
            <a:off x="1403651" y="2403002"/>
            <a:ext cx="192062" cy="1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직선 화살표 연결선 47"/>
          <p:cNvCxnSpPr/>
          <p:nvPr/>
        </p:nvCxnSpPr>
        <p:spPr>
          <a:xfrm flipV="1">
            <a:off x="2461770" y="2403002"/>
            <a:ext cx="192062" cy="1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직선 화살표 연결선 48"/>
          <p:cNvCxnSpPr>
            <a:stCxn id="40" idx="3"/>
            <a:endCxn id="42" idx="1"/>
          </p:cNvCxnSpPr>
          <p:nvPr/>
        </p:nvCxnSpPr>
        <p:spPr>
          <a:xfrm>
            <a:off x="1403650" y="1682922"/>
            <a:ext cx="1250182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직사각형 84"/>
          <p:cNvSpPr/>
          <p:nvPr/>
        </p:nvSpPr>
        <p:spPr>
          <a:xfrm>
            <a:off x="8022330" y="3672508"/>
            <a:ext cx="792088" cy="674339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모의수업실습</a:t>
            </a:r>
            <a:endParaRPr lang="en-US" altLang="ko-KR" sz="1100"/>
          </a:p>
        </p:txBody>
      </p:sp>
      <p:sp>
        <p:nvSpPr>
          <p:cNvPr id="86" name="직사각형 85"/>
          <p:cNvSpPr/>
          <p:nvPr/>
        </p:nvSpPr>
        <p:spPr>
          <a:xfrm>
            <a:off x="4861595" y="5309218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시각장애의사소통법</a:t>
            </a:r>
            <a:endParaRPr lang="en-US" altLang="ko-KR" sz="1100" dirty="0"/>
          </a:p>
        </p:txBody>
      </p:sp>
      <p:sp>
        <p:nvSpPr>
          <p:cNvPr id="88" name="직사각형 87"/>
          <p:cNvSpPr/>
          <p:nvPr/>
        </p:nvSpPr>
        <p:spPr>
          <a:xfrm>
            <a:off x="6876256" y="10945313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건강장애학생교육</a:t>
            </a:r>
            <a:endParaRPr lang="en-US" altLang="ko-KR" sz="1100" dirty="0"/>
          </a:p>
        </p:txBody>
      </p:sp>
      <p:sp>
        <p:nvSpPr>
          <p:cNvPr id="89" name="직사각형 88"/>
          <p:cNvSpPr/>
          <p:nvPr/>
        </p:nvSpPr>
        <p:spPr>
          <a:xfrm>
            <a:off x="4861595" y="6101306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저시력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학생지도</a:t>
            </a:r>
            <a:endParaRPr lang="en-US" altLang="ko-KR" sz="1100" dirty="0"/>
          </a:p>
        </p:txBody>
      </p:sp>
      <p:sp>
        <p:nvSpPr>
          <p:cNvPr id="91" name="직사각형 90"/>
          <p:cNvSpPr/>
          <p:nvPr/>
        </p:nvSpPr>
        <p:spPr>
          <a:xfrm>
            <a:off x="3708673" y="6101306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장애학생</a:t>
            </a:r>
            <a:endParaRPr lang="en-US" altLang="ko-KR" sz="1100" dirty="0"/>
          </a:p>
          <a:p>
            <a:pPr algn="ctr"/>
            <a:r>
              <a:rPr lang="ko-KR" altLang="en-US" sz="1100" dirty="0"/>
              <a:t>통합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교육론</a:t>
            </a:r>
            <a:endParaRPr lang="en-US" altLang="ko-KR" sz="1100" dirty="0"/>
          </a:p>
        </p:txBody>
      </p:sp>
      <p:sp>
        <p:nvSpPr>
          <p:cNvPr id="92" name="직사각형 91"/>
          <p:cNvSpPr/>
          <p:nvPr/>
        </p:nvSpPr>
        <p:spPr>
          <a:xfrm>
            <a:off x="3708673" y="4517130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시각장애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학생교육</a:t>
            </a:r>
            <a:endParaRPr lang="en-US" altLang="ko-KR" sz="1100" dirty="0"/>
          </a:p>
        </p:txBody>
      </p:sp>
      <p:sp>
        <p:nvSpPr>
          <p:cNvPr id="93" name="직사각형 92"/>
          <p:cNvSpPr/>
          <p:nvPr/>
        </p:nvSpPr>
        <p:spPr>
          <a:xfrm>
            <a:off x="3709467" y="5309218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보행훈련</a:t>
            </a:r>
            <a:endParaRPr lang="en-US" altLang="ko-KR" sz="1100" dirty="0"/>
          </a:p>
        </p:txBody>
      </p:sp>
      <p:sp>
        <p:nvSpPr>
          <p:cNvPr id="94" name="직사각형 93"/>
          <p:cNvSpPr/>
          <p:nvPr/>
        </p:nvSpPr>
        <p:spPr>
          <a:xfrm>
            <a:off x="1549227" y="3672508"/>
            <a:ext cx="910540" cy="674339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현장특수</a:t>
            </a:r>
            <a:endParaRPr lang="en-US" altLang="ko-KR" sz="1100" dirty="0">
              <a:solidFill>
                <a:schemeClr val="tx1"/>
              </a:solidFill>
            </a:endParaRPr>
          </a:p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교육의</a:t>
            </a:r>
            <a:endParaRPr lang="en-US" altLang="ko-KR" sz="1100" dirty="0">
              <a:solidFill>
                <a:schemeClr val="tx1"/>
              </a:solidFill>
            </a:endParaRPr>
          </a:p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이해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95" name="직사각형 94"/>
          <p:cNvSpPr/>
          <p:nvPr/>
        </p:nvSpPr>
        <p:spPr>
          <a:xfrm>
            <a:off x="541116" y="4131252"/>
            <a:ext cx="862535" cy="6429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</a:t>
            </a:r>
          </a:p>
          <a:p>
            <a:pPr algn="ctr"/>
            <a:r>
              <a:rPr lang="ko-KR" altLang="en-US" sz="1100" dirty="0"/>
              <a:t>교육학</a:t>
            </a:r>
            <a:endParaRPr lang="en-US" altLang="ko-KR" sz="1100" dirty="0"/>
          </a:p>
        </p:txBody>
      </p:sp>
      <p:sp>
        <p:nvSpPr>
          <p:cNvPr id="96" name="직사각형 95"/>
          <p:cNvSpPr/>
          <p:nvPr/>
        </p:nvSpPr>
        <p:spPr>
          <a:xfrm>
            <a:off x="1549227" y="4517130"/>
            <a:ext cx="910540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장애아</a:t>
            </a:r>
            <a:endParaRPr lang="en-US" altLang="ko-KR" sz="1100" dirty="0"/>
          </a:p>
          <a:p>
            <a:pPr algn="ctr"/>
            <a:r>
              <a:rPr lang="ko-KR" altLang="en-US" sz="1100" dirty="0"/>
              <a:t>발달</a:t>
            </a:r>
            <a:endParaRPr lang="en-US" altLang="ko-KR" sz="1100" dirty="0"/>
          </a:p>
          <a:p>
            <a:pPr algn="ctr"/>
            <a:r>
              <a:rPr lang="ko-KR" altLang="en-US" sz="1100" dirty="0"/>
              <a:t>심리학</a:t>
            </a:r>
            <a:endParaRPr lang="en-US" altLang="ko-KR" sz="1100" dirty="0"/>
          </a:p>
        </p:txBody>
      </p:sp>
      <p:sp>
        <p:nvSpPr>
          <p:cNvPr id="97" name="직사각형 96"/>
          <p:cNvSpPr/>
          <p:nvPr/>
        </p:nvSpPr>
        <p:spPr>
          <a:xfrm>
            <a:off x="4869212" y="6893394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청각장애학생 교육과정 및</a:t>
            </a:r>
            <a:endParaRPr lang="en-US" altLang="ko-KR" sz="1100" dirty="0"/>
          </a:p>
          <a:p>
            <a:pPr algn="ctr"/>
            <a:r>
              <a:rPr lang="ko-KR" altLang="en-US" sz="1100" dirty="0"/>
              <a:t>지도</a:t>
            </a:r>
            <a:endParaRPr lang="en-US" altLang="ko-KR" sz="1100" dirty="0"/>
          </a:p>
        </p:txBody>
      </p:sp>
      <p:sp>
        <p:nvSpPr>
          <p:cNvPr id="98" name="직사각형 97"/>
          <p:cNvSpPr/>
          <p:nvPr/>
        </p:nvSpPr>
        <p:spPr>
          <a:xfrm>
            <a:off x="2650513" y="6893394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</a:t>
            </a:r>
            <a:endParaRPr lang="en-US" altLang="ko-KR" sz="1100" dirty="0"/>
          </a:p>
          <a:p>
            <a:pPr algn="ctr"/>
            <a:r>
              <a:rPr lang="ko-KR" altLang="en-US" sz="1100" dirty="0"/>
              <a:t>대상학생</a:t>
            </a:r>
            <a:endParaRPr lang="en-US" altLang="ko-KR" sz="1100" dirty="0"/>
          </a:p>
          <a:p>
            <a:pPr algn="ctr"/>
            <a:r>
              <a:rPr lang="ko-KR" altLang="en-US" sz="1100" dirty="0"/>
              <a:t>진단 및</a:t>
            </a:r>
            <a:endParaRPr lang="en-US" altLang="ko-KR" sz="1100" dirty="0"/>
          </a:p>
          <a:p>
            <a:pPr algn="ctr"/>
            <a:r>
              <a:rPr lang="ko-KR" altLang="en-US" sz="1100" dirty="0"/>
              <a:t>평가</a:t>
            </a:r>
            <a:endParaRPr lang="en-US" altLang="ko-KR" sz="1100" dirty="0"/>
          </a:p>
        </p:txBody>
      </p:sp>
      <p:sp>
        <p:nvSpPr>
          <p:cNvPr id="99" name="직사각형 98"/>
          <p:cNvSpPr/>
          <p:nvPr/>
        </p:nvSpPr>
        <p:spPr>
          <a:xfrm>
            <a:off x="6876256" y="6903627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전환교육</a:t>
            </a:r>
            <a:endParaRPr lang="en-US" altLang="ko-KR" sz="1100" dirty="0"/>
          </a:p>
        </p:txBody>
      </p:sp>
      <p:sp>
        <p:nvSpPr>
          <p:cNvPr id="100" name="직사각형 99"/>
          <p:cNvSpPr/>
          <p:nvPr/>
        </p:nvSpPr>
        <p:spPr>
          <a:xfrm>
            <a:off x="4869212" y="7685482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청각장애학생</a:t>
            </a:r>
            <a:endParaRPr lang="en-US" altLang="ko-KR" sz="1100" dirty="0"/>
          </a:p>
          <a:p>
            <a:pPr algn="ctr"/>
            <a:r>
              <a:rPr lang="ko-KR" altLang="en-US" sz="1100" dirty="0"/>
              <a:t>언어지도</a:t>
            </a:r>
            <a:endParaRPr lang="en-US" altLang="ko-KR" sz="1100" dirty="0"/>
          </a:p>
        </p:txBody>
      </p:sp>
      <p:sp>
        <p:nvSpPr>
          <p:cNvPr id="101" name="직사각형 100"/>
          <p:cNvSpPr/>
          <p:nvPr/>
        </p:nvSpPr>
        <p:spPr>
          <a:xfrm>
            <a:off x="5877324" y="7685482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청각장애학생교과지도법</a:t>
            </a:r>
            <a:endParaRPr lang="en-US" altLang="ko-KR" sz="1100" dirty="0"/>
          </a:p>
        </p:txBody>
      </p:sp>
      <p:sp>
        <p:nvSpPr>
          <p:cNvPr id="103" name="직사각형 102"/>
          <p:cNvSpPr/>
          <p:nvPr/>
        </p:nvSpPr>
        <p:spPr>
          <a:xfrm>
            <a:off x="4869212" y="8477570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읽기쓰기</a:t>
            </a:r>
            <a:endParaRPr lang="en-US" altLang="ko-KR" sz="1100" dirty="0"/>
          </a:p>
          <a:p>
            <a:pPr algn="ctr"/>
            <a:r>
              <a:rPr lang="ko-KR" altLang="en-US" sz="1100" dirty="0"/>
              <a:t>장애학생교육</a:t>
            </a:r>
            <a:endParaRPr lang="en-US" altLang="ko-KR" sz="1100" dirty="0"/>
          </a:p>
        </p:txBody>
      </p:sp>
      <p:sp>
        <p:nvSpPr>
          <p:cNvPr id="104" name="직사각형 103"/>
          <p:cNvSpPr/>
          <p:nvPr/>
        </p:nvSpPr>
        <p:spPr>
          <a:xfrm>
            <a:off x="5877324" y="8477570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수학장애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학생교육</a:t>
            </a:r>
            <a:endParaRPr lang="en-US" altLang="ko-KR" sz="1100" dirty="0"/>
          </a:p>
        </p:txBody>
      </p:sp>
      <p:sp>
        <p:nvSpPr>
          <p:cNvPr id="105" name="직사각형 104"/>
          <p:cNvSpPr/>
          <p:nvPr/>
        </p:nvSpPr>
        <p:spPr>
          <a:xfrm>
            <a:off x="6885436" y="7685481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자폐성</a:t>
            </a:r>
            <a:endParaRPr lang="en-US" altLang="ko-KR" sz="1100" dirty="0"/>
          </a:p>
          <a:p>
            <a:pPr algn="ctr"/>
            <a:r>
              <a:rPr lang="ko-KR" altLang="en-US" sz="1100" dirty="0"/>
              <a:t>장애학생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</a:t>
            </a:r>
            <a:endParaRPr lang="en-US" altLang="ko-KR" sz="1100" dirty="0"/>
          </a:p>
        </p:txBody>
      </p:sp>
      <p:sp>
        <p:nvSpPr>
          <p:cNvPr id="106" name="직사각형 105"/>
          <p:cNvSpPr/>
          <p:nvPr/>
        </p:nvSpPr>
        <p:spPr>
          <a:xfrm>
            <a:off x="4832569" y="12529489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지적장애학생 언어지도</a:t>
            </a:r>
            <a:endParaRPr lang="en-US" altLang="ko-KR" sz="1100" dirty="0"/>
          </a:p>
        </p:txBody>
      </p:sp>
      <p:sp>
        <p:nvSpPr>
          <p:cNvPr id="107" name="직사각형 106"/>
          <p:cNvSpPr/>
          <p:nvPr/>
        </p:nvSpPr>
        <p:spPr>
          <a:xfrm>
            <a:off x="5818863" y="5309218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정서</a:t>
            </a:r>
            <a:r>
              <a:rPr lang="en-US" altLang="ko-KR" sz="1100" dirty="0"/>
              <a:t>·</a:t>
            </a:r>
            <a:r>
              <a:rPr lang="ko-KR" altLang="en-US" sz="1100" dirty="0"/>
              <a:t>행동</a:t>
            </a:r>
            <a:endParaRPr lang="en-US" altLang="ko-KR" sz="1100" dirty="0"/>
          </a:p>
          <a:p>
            <a:pPr algn="ctr"/>
            <a:r>
              <a:rPr lang="ko-KR" altLang="en-US" sz="1100" dirty="0"/>
              <a:t>장애학생교육</a:t>
            </a:r>
            <a:endParaRPr lang="en-US" altLang="ko-KR" sz="1100" dirty="0"/>
          </a:p>
        </p:txBody>
      </p:sp>
      <p:sp>
        <p:nvSpPr>
          <p:cNvPr id="109" name="직사각형 108"/>
          <p:cNvSpPr/>
          <p:nvPr/>
        </p:nvSpPr>
        <p:spPr>
          <a:xfrm>
            <a:off x="3717084" y="6893394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청각장애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학생교육</a:t>
            </a:r>
            <a:endParaRPr lang="en-US" altLang="ko-KR" sz="1100" dirty="0"/>
          </a:p>
        </p:txBody>
      </p:sp>
      <p:sp>
        <p:nvSpPr>
          <p:cNvPr id="110" name="직사각형 109"/>
          <p:cNvSpPr/>
          <p:nvPr/>
        </p:nvSpPr>
        <p:spPr>
          <a:xfrm>
            <a:off x="3717084" y="8477570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학습장애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학생교육</a:t>
            </a:r>
            <a:endParaRPr lang="en-US" altLang="ko-KR" sz="1100" dirty="0"/>
          </a:p>
        </p:txBody>
      </p:sp>
      <p:sp>
        <p:nvSpPr>
          <p:cNvPr id="111" name="직사각형 110"/>
          <p:cNvSpPr/>
          <p:nvPr/>
        </p:nvSpPr>
        <p:spPr>
          <a:xfrm>
            <a:off x="5891174" y="10153225"/>
            <a:ext cx="865374" cy="684076"/>
          </a:xfrm>
          <a:prstGeom prst="rect">
            <a:avLst/>
          </a:prstGeom>
          <a:solidFill>
            <a:schemeClr val="accent5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</a:t>
            </a:r>
            <a:endParaRPr lang="en-US" altLang="ko-KR" sz="1100" dirty="0"/>
          </a:p>
          <a:p>
            <a:pPr algn="ctr"/>
            <a:r>
              <a:rPr lang="ko-KR" altLang="en-US" sz="1100"/>
              <a:t>교과교육론</a:t>
            </a:r>
            <a:endParaRPr lang="en-US" altLang="ko-KR" sz="1100" dirty="0"/>
          </a:p>
        </p:txBody>
      </p:sp>
      <p:sp>
        <p:nvSpPr>
          <p:cNvPr id="114" name="직사각형 113"/>
          <p:cNvSpPr/>
          <p:nvPr/>
        </p:nvSpPr>
        <p:spPr>
          <a:xfrm>
            <a:off x="4869212" y="10153225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중복</a:t>
            </a:r>
            <a:r>
              <a:rPr lang="en-US" altLang="ko-KR" sz="1100" dirty="0"/>
              <a:t>·</a:t>
            </a:r>
            <a:r>
              <a:rPr lang="ko-KR" altLang="en-US" sz="1100" dirty="0"/>
              <a:t>지체 장애학생지도법</a:t>
            </a:r>
            <a:endParaRPr lang="en-US" altLang="ko-KR" sz="1100" dirty="0"/>
          </a:p>
        </p:txBody>
      </p:sp>
      <p:sp>
        <p:nvSpPr>
          <p:cNvPr id="116" name="직사각형 115"/>
          <p:cNvSpPr/>
          <p:nvPr/>
        </p:nvSpPr>
        <p:spPr>
          <a:xfrm>
            <a:off x="4869212" y="10945313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중복</a:t>
            </a:r>
            <a:r>
              <a:rPr lang="en-US" altLang="ko-KR" sz="1100" dirty="0"/>
              <a:t>·</a:t>
            </a:r>
            <a:r>
              <a:rPr lang="ko-KR" altLang="en-US" sz="1100" dirty="0"/>
              <a:t>지체</a:t>
            </a:r>
            <a:endParaRPr lang="en-US" altLang="ko-KR" sz="1100" dirty="0"/>
          </a:p>
          <a:p>
            <a:pPr algn="ctr"/>
            <a:r>
              <a:rPr lang="ko-KR" altLang="en-US" sz="1100" dirty="0"/>
              <a:t>장애학생재활지도</a:t>
            </a:r>
            <a:endParaRPr lang="en-US" altLang="ko-KR" sz="1100" dirty="0"/>
          </a:p>
        </p:txBody>
      </p:sp>
      <p:sp>
        <p:nvSpPr>
          <p:cNvPr id="117" name="직사각형 116"/>
          <p:cNvSpPr/>
          <p:nvPr/>
        </p:nvSpPr>
        <p:spPr>
          <a:xfrm>
            <a:off x="5877324" y="10945313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지체장애학생 교과지도법</a:t>
            </a:r>
            <a:endParaRPr lang="en-US" altLang="ko-KR" sz="1100" dirty="0"/>
          </a:p>
        </p:txBody>
      </p:sp>
      <p:sp>
        <p:nvSpPr>
          <p:cNvPr id="118" name="직사각형 117"/>
          <p:cNvSpPr/>
          <p:nvPr/>
        </p:nvSpPr>
        <p:spPr>
          <a:xfrm>
            <a:off x="4869213" y="11737401"/>
            <a:ext cx="828731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</a:t>
            </a:r>
            <a:endParaRPr lang="en-US" altLang="ko-KR" sz="1100" dirty="0"/>
          </a:p>
          <a:p>
            <a:pPr algn="ctr"/>
            <a:r>
              <a:rPr lang="ko-KR" altLang="en-US" sz="1100" dirty="0"/>
              <a:t>역사 및 철학</a:t>
            </a:r>
            <a:endParaRPr lang="en-US" altLang="ko-KR" sz="1100" dirty="0"/>
          </a:p>
        </p:txBody>
      </p:sp>
      <p:sp>
        <p:nvSpPr>
          <p:cNvPr id="119" name="직사각형 118"/>
          <p:cNvSpPr/>
          <p:nvPr/>
        </p:nvSpPr>
        <p:spPr>
          <a:xfrm>
            <a:off x="5877324" y="11737401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특수교육</a:t>
            </a:r>
            <a:endParaRPr lang="en-US" altLang="ko-KR" sz="1100"/>
          </a:p>
          <a:p>
            <a:pPr algn="ctr"/>
            <a:r>
              <a:rPr lang="ko-KR" altLang="en-US" sz="1100"/>
              <a:t>교사론</a:t>
            </a:r>
            <a:endParaRPr lang="en-US" altLang="ko-KR" sz="1100"/>
          </a:p>
        </p:txBody>
      </p:sp>
      <p:sp>
        <p:nvSpPr>
          <p:cNvPr id="120" name="직사각형 119"/>
          <p:cNvSpPr/>
          <p:nvPr/>
        </p:nvSpPr>
        <p:spPr>
          <a:xfrm>
            <a:off x="7907398" y="10137024"/>
            <a:ext cx="792088" cy="684076"/>
          </a:xfrm>
          <a:prstGeom prst="rect">
            <a:avLst/>
          </a:prstGeom>
          <a:solidFill>
            <a:schemeClr val="accent5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</a:t>
            </a:r>
            <a:endParaRPr lang="en-US" altLang="ko-KR" sz="1100" dirty="0"/>
          </a:p>
          <a:p>
            <a:pPr algn="ctr"/>
            <a:r>
              <a:rPr lang="ko-KR" altLang="en-US" sz="1100" dirty="0"/>
              <a:t>논리 및 논술</a:t>
            </a:r>
            <a:endParaRPr lang="en-US" altLang="ko-KR" sz="1100" dirty="0"/>
          </a:p>
        </p:txBody>
      </p:sp>
      <p:sp>
        <p:nvSpPr>
          <p:cNvPr id="121" name="직사각형 120"/>
          <p:cNvSpPr/>
          <p:nvPr/>
        </p:nvSpPr>
        <p:spPr>
          <a:xfrm>
            <a:off x="2701355" y="10153225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지체장애학생교육</a:t>
            </a:r>
            <a:endParaRPr lang="en-US" altLang="ko-KR" sz="1100" dirty="0"/>
          </a:p>
        </p:txBody>
      </p:sp>
      <p:sp>
        <p:nvSpPr>
          <p:cNvPr id="124" name="직사각형 123"/>
          <p:cNvSpPr/>
          <p:nvPr/>
        </p:nvSpPr>
        <p:spPr>
          <a:xfrm>
            <a:off x="2701355" y="12529489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지적장애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학생교육</a:t>
            </a:r>
            <a:endParaRPr lang="en-US" altLang="ko-KR" sz="1100" dirty="0"/>
          </a:p>
        </p:txBody>
      </p:sp>
      <p:sp>
        <p:nvSpPr>
          <p:cNvPr id="126" name="직사각형 125"/>
          <p:cNvSpPr/>
          <p:nvPr/>
        </p:nvSpPr>
        <p:spPr>
          <a:xfrm>
            <a:off x="5868144" y="13349350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지적장애학생교과지도법</a:t>
            </a:r>
            <a:endParaRPr lang="en-US" altLang="ko-KR" sz="1100" dirty="0"/>
          </a:p>
        </p:txBody>
      </p:sp>
      <p:sp>
        <p:nvSpPr>
          <p:cNvPr id="127" name="직사각형 126"/>
          <p:cNvSpPr/>
          <p:nvPr/>
        </p:nvSpPr>
        <p:spPr>
          <a:xfrm>
            <a:off x="4861595" y="4497710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의사소통장애학생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</a:t>
            </a:r>
            <a:endParaRPr lang="en-US" altLang="ko-KR" sz="1100" dirty="0"/>
          </a:p>
        </p:txBody>
      </p:sp>
      <p:sp>
        <p:nvSpPr>
          <p:cNvPr id="128" name="직사각형 127"/>
          <p:cNvSpPr/>
          <p:nvPr/>
        </p:nvSpPr>
        <p:spPr>
          <a:xfrm>
            <a:off x="4861595" y="9315398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중도</a:t>
            </a:r>
            <a:r>
              <a:rPr lang="en-US" altLang="ko-KR" sz="1100" dirty="0"/>
              <a:t>·</a:t>
            </a:r>
            <a:r>
              <a:rPr lang="ko-KR" altLang="en-US" sz="1100" dirty="0"/>
              <a:t>중복장애학생교육</a:t>
            </a:r>
            <a:endParaRPr lang="en-US" altLang="ko-KR" sz="1100" dirty="0"/>
          </a:p>
        </p:txBody>
      </p:sp>
      <p:sp>
        <p:nvSpPr>
          <p:cNvPr id="129" name="직사각형 128"/>
          <p:cNvSpPr/>
          <p:nvPr/>
        </p:nvSpPr>
        <p:spPr>
          <a:xfrm>
            <a:off x="5869707" y="12529489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행동수정</a:t>
            </a:r>
            <a:endParaRPr lang="en-US" altLang="ko-KR" sz="1100" dirty="0"/>
          </a:p>
          <a:p>
            <a:pPr algn="ctr"/>
            <a:r>
              <a:rPr lang="ko-KR" altLang="en-US" sz="1100" dirty="0"/>
              <a:t>및</a:t>
            </a:r>
            <a:endParaRPr lang="en-US" altLang="ko-KR" sz="1100" dirty="0"/>
          </a:p>
          <a:p>
            <a:pPr algn="ctr"/>
            <a:r>
              <a:rPr lang="ko-KR" altLang="en-US" sz="1100" dirty="0"/>
              <a:t>행동지원</a:t>
            </a:r>
            <a:endParaRPr lang="en-US" altLang="ko-KR" sz="1100" dirty="0"/>
          </a:p>
        </p:txBody>
      </p:sp>
      <p:cxnSp>
        <p:nvCxnSpPr>
          <p:cNvPr id="133" name="직선 화살표 연결선 132"/>
          <p:cNvCxnSpPr>
            <a:stCxn id="92" idx="2"/>
            <a:endCxn id="93" idx="0"/>
          </p:cNvCxnSpPr>
          <p:nvPr/>
        </p:nvCxnSpPr>
        <p:spPr>
          <a:xfrm>
            <a:off x="4141360" y="5201206"/>
            <a:ext cx="794" cy="108012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화살표 연결선 133"/>
          <p:cNvCxnSpPr>
            <a:stCxn id="93" idx="3"/>
            <a:endCxn id="86" idx="1"/>
          </p:cNvCxnSpPr>
          <p:nvPr/>
        </p:nvCxnSpPr>
        <p:spPr>
          <a:xfrm>
            <a:off x="4574841" y="5651256"/>
            <a:ext cx="286754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직선 화살표 연결선 134"/>
          <p:cNvCxnSpPr>
            <a:stCxn id="86" idx="2"/>
            <a:endCxn id="89" idx="0"/>
          </p:cNvCxnSpPr>
          <p:nvPr/>
        </p:nvCxnSpPr>
        <p:spPr>
          <a:xfrm>
            <a:off x="5294282" y="5993294"/>
            <a:ext cx="0" cy="108012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직선 화살표 연결선 136"/>
          <p:cNvCxnSpPr>
            <a:stCxn id="109" idx="3"/>
            <a:endCxn id="97" idx="1"/>
          </p:cNvCxnSpPr>
          <p:nvPr/>
        </p:nvCxnSpPr>
        <p:spPr>
          <a:xfrm>
            <a:off x="4582458" y="7235432"/>
            <a:ext cx="286754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화살표 연결선 137"/>
          <p:cNvCxnSpPr>
            <a:stCxn id="97" idx="2"/>
            <a:endCxn id="100" idx="0"/>
          </p:cNvCxnSpPr>
          <p:nvPr/>
        </p:nvCxnSpPr>
        <p:spPr>
          <a:xfrm>
            <a:off x="5301899" y="7577470"/>
            <a:ext cx="0" cy="108012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직선 화살표 연결선 138"/>
          <p:cNvCxnSpPr>
            <a:stCxn id="100" idx="3"/>
            <a:endCxn id="101" idx="1"/>
          </p:cNvCxnSpPr>
          <p:nvPr/>
        </p:nvCxnSpPr>
        <p:spPr>
          <a:xfrm>
            <a:off x="5734586" y="8027520"/>
            <a:ext cx="142738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직선 화살표 연결선 139"/>
          <p:cNvCxnSpPr>
            <a:stCxn id="110" idx="3"/>
            <a:endCxn id="103" idx="1"/>
          </p:cNvCxnSpPr>
          <p:nvPr/>
        </p:nvCxnSpPr>
        <p:spPr>
          <a:xfrm>
            <a:off x="4582458" y="8819608"/>
            <a:ext cx="286754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화살표 연결선 140"/>
          <p:cNvCxnSpPr>
            <a:stCxn id="103" idx="3"/>
            <a:endCxn id="104" idx="1"/>
          </p:cNvCxnSpPr>
          <p:nvPr/>
        </p:nvCxnSpPr>
        <p:spPr>
          <a:xfrm>
            <a:off x="5734586" y="8819608"/>
            <a:ext cx="142738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화살표 연결선 144"/>
          <p:cNvCxnSpPr>
            <a:stCxn id="114" idx="2"/>
            <a:endCxn id="116" idx="0"/>
          </p:cNvCxnSpPr>
          <p:nvPr/>
        </p:nvCxnSpPr>
        <p:spPr>
          <a:xfrm>
            <a:off x="5301899" y="10837301"/>
            <a:ext cx="0" cy="108012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직선 화살표 연결선 145"/>
          <p:cNvCxnSpPr>
            <a:stCxn id="116" idx="3"/>
            <a:endCxn id="117" idx="1"/>
          </p:cNvCxnSpPr>
          <p:nvPr/>
        </p:nvCxnSpPr>
        <p:spPr>
          <a:xfrm>
            <a:off x="5734586" y="11287351"/>
            <a:ext cx="142738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화살표 연결선 146"/>
          <p:cNvCxnSpPr>
            <a:stCxn id="118" idx="3"/>
            <a:endCxn id="119" idx="1"/>
          </p:cNvCxnSpPr>
          <p:nvPr/>
        </p:nvCxnSpPr>
        <p:spPr>
          <a:xfrm>
            <a:off x="5697942" y="12079439"/>
            <a:ext cx="179382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직선 화살표 연결선 167"/>
          <p:cNvCxnSpPr>
            <a:endCxn id="85" idx="1"/>
          </p:cNvCxnSpPr>
          <p:nvPr/>
        </p:nvCxnSpPr>
        <p:spPr>
          <a:xfrm flipV="1">
            <a:off x="2458493" y="4009678"/>
            <a:ext cx="5563839" cy="7853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0" name="직사각형 169"/>
          <p:cNvSpPr/>
          <p:nvPr/>
        </p:nvSpPr>
        <p:spPr>
          <a:xfrm>
            <a:off x="2651151" y="7685482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글로벌</a:t>
            </a:r>
            <a:endParaRPr lang="en-US" altLang="ko-KR" sz="1100" dirty="0"/>
          </a:p>
          <a:p>
            <a:pPr algn="ctr"/>
            <a:r>
              <a:rPr lang="ko-KR" altLang="en-US" sz="1100" dirty="0"/>
              <a:t>특수교육의 현황</a:t>
            </a:r>
            <a:endParaRPr lang="en-US" altLang="ko-KR" sz="1100" dirty="0"/>
          </a:p>
        </p:txBody>
      </p:sp>
      <p:cxnSp>
        <p:nvCxnSpPr>
          <p:cNvPr id="181" name="직선 화살표 연결선 180"/>
          <p:cNvCxnSpPr>
            <a:stCxn id="121" idx="3"/>
            <a:endCxn id="114" idx="1"/>
          </p:cNvCxnSpPr>
          <p:nvPr/>
        </p:nvCxnSpPr>
        <p:spPr>
          <a:xfrm>
            <a:off x="3566729" y="10495263"/>
            <a:ext cx="1302483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직선 화살표 연결선 182"/>
          <p:cNvCxnSpPr>
            <a:stCxn id="124" idx="3"/>
            <a:endCxn id="106" idx="1"/>
          </p:cNvCxnSpPr>
          <p:nvPr/>
        </p:nvCxnSpPr>
        <p:spPr>
          <a:xfrm>
            <a:off x="3566729" y="12871527"/>
            <a:ext cx="1265840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직선 화살표 연결선 187"/>
          <p:cNvCxnSpPr>
            <a:cxnSpLocks/>
          </p:cNvCxnSpPr>
          <p:nvPr/>
        </p:nvCxnSpPr>
        <p:spPr>
          <a:xfrm flipH="1">
            <a:off x="6300831" y="13213565"/>
            <a:ext cx="1563" cy="134281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직사각형 194"/>
          <p:cNvSpPr/>
          <p:nvPr/>
        </p:nvSpPr>
        <p:spPr>
          <a:xfrm>
            <a:off x="575606" y="13934296"/>
            <a:ext cx="360040" cy="3600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7" name="TextBox 196"/>
          <p:cNvSpPr txBox="1"/>
          <p:nvPr/>
        </p:nvSpPr>
        <p:spPr>
          <a:xfrm>
            <a:off x="935645" y="13929651"/>
            <a:ext cx="1804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: </a:t>
            </a:r>
            <a:r>
              <a:rPr lang="ko-KR" altLang="en-US" dirty="0" err="1"/>
              <a:t>기본이수과목</a:t>
            </a:r>
            <a:endParaRPr lang="ko-KR" altLang="en-US" dirty="0"/>
          </a:p>
        </p:txBody>
      </p:sp>
      <p:sp>
        <p:nvSpPr>
          <p:cNvPr id="81" name="직사각형 80">
            <a:extLst>
              <a:ext uri="{FF2B5EF4-FFF2-40B4-BE49-F238E27FC236}">
                <a16:creationId xmlns:a16="http://schemas.microsoft.com/office/drawing/2014/main" id="{57C05308-F54C-4C0E-9A2A-BECA724F2F6B}"/>
              </a:ext>
            </a:extLst>
          </p:cNvPr>
          <p:cNvSpPr/>
          <p:nvPr/>
        </p:nvSpPr>
        <p:spPr>
          <a:xfrm>
            <a:off x="2627784" y="8474185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</a:t>
            </a:r>
            <a:endParaRPr lang="en-US" altLang="ko-KR" sz="1100" dirty="0"/>
          </a:p>
          <a:p>
            <a:pPr algn="ctr"/>
            <a:r>
              <a:rPr lang="ko-KR" altLang="en-US" sz="1100" dirty="0"/>
              <a:t>공학</a:t>
            </a:r>
            <a:endParaRPr lang="en-US" altLang="ko-KR" sz="1100" dirty="0"/>
          </a:p>
        </p:txBody>
      </p: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E159E0D2-2BA8-406B-A2EF-82F5F99DFBB6}"/>
              </a:ext>
            </a:extLst>
          </p:cNvPr>
          <p:cNvSpPr/>
          <p:nvPr/>
        </p:nvSpPr>
        <p:spPr>
          <a:xfrm>
            <a:off x="3709467" y="7685481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보완대체</a:t>
            </a:r>
            <a:endParaRPr lang="en-US" altLang="ko-KR" sz="1100" dirty="0"/>
          </a:p>
          <a:p>
            <a:pPr algn="ctr"/>
            <a:r>
              <a:rPr lang="ko-KR" altLang="en-US" sz="1100" dirty="0"/>
              <a:t>의사소통</a:t>
            </a:r>
            <a:endParaRPr lang="en-US" altLang="ko-KR" sz="1100" dirty="0"/>
          </a:p>
        </p:txBody>
      </p:sp>
      <p:sp>
        <p:nvSpPr>
          <p:cNvPr id="112" name="직사각형 111">
            <a:extLst>
              <a:ext uri="{FF2B5EF4-FFF2-40B4-BE49-F238E27FC236}">
                <a16:creationId xmlns:a16="http://schemas.microsoft.com/office/drawing/2014/main" id="{4DAB010B-EB32-4B75-A4DF-A56E5D5BC33C}"/>
              </a:ext>
            </a:extLst>
          </p:cNvPr>
          <p:cNvSpPr/>
          <p:nvPr/>
        </p:nvSpPr>
        <p:spPr>
          <a:xfrm>
            <a:off x="2650513" y="6101306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특수교육교육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과정론</a:t>
            </a:r>
            <a:endParaRPr lang="en-US" altLang="ko-KR" sz="1100" dirty="0"/>
          </a:p>
        </p:txBody>
      </p:sp>
      <p:sp>
        <p:nvSpPr>
          <p:cNvPr id="102" name="직사각형 101"/>
          <p:cNvSpPr/>
          <p:nvPr/>
        </p:nvSpPr>
        <p:spPr>
          <a:xfrm>
            <a:off x="6885436" y="10137024"/>
            <a:ext cx="865374" cy="684076"/>
          </a:xfrm>
          <a:prstGeom prst="rect">
            <a:avLst/>
          </a:prstGeom>
          <a:solidFill>
            <a:schemeClr val="accent5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특수교육교재연구 및 </a:t>
            </a:r>
            <a:r>
              <a:rPr lang="ko-KR" altLang="en-US" sz="1100" dirty="0" err="1"/>
              <a:t>지도법</a:t>
            </a:r>
            <a:endParaRPr lang="en-US" altLang="ko-KR" sz="1100" dirty="0"/>
          </a:p>
        </p:txBody>
      </p:sp>
      <p:cxnSp>
        <p:nvCxnSpPr>
          <p:cNvPr id="4" name="연결선: 꺾임 3">
            <a:extLst>
              <a:ext uri="{FF2B5EF4-FFF2-40B4-BE49-F238E27FC236}">
                <a16:creationId xmlns:a16="http://schemas.microsoft.com/office/drawing/2014/main" id="{E7292048-D67C-4F47-9A4F-E8B6E795D6C3}"/>
              </a:ext>
            </a:extLst>
          </p:cNvPr>
          <p:cNvCxnSpPr>
            <a:cxnSpLocks/>
            <a:stCxn id="119" idx="3"/>
            <a:endCxn id="120" idx="2"/>
          </p:cNvCxnSpPr>
          <p:nvPr/>
        </p:nvCxnSpPr>
        <p:spPr>
          <a:xfrm flipV="1">
            <a:off x="6742698" y="10821100"/>
            <a:ext cx="1560744" cy="12583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직사각형 86">
            <a:extLst>
              <a:ext uri="{FF2B5EF4-FFF2-40B4-BE49-F238E27FC236}">
                <a16:creationId xmlns:a16="http://schemas.microsoft.com/office/drawing/2014/main" id="{06B85BF7-C317-4479-B7F2-22421F3C02E1}"/>
              </a:ext>
            </a:extLst>
          </p:cNvPr>
          <p:cNvSpPr/>
          <p:nvPr/>
        </p:nvSpPr>
        <p:spPr>
          <a:xfrm>
            <a:off x="2915818" y="13933644"/>
            <a:ext cx="360040" cy="360040"/>
          </a:xfrm>
          <a:prstGeom prst="rect">
            <a:avLst/>
          </a:prstGeom>
          <a:solidFill>
            <a:schemeClr val="accent5"/>
          </a:solidFill>
          <a:ln w="317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7567B85-7558-46C8-9392-48A20AADC54F}"/>
              </a:ext>
            </a:extLst>
          </p:cNvPr>
          <p:cNvSpPr txBox="1"/>
          <p:nvPr/>
        </p:nvSpPr>
        <p:spPr>
          <a:xfrm>
            <a:off x="3275857" y="13928999"/>
            <a:ext cx="1804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: </a:t>
            </a:r>
            <a:r>
              <a:rPr lang="ko-KR" altLang="en-US" dirty="0"/>
              <a:t>교과교육영역</a:t>
            </a:r>
          </a:p>
        </p:txBody>
      </p:sp>
      <p:cxnSp>
        <p:nvCxnSpPr>
          <p:cNvPr id="108" name="직선 화살표 연결선 107">
            <a:extLst>
              <a:ext uri="{FF2B5EF4-FFF2-40B4-BE49-F238E27FC236}">
                <a16:creationId xmlns:a16="http://schemas.microsoft.com/office/drawing/2014/main" id="{5E3D0BBC-ED82-460B-A965-C71E37E73946}"/>
              </a:ext>
            </a:extLst>
          </p:cNvPr>
          <p:cNvCxnSpPr/>
          <p:nvPr/>
        </p:nvCxnSpPr>
        <p:spPr>
          <a:xfrm>
            <a:off x="5697942" y="12864525"/>
            <a:ext cx="179382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직사각형 81">
            <a:extLst>
              <a:ext uri="{FF2B5EF4-FFF2-40B4-BE49-F238E27FC236}">
                <a16:creationId xmlns:a16="http://schemas.microsoft.com/office/drawing/2014/main" id="{C8216DDE-663C-4A3B-8E4E-8608FF7D8956}"/>
              </a:ext>
            </a:extLst>
          </p:cNvPr>
          <p:cNvSpPr/>
          <p:nvPr/>
        </p:nvSpPr>
        <p:spPr>
          <a:xfrm>
            <a:off x="539553" y="2808412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컴퓨팅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사고와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코딩 </a:t>
            </a:r>
          </a:p>
        </p:txBody>
      </p:sp>
      <p:sp>
        <p:nvSpPr>
          <p:cNvPr id="83" name="직사각형 82">
            <a:extLst>
              <a:ext uri="{FF2B5EF4-FFF2-40B4-BE49-F238E27FC236}">
                <a16:creationId xmlns:a16="http://schemas.microsoft.com/office/drawing/2014/main" id="{3E6D1FB1-7C9B-4D41-BFD1-8C5D46D6EA01}"/>
              </a:ext>
            </a:extLst>
          </p:cNvPr>
          <p:cNvSpPr/>
          <p:nvPr/>
        </p:nvSpPr>
        <p:spPr>
          <a:xfrm>
            <a:off x="2651790" y="2806185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생활 속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인공지능</a:t>
            </a:r>
          </a:p>
        </p:txBody>
      </p:sp>
      <p:cxnSp>
        <p:nvCxnSpPr>
          <p:cNvPr id="115" name="직선 화살표 연결선 114">
            <a:extLst>
              <a:ext uri="{FF2B5EF4-FFF2-40B4-BE49-F238E27FC236}">
                <a16:creationId xmlns:a16="http://schemas.microsoft.com/office/drawing/2014/main" id="{3DCE40E3-B946-447E-B988-CF73F6EC8B98}"/>
              </a:ext>
            </a:extLst>
          </p:cNvPr>
          <p:cNvCxnSpPr/>
          <p:nvPr/>
        </p:nvCxnSpPr>
        <p:spPr>
          <a:xfrm>
            <a:off x="1403650" y="3120854"/>
            <a:ext cx="1250182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BCFD3D3-71A0-4688-B552-7EB1E5ED0C19}"/>
              </a:ext>
            </a:extLst>
          </p:cNvPr>
          <p:cNvSpPr txBox="1"/>
          <p:nvPr/>
        </p:nvSpPr>
        <p:spPr>
          <a:xfrm>
            <a:off x="2363656" y="5962440"/>
            <a:ext cx="140596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" b="1">
                <a:solidFill>
                  <a:srgbClr val="FF0000"/>
                </a:solidFill>
              </a:rPr>
              <a:t>2021</a:t>
            </a:r>
            <a:r>
              <a:rPr lang="ko-KR" altLang="en-US" sz="600" b="1" dirty="0">
                <a:solidFill>
                  <a:srgbClr val="FF0000"/>
                </a:solidFill>
              </a:rPr>
              <a:t>학년도 입학자부터 필수 이수</a:t>
            </a:r>
          </a:p>
        </p:txBody>
      </p:sp>
      <p:sp>
        <p:nvSpPr>
          <p:cNvPr id="122" name="직사각형 121">
            <a:extLst>
              <a:ext uri="{FF2B5EF4-FFF2-40B4-BE49-F238E27FC236}">
                <a16:creationId xmlns:a16="http://schemas.microsoft.com/office/drawing/2014/main" id="{57198E95-21C7-47FE-992B-99FCB3F3A94E}"/>
              </a:ext>
            </a:extLst>
          </p:cNvPr>
          <p:cNvSpPr/>
          <p:nvPr/>
        </p:nvSpPr>
        <p:spPr>
          <a:xfrm>
            <a:off x="5818863" y="4492355"/>
            <a:ext cx="865374" cy="684076"/>
          </a:xfrm>
          <a:prstGeom prst="rect">
            <a:avLst/>
          </a:prstGeom>
          <a:noFill/>
          <a:ln w="6350">
            <a:solidFill>
              <a:srgbClr val="FF0000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진로</a:t>
            </a:r>
            <a:r>
              <a:rPr lang="en-US" altLang="ko-KR" sz="1100" dirty="0"/>
              <a:t>〮</a:t>
            </a:r>
            <a:r>
              <a:rPr lang="ko-KR" altLang="en-US" sz="1100" dirty="0"/>
              <a:t>취업</a:t>
            </a:r>
            <a:endParaRPr lang="en-US" altLang="ko-KR" sz="1100" dirty="0"/>
          </a:p>
          <a:p>
            <a:pPr algn="ctr"/>
            <a:r>
              <a:rPr lang="ko-KR" altLang="en-US" sz="1100" dirty="0"/>
              <a:t>설계</a:t>
            </a:r>
            <a:endParaRPr lang="en-US" altLang="ko-KR" sz="1100" dirty="0"/>
          </a:p>
          <a:p>
            <a:pPr algn="ctr"/>
            <a:r>
              <a:rPr lang="en-US" altLang="ko-KR" sz="1100" dirty="0">
                <a:solidFill>
                  <a:srgbClr val="FF0000"/>
                </a:solidFill>
              </a:rPr>
              <a:t>(</a:t>
            </a:r>
            <a:r>
              <a:rPr lang="ko-KR" altLang="en-US" sz="1100" dirty="0" err="1">
                <a:solidFill>
                  <a:srgbClr val="FF0000"/>
                </a:solidFill>
              </a:rPr>
              <a:t>전필</a:t>
            </a:r>
            <a:r>
              <a:rPr lang="en-US" altLang="ko-KR" sz="1100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58626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164</Words>
  <Application>Microsoft Office PowerPoint</Application>
  <PresentationFormat>사용자 지정</PresentationFormat>
  <Paragraphs>109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OWNER</cp:lastModifiedBy>
  <cp:revision>32</cp:revision>
  <dcterms:created xsi:type="dcterms:W3CDTF">2017-03-20T02:20:37Z</dcterms:created>
  <dcterms:modified xsi:type="dcterms:W3CDTF">2023-07-07T06:24:32Z</dcterms:modified>
</cp:coreProperties>
</file>