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67" r:id="rId4"/>
    <p:sldId id="273" r:id="rId5"/>
    <p:sldId id="262" r:id="rId6"/>
    <p:sldId id="263" r:id="rId7"/>
    <p:sldId id="277" r:id="rId8"/>
    <p:sldId id="265" r:id="rId9"/>
    <p:sldId id="278" r:id="rId10"/>
    <p:sldId id="269" r:id="rId11"/>
    <p:sldId id="270" r:id="rId12"/>
    <p:sldId id="279" r:id="rId13"/>
    <p:sldId id="280" r:id="rId14"/>
    <p:sldId id="271" r:id="rId15"/>
  </p:sldIdLst>
  <p:sldSz cx="9144000" cy="6858000" type="screen4x3"/>
  <p:notesSz cx="6858000" cy="9144000"/>
  <p:photoAlbum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208A7-5945-42F2-8240-C43051E893E7}" type="datetimeFigureOut">
              <a:rPr lang="ko-KR" altLang="en-US" smtClean="0"/>
              <a:pPr/>
              <a:t>2014-05-16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A8FA5-D788-450F-A5B9-C6862D9A051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208A7-5945-42F2-8240-C43051E893E7}" type="datetimeFigureOut">
              <a:rPr lang="ko-KR" altLang="en-US" smtClean="0"/>
              <a:pPr/>
              <a:t>2014-05-16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A8FA5-D788-450F-A5B9-C6862D9A051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208A7-5945-42F2-8240-C43051E893E7}" type="datetimeFigureOut">
              <a:rPr lang="ko-KR" altLang="en-US" smtClean="0"/>
              <a:pPr/>
              <a:t>2014-05-16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A8FA5-D788-450F-A5B9-C6862D9A051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000660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spcAft>
                <a:spcPts val="600"/>
              </a:spcAft>
              <a:defRPr sz="2400" b="1">
                <a:solidFill>
                  <a:srgbClr val="7030A0"/>
                </a:solidFill>
              </a:defRPr>
            </a:lvl1pPr>
            <a:lvl2pPr>
              <a:lnSpc>
                <a:spcPct val="110000"/>
              </a:lnSpc>
              <a:spcAft>
                <a:spcPts val="600"/>
              </a:spcAft>
              <a:defRPr sz="2000"/>
            </a:lvl2pPr>
            <a:lvl3pPr>
              <a:lnSpc>
                <a:spcPct val="110000"/>
              </a:lnSpc>
              <a:spcAft>
                <a:spcPts val="600"/>
              </a:spcAft>
              <a:defRPr sz="1800"/>
            </a:lvl3pPr>
            <a:lvl4pPr>
              <a:lnSpc>
                <a:spcPct val="110000"/>
              </a:lnSpc>
              <a:spcAft>
                <a:spcPts val="600"/>
              </a:spcAft>
              <a:defRPr sz="1600"/>
            </a:lvl4pPr>
            <a:lvl5pPr>
              <a:lnSpc>
                <a:spcPct val="110000"/>
              </a:lnSpc>
              <a:spcAft>
                <a:spcPts val="600"/>
              </a:spcAft>
              <a:defRPr sz="1600"/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208A7-5945-42F2-8240-C43051E893E7}" type="datetimeFigureOut">
              <a:rPr lang="ko-KR" altLang="en-US" smtClean="0"/>
              <a:pPr/>
              <a:t>2014-05-16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A8FA5-D788-450F-A5B9-C6862D9A051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208A7-5945-42F2-8240-C43051E893E7}" type="datetimeFigureOut">
              <a:rPr lang="ko-KR" altLang="en-US" smtClean="0"/>
              <a:pPr/>
              <a:t>2014-05-16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A8FA5-D788-450F-A5B9-C6862D9A051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208A7-5945-42F2-8240-C43051E893E7}" type="datetimeFigureOut">
              <a:rPr lang="ko-KR" altLang="en-US" smtClean="0"/>
              <a:pPr/>
              <a:t>2014-05-16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A8FA5-D788-450F-A5B9-C6862D9A051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208A7-5945-42F2-8240-C43051E893E7}" type="datetimeFigureOut">
              <a:rPr lang="ko-KR" altLang="en-US" smtClean="0"/>
              <a:pPr/>
              <a:t>2014-05-16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A8FA5-D788-450F-A5B9-C6862D9A051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208A7-5945-42F2-8240-C43051E893E7}" type="datetimeFigureOut">
              <a:rPr lang="ko-KR" altLang="en-US" smtClean="0"/>
              <a:pPr/>
              <a:t>2014-05-16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A8FA5-D788-450F-A5B9-C6862D9A051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208A7-5945-42F2-8240-C43051E893E7}" type="datetimeFigureOut">
              <a:rPr lang="ko-KR" altLang="en-US" smtClean="0"/>
              <a:pPr/>
              <a:t>2014-05-16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A8FA5-D788-450F-A5B9-C6862D9A051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208A7-5945-42F2-8240-C43051E893E7}" type="datetimeFigureOut">
              <a:rPr lang="ko-KR" altLang="en-US" smtClean="0"/>
              <a:pPr/>
              <a:t>2014-05-16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A8FA5-D788-450F-A5B9-C6862D9A051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208A7-5945-42F2-8240-C43051E893E7}" type="datetimeFigureOut">
              <a:rPr lang="ko-KR" altLang="en-US" smtClean="0"/>
              <a:pPr/>
              <a:t>2014-05-16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A8FA5-D788-450F-A5B9-C6862D9A051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208A7-5945-42F2-8240-C43051E893E7}" type="datetimeFigureOut">
              <a:rPr lang="ko-KR" altLang="en-US" smtClean="0"/>
              <a:pPr/>
              <a:t>2014-05-16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A8FA5-D788-450F-A5B9-C6862D9A051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운동영양(개정판)9장_1-1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rcRect t="10499" b="41995"/>
          <a:stretch>
            <a:fillRect/>
          </a:stretch>
        </p:blipFill>
        <p:spPr>
          <a:xfrm>
            <a:off x="0" y="500042"/>
            <a:ext cx="9161549" cy="587380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직사각형 2"/>
          <p:cNvSpPr/>
          <p:nvPr/>
        </p:nvSpPr>
        <p:spPr>
          <a:xfrm>
            <a:off x="1691680" y="3933056"/>
            <a:ext cx="576064" cy="8640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ko-KR" altLang="en-US" dirty="0" smtClean="0">
                <a:latin typeface="휴먼엑스포" pitchFamily="18" charset="-127"/>
                <a:ea typeface="휴먼엑스포" pitchFamily="18" charset="-127"/>
              </a:rPr>
              <a:t>근력 향상에 효과적인 </a:t>
            </a:r>
            <a:r>
              <a:rPr lang="ko-KR" altLang="en-US" dirty="0" err="1" smtClean="0">
                <a:latin typeface="휴먼엑스포" pitchFamily="18" charset="-127"/>
                <a:ea typeface="휴먼엑스포" pitchFamily="18" charset="-127"/>
              </a:rPr>
              <a:t>보충제</a:t>
            </a:r>
            <a:endParaRPr lang="ko-KR" altLang="en-US" dirty="0">
              <a:latin typeface="휴먼엑스포" pitchFamily="18" charset="-127"/>
              <a:ea typeface="휴먼엑스포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95536" y="1573322"/>
            <a:ext cx="8229600" cy="4519974"/>
          </a:xfrm>
        </p:spPr>
        <p:txBody>
          <a:bodyPr>
            <a:normAutofit/>
          </a:bodyPr>
          <a:lstStyle/>
          <a:p>
            <a:r>
              <a:rPr lang="ko-KR" altLang="en-US" dirty="0" smtClean="0">
                <a:latin typeface="휴먼엑스포" pitchFamily="18" charset="-127"/>
                <a:ea typeface="휴먼엑스포" pitchFamily="18" charset="-127"/>
              </a:rPr>
              <a:t>일반적으로 </a:t>
            </a:r>
            <a:r>
              <a:rPr lang="ko-KR" altLang="en-US" dirty="0" err="1" smtClean="0">
                <a:latin typeface="휴먼엑스포" pitchFamily="18" charset="-127"/>
                <a:ea typeface="휴먼엑스포" pitchFamily="18" charset="-127"/>
              </a:rPr>
              <a:t>보충제를</a:t>
            </a:r>
            <a:r>
              <a:rPr lang="ko-KR" altLang="en-US" dirty="0" smtClean="0">
                <a:latin typeface="휴먼엑스포" pitchFamily="18" charset="-127"/>
                <a:ea typeface="휴먼엑스포" pitchFamily="18" charset="-127"/>
              </a:rPr>
              <a:t> 선택할 때 고려되어야 할 사항</a:t>
            </a:r>
            <a:endParaRPr lang="en-US" altLang="ko-KR" dirty="0" smtClean="0">
              <a:latin typeface="휴먼엑스포" pitchFamily="18" charset="-127"/>
              <a:ea typeface="휴먼엑스포" pitchFamily="18" charset="-127"/>
            </a:endParaRPr>
          </a:p>
          <a:p>
            <a:pPr lvl="1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동물성 단백질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vs.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식물성 단백질의 함량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/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유청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단백질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vs.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농축된 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유청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단백질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난황 단백질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vs.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난백 단백질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대두 단백질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vs.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조 단백질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탄수화물의 함량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: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근육 속의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글리코겐 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재합성에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필수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지방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: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근육의 에너지 저장에 필수적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비타민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&amp;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미네랄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: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인체 대사에 필수적 조효소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23528" y="1268760"/>
            <a:ext cx="8496944" cy="2952328"/>
          </a:xfrm>
        </p:spPr>
        <p:txBody>
          <a:bodyPr>
            <a:normAutofit/>
          </a:bodyPr>
          <a:lstStyle/>
          <a:p>
            <a:r>
              <a:rPr lang="ko-KR" altLang="en-US" sz="3200" dirty="0" err="1" smtClean="0">
                <a:latin typeface="휴먼엑스포" pitchFamily="18" charset="-127"/>
                <a:ea typeface="휴먼엑스포" pitchFamily="18" charset="-127"/>
              </a:rPr>
              <a:t>보충제</a:t>
            </a:r>
            <a:r>
              <a:rPr lang="ko-KR" altLang="en-US" sz="3200" dirty="0" smtClean="0">
                <a:latin typeface="휴먼엑스포" pitchFamily="18" charset="-127"/>
                <a:ea typeface="휴먼엑스포" pitchFamily="18" charset="-127"/>
              </a:rPr>
              <a:t> 종류와 효과</a:t>
            </a:r>
            <a:endParaRPr lang="en-US" altLang="ko-KR" sz="32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Font typeface="Wingdings" pitchFamily="2" charset="2"/>
              <a:buChar char="v"/>
            </a:pPr>
            <a:r>
              <a:rPr lang="ko-KR" altLang="en-US" sz="2400" dirty="0" smtClean="0">
                <a:solidFill>
                  <a:srgbClr val="0033CC"/>
                </a:solidFill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err="1" smtClean="0">
                <a:solidFill>
                  <a:srgbClr val="0033CC"/>
                </a:solidFill>
                <a:latin typeface="휴먼엑스포" pitchFamily="18" charset="-127"/>
                <a:ea typeface="휴먼엑스포" pitchFamily="18" charset="-127"/>
              </a:rPr>
              <a:t>크레아틴</a:t>
            </a:r>
            <a:endParaRPr lang="en-US" altLang="ko-KR" sz="2400" dirty="0" smtClean="0">
              <a:solidFill>
                <a:srgbClr val="0033CC"/>
              </a:solidFill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효과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: PC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저장량 극대화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짧은 고강도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운동수행능력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개선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제지방량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증가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단점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: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세포 내 수분 증가로 인한 체중 증가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23528" y="404664"/>
            <a:ext cx="8496944" cy="597666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altLang="ko-KR" sz="2400" b="1" dirty="0" smtClean="0">
                <a:solidFill>
                  <a:srgbClr val="0033CC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BCAA(branch </a:t>
            </a:r>
            <a:r>
              <a:rPr lang="en-US" altLang="ko-KR" sz="2400" b="1" dirty="0" smtClean="0">
                <a:solidFill>
                  <a:srgbClr val="0033CC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chain amino acid)</a:t>
            </a:r>
          </a:p>
          <a:p>
            <a:pPr lvl="2"/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BCAA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란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: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분지사슬 아미노산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.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여러 갈래의 분자 구조를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지닌 아미노산 종류란 뜻으로 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루신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 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이소루신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발린</a:t>
            </a:r>
            <a:r>
              <a:rPr lang="ko-KR" altLang="en-US" sz="2400" dirty="0" err="1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의</a:t>
            </a: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</a:t>
            </a:r>
            <a:r>
              <a:rPr lang="en-US" altLang="ko-KR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3</a:t>
            </a: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종류의 아미노산을 말함</a:t>
            </a:r>
            <a:endParaRPr lang="en-US" altLang="ko-KR" sz="2400" dirty="0" smtClean="0"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  <a:p>
            <a:pPr lvl="2"/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루신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: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상처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회복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혈당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조절</a:t>
            </a:r>
            <a:endParaRPr lang="en-US" altLang="ko-KR" sz="2400" b="1" dirty="0" smtClean="0"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  <a:p>
            <a:pPr lvl="2"/>
            <a:r>
              <a:rPr lang="ko-KR" altLang="en-US" sz="2400" dirty="0" err="1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이소루신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: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헤모글로빈 생성</a:t>
            </a:r>
            <a:endParaRPr lang="en-US" altLang="ko-KR" sz="2400" b="1" dirty="0" smtClean="0"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  <a:p>
            <a:pPr lvl="2"/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발린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: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근육 재생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두뇌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활동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정서 안정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효과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: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질소 평형 유지 및 단백질 합성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장시간 운동시 에너지원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근 파워 및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지구력 증가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근 집중력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향상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적은 칼로리로 근력 유지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권장량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: 1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일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3g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이하로 정상 식사를 통해 섭취 가능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정제로 섭취 시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1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일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5~20g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복용 </a:t>
            </a:r>
            <a:endParaRPr lang="ko-KR" altLang="en-US" sz="2400" dirty="0">
              <a:latin typeface="휴먼엑스포" pitchFamily="18" charset="-127"/>
              <a:ea typeface="휴먼엑스포" pitchFamily="18" charset="-127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23528" y="260648"/>
            <a:ext cx="8496944" cy="640871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altLang="ko-KR" sz="2400" b="1" dirty="0" smtClean="0">
                <a:solidFill>
                  <a:srgbClr val="0033CC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BCAA(branch </a:t>
            </a:r>
            <a:r>
              <a:rPr lang="en-US" altLang="ko-KR" sz="2400" b="1" dirty="0" smtClean="0">
                <a:solidFill>
                  <a:srgbClr val="0033CC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chain amino acid)</a:t>
            </a:r>
          </a:p>
          <a:p>
            <a:pPr lvl="2"/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루신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, 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이소루신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발린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: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상체 회복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혈당 조절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헤모글로빈 생성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근육 대사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두뇌 활동 및 정서 안정 등의 역할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효과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: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질소 평형 유지 및 단백질 합성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장시간 운동시 에너지원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근 파워 및 지구력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근 집중력 향상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권장량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: 1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일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3g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이하로 정상 식사를 통해 섭취 가능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정제로 섭취 시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1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일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5~20g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복용 </a:t>
            </a:r>
            <a:endParaRPr lang="ko-KR" altLang="en-US" sz="2400" dirty="0">
              <a:latin typeface="휴먼엑스포" pitchFamily="18" charset="-127"/>
              <a:ea typeface="휴먼엑스포" pitchFamily="18" charset="-127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07504" y="137722"/>
            <a:ext cx="8712968" cy="6531638"/>
          </a:xfrm>
        </p:spPr>
        <p:txBody>
          <a:bodyPr>
            <a:normAutofit fontScale="92500" lnSpcReduction="20000"/>
          </a:bodyPr>
          <a:lstStyle/>
          <a:p>
            <a:pPr lvl="1">
              <a:buFont typeface="Wingdings" pitchFamily="2" charset="2"/>
              <a:buChar char="v"/>
            </a:pPr>
            <a:r>
              <a:rPr lang="ko-KR" altLang="en-US" sz="2400" dirty="0" err="1" smtClean="0">
                <a:solidFill>
                  <a:srgbClr val="0033CC"/>
                </a:solidFill>
                <a:latin typeface="휴먼엑스포" pitchFamily="18" charset="-127"/>
                <a:ea typeface="휴먼엑스포" pitchFamily="18" charset="-127"/>
              </a:rPr>
              <a:t>글루타민</a:t>
            </a:r>
            <a:endParaRPr lang="en-US" altLang="ko-KR" sz="2400" dirty="0" smtClean="0">
              <a:solidFill>
                <a:srgbClr val="0033CC"/>
              </a:solidFill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선택적 필수아미노산으로 근육 내 유리아미노산의 약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60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%</a:t>
            </a: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를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차지하며 근육 형성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근육 손실 방지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면역기능 향상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피로 회복에 효과가 큼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단백성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노폐물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해독작용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(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요소로 만들어 소변으로 배설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)</a:t>
            </a:r>
            <a:endParaRPr lang="en-US" altLang="ko-KR" sz="2400" b="1" dirty="0" smtClean="0"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  <a:p>
            <a:pPr lvl="2"/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근장점막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수복작용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(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소화관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점막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재생인자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)</a:t>
            </a:r>
            <a:endParaRPr lang="en-US" altLang="ko-KR" sz="2400" b="1" dirty="0" smtClean="0"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뇌신경세포의 에너지원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(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글루타민산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-GABA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의 원료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)</a:t>
            </a: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수술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회복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(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아미노산 농도 정상화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상처와 화상의 치료 촉진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수술 후 회복 증진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)</a:t>
            </a:r>
          </a:p>
          <a:p>
            <a:pPr lvl="2"/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면역기능 강화</a:t>
            </a:r>
            <a:endParaRPr lang="en-US" altLang="ko-KR" sz="2400" dirty="0" smtClean="0"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지방간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치료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(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간에서 지방대사를 촉진하여 지방간을 억제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)</a:t>
            </a:r>
            <a:endParaRPr lang="en-US" altLang="ko-KR" sz="2400" b="1" dirty="0" smtClean="0"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신경정신기능 교정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탐닉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중독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해독작용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(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간질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피로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정력 부족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우울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정신분열증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치매 등 교정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)</a:t>
            </a:r>
            <a:endParaRPr lang="en-US" altLang="ko-KR" sz="2400" b="1" dirty="0" smtClean="0"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비만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해소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(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지방연소작용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지방대사로 노폐물 제거작용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)</a:t>
            </a:r>
            <a:endParaRPr lang="en-US" altLang="ko-KR" sz="2400" b="1" dirty="0" smtClean="0"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정신의 균형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유지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(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흥분과 무기력증의 균형을 유지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)</a:t>
            </a:r>
            <a:endParaRPr lang="en-US" altLang="ko-KR" sz="2400" b="1" dirty="0" smtClean="0"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운동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회복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(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운동근육조직의 재생 및 보존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)</a:t>
            </a:r>
            <a:endParaRPr lang="en-US" altLang="ko-KR" sz="2400" b="1" dirty="0" smtClean="0"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ko-KR" altLang="en-US" dirty="0" smtClean="0">
                <a:latin typeface="휴먼엑스포" pitchFamily="18" charset="-127"/>
                <a:ea typeface="휴먼엑스포" pitchFamily="18" charset="-127"/>
              </a:rPr>
              <a:t>근력 향상을 위한 운동영양</a:t>
            </a:r>
            <a:endParaRPr lang="ko-KR" altLang="en-US" dirty="0">
              <a:latin typeface="휴먼엑스포" pitchFamily="18" charset="-127"/>
              <a:ea typeface="휴먼엑스포" pitchFamily="18" charset="-127"/>
            </a:endParaRPr>
          </a:p>
        </p:txBody>
      </p:sp>
      <p:sp>
        <p:nvSpPr>
          <p:cNvPr id="6" name="내용 개체 틀 5"/>
          <p:cNvSpPr>
            <a:spLocks noGrp="1"/>
          </p:cNvSpPr>
          <p:nvPr>
            <p:ph idx="1"/>
          </p:nvPr>
        </p:nvSpPr>
        <p:spPr>
          <a:xfrm>
            <a:off x="251520" y="1196752"/>
            <a:ext cx="8568952" cy="5472608"/>
          </a:xfrm>
        </p:spPr>
        <p:txBody>
          <a:bodyPr>
            <a:noAutofit/>
          </a:bodyPr>
          <a:lstStyle/>
          <a:p>
            <a:pPr lvl="1">
              <a:buNone/>
            </a:pPr>
            <a:r>
              <a:rPr lang="en-US" altLang="ko-KR" sz="22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1.</a:t>
            </a:r>
            <a:r>
              <a:rPr lang="en-US" altLang="ko-KR" sz="22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200" dirty="0" smtClean="0">
                <a:latin typeface="휴먼엑스포" pitchFamily="18" charset="-127"/>
                <a:ea typeface="휴먼엑스포" pitchFamily="18" charset="-127"/>
              </a:rPr>
              <a:t>근력 향상을 위한 단백질 섭취량은 </a:t>
            </a:r>
            <a:r>
              <a:rPr lang="ko-KR" altLang="en-US" sz="2200" dirty="0" smtClean="0">
                <a:solidFill>
                  <a:srgbClr val="0033CC"/>
                </a:solidFill>
                <a:latin typeface="휴먼엑스포" pitchFamily="18" charset="-127"/>
                <a:ea typeface="휴먼엑스포" pitchFamily="18" charset="-127"/>
              </a:rPr>
              <a:t>하루 </a:t>
            </a:r>
            <a:r>
              <a:rPr lang="en-US" altLang="ko-KR" sz="2200" b="1" dirty="0" smtClean="0">
                <a:solidFill>
                  <a:srgbClr val="0033CC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1.2~1.7g/kg</a:t>
            </a:r>
            <a:r>
              <a:rPr lang="en-US" altLang="ko-KR" sz="22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2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200" dirty="0" smtClean="0">
                <a:latin typeface="휴먼엑스포" pitchFamily="18" charset="-127"/>
                <a:ea typeface="휴먼엑스포" pitchFamily="18" charset="-127"/>
              </a:rPr>
              <a:t>보디빌더의 </a:t>
            </a:r>
            <a:r>
              <a:rPr lang="ko-KR" altLang="en-US" sz="2200" dirty="0" smtClean="0">
                <a:latin typeface="휴먼엑스포" pitchFamily="18" charset="-127"/>
                <a:ea typeface="휴먼엑스포" pitchFamily="18" charset="-127"/>
              </a:rPr>
              <a:t>경우 </a:t>
            </a:r>
            <a:r>
              <a:rPr lang="ko-KR" altLang="en-US" sz="2200" dirty="0" smtClean="0">
                <a:solidFill>
                  <a:srgbClr val="0033CC"/>
                </a:solidFill>
                <a:latin typeface="휴먼엑스포" pitchFamily="18" charset="-127"/>
                <a:ea typeface="휴먼엑스포" pitchFamily="18" charset="-127"/>
              </a:rPr>
              <a:t>하루 </a:t>
            </a:r>
            <a:r>
              <a:rPr lang="en-US" altLang="ko-KR" sz="2200" b="1" dirty="0" smtClean="0">
                <a:solidFill>
                  <a:srgbClr val="0033CC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1.7~2.8g</a:t>
            </a:r>
            <a:r>
              <a:rPr lang="en-US" altLang="ko-KR" sz="2200" b="1" dirty="0" smtClean="0">
                <a:solidFill>
                  <a:srgbClr val="0033CC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/kg</a:t>
            </a:r>
            <a:r>
              <a:rPr lang="ko-KR" altLang="en-US" sz="2200" dirty="0" smtClean="0">
                <a:latin typeface="휴먼엑스포" pitchFamily="18" charset="-127"/>
                <a:ea typeface="휴먼엑스포" pitchFamily="18" charset="-127"/>
              </a:rPr>
              <a:t>의 </a:t>
            </a:r>
            <a:r>
              <a:rPr lang="ko-KR" altLang="en-US" sz="2200" dirty="0" smtClean="0">
                <a:latin typeface="휴먼엑스포" pitchFamily="18" charset="-127"/>
                <a:ea typeface="휴먼엑스포" pitchFamily="18" charset="-127"/>
              </a:rPr>
              <a:t>단백질 섭취 권장</a:t>
            </a:r>
            <a:endParaRPr lang="en-US" altLang="ko-KR" sz="22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en-US" altLang="ko-KR" sz="22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2.</a:t>
            </a:r>
            <a:r>
              <a:rPr lang="en-US" altLang="ko-KR" sz="22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200" dirty="0" smtClean="0">
                <a:solidFill>
                  <a:srgbClr val="0033CC"/>
                </a:solidFill>
                <a:latin typeface="휴먼엑스포" pitchFamily="18" charset="-127"/>
                <a:ea typeface="휴먼엑스포" pitchFamily="18" charset="-127"/>
              </a:rPr>
              <a:t>단백질 로딩 </a:t>
            </a:r>
            <a:r>
              <a:rPr lang="ko-KR" altLang="en-US" sz="2200" dirty="0" smtClean="0">
                <a:latin typeface="휴먼엑스포" pitchFamily="18" charset="-127"/>
                <a:ea typeface="휴먼엑스포" pitchFamily="18" charset="-127"/>
              </a:rPr>
              <a:t>실시</a:t>
            </a:r>
            <a:endParaRPr lang="en-US" altLang="ko-KR" sz="22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Font typeface="Arial" pitchFamily="34" charset="0"/>
              <a:buChar char="•"/>
            </a:pPr>
            <a:r>
              <a:rPr lang="ko-KR" altLang="en-US" sz="2200" dirty="0" smtClean="0">
                <a:latin typeface="휴먼엑스포" pitchFamily="18" charset="-127"/>
                <a:ea typeface="휴먼엑스포" pitchFamily="18" charset="-127"/>
              </a:rPr>
              <a:t>초기에 단백질 섭취를 줄이다가 다시 섭취량을 증가시키면 근육에 단백질이 </a:t>
            </a:r>
            <a:r>
              <a:rPr lang="ko-KR" altLang="en-US" sz="2200" dirty="0" smtClean="0">
                <a:latin typeface="휴먼엑스포" pitchFamily="18" charset="-127"/>
                <a:ea typeface="휴먼엑스포" pitchFamily="18" charset="-127"/>
              </a:rPr>
              <a:t>흡</a:t>
            </a:r>
            <a:r>
              <a:rPr lang="ko-KR" altLang="en-US" sz="2200" dirty="0" smtClean="0">
                <a:latin typeface="휴먼엑스포" pitchFamily="18" charset="-127"/>
                <a:ea typeface="휴먼엑스포" pitchFamily="18" charset="-127"/>
              </a:rPr>
              <a:t>수되어 근육 성장이 일어남</a:t>
            </a:r>
            <a:endParaRPr lang="en-US" altLang="ko-KR" sz="22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en-US" altLang="ko-KR" sz="22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3.</a:t>
            </a:r>
            <a:r>
              <a:rPr lang="en-US" altLang="ko-KR" sz="22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200" dirty="0" smtClean="0">
                <a:latin typeface="휴먼엑스포" pitchFamily="18" charset="-127"/>
                <a:ea typeface="휴먼엑스포" pitchFamily="18" charset="-127"/>
              </a:rPr>
              <a:t>근력을 향상시키기 위해 </a:t>
            </a:r>
            <a:r>
              <a:rPr lang="ko-KR" altLang="en-US" sz="2200" dirty="0" smtClean="0">
                <a:solidFill>
                  <a:srgbClr val="0033CC"/>
                </a:solidFill>
                <a:latin typeface="휴먼엑스포" pitchFamily="18" charset="-127"/>
                <a:ea typeface="휴먼엑스포" pitchFamily="18" charset="-127"/>
              </a:rPr>
              <a:t>소화와 흡수가 빠른 단백질과 탄수화물로 이루어진 고칼로리 음식 </a:t>
            </a:r>
            <a:r>
              <a:rPr lang="ko-KR" altLang="en-US" sz="2200" dirty="0" smtClean="0">
                <a:latin typeface="휴먼엑스포" pitchFamily="18" charset="-127"/>
                <a:ea typeface="휴먼엑스포" pitchFamily="18" charset="-127"/>
              </a:rPr>
              <a:t>섭취</a:t>
            </a:r>
            <a:endParaRPr lang="en-US" altLang="ko-KR" sz="22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Font typeface="Arial" pitchFamily="34" charset="0"/>
              <a:buChar char="•"/>
            </a:pPr>
            <a:r>
              <a:rPr lang="ko-KR" altLang="en-US" sz="2200" dirty="0" smtClean="0">
                <a:latin typeface="휴먼엑스포" pitchFamily="18" charset="-127"/>
                <a:ea typeface="휴먼엑스포" pitchFamily="18" charset="-127"/>
              </a:rPr>
              <a:t>인슐린은 근육 분해를 억제하는 호르몬으로 근육의 성장을 유도하고 다량의 단백질과 </a:t>
            </a:r>
            <a:r>
              <a:rPr lang="ko-KR" altLang="en-US" sz="2200" dirty="0" err="1" smtClean="0">
                <a:latin typeface="휴먼엑스포" pitchFamily="18" charset="-127"/>
                <a:ea typeface="휴먼엑스포" pitchFamily="18" charset="-127"/>
              </a:rPr>
              <a:t>테스토스테론을</a:t>
            </a:r>
            <a:r>
              <a:rPr lang="ko-KR" altLang="en-US" sz="2200" dirty="0" smtClean="0">
                <a:latin typeface="휴먼엑스포" pitchFamily="18" charset="-127"/>
                <a:ea typeface="휴먼엑스포" pitchFamily="18" charset="-127"/>
              </a:rPr>
              <a:t> 근육 내로 운반하며</a:t>
            </a:r>
            <a:r>
              <a:rPr lang="en-US" altLang="ko-KR" sz="2200" dirty="0" smtClean="0">
                <a:latin typeface="휴먼엑스포" pitchFamily="18" charset="-127"/>
                <a:ea typeface="휴먼엑스포" pitchFamily="18" charset="-127"/>
              </a:rPr>
              <a:t>, </a:t>
            </a:r>
            <a:r>
              <a:rPr lang="ko-KR" altLang="en-US" sz="2200" dirty="0" smtClean="0">
                <a:latin typeface="휴먼엑스포" pitchFamily="18" charset="-127"/>
                <a:ea typeface="휴먼엑스포" pitchFamily="18" charset="-127"/>
              </a:rPr>
              <a:t>성장호르몬을 증가시킴</a:t>
            </a:r>
            <a:endParaRPr lang="en-US" altLang="ko-KR" sz="22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en-US" altLang="ko-KR" sz="22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4.</a:t>
            </a:r>
            <a:r>
              <a:rPr lang="en-US" altLang="ko-KR" sz="22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200" dirty="0" smtClean="0">
                <a:latin typeface="휴먼엑스포" pitchFamily="18" charset="-127"/>
                <a:ea typeface="휴먼엑스포" pitchFamily="18" charset="-127"/>
              </a:rPr>
              <a:t>운동시간과 휴식의 적절한 조화</a:t>
            </a:r>
            <a:endParaRPr lang="en-US" altLang="ko-KR" sz="22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en-US" altLang="ko-KR" sz="22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5.</a:t>
            </a:r>
            <a:r>
              <a:rPr lang="en-US" altLang="ko-KR" sz="22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200" dirty="0" smtClean="0">
                <a:latin typeface="휴먼엑스포" pitchFamily="18" charset="-127"/>
                <a:ea typeface="휴먼엑스포" pitchFamily="18" charset="-127"/>
              </a:rPr>
              <a:t>훈련 후 다음날 하루는 완전 휴식</a:t>
            </a:r>
            <a:endParaRPr lang="ko-KR" altLang="en-US" sz="2200" b="1" dirty="0"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내용 개체 틀 5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25302"/>
          </a:xfrm>
        </p:spPr>
        <p:txBody>
          <a:bodyPr>
            <a:normAutofit lnSpcReduction="10000"/>
          </a:bodyPr>
          <a:lstStyle/>
          <a:p>
            <a:r>
              <a:rPr lang="ko-KR" altLang="en-US" sz="32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근력 강화를 위한 영양</a:t>
            </a:r>
            <a:endParaRPr lang="en-US" altLang="ko-KR" sz="3200" dirty="0" smtClean="0">
              <a:solidFill>
                <a:srgbClr val="FF0000"/>
              </a:solidFill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1.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식사 횟수를 늘린다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(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하루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4~5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회 권장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).</a:t>
            </a:r>
            <a:endParaRPr lang="en-US" altLang="ko-KR" sz="2400" b="1" dirty="0" smtClean="0"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  <a:p>
            <a:pPr lvl="1">
              <a:buNone/>
            </a:pP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2.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단백질 섭취를 늘린다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.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붉은색 육류와 동물성 단백질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&gt;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식물성 단백질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3.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탄수화물 섭취를 증가시킨다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.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탄수화물은 아미노산을 근육 내로 운반하는 과정을 돕고 새로운 근육조직을 형성하거나 훈련 중 손상된 근육조직을 치유하는데 사용되며 근육 내에 글리코겐 형태로 저장되어 에너지를 생성함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4.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몸에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좋은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지방을 섭취한다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.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5.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섬유질을 충분히 섭취한다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.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6.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물을 많이 마신다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(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하루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1.5~2L </a:t>
            </a: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이상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).</a:t>
            </a:r>
            <a:endParaRPr lang="ko-KR" altLang="en-US" sz="2400" b="1" dirty="0"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51520" y="404664"/>
            <a:ext cx="8640960" cy="6192688"/>
          </a:xfrm>
        </p:spPr>
        <p:txBody>
          <a:bodyPr>
            <a:normAutofit fontScale="92500"/>
          </a:bodyPr>
          <a:lstStyle/>
          <a:p>
            <a:r>
              <a:rPr lang="ko-KR" altLang="en-US" sz="3500" dirty="0" smtClean="0">
                <a:latin typeface="휴먼엑스포" pitchFamily="18" charset="-127"/>
                <a:ea typeface="휴먼엑스포" pitchFamily="18" charset="-127"/>
              </a:rPr>
              <a:t>근력</a:t>
            </a:r>
            <a:r>
              <a:rPr lang="en-US" altLang="ko-KR" sz="35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3500" dirty="0" smtClean="0">
                <a:latin typeface="휴먼엑스포" pitchFamily="18" charset="-127"/>
                <a:ea typeface="휴먼엑스포" pitchFamily="18" charset="-127"/>
              </a:rPr>
              <a:t>향상을 위한 훈련 시 식사</a:t>
            </a:r>
            <a:endParaRPr lang="en-US" altLang="ko-KR" sz="3500" dirty="0" smtClean="0">
              <a:latin typeface="휴먼엑스포" pitchFamily="18" charset="-127"/>
              <a:ea typeface="휴먼엑스포" pitchFamily="18" charset="-127"/>
            </a:endParaRPr>
          </a:p>
          <a:p>
            <a:pPr marL="971550" lvl="1" indent="-514350">
              <a:buNone/>
            </a:pPr>
            <a:r>
              <a:rPr lang="en-US" altLang="ko-KR" sz="2600" b="1" dirty="0" smtClean="0">
                <a:solidFill>
                  <a:srgbClr val="FF0000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1. </a:t>
            </a:r>
            <a:r>
              <a:rPr lang="ko-KR" altLang="en-US" sz="26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근력훈련 </a:t>
            </a:r>
            <a:r>
              <a:rPr lang="ko-KR" altLang="en-US" sz="26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시 </a:t>
            </a:r>
            <a:r>
              <a:rPr lang="ko-KR" altLang="en-US" sz="26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영양지침</a:t>
            </a:r>
            <a:endParaRPr lang="en-US" altLang="ko-KR" sz="2600" dirty="0" smtClean="0">
              <a:solidFill>
                <a:srgbClr val="FF0000"/>
              </a:solidFill>
              <a:latin typeface="휴먼엑스포" pitchFamily="18" charset="-127"/>
              <a:ea typeface="휴먼엑스포" pitchFamily="18" charset="-127"/>
            </a:endParaRPr>
          </a:p>
          <a:p>
            <a:pPr marL="971550" lvl="1" indent="-514350">
              <a:buFont typeface="Wingdings" pitchFamily="2" charset="2"/>
              <a:buChar char="Ø"/>
            </a:pPr>
            <a:r>
              <a:rPr lang="ko-KR" altLang="en-US" sz="2600" dirty="0" smtClean="0">
                <a:latin typeface="휴먼엑스포" pitchFamily="18" charset="-127"/>
                <a:ea typeface="휴먼엑스포" pitchFamily="18" charset="-127"/>
              </a:rPr>
              <a:t>영양소요구량 </a:t>
            </a:r>
            <a:r>
              <a:rPr lang="ko-KR" altLang="en-US" sz="2600" dirty="0" smtClean="0">
                <a:latin typeface="휴먼엑스포" pitchFamily="18" charset="-127"/>
                <a:ea typeface="휴먼엑스포" pitchFamily="18" charset="-127"/>
              </a:rPr>
              <a:t>충족을 통해 적정 </a:t>
            </a:r>
            <a:r>
              <a:rPr lang="ko-KR" altLang="en-US" sz="2600" dirty="0" err="1" smtClean="0">
                <a:latin typeface="휴먼엑스포" pitchFamily="18" charset="-127"/>
                <a:ea typeface="휴먼엑스포" pitchFamily="18" charset="-127"/>
              </a:rPr>
              <a:t>체질량과</a:t>
            </a:r>
            <a:r>
              <a:rPr lang="ko-KR" altLang="en-US" sz="26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600" dirty="0" smtClean="0">
                <a:latin typeface="휴먼엑스포" pitchFamily="18" charset="-127"/>
                <a:ea typeface="휴먼엑스포" pitchFamily="18" charset="-127"/>
              </a:rPr>
              <a:t>체지방 유지</a:t>
            </a:r>
            <a:endParaRPr lang="en-US" altLang="ko-KR" sz="2600" dirty="0" smtClean="0">
              <a:latin typeface="휴먼엑스포" pitchFamily="18" charset="-127"/>
              <a:ea typeface="휴먼엑스포" pitchFamily="18" charset="-127"/>
            </a:endParaRPr>
          </a:p>
          <a:p>
            <a:pPr marL="971550" lvl="1" indent="-514350">
              <a:buFont typeface="Wingdings" pitchFamily="2" charset="2"/>
              <a:buChar char="Ø"/>
            </a:pPr>
            <a:r>
              <a:rPr lang="ko-KR" altLang="en-US" sz="2600" dirty="0" smtClean="0">
                <a:latin typeface="휴먼엑스포" pitchFamily="18" charset="-127"/>
                <a:ea typeface="휴먼엑스포" pitchFamily="18" charset="-127"/>
              </a:rPr>
              <a:t>고강도 </a:t>
            </a:r>
            <a:r>
              <a:rPr lang="ko-KR" altLang="en-US" sz="2600" dirty="0" smtClean="0">
                <a:latin typeface="휴먼엑스포" pitchFamily="18" charset="-127"/>
                <a:ea typeface="휴먼엑스포" pitchFamily="18" charset="-127"/>
              </a:rPr>
              <a:t>훈련 후 회복과 </a:t>
            </a:r>
            <a:r>
              <a:rPr lang="ko-KR" altLang="en-US" sz="2600" dirty="0" smtClean="0">
                <a:latin typeface="휴먼엑스포" pitchFamily="18" charset="-127"/>
                <a:ea typeface="휴먼엑스포" pitchFamily="18" charset="-127"/>
              </a:rPr>
              <a:t>신체적응을 </a:t>
            </a:r>
            <a:r>
              <a:rPr lang="ko-KR" altLang="en-US" sz="2600" dirty="0" smtClean="0">
                <a:latin typeface="휴먼엑스포" pitchFamily="18" charset="-127"/>
                <a:ea typeface="휴먼엑스포" pitchFamily="18" charset="-127"/>
              </a:rPr>
              <a:t>위한 </a:t>
            </a:r>
            <a:r>
              <a:rPr lang="ko-KR" altLang="en-US" sz="2600" dirty="0" smtClean="0">
                <a:latin typeface="휴먼엑스포" pitchFamily="18" charset="-127"/>
                <a:ea typeface="휴먼엑스포" pitchFamily="18" charset="-127"/>
              </a:rPr>
              <a:t>영양공급</a:t>
            </a:r>
            <a:endParaRPr lang="en-US" altLang="ko-KR" sz="2600" dirty="0" smtClean="0">
              <a:latin typeface="휴먼엑스포" pitchFamily="18" charset="-127"/>
              <a:ea typeface="휴먼엑스포" pitchFamily="18" charset="-127"/>
            </a:endParaRPr>
          </a:p>
          <a:p>
            <a:pPr marL="971550" lvl="1" indent="-514350">
              <a:buFont typeface="Wingdings" pitchFamily="2" charset="2"/>
              <a:buChar char="Ø"/>
            </a:pPr>
            <a:r>
              <a:rPr lang="ko-KR" altLang="en-US" sz="2600" dirty="0" smtClean="0">
                <a:latin typeface="휴먼엑스포" pitchFamily="18" charset="-127"/>
                <a:ea typeface="휴먼엑스포" pitchFamily="18" charset="-127"/>
              </a:rPr>
              <a:t>최적 신체상태 </a:t>
            </a:r>
            <a:r>
              <a:rPr lang="ko-KR" altLang="en-US" sz="2600" dirty="0" smtClean="0">
                <a:latin typeface="휴먼엑스포" pitchFamily="18" charset="-127"/>
                <a:ea typeface="휴먼엑스포" pitchFamily="18" charset="-127"/>
              </a:rPr>
              <a:t>유지 및 </a:t>
            </a:r>
            <a:r>
              <a:rPr lang="ko-KR" altLang="en-US" sz="2600" dirty="0" smtClean="0">
                <a:latin typeface="휴먼엑스포" pitchFamily="18" charset="-127"/>
                <a:ea typeface="휴먼엑스포" pitchFamily="18" charset="-127"/>
              </a:rPr>
              <a:t>건강증진을 </a:t>
            </a:r>
            <a:r>
              <a:rPr lang="ko-KR" altLang="en-US" sz="2600" dirty="0" smtClean="0">
                <a:latin typeface="휴먼엑스포" pitchFamily="18" charset="-127"/>
                <a:ea typeface="휴먼엑스포" pitchFamily="18" charset="-127"/>
              </a:rPr>
              <a:t>위한 </a:t>
            </a:r>
            <a:r>
              <a:rPr lang="ko-KR" altLang="en-US" sz="2600" dirty="0" smtClean="0">
                <a:latin typeface="휴먼엑스포" pitchFamily="18" charset="-127"/>
                <a:ea typeface="휴먼엑스포" pitchFamily="18" charset="-127"/>
              </a:rPr>
              <a:t>식사구성</a:t>
            </a:r>
            <a:endParaRPr lang="en-US" altLang="ko-KR" sz="2600" dirty="0" smtClean="0">
              <a:latin typeface="휴먼엑스포" pitchFamily="18" charset="-127"/>
              <a:ea typeface="휴먼엑스포" pitchFamily="18" charset="-127"/>
            </a:endParaRPr>
          </a:p>
          <a:p>
            <a:pPr marL="971550" lvl="1" indent="-514350">
              <a:buFont typeface="Wingdings" pitchFamily="2" charset="2"/>
              <a:buChar char="Ø"/>
            </a:pPr>
            <a:r>
              <a:rPr lang="ko-KR" altLang="en-US" sz="2600" dirty="0" err="1" smtClean="0">
                <a:latin typeface="휴먼엑스포" pitchFamily="18" charset="-127"/>
                <a:ea typeface="휴먼엑스포" pitchFamily="18" charset="-127"/>
              </a:rPr>
              <a:t>근육량을</a:t>
            </a:r>
            <a:r>
              <a:rPr lang="ko-KR" altLang="en-US" sz="2600" dirty="0" smtClean="0">
                <a:latin typeface="휴먼엑스포" pitchFamily="18" charset="-127"/>
                <a:ea typeface="휴먼엑스포" pitchFamily="18" charset="-127"/>
              </a:rPr>
              <a:t> 증가시키기 </a:t>
            </a:r>
            <a:r>
              <a:rPr lang="ko-KR" altLang="en-US" sz="2600" dirty="0" smtClean="0">
                <a:latin typeface="휴먼엑스포" pitchFamily="18" charset="-127"/>
                <a:ea typeface="휴먼엑스포" pitchFamily="18" charset="-127"/>
              </a:rPr>
              <a:t>위한 단백질과 칼로리 </a:t>
            </a:r>
            <a:r>
              <a:rPr lang="ko-KR" altLang="en-US" sz="2600" dirty="0" smtClean="0">
                <a:latin typeface="휴먼엑스포" pitchFamily="18" charset="-127"/>
                <a:ea typeface="휴먼엑스포" pitchFamily="18" charset="-127"/>
              </a:rPr>
              <a:t>섭취 증가</a:t>
            </a:r>
            <a:r>
              <a:rPr lang="en-US" altLang="ko-KR" sz="2600" dirty="0" smtClean="0">
                <a:latin typeface="휴먼엑스포" pitchFamily="18" charset="-127"/>
                <a:ea typeface="휴먼엑스포" pitchFamily="18" charset="-127"/>
              </a:rPr>
              <a:t/>
            </a:r>
            <a:br>
              <a:rPr lang="en-US" altLang="ko-KR" sz="2600" dirty="0" smtClean="0">
                <a:latin typeface="휴먼엑스포" pitchFamily="18" charset="-127"/>
                <a:ea typeface="휴먼엑스포" pitchFamily="18" charset="-127"/>
              </a:rPr>
            </a:br>
            <a:r>
              <a:rPr lang="ko-KR" altLang="en-US" sz="2600" dirty="0" smtClean="0">
                <a:latin typeface="휴먼엑스포" pitchFamily="18" charset="-127"/>
                <a:ea typeface="휴먼엑스포" pitchFamily="18" charset="-127"/>
              </a:rPr>
              <a:t>일일 단백질 섭취권장량</a:t>
            </a:r>
            <a:r>
              <a:rPr lang="en-US" altLang="ko-KR" sz="26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:</a:t>
            </a:r>
            <a:r>
              <a:rPr lang="en-US" altLang="ko-KR" sz="26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en-US" altLang="ko-KR" sz="26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1.6~1.8g/kg</a:t>
            </a:r>
            <a:r>
              <a:rPr lang="en-US" altLang="ko-KR" sz="2600" dirty="0" smtClean="0">
                <a:latin typeface="휴먼엑스포" pitchFamily="18" charset="-127"/>
                <a:ea typeface="휴먼엑스포" pitchFamily="18" charset="-127"/>
              </a:rPr>
              <a:t/>
            </a:r>
            <a:br>
              <a:rPr lang="en-US" altLang="ko-KR" sz="2600" dirty="0" smtClean="0">
                <a:latin typeface="휴먼엑스포" pitchFamily="18" charset="-127"/>
                <a:ea typeface="휴먼엑스포" pitchFamily="18" charset="-127"/>
              </a:rPr>
            </a:br>
            <a:r>
              <a:rPr lang="ko-KR" altLang="en-US" sz="2600" dirty="0" smtClean="0">
                <a:latin typeface="휴먼엑스포" pitchFamily="18" charset="-127"/>
                <a:ea typeface="휴먼엑스포" pitchFamily="18" charset="-127"/>
              </a:rPr>
              <a:t>칼로리</a:t>
            </a:r>
            <a:r>
              <a:rPr lang="en-US" altLang="ko-KR" sz="26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:</a:t>
            </a:r>
            <a:r>
              <a:rPr lang="en-US" altLang="ko-KR" sz="26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600" dirty="0" smtClean="0">
                <a:latin typeface="휴먼엑스포" pitchFamily="18" charset="-127"/>
                <a:ea typeface="휴먼엑스포" pitchFamily="18" charset="-127"/>
              </a:rPr>
              <a:t>근육 </a:t>
            </a:r>
            <a:r>
              <a:rPr lang="en-US" altLang="ko-KR" sz="26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1g</a:t>
            </a:r>
            <a:r>
              <a:rPr lang="ko-KR" altLang="en-US" sz="2600" dirty="0" smtClean="0">
                <a:latin typeface="휴먼엑스포" pitchFamily="18" charset="-127"/>
                <a:ea typeface="휴먼엑스포" pitchFamily="18" charset="-127"/>
              </a:rPr>
              <a:t>당 </a:t>
            </a:r>
            <a:r>
              <a:rPr lang="en-US" altLang="ko-KR" sz="26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8kcal, </a:t>
            </a:r>
            <a:r>
              <a:rPr lang="ko-KR" altLang="en-US" sz="2600" dirty="0" smtClean="0">
                <a:latin typeface="휴먼엑스포" pitchFamily="18" charset="-127"/>
                <a:ea typeface="휴먼엑스포" pitchFamily="18" charset="-127"/>
              </a:rPr>
              <a:t>하루</a:t>
            </a:r>
            <a:r>
              <a:rPr lang="en-US" altLang="ko-KR" sz="26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en-US" altLang="ko-KR" sz="26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400~500kcal</a:t>
            </a:r>
            <a:r>
              <a:rPr lang="en-US" altLang="ko-KR" sz="26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600" dirty="0" smtClean="0">
                <a:latin typeface="휴먼엑스포" pitchFamily="18" charset="-127"/>
                <a:ea typeface="휴먼엑스포" pitchFamily="18" charset="-127"/>
              </a:rPr>
              <a:t>추가 섭취</a:t>
            </a:r>
            <a:endParaRPr lang="en-US" altLang="ko-KR" sz="26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en-US" altLang="ko-KR" sz="2600" b="1" dirty="0" smtClean="0">
                <a:solidFill>
                  <a:srgbClr val="FF0000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2. </a:t>
            </a:r>
            <a:r>
              <a:rPr lang="ko-KR" altLang="en-US" sz="26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근력훈련 </a:t>
            </a:r>
            <a:r>
              <a:rPr lang="ko-KR" altLang="en-US" sz="26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시 적정 식사 </a:t>
            </a:r>
            <a:r>
              <a:rPr lang="ko-KR" altLang="en-US" sz="26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횟수</a:t>
            </a:r>
            <a:endParaRPr lang="en-US" altLang="ko-KR" sz="2600" dirty="0" smtClean="0">
              <a:solidFill>
                <a:srgbClr val="FF0000"/>
              </a:solidFill>
              <a:latin typeface="휴먼엑스포" pitchFamily="18" charset="-127"/>
              <a:ea typeface="휴먼엑스포" pitchFamily="18" charset="-127"/>
            </a:endParaRPr>
          </a:p>
          <a:p>
            <a:pPr lvl="1">
              <a:buFont typeface="Wingdings" pitchFamily="2" charset="2"/>
              <a:buChar char="Ø"/>
            </a:pPr>
            <a:r>
              <a:rPr lang="ko-KR" altLang="en-US" sz="2600" dirty="0" smtClean="0">
                <a:latin typeface="휴먼엑스포" pitchFamily="18" charset="-127"/>
                <a:ea typeface="휴먼엑스포" pitchFamily="18" charset="-127"/>
              </a:rPr>
              <a:t>고강도 </a:t>
            </a:r>
            <a:r>
              <a:rPr lang="ko-KR" altLang="en-US" sz="2600" dirty="0" smtClean="0">
                <a:latin typeface="휴먼엑스포" pitchFamily="18" charset="-127"/>
                <a:ea typeface="휴먼엑스포" pitchFamily="18" charset="-127"/>
              </a:rPr>
              <a:t>훈련을 위한 </a:t>
            </a:r>
            <a:r>
              <a:rPr lang="ko-KR" altLang="en-US" sz="2600" dirty="0" smtClean="0">
                <a:latin typeface="휴먼엑스포" pitchFamily="18" charset="-127"/>
                <a:ea typeface="휴먼엑스포" pitchFamily="18" charset="-127"/>
              </a:rPr>
              <a:t>충분한</a:t>
            </a:r>
            <a:r>
              <a:rPr lang="en-US" altLang="ko-KR" sz="26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600" dirty="0" smtClean="0">
                <a:latin typeface="휴먼엑스포" pitchFamily="18" charset="-127"/>
                <a:ea typeface="휴먼엑스포" pitchFamily="18" charset="-127"/>
              </a:rPr>
              <a:t>영양섭취를 </a:t>
            </a:r>
            <a:r>
              <a:rPr lang="ko-KR" altLang="en-US" sz="2600" dirty="0" smtClean="0">
                <a:latin typeface="휴먼엑스포" pitchFamily="18" charset="-127"/>
                <a:ea typeface="휴먼엑스포" pitchFamily="18" charset="-127"/>
              </a:rPr>
              <a:t>위해 </a:t>
            </a:r>
            <a:r>
              <a:rPr lang="en-US" altLang="ko-KR" sz="26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3~6</a:t>
            </a:r>
            <a:r>
              <a:rPr lang="ko-KR" altLang="en-US" sz="2600" dirty="0" smtClean="0">
                <a:latin typeface="휴먼엑스포" pitchFamily="18" charset="-127"/>
                <a:ea typeface="휴먼엑스포" pitchFamily="18" charset="-127"/>
              </a:rPr>
              <a:t>회의</a:t>
            </a:r>
            <a:r>
              <a:rPr lang="en-US" altLang="ko-KR" sz="26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600" dirty="0" smtClean="0">
                <a:latin typeface="휴먼엑스포" pitchFamily="18" charset="-127"/>
                <a:ea typeface="휴먼엑스포" pitchFamily="18" charset="-127"/>
              </a:rPr>
              <a:t>식사 권장</a:t>
            </a:r>
            <a:r>
              <a:rPr lang="en-US" altLang="ko-KR" sz="26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(</a:t>
            </a:r>
            <a:r>
              <a:rPr lang="ko-KR" altLang="en-US" sz="2600" dirty="0" smtClean="0">
                <a:latin typeface="휴먼엑스포" pitchFamily="18" charset="-127"/>
                <a:ea typeface="휴먼엑스포" pitchFamily="18" charset="-127"/>
              </a:rPr>
              <a:t>아침</a:t>
            </a:r>
            <a:r>
              <a:rPr lang="en-US" altLang="ko-KR" sz="26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6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600" dirty="0" smtClean="0">
                <a:latin typeface="휴먼엑스포" pitchFamily="18" charset="-127"/>
                <a:ea typeface="휴먼엑스포" pitchFamily="18" charset="-127"/>
              </a:rPr>
              <a:t>점심</a:t>
            </a:r>
            <a:r>
              <a:rPr lang="en-US" altLang="ko-KR" sz="26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6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600" dirty="0" smtClean="0">
                <a:latin typeface="휴먼엑스포" pitchFamily="18" charset="-127"/>
                <a:ea typeface="휴먼엑스포" pitchFamily="18" charset="-127"/>
              </a:rPr>
              <a:t>저녁 이외에 훈련 전후와 훈련 중 영양섭취 필요</a:t>
            </a:r>
            <a:r>
              <a:rPr lang="en-US" altLang="ko-KR" sz="26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)</a:t>
            </a:r>
            <a:endParaRPr lang="en-US" altLang="ko-KR" sz="2600" b="1" dirty="0" smtClean="0">
              <a:solidFill>
                <a:srgbClr val="FFC000"/>
              </a:solidFill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내용 개체 틀 5"/>
          <p:cNvSpPr>
            <a:spLocks noGrp="1"/>
          </p:cNvSpPr>
          <p:nvPr>
            <p:ph idx="1"/>
          </p:nvPr>
        </p:nvSpPr>
        <p:spPr>
          <a:xfrm>
            <a:off x="323528" y="1124744"/>
            <a:ext cx="8424936" cy="4032448"/>
          </a:xfrm>
        </p:spPr>
        <p:txBody>
          <a:bodyPr>
            <a:normAutofit/>
          </a:bodyPr>
          <a:lstStyle/>
          <a:p>
            <a:r>
              <a:rPr lang="ko-KR" altLang="en-US" sz="3200" dirty="0" smtClean="0">
                <a:latin typeface="휴먼엑스포" pitchFamily="18" charset="-127"/>
                <a:ea typeface="휴먼엑스포" pitchFamily="18" charset="-127"/>
              </a:rPr>
              <a:t>근력 운동 경기 전 식사</a:t>
            </a:r>
            <a:endParaRPr lang="en-US" altLang="ko-KR" sz="32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en-US" altLang="ko-KR" sz="2400" b="1" dirty="0" smtClean="0">
                <a:solidFill>
                  <a:srgbClr val="FF0000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1. </a:t>
            </a:r>
            <a:r>
              <a:rPr lang="ko-KR" altLang="en-US" sz="24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일반적인 근력경기 </a:t>
            </a:r>
            <a:r>
              <a:rPr lang="ko-KR" altLang="en-US" sz="24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전 </a:t>
            </a:r>
            <a:r>
              <a:rPr lang="ko-KR" altLang="en-US" sz="24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식사지침</a:t>
            </a:r>
            <a:endParaRPr lang="en-US" altLang="ko-KR" sz="2400" dirty="0" smtClean="0">
              <a:solidFill>
                <a:srgbClr val="FF0000"/>
              </a:solidFill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경기를 시작할 때 배고픔을 느끼지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않아야 함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적당한 수분과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탄수화물의 추가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공급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소화기계 문제의 최소화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(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가스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긴장으로 인한 설사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)</a:t>
            </a:r>
            <a:endParaRPr lang="en-US" altLang="ko-KR" sz="2400" b="1" dirty="0" smtClean="0"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새로운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식사 보다는 이전에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선호하거나 즐겨 먹던 음식 선택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395536" y="1290990"/>
            <a:ext cx="8229600" cy="4298250"/>
          </a:xfrm>
        </p:spPr>
        <p:txBody>
          <a:bodyPr>
            <a:normAutofit/>
          </a:bodyPr>
          <a:lstStyle/>
          <a:p>
            <a:pPr lvl="1">
              <a:buNone/>
            </a:pPr>
            <a:r>
              <a:rPr lang="en-US" altLang="ko-KR" sz="2400" b="1" dirty="0" smtClean="0">
                <a:solidFill>
                  <a:srgbClr val="FF0000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2. </a:t>
            </a:r>
            <a:r>
              <a:rPr lang="ko-KR" altLang="en-US" sz="24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근력 </a:t>
            </a:r>
            <a:r>
              <a:rPr lang="ko-KR" altLang="en-US" sz="24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경기 직전 식사</a:t>
            </a:r>
            <a:endParaRPr lang="en-US" altLang="ko-KR" sz="2400" dirty="0" smtClean="0">
              <a:solidFill>
                <a:srgbClr val="FF0000"/>
              </a:solidFill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복합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탄수화물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위주의 영양소가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고루 함유된 유동식을 경기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3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시간 이전 섭취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(500~1,000kcal)</a:t>
            </a: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경기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1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시간 전 탄수화물이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많이 함유된 식사는 인슐린 분비를 증가시켜 글리코겐을 더 빠른 속도로 사용하고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고당분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식품은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스트레스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경련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구토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등을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유발할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수 있으므로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제한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경기 전 마지막 식사는 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저단백질과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고탄수화물식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(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총 열량의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60~70%)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으로 구성</a:t>
            </a:r>
            <a:endParaRPr lang="ko-KR" altLang="en-US" sz="2400" dirty="0">
              <a:latin typeface="휴먼엑스포" pitchFamily="18" charset="-127"/>
              <a:ea typeface="휴먼엑스포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251520" y="1362998"/>
            <a:ext cx="8229600" cy="3578170"/>
          </a:xfrm>
        </p:spPr>
        <p:txBody>
          <a:bodyPr>
            <a:normAutofit/>
          </a:bodyPr>
          <a:lstStyle/>
          <a:p>
            <a:pPr lvl="1">
              <a:buNone/>
            </a:pPr>
            <a:r>
              <a:rPr lang="en-US" altLang="ko-KR" sz="2400" b="1" dirty="0" smtClean="0">
                <a:solidFill>
                  <a:srgbClr val="FF0000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3. </a:t>
            </a:r>
            <a:r>
              <a:rPr lang="ko-KR" altLang="en-US" sz="2400" dirty="0" smtClean="0">
                <a:solidFill>
                  <a:srgbClr val="FF0000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파워</a:t>
            </a:r>
            <a:r>
              <a:rPr lang="ko-KR" altLang="en-US" sz="2400" b="1" dirty="0" smtClean="0">
                <a:solidFill>
                  <a:srgbClr val="FF0000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</a:t>
            </a:r>
            <a:r>
              <a:rPr lang="ko-KR" altLang="en-US" sz="24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근력 스포츠 및 </a:t>
            </a:r>
            <a:r>
              <a:rPr lang="ko-KR" altLang="en-US" sz="2400" dirty="0" err="1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웨이트트레이닝</a:t>
            </a:r>
            <a:r>
              <a:rPr lang="en-US" altLang="ko-KR" sz="2400" b="1" dirty="0" smtClean="0">
                <a:solidFill>
                  <a:srgbClr val="FF0000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(</a:t>
            </a:r>
            <a:r>
              <a:rPr lang="ko-KR" altLang="en-US" sz="24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보디빌딩</a:t>
            </a:r>
            <a:r>
              <a:rPr lang="en-US" altLang="ko-KR" sz="2400" b="1" dirty="0" smtClean="0">
                <a:solidFill>
                  <a:srgbClr val="FF0000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)</a:t>
            </a:r>
            <a:endParaRPr lang="en-US" altLang="ko-KR" sz="2400" b="1" dirty="0" smtClean="0">
              <a:solidFill>
                <a:srgbClr val="FF0000"/>
              </a:solidFill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에너지원으로 주로 글리코겐이 이용되며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,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ATP-PC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와 해당과정이 주 에너지시스템으로 사용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저항성 운동에 따라 일일 권장량보다 더 많은 단백질을 섭취해야 하며 근력 운동선수의 경우 하루 체중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1kg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당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1.2~1.7g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섭취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탄수화물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: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지방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: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단백질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= 60~70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: 15: 15</a:t>
            </a:r>
            <a:endParaRPr lang="ko-KR" altLang="en-US" sz="2400" b="1" dirty="0"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446856" y="1074396"/>
            <a:ext cx="8229600" cy="3218700"/>
          </a:xfrm>
        </p:spPr>
        <p:txBody>
          <a:bodyPr>
            <a:normAutofit/>
          </a:bodyPr>
          <a:lstStyle/>
          <a:p>
            <a:r>
              <a:rPr lang="ko-KR" altLang="en-US" sz="3200" dirty="0" smtClean="0">
                <a:latin typeface="휴먼엑스포" pitchFamily="18" charset="-127"/>
                <a:ea typeface="휴먼엑스포" pitchFamily="18" charset="-127"/>
              </a:rPr>
              <a:t>근력운동의 경기 후 식사</a:t>
            </a:r>
            <a:endParaRPr lang="en-US" altLang="ko-KR" sz="32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Font typeface="Wingdings" pitchFamily="2" charset="2"/>
              <a:buChar char="Ø"/>
            </a:pP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근력운동 후 식사는 소실된 수분을 보충하며 간과 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근육에 고갈된 글리코겐을 회복시키는데 의미가 있음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Font typeface="Wingdings" pitchFamily="2" charset="2"/>
              <a:buChar char="Ø"/>
            </a:pP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ATP-PC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의 보충은 산소보충량에 기인하며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,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운동 후 고갈된 글리코겐은 수행한 운동의 형태와 회복기 중에 섭취한 탄수화물의 양에 따라 달라짐</a:t>
            </a:r>
            <a:endParaRPr lang="ko-KR" altLang="en-US" sz="2400" dirty="0">
              <a:latin typeface="휴먼엑스포" pitchFamily="18" charset="-127"/>
              <a:ea typeface="휴먼엑스포" pitchFamily="18" charset="-127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323528" y="930380"/>
            <a:ext cx="8496944" cy="5234924"/>
          </a:xfrm>
        </p:spPr>
        <p:txBody>
          <a:bodyPr>
            <a:normAutofit/>
          </a:bodyPr>
          <a:lstStyle/>
          <a:p>
            <a:pPr marL="1371600" lvl="2" indent="-457200">
              <a:buNone/>
            </a:pPr>
            <a:r>
              <a:rPr lang="en-US" altLang="ko-KR" sz="2400" b="1" dirty="0" smtClean="0">
                <a:solidFill>
                  <a:srgbClr val="FF0000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1. </a:t>
            </a:r>
            <a:r>
              <a:rPr lang="ko-KR" altLang="en-US" sz="24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회복 시 근육 </a:t>
            </a:r>
            <a:r>
              <a:rPr lang="ko-KR" altLang="en-US" sz="24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글리코겐 </a:t>
            </a:r>
            <a:r>
              <a:rPr lang="ko-KR" altLang="en-US" sz="24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보충</a:t>
            </a:r>
            <a:endParaRPr lang="en-US" altLang="ko-KR" sz="2400" b="1" dirty="0" smtClean="0">
              <a:solidFill>
                <a:srgbClr val="FF0000"/>
              </a:solidFill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  <a:p>
            <a:pPr marL="1371600" lvl="2" indent="-457200"/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연속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경기 시 총 열량의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70%(500~600g)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의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복합탄수화물 섭취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marL="1371600" lvl="2" indent="-457200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운동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직후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15~30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분 이내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50~100g(200~400kcal)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섭취 후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2~4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시간 마다 당질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100g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추가 섭취 권장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>
              <a:buNone/>
            </a:pPr>
            <a:r>
              <a:rPr lang="en-US" altLang="ko-KR" sz="2400" b="1" dirty="0" smtClean="0">
                <a:solidFill>
                  <a:srgbClr val="FF0000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2. </a:t>
            </a:r>
            <a:r>
              <a:rPr lang="ko-KR" altLang="en-US" sz="24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회복 시 단백질 </a:t>
            </a:r>
            <a:r>
              <a:rPr lang="ko-KR" altLang="en-US" sz="24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보충</a:t>
            </a:r>
            <a:endParaRPr lang="en-US" altLang="ko-KR" sz="2400" dirty="0" smtClean="0">
              <a:solidFill>
                <a:srgbClr val="FF0000"/>
              </a:solidFill>
              <a:latin typeface="휴먼엑스포" pitchFamily="18" charset="-127"/>
              <a:ea typeface="휴먼엑스포" pitchFamily="18" charset="-127"/>
            </a:endParaRPr>
          </a:p>
          <a:p>
            <a:pPr lvl="2">
              <a:buNone/>
            </a:pPr>
            <a:r>
              <a:rPr lang="en-US" altLang="ko-KR" sz="2400" b="1" dirty="0" smtClean="0">
                <a:solidFill>
                  <a:srgbClr val="FF0000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3. </a:t>
            </a:r>
            <a:r>
              <a:rPr lang="ko-KR" altLang="en-US" sz="2400" dirty="0" smtClean="0">
                <a:solidFill>
                  <a:srgbClr val="FF0000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회복 시</a:t>
            </a:r>
            <a:r>
              <a:rPr lang="ko-KR" altLang="en-US" sz="2400" b="1" dirty="0" smtClean="0">
                <a:solidFill>
                  <a:srgbClr val="FF0000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</a:t>
            </a:r>
            <a:r>
              <a:rPr lang="ko-KR" altLang="en-US" sz="24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수분 보충</a:t>
            </a:r>
            <a:endParaRPr lang="en-US" altLang="ko-KR" sz="2400" b="1" dirty="0" smtClean="0">
              <a:solidFill>
                <a:srgbClr val="FF0000"/>
              </a:solidFill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체중의 변화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는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2%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이내로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유지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훈련 시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15~20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분마다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200~250ml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의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수분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섭취로 탈수 예방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</a:p>
          <a:p>
            <a:pPr lvl="2">
              <a:buNone/>
            </a:pPr>
            <a:r>
              <a:rPr lang="en-US" altLang="ko-KR" sz="2400" b="1" dirty="0" smtClean="0">
                <a:solidFill>
                  <a:srgbClr val="FF0000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4. </a:t>
            </a:r>
            <a:r>
              <a:rPr lang="ko-KR" altLang="en-US" sz="2400" dirty="0" smtClean="0">
                <a:solidFill>
                  <a:srgbClr val="FF0000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회복 시</a:t>
            </a:r>
            <a:r>
              <a:rPr lang="ko-KR" altLang="en-US" sz="2400" b="1" dirty="0" smtClean="0">
                <a:solidFill>
                  <a:srgbClr val="FF0000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</a:t>
            </a:r>
            <a:r>
              <a:rPr lang="ko-KR" altLang="en-US" sz="24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전해질 보충</a:t>
            </a:r>
            <a:endParaRPr lang="en-US" altLang="ko-KR" sz="2400" b="1" dirty="0" smtClean="0">
              <a:solidFill>
                <a:srgbClr val="FF0000"/>
              </a:solidFill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849</Words>
  <Application>Microsoft Office PowerPoint</Application>
  <PresentationFormat>화면 슬라이드 쇼(4:3)</PresentationFormat>
  <Paragraphs>86</Paragraphs>
  <Slides>14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15" baseType="lpstr">
      <vt:lpstr>Office 테마</vt:lpstr>
      <vt:lpstr>슬라이드 1</vt:lpstr>
      <vt:lpstr>근력 향상을 위한 운동영양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근력 향상에 효과적인 보충제</vt:lpstr>
      <vt:lpstr>슬라이드 11</vt:lpstr>
      <vt:lpstr>슬라이드 12</vt:lpstr>
      <vt:lpstr>슬라이드 13</vt:lpstr>
      <vt:lpstr>슬라이드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사진 앨범</dc:title>
  <dc:creator>BB</dc:creator>
  <cp:lastModifiedBy>허선</cp:lastModifiedBy>
  <cp:revision>32</cp:revision>
  <dcterms:created xsi:type="dcterms:W3CDTF">2011-08-24T08:45:46Z</dcterms:created>
  <dcterms:modified xsi:type="dcterms:W3CDTF">2014-05-16T05:16:49Z</dcterms:modified>
</cp:coreProperties>
</file>