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8" r:id="rId3"/>
    <p:sldId id="285" r:id="rId4"/>
    <p:sldId id="299" r:id="rId5"/>
    <p:sldId id="259" r:id="rId6"/>
    <p:sldId id="277" r:id="rId7"/>
    <p:sldId id="278" r:id="rId8"/>
    <p:sldId id="292" r:id="rId9"/>
    <p:sldId id="260" r:id="rId10"/>
    <p:sldId id="271" r:id="rId11"/>
    <p:sldId id="300" r:id="rId12"/>
    <p:sldId id="301" r:id="rId13"/>
    <p:sldId id="302" r:id="rId14"/>
    <p:sldId id="303" r:id="rId15"/>
    <p:sldId id="304" r:id="rId16"/>
    <p:sldId id="272" r:id="rId17"/>
    <p:sldId id="306" r:id="rId18"/>
    <p:sldId id="305" r:id="rId19"/>
    <p:sldId id="280" r:id="rId20"/>
    <p:sldId id="273" r:id="rId21"/>
    <p:sldId id="307" r:id="rId22"/>
    <p:sldId id="281" r:id="rId23"/>
    <p:sldId id="308" r:id="rId24"/>
    <p:sldId id="294" r:id="rId25"/>
    <p:sldId id="295" r:id="rId26"/>
    <p:sldId id="266" r:id="rId27"/>
    <p:sldId id="267" r:id="rId28"/>
    <p:sldId id="275" r:id="rId29"/>
    <p:sldId id="276" r:id="rId30"/>
  </p:sldIdLst>
  <p:sldSz cx="9144000" cy="6858000" type="screen4x3"/>
  <p:notesSz cx="6858000" cy="9144000"/>
  <p:photoAlbum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1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4C99-B72F-460D-9B60-1D074AF962A8}" type="datetimeFigureOut">
              <a:rPr lang="ko-KR" altLang="en-US" smtClean="0"/>
              <a:pPr/>
              <a:t>2015-05-23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701B6-F9C8-4C9A-AC6D-D6325DE8B4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4C99-B72F-460D-9B60-1D074AF962A8}" type="datetimeFigureOut">
              <a:rPr lang="ko-KR" altLang="en-US" smtClean="0"/>
              <a:pPr/>
              <a:t>2015-05-23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701B6-F9C8-4C9A-AC6D-D6325DE8B4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4C99-B72F-460D-9B60-1D074AF962A8}" type="datetimeFigureOut">
              <a:rPr lang="ko-KR" altLang="en-US" smtClean="0"/>
              <a:pPr/>
              <a:t>2015-05-23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701B6-F9C8-4C9A-AC6D-D6325DE8B4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00660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Aft>
                <a:spcPts val="600"/>
              </a:spcAft>
              <a:defRPr sz="2400" b="1">
                <a:solidFill>
                  <a:srgbClr val="7030A0"/>
                </a:solidFill>
              </a:defRPr>
            </a:lvl1pPr>
            <a:lvl2pPr>
              <a:lnSpc>
                <a:spcPct val="110000"/>
              </a:lnSpc>
              <a:spcAft>
                <a:spcPts val="600"/>
              </a:spcAft>
              <a:defRPr sz="2000"/>
            </a:lvl2pPr>
            <a:lvl3pPr>
              <a:lnSpc>
                <a:spcPct val="110000"/>
              </a:lnSpc>
              <a:spcAft>
                <a:spcPts val="600"/>
              </a:spcAft>
              <a:defRPr sz="1800"/>
            </a:lvl3pPr>
            <a:lvl4pPr>
              <a:lnSpc>
                <a:spcPct val="110000"/>
              </a:lnSpc>
              <a:spcAft>
                <a:spcPts val="600"/>
              </a:spcAft>
              <a:defRPr sz="1600"/>
            </a:lvl4pPr>
            <a:lvl5pPr>
              <a:lnSpc>
                <a:spcPct val="110000"/>
              </a:lnSpc>
              <a:spcAft>
                <a:spcPts val="600"/>
              </a:spcAft>
              <a:defRPr sz="1600"/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4C99-B72F-460D-9B60-1D074AF962A8}" type="datetimeFigureOut">
              <a:rPr lang="ko-KR" altLang="en-US" smtClean="0"/>
              <a:pPr/>
              <a:t>2015-05-23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701B6-F9C8-4C9A-AC6D-D6325DE8B4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4C99-B72F-460D-9B60-1D074AF962A8}" type="datetimeFigureOut">
              <a:rPr lang="ko-KR" altLang="en-US" smtClean="0"/>
              <a:pPr/>
              <a:t>2015-05-23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701B6-F9C8-4C9A-AC6D-D6325DE8B4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4C99-B72F-460D-9B60-1D074AF962A8}" type="datetimeFigureOut">
              <a:rPr lang="ko-KR" altLang="en-US" smtClean="0"/>
              <a:pPr/>
              <a:t>2015-05-23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701B6-F9C8-4C9A-AC6D-D6325DE8B4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4C99-B72F-460D-9B60-1D074AF962A8}" type="datetimeFigureOut">
              <a:rPr lang="ko-KR" altLang="en-US" smtClean="0"/>
              <a:pPr/>
              <a:t>2015-05-23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701B6-F9C8-4C9A-AC6D-D6325DE8B4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4C99-B72F-460D-9B60-1D074AF962A8}" type="datetimeFigureOut">
              <a:rPr lang="ko-KR" altLang="en-US" smtClean="0"/>
              <a:pPr/>
              <a:t>2015-05-23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701B6-F9C8-4C9A-AC6D-D6325DE8B4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4C99-B72F-460D-9B60-1D074AF962A8}" type="datetimeFigureOut">
              <a:rPr lang="ko-KR" altLang="en-US" smtClean="0"/>
              <a:pPr/>
              <a:t>2015-05-23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701B6-F9C8-4C9A-AC6D-D6325DE8B4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4C99-B72F-460D-9B60-1D074AF962A8}" type="datetimeFigureOut">
              <a:rPr lang="ko-KR" altLang="en-US" smtClean="0"/>
              <a:pPr/>
              <a:t>2015-05-23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701B6-F9C8-4C9A-AC6D-D6325DE8B4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04C99-B72F-460D-9B60-1D074AF962A8}" type="datetimeFigureOut">
              <a:rPr lang="ko-KR" altLang="en-US" smtClean="0"/>
              <a:pPr/>
              <a:t>2015-05-23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701B6-F9C8-4C9A-AC6D-D6325DE8B4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04C99-B72F-460D-9B60-1D074AF962A8}" type="datetimeFigureOut">
              <a:rPr lang="ko-KR" altLang="en-US" smtClean="0"/>
              <a:pPr/>
              <a:t>2015-05-23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701B6-F9C8-4C9A-AC6D-D6325DE8B4F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운동영양(개정판)10장_1-1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rcRect t="10499" b="41995"/>
          <a:stretch>
            <a:fillRect/>
          </a:stretch>
        </p:blipFill>
        <p:spPr>
          <a:xfrm>
            <a:off x="-32" y="500042"/>
            <a:ext cx="9144032" cy="588278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직사각형 2"/>
          <p:cNvSpPr/>
          <p:nvPr/>
        </p:nvSpPr>
        <p:spPr>
          <a:xfrm>
            <a:off x="1763688" y="3861048"/>
            <a:ext cx="504056" cy="7920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1357298"/>
            <a:ext cx="8363272" cy="3786214"/>
          </a:xfrm>
        </p:spPr>
        <p:txBody>
          <a:bodyPr>
            <a:normAutofit/>
          </a:bodyPr>
          <a:lstStyle/>
          <a:p>
            <a:r>
              <a:rPr lang="ko-KR" altLang="en-US" sz="3200" b="0" dirty="0" smtClean="0">
                <a:latin typeface="휴먼엑스포" pitchFamily="18" charset="-127"/>
                <a:ea typeface="휴먼엑스포" pitchFamily="18" charset="-127"/>
              </a:rPr>
              <a:t>지구력 훈련에 의한 에너지 동원 효과</a:t>
            </a:r>
            <a:endParaRPr lang="en-US" altLang="ko-KR" sz="3200" b="0" dirty="0" smtClean="0">
              <a:latin typeface="휴먼엑스포" pitchFamily="18" charset="-127"/>
              <a:ea typeface="휴먼엑스포" pitchFamily="18" charset="-127"/>
            </a:endParaRPr>
          </a:p>
          <a:p>
            <a:pPr marL="971550" lvl="1" indent="-514350">
              <a:buNone/>
            </a:pPr>
            <a:r>
              <a:rPr lang="en-US" altLang="ko-KR" sz="28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1. </a:t>
            </a: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심혈관계와 근육조직의 산소체계에 유익한 </a:t>
            </a:r>
            <a:endParaRPr lang="en-US" altLang="ko-KR" sz="2800" dirty="0" smtClean="0">
              <a:latin typeface="휴먼엑스포" pitchFamily="18" charset="-127"/>
              <a:ea typeface="휴먼엑스포" pitchFamily="18" charset="-127"/>
            </a:endParaRPr>
          </a:p>
          <a:p>
            <a:pPr marL="971550" lvl="1" indent="-514350">
              <a:buNone/>
            </a:pPr>
            <a:r>
              <a:rPr lang="en-US" altLang="ko-KR" sz="28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변화가 일어나 최대산소섭취량이 증가하게 </a:t>
            </a:r>
            <a:endParaRPr lang="en-US" altLang="ko-KR" sz="2800" dirty="0" smtClean="0">
              <a:latin typeface="휴먼엑스포" pitchFamily="18" charset="-127"/>
              <a:ea typeface="휴먼엑스포" pitchFamily="18" charset="-127"/>
            </a:endParaRPr>
          </a:p>
          <a:p>
            <a:pPr marL="971550" lvl="1" indent="-514350">
              <a:buNone/>
            </a:pPr>
            <a:r>
              <a:rPr lang="en-US" altLang="ko-KR" sz="28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된다</a:t>
            </a:r>
            <a:r>
              <a:rPr lang="en-US" altLang="ko-KR" sz="2800" dirty="0" smtClean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marL="971550" lvl="1" indent="-514350">
              <a:buNone/>
            </a:pPr>
            <a:r>
              <a:rPr lang="en-US" altLang="ko-KR" sz="2600" dirty="0" smtClean="0">
                <a:latin typeface="휴먼엑스포" pitchFamily="18" charset="-127"/>
                <a:ea typeface="휴먼엑스포" pitchFamily="18" charset="-127"/>
              </a:rPr>
              <a:t>-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이는 더 많은 산소가 근육조직에 운반되어 사용됨</a:t>
            </a:r>
            <a:endParaRPr lang="en-US" altLang="ko-KR" sz="2600" dirty="0" smtClean="0">
              <a:latin typeface="휴먼엑스포" pitchFamily="18" charset="-127"/>
              <a:ea typeface="휴먼엑스포" pitchFamily="18" charset="-127"/>
            </a:endParaRPr>
          </a:p>
          <a:p>
            <a:pPr marL="971550" lvl="1" indent="-514350">
              <a:buNone/>
            </a:pPr>
            <a:r>
              <a:rPr lang="en-US" altLang="ko-KR" sz="26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으로써 지구력이 증가함을 의미함</a:t>
            </a:r>
            <a:endParaRPr lang="en-US" altLang="ko-KR" sz="2600" dirty="0" smtClean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1643050"/>
            <a:ext cx="8363272" cy="2928958"/>
          </a:xfrm>
        </p:spPr>
        <p:txBody>
          <a:bodyPr>
            <a:normAutofit/>
          </a:bodyPr>
          <a:lstStyle/>
          <a:p>
            <a:r>
              <a:rPr lang="ko-KR" altLang="en-US" sz="3200" b="0" dirty="0" smtClean="0">
                <a:latin typeface="휴먼엑스포" pitchFamily="18" charset="-127"/>
                <a:ea typeface="휴먼엑스포" pitchFamily="18" charset="-127"/>
              </a:rPr>
              <a:t>지구력 훈련에 의한 에너지 동원 효과</a:t>
            </a:r>
            <a:endParaRPr lang="en-US" altLang="ko-KR" sz="32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8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2.</a:t>
            </a:r>
            <a:r>
              <a:rPr lang="en-US" altLang="ko-KR" sz="28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피로를 느끼지 않고 더 높은 비율의 최대산소섭취량 강도에서 운동할 수 있게 된다</a:t>
            </a:r>
            <a:r>
              <a:rPr lang="en-US" altLang="ko-KR" sz="2800" dirty="0" smtClean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젖산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역치의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증가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훈련 초 최대산소섭취량의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50% </a:t>
            </a:r>
            <a:r>
              <a:rPr lang="ko-KR" altLang="en-US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→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70%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이상 향상가능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1714488"/>
            <a:ext cx="8363272" cy="2500330"/>
          </a:xfrm>
        </p:spPr>
        <p:txBody>
          <a:bodyPr>
            <a:normAutofit/>
          </a:bodyPr>
          <a:lstStyle/>
          <a:p>
            <a:r>
              <a:rPr lang="ko-KR" altLang="en-US" sz="3200" b="0" dirty="0" smtClean="0">
                <a:latin typeface="휴먼엑스포" pitchFamily="18" charset="-127"/>
                <a:ea typeface="휴먼엑스포" pitchFamily="18" charset="-127"/>
              </a:rPr>
              <a:t>지구력 훈련에 의한 에너지 동원 효과</a:t>
            </a:r>
            <a:endParaRPr lang="en-US" altLang="ko-KR" sz="32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8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3. </a:t>
            </a: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운동 중에 혈액에서 근육으로 신속한 포도당 유입을 활성화시켜 회복 시에는 더욱 빠르게 근육 글리코겐을 재충전한다</a:t>
            </a:r>
            <a:r>
              <a:rPr lang="en-US" altLang="ko-KR" sz="2800" dirty="0" smtClean="0">
                <a:latin typeface="휴먼엑스포" pitchFamily="18" charset="-127"/>
                <a:ea typeface="휴먼엑스포" pitchFamily="18" charset="-127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1357298"/>
            <a:ext cx="8363272" cy="3500462"/>
          </a:xfrm>
        </p:spPr>
        <p:txBody>
          <a:bodyPr>
            <a:normAutofit/>
          </a:bodyPr>
          <a:lstStyle/>
          <a:p>
            <a:r>
              <a:rPr lang="ko-KR" altLang="en-US" sz="3200" b="0" dirty="0" smtClean="0">
                <a:latin typeface="휴먼엑스포" pitchFamily="18" charset="-127"/>
                <a:ea typeface="휴먼엑스포" pitchFamily="18" charset="-127"/>
              </a:rPr>
              <a:t>지구력 훈련에 의한 에너지 동원 효과</a:t>
            </a:r>
            <a:endParaRPr lang="en-US" altLang="ko-KR" sz="32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8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4. </a:t>
            </a: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근육세포 내 미토콘드리아 밀도가 증가한다</a:t>
            </a:r>
            <a:r>
              <a:rPr lang="en-US" altLang="ko-KR" sz="2800" dirty="0" smtClean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근육세포 내에서 탄수화물 대사에 관여하는 효소가 증가하여 근육이 탄수화물을 더 효율적으로 대사할 수 있도록 도와주므로 모든 근육섬유들은 운동 시 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탄수화물을 산화시키는 능력이 증가함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1500174"/>
            <a:ext cx="8363272" cy="3071834"/>
          </a:xfrm>
        </p:spPr>
        <p:txBody>
          <a:bodyPr>
            <a:normAutofit/>
          </a:bodyPr>
          <a:lstStyle/>
          <a:p>
            <a:r>
              <a:rPr lang="ko-KR" altLang="en-US" sz="3200" b="0" dirty="0" smtClean="0">
                <a:latin typeface="휴먼엑스포" pitchFamily="18" charset="-127"/>
                <a:ea typeface="휴먼엑스포" pitchFamily="18" charset="-127"/>
              </a:rPr>
              <a:t>지구력 훈련에 의한 에너지 동원 효과</a:t>
            </a:r>
            <a:endParaRPr lang="en-US" altLang="ko-KR" sz="32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8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5. </a:t>
            </a: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운동하는 동안 지방 산화를 촉진시켜 탄수</a:t>
            </a:r>
            <a:endParaRPr lang="en-US" altLang="ko-KR" sz="28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800" dirty="0" smtClean="0">
                <a:latin typeface="휴먼엑스포" pitchFamily="18" charset="-127"/>
                <a:ea typeface="휴먼엑스포" pitchFamily="18" charset="-127"/>
              </a:rPr>
              <a:t>   </a:t>
            </a: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화물 대사에 대한 의존율을 낮춰준다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지방산화 촉진으로 탄수화물 의존율을 낮추고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저혈당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발생 가능성을 최소화시킴</a:t>
            </a:r>
            <a:endParaRPr lang="ko-KR" altLang="en-US" sz="2400" dirty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1264770"/>
            <a:ext cx="8229600" cy="4021618"/>
          </a:xfrm>
        </p:spPr>
        <p:txBody>
          <a:bodyPr>
            <a:normAutofit/>
          </a:bodyPr>
          <a:lstStyle/>
          <a:p>
            <a:r>
              <a:rPr lang="ko-KR" altLang="en-US" sz="3200" b="0" dirty="0" err="1" smtClean="0">
                <a:latin typeface="휴먼엑스포" pitchFamily="18" charset="-127"/>
                <a:ea typeface="휴먼엑스포" pitchFamily="18" charset="-127"/>
              </a:rPr>
              <a:t>지구성</a:t>
            </a:r>
            <a:r>
              <a:rPr lang="ko-KR" altLang="en-US" sz="3200" b="0" dirty="0" smtClean="0">
                <a:latin typeface="휴먼엑스포" pitchFamily="18" charset="-127"/>
                <a:ea typeface="휴먼엑스포" pitchFamily="18" charset="-127"/>
              </a:rPr>
              <a:t> 운동과 피로</a:t>
            </a:r>
            <a:endParaRPr lang="en-US" altLang="ko-KR" sz="32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600" dirty="0" err="1" smtClean="0">
                <a:latin typeface="휴먼엑스포" pitchFamily="18" charset="-127"/>
                <a:ea typeface="휴먼엑스포" pitchFamily="18" charset="-127"/>
              </a:rPr>
              <a:t>지구성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 운동 시 피로에 영향을 미치는 영양상태는 </a:t>
            </a:r>
            <a:r>
              <a:rPr lang="ko-KR" altLang="en-US" sz="2600" u="sng" dirty="0" smtClean="0">
                <a:latin typeface="휴먼엑스포" pitchFamily="18" charset="-127"/>
                <a:ea typeface="휴먼엑스포" pitchFamily="18" charset="-127"/>
              </a:rPr>
              <a:t>운동강도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 및 </a:t>
            </a:r>
            <a:r>
              <a:rPr lang="ko-KR" altLang="en-US" sz="2600" u="sng" dirty="0" smtClean="0">
                <a:latin typeface="휴먼엑스포" pitchFamily="18" charset="-127"/>
                <a:ea typeface="휴먼엑스포" pitchFamily="18" charset="-127"/>
              </a:rPr>
              <a:t>지속시간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과 관련이 있음</a:t>
            </a:r>
            <a:endParaRPr lang="en-US" altLang="ko-KR" sz="26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인체는 지방 저장량이 많으므로 에너지 공급에는 거의 문제가 없으나 낮은 혈당량 수준</a:t>
            </a:r>
            <a:r>
              <a:rPr lang="en-US" altLang="ko-KR" sz="26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6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탈</a:t>
            </a:r>
            <a:r>
              <a:rPr lang="ko-KR" altLang="en-US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수</a:t>
            </a:r>
            <a:r>
              <a:rPr lang="en-US" altLang="ko-KR" sz="26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 </a:t>
            </a:r>
          </a:p>
          <a:p>
            <a:pPr lvl="1">
              <a:buNone/>
            </a:pPr>
            <a:r>
              <a:rPr lang="en-US" altLang="ko-KR" sz="26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 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과도한 무기질 손실 등은 장시간의 운동으로 </a:t>
            </a:r>
            <a:endParaRPr lang="en-US" altLang="ko-KR" sz="26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6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인한 정신적</a:t>
            </a:r>
            <a:r>
              <a:rPr lang="en-US" altLang="ko-KR" sz="26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6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600" dirty="0" smtClean="0">
                <a:latin typeface="휴먼엑스포" pitchFamily="18" charset="-127"/>
                <a:ea typeface="휴먼엑스포" pitchFamily="18" charset="-127"/>
              </a:rPr>
              <a:t>신체적 피로를 발생시키게 됨</a:t>
            </a:r>
            <a:endParaRPr lang="en-US" altLang="ko-KR" sz="2600" dirty="0" smtClean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1407646"/>
            <a:ext cx="8229600" cy="3807304"/>
          </a:xfrm>
        </p:spPr>
        <p:txBody>
          <a:bodyPr>
            <a:normAutofit/>
          </a:bodyPr>
          <a:lstStyle/>
          <a:p>
            <a:r>
              <a:rPr lang="ko-KR" altLang="en-US" sz="3200" b="0" dirty="0" err="1" smtClean="0">
                <a:latin typeface="휴먼엑스포" pitchFamily="18" charset="-127"/>
                <a:ea typeface="휴먼엑스포" pitchFamily="18" charset="-127"/>
              </a:rPr>
              <a:t>지구성</a:t>
            </a:r>
            <a:r>
              <a:rPr lang="ko-KR" altLang="en-US" sz="3200" b="0" dirty="0" smtClean="0">
                <a:latin typeface="휴먼엑스포" pitchFamily="18" charset="-127"/>
                <a:ea typeface="휴먼엑스포" pitchFamily="18" charset="-127"/>
              </a:rPr>
              <a:t> 운동과 피로</a:t>
            </a:r>
            <a:endParaRPr lang="en-US" altLang="ko-KR" sz="32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운동 중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저혈당이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유발되는 경우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운동 시작 초기 또는 운동 중에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저혈당증이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발생한다면 운동에 악영향을 미칠 수 있음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운동 시작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30~60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분 또는 그 이전에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고탄수화물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식사를 함으로써 높아진 혈당 수치를 낮추기 위해 분비되는 인슐린에 의한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반응성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저혈당증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14366" y="1099664"/>
            <a:ext cx="8229600" cy="4758228"/>
          </a:xfrm>
        </p:spPr>
        <p:txBody>
          <a:bodyPr>
            <a:normAutofit/>
          </a:bodyPr>
          <a:lstStyle/>
          <a:p>
            <a:r>
              <a:rPr lang="ko-KR" altLang="en-US" sz="3200" b="0" dirty="0" err="1" smtClean="0">
                <a:latin typeface="휴먼엑스포" pitchFamily="18" charset="-127"/>
                <a:ea typeface="휴먼엑스포" pitchFamily="18" charset="-127"/>
              </a:rPr>
              <a:t>지구성</a:t>
            </a:r>
            <a:r>
              <a:rPr lang="ko-KR" altLang="en-US" sz="3200" b="0" dirty="0" smtClean="0">
                <a:latin typeface="휴먼엑스포" pitchFamily="18" charset="-127"/>
                <a:ea typeface="휴먼엑스포" pitchFamily="18" charset="-127"/>
              </a:rPr>
              <a:t> 운동과 피로</a:t>
            </a:r>
            <a:endParaRPr lang="en-US" altLang="ko-KR" sz="32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운동 중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저혈당이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유발되는 경우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장시간의 운동으로 인해 발생하는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저혈당증으로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운동 강도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에</a:t>
            </a:r>
            <a:r>
              <a:rPr lang="ko-KR" altLang="en-US" sz="2400" dirty="0" smtClean="0">
                <a:solidFill>
                  <a:srgbClr val="FF0000"/>
                </a:solidFill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영향을 받음</a:t>
            </a:r>
            <a:endParaRPr lang="en-US" altLang="ko-KR" sz="2400" b="1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/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최대산소섭취량의</a:t>
            </a:r>
            <a:r>
              <a:rPr lang="ko-KR" altLang="en-US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50~60% 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이상의 운동강도 시</a:t>
            </a:r>
            <a:endParaRPr lang="en-US" altLang="ko-KR" sz="24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>
              <a:buNone/>
            </a:pPr>
            <a:r>
              <a:rPr lang="en-US" altLang="ko-KR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 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근육 글리코겐 고갈</a:t>
            </a:r>
            <a:endParaRPr lang="en-US" altLang="ko-KR" sz="2400" b="1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/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장시간의 운동 시 발생하는 </a:t>
            </a:r>
            <a:r>
              <a:rPr lang="ko-KR" altLang="en-US" sz="2400" dirty="0" err="1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저혈당증은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피로의 </a:t>
            </a:r>
            <a:endParaRPr lang="en-US" altLang="ko-KR" sz="24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>
              <a:buNone/>
            </a:pPr>
            <a:r>
              <a:rPr lang="en-US" altLang="ko-KR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 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중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요한 원인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으로 간주</a:t>
            </a:r>
            <a:endParaRPr lang="en-US" altLang="ko-KR" sz="24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1264770"/>
            <a:ext cx="8229600" cy="4450246"/>
          </a:xfrm>
        </p:spPr>
        <p:txBody>
          <a:bodyPr>
            <a:normAutofit/>
          </a:bodyPr>
          <a:lstStyle/>
          <a:p>
            <a:r>
              <a:rPr lang="ko-KR" altLang="en-US" sz="3200" b="0" dirty="0" err="1" smtClean="0">
                <a:latin typeface="휴먼엑스포" pitchFamily="18" charset="-127"/>
                <a:ea typeface="휴먼엑스포" pitchFamily="18" charset="-127"/>
              </a:rPr>
              <a:t>지구성</a:t>
            </a:r>
            <a:r>
              <a:rPr lang="ko-KR" altLang="en-US" sz="3200" b="0" dirty="0" smtClean="0">
                <a:latin typeface="휴먼엑스포" pitchFamily="18" charset="-127"/>
                <a:ea typeface="휴먼엑스포" pitchFamily="18" charset="-127"/>
              </a:rPr>
              <a:t> 운동과 피로</a:t>
            </a:r>
            <a:endParaRPr lang="en-US" altLang="ko-KR" sz="32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운동 중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저혈당이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유발되는 경우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운동으로 체내 저장된 탄수화물이 감소하게 되면 </a:t>
            </a:r>
            <a:endParaRPr lang="en-US" altLang="ko-KR" sz="24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>
              <a:buNone/>
            </a:pPr>
            <a:r>
              <a:rPr lang="en-US" altLang="ko-KR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  </a:t>
            </a:r>
            <a:r>
              <a:rPr lang="ko-KR" altLang="en-US" sz="2400" dirty="0" err="1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저혈당증으로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인한 피로가 아닌 다른 기전으로 피로가 유발될 수 있음</a:t>
            </a:r>
            <a:endParaRPr lang="en-US" altLang="ko-KR" sz="24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/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BCAA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가  간에서 당신생합성의 원료로 사용됨에 </a:t>
            </a:r>
            <a:endParaRPr lang="en-US" altLang="ko-KR" sz="24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>
              <a:buNone/>
            </a:pPr>
            <a:r>
              <a:rPr lang="en-US" altLang="ko-KR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  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따라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BCAA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의 혈액 분포는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감소하는데 이는 중추성 피로를 초래함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3857652"/>
          </a:xfrm>
        </p:spPr>
        <p:txBody>
          <a:bodyPr>
            <a:normAutofit/>
          </a:bodyPr>
          <a:lstStyle/>
          <a:p>
            <a:r>
              <a:rPr lang="ko-KR" altLang="en-US" sz="3200" b="0" dirty="0" err="1" smtClean="0">
                <a:latin typeface="휴먼엑스포" pitchFamily="18" charset="-127"/>
                <a:ea typeface="휴먼엑스포" pitchFamily="18" charset="-127"/>
              </a:rPr>
              <a:t>지구성</a:t>
            </a:r>
            <a:r>
              <a:rPr lang="ko-KR" altLang="en-US" sz="3200" b="0" dirty="0" smtClean="0">
                <a:latin typeface="휴먼엑스포" pitchFamily="18" charset="-127"/>
                <a:ea typeface="휴먼엑스포" pitchFamily="18" charset="-127"/>
              </a:rPr>
              <a:t> 운동선수의 훈련 시 식단</a:t>
            </a:r>
            <a:endParaRPr lang="en-US" altLang="ko-KR" sz="32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훈련 시 식사를 하는 중요한 이유는 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탄수화물을 충분히 섭취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하기 위해서이다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.</a:t>
            </a: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탄수화물 섭취 부족 시 체내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글리코겐의 감소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고탄수화물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식사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매일 총 에너지의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60~70%)</a:t>
            </a: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근육 형성을 위한 추가적인 단백질</a:t>
            </a:r>
            <a:r>
              <a:rPr lang="en-US" altLang="ko-KR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섭취는 필요 없으므로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하루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1.1~1.4g/kg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을 권장함</a:t>
            </a:r>
            <a:endParaRPr lang="en-US" altLang="ko-KR" sz="24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827584" y="1332218"/>
            <a:ext cx="7560840" cy="4097046"/>
          </a:xfrm>
        </p:spPr>
        <p:txBody>
          <a:bodyPr>
            <a:normAutofit/>
          </a:bodyPr>
          <a:lstStyle/>
          <a:p>
            <a:r>
              <a:rPr lang="ko-KR" altLang="en-US" sz="2800" b="0" dirty="0" err="1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지구성</a:t>
            </a:r>
            <a:r>
              <a:rPr lang="ko-KR" altLang="en-US" sz="2800" b="0" dirty="0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 운동이란 </a:t>
            </a:r>
            <a:r>
              <a:rPr lang="en-US" altLang="ko-KR" sz="2800" dirty="0" smtClean="0">
                <a:solidFill>
                  <a:schemeClr val="tx1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</a:t>
            </a:r>
            <a:r>
              <a:rPr lang="ko-KR" altLang="en-US" sz="2800" b="0" dirty="0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시간 이상 소요되는 경기를 말하며 장거리 달리기</a:t>
            </a:r>
            <a:r>
              <a:rPr lang="en-US" altLang="ko-KR" sz="2800" dirty="0" smtClean="0">
                <a:solidFill>
                  <a:schemeClr val="tx1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800" b="0" dirty="0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ko-KR" altLang="en-US" sz="2800" b="0" dirty="0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장거리 사이클</a:t>
            </a:r>
            <a:r>
              <a:rPr lang="en-US" altLang="ko-KR" sz="2800" dirty="0" smtClean="0">
                <a:solidFill>
                  <a:schemeClr val="tx1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800" b="0" dirty="0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ko-KR" altLang="en-US" sz="2800" b="0" dirty="0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크로스컨트리스키 등이 포함</a:t>
            </a:r>
            <a:endParaRPr lang="en-US" altLang="ko-KR" sz="2800" b="0" dirty="0" smtClean="0">
              <a:solidFill>
                <a:schemeClr val="tx1"/>
              </a:solidFill>
              <a:latin typeface="휴먼엑스포" pitchFamily="18" charset="-127"/>
              <a:ea typeface="휴먼엑스포" pitchFamily="18" charset="-127"/>
              <a:cs typeface="Times New Roman" pitchFamily="18" charset="0"/>
            </a:endParaRPr>
          </a:p>
          <a:p>
            <a:r>
              <a:rPr lang="ko-KR" altLang="en-US" sz="2800" b="0" dirty="0" err="1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지구성</a:t>
            </a:r>
            <a:r>
              <a:rPr lang="ko-KR" altLang="en-US" sz="2800" b="0" dirty="0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 운동에 필요한 </a:t>
            </a:r>
            <a:r>
              <a:rPr lang="en-US" altLang="ko-KR" sz="2800" dirty="0" smtClean="0">
                <a:solidFill>
                  <a:schemeClr val="tx1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ATP</a:t>
            </a:r>
            <a:r>
              <a:rPr lang="ko-KR" altLang="en-US" sz="2800" b="0" dirty="0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를 생산하는 </a:t>
            </a:r>
            <a:endParaRPr lang="en-US" altLang="ko-KR" sz="2800" b="0" dirty="0" smtClean="0">
              <a:solidFill>
                <a:schemeClr val="tx1"/>
              </a:solidFill>
              <a:latin typeface="휴먼엑스포" pitchFamily="18" charset="-127"/>
              <a:ea typeface="휴먼엑스포" pitchFamily="18" charset="-127"/>
              <a:cs typeface="Times New Roman" pitchFamily="18" charset="0"/>
            </a:endParaRPr>
          </a:p>
          <a:p>
            <a:pPr>
              <a:buNone/>
            </a:pPr>
            <a:r>
              <a:rPr lang="en-US" altLang="ko-KR" sz="2800" b="0" dirty="0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  </a:t>
            </a:r>
            <a:r>
              <a:rPr lang="ko-KR" altLang="en-US" sz="2800" b="0" dirty="0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가장 중요한 두 에너지원은 탄수화물과 </a:t>
            </a:r>
            <a:endParaRPr lang="en-US" altLang="ko-KR" sz="2800" b="0" dirty="0" smtClean="0">
              <a:solidFill>
                <a:schemeClr val="tx1"/>
              </a:solidFill>
              <a:latin typeface="휴먼엑스포" pitchFamily="18" charset="-127"/>
              <a:ea typeface="휴먼엑스포" pitchFamily="18" charset="-127"/>
              <a:cs typeface="Times New Roman" pitchFamily="18" charset="0"/>
            </a:endParaRPr>
          </a:p>
          <a:p>
            <a:pPr>
              <a:buNone/>
            </a:pPr>
            <a:r>
              <a:rPr lang="en-US" altLang="ko-KR" sz="2800" b="0" dirty="0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  </a:t>
            </a:r>
            <a:r>
              <a:rPr lang="ko-KR" altLang="en-US" sz="2800" b="0" dirty="0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지질로 운동강도</a:t>
            </a:r>
            <a:r>
              <a:rPr lang="en-US" altLang="ko-KR" sz="2800" dirty="0" smtClean="0">
                <a:solidFill>
                  <a:schemeClr val="tx1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800" b="0" dirty="0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ko-KR" altLang="en-US" sz="2800" b="0" dirty="0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운동시간</a:t>
            </a:r>
            <a:r>
              <a:rPr lang="en-US" altLang="ko-KR" sz="2800" dirty="0" smtClean="0">
                <a:solidFill>
                  <a:schemeClr val="tx1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800" b="0" dirty="0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ko-KR" altLang="en-US" sz="2800" b="0" dirty="0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섭취하는 음식</a:t>
            </a:r>
            <a:r>
              <a:rPr lang="en-US" altLang="ko-KR" sz="2800" dirty="0" smtClean="0">
                <a:solidFill>
                  <a:schemeClr val="tx1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800" b="0" dirty="0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ko-KR" altLang="en-US" sz="2800" b="0" dirty="0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개인의 훈련상태에 따라 영향을 받음</a:t>
            </a:r>
            <a:endParaRPr lang="en-US" altLang="ko-KR" sz="3200" dirty="0" smtClean="0">
              <a:solidFill>
                <a:schemeClr val="tx1"/>
              </a:solidFill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74848" y="620688"/>
            <a:ext cx="8229600" cy="5688632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3200" b="0" dirty="0" err="1" smtClean="0">
                <a:latin typeface="휴먼엑스포" pitchFamily="18" charset="-127"/>
                <a:ea typeface="휴먼엑스포" pitchFamily="18" charset="-127"/>
              </a:rPr>
              <a:t>지구성</a:t>
            </a:r>
            <a:r>
              <a:rPr lang="ko-KR" altLang="en-US" sz="3200" b="0" dirty="0" smtClean="0">
                <a:latin typeface="휴먼엑스포" pitchFamily="18" charset="-127"/>
                <a:ea typeface="휴먼엑스포" pitchFamily="18" charset="-127"/>
              </a:rPr>
              <a:t> 운동선수의 훈련 시 유의점</a:t>
            </a:r>
            <a:endParaRPr lang="en-US" altLang="ko-KR" sz="32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altLang="ko-KR" sz="28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1. </a:t>
            </a:r>
            <a:r>
              <a:rPr lang="ko-KR" altLang="en-US" sz="2800" dirty="0" err="1" smtClean="0">
                <a:latin typeface="휴먼엑스포" pitchFamily="18" charset="-127"/>
                <a:ea typeface="휴먼엑스포" pitchFamily="18" charset="-127"/>
              </a:rPr>
              <a:t>과훈련</a:t>
            </a:r>
            <a:r>
              <a:rPr lang="en-US" altLang="ko-KR" sz="28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(Overtraining)</a:t>
            </a:r>
          </a:p>
          <a:p>
            <a:pPr lvl="2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근육통증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근육 회복 지연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이전의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훈련량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수행 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불가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숙면 부족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활력 감소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질병 발병 증가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</a:p>
          <a:p>
            <a:pPr lvl="2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식욕 감퇴 등의 증상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탄수화물 및 수분 섭취 부족 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휴식과 충분한 영양 및 수분 균형 유지 필요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소화가 잘 되는 부드러운 음식을 간식으로 섭취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스포츠음료나 자신이 좋아하는 에너지 식품을 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간식으로 충분히 섭취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406506"/>
            <a:ext cx="8229600" cy="409419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3200" b="0" dirty="0" err="1" smtClean="0">
                <a:latin typeface="휴먼엑스포" pitchFamily="18" charset="-127"/>
                <a:ea typeface="휴먼엑스포" pitchFamily="18" charset="-127"/>
              </a:rPr>
              <a:t>지구성</a:t>
            </a:r>
            <a:r>
              <a:rPr lang="ko-KR" altLang="en-US" sz="3200" b="0" dirty="0" smtClean="0">
                <a:latin typeface="휴먼엑스포" pitchFamily="18" charset="-127"/>
                <a:ea typeface="휴먼엑스포" pitchFamily="18" charset="-127"/>
              </a:rPr>
              <a:t> 운동선수의 훈련 시 유의점</a:t>
            </a:r>
            <a:endParaRPr lang="en-US" altLang="ko-KR" sz="32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altLang="ko-KR" sz="28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2. </a:t>
            </a: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영양 </a:t>
            </a:r>
            <a:r>
              <a:rPr lang="ko-KR" altLang="en-US" sz="2800" dirty="0" err="1" smtClean="0">
                <a:latin typeface="휴먼엑스포" pitchFamily="18" charset="-127"/>
                <a:ea typeface="휴먼엑스포" pitchFamily="18" charset="-127"/>
              </a:rPr>
              <a:t>보충제</a:t>
            </a:r>
            <a:endParaRPr lang="en-US" altLang="ko-KR" sz="28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비타민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C, 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비타민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E, 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칼슘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 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아연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등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지구력 스포츠는 근육세포 내로 산소를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10~15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배 더 가져오며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세포들이 산화스트레스로 활성산소가 증가하게 되므로 산화적 손상 예방을 위한 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비타민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E(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하루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300~400mg)</a:t>
            </a:r>
            <a:r>
              <a:rPr lang="ko-KR" altLang="en-US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를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충분히 보충</a:t>
            </a:r>
            <a:endParaRPr lang="en-US" altLang="ko-KR" sz="2400" b="1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14366" y="1193332"/>
            <a:ext cx="8229600" cy="430737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3200" b="0" dirty="0" err="1" smtClean="0">
                <a:latin typeface="휴먼엑스포" pitchFamily="18" charset="-127"/>
                <a:ea typeface="휴먼엑스포" pitchFamily="18" charset="-127"/>
              </a:rPr>
              <a:t>지구성</a:t>
            </a:r>
            <a:r>
              <a:rPr lang="ko-KR" altLang="en-US" sz="3200" b="0" dirty="0" smtClean="0">
                <a:latin typeface="휴먼엑스포" pitchFamily="18" charset="-127"/>
                <a:ea typeface="휴먼엑스포" pitchFamily="18" charset="-127"/>
              </a:rPr>
              <a:t> 운동선수의 훈련 시 유의점</a:t>
            </a:r>
            <a:endParaRPr lang="en-US" altLang="ko-KR" sz="32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altLang="ko-KR" sz="28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3. </a:t>
            </a: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여자 </a:t>
            </a:r>
            <a:r>
              <a:rPr lang="ko-KR" altLang="en-US" sz="2800" dirty="0" err="1" smtClean="0">
                <a:latin typeface="휴먼엑스포" pitchFamily="18" charset="-127"/>
                <a:ea typeface="휴먼엑스포" pitchFamily="18" charset="-127"/>
              </a:rPr>
              <a:t>지구성</a:t>
            </a: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 운동선수</a:t>
            </a:r>
            <a:endParaRPr lang="en-US" altLang="ko-KR" sz="28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에너지 및 철분 섭취 부족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체지방량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감소와 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무월경에 의한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골밀도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감소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하루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1,500mg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의 칼슘과 철분 보충 필요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단백질의 과잉 섭취는 소변으로 칼슘의 손실을 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증가시키므로 유의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95536" y="1264770"/>
            <a:ext cx="8229600" cy="4021618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3200" b="0" dirty="0" err="1" smtClean="0">
                <a:latin typeface="휴먼엑스포" pitchFamily="18" charset="-127"/>
                <a:ea typeface="휴먼엑스포" pitchFamily="18" charset="-127"/>
              </a:rPr>
              <a:t>지구성</a:t>
            </a:r>
            <a:r>
              <a:rPr lang="ko-KR" altLang="en-US" sz="3200" b="0" dirty="0" smtClean="0">
                <a:latin typeface="휴먼엑스포" pitchFamily="18" charset="-127"/>
                <a:ea typeface="휴먼엑스포" pitchFamily="18" charset="-127"/>
              </a:rPr>
              <a:t> 운동선수의 훈련 시 유의점</a:t>
            </a:r>
            <a:endParaRPr lang="en-US" altLang="ko-KR" sz="32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altLang="ko-KR" sz="28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4. </a:t>
            </a: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회복 시 식사</a:t>
            </a:r>
            <a:endParaRPr lang="en-US" altLang="ko-KR" sz="28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근육의 글리코겐 보충을 위해 운동직후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15~30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분 이내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100g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탄수화물 섭취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스포츠음료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 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과일주스 등</a:t>
            </a:r>
            <a:r>
              <a:rPr lang="ko-KR" altLang="en-US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음료와 부드러운 식품 위주로 섭취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</a:p>
          <a:p>
            <a:pPr lvl="2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2~4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시간마다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100g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탄수화물 추가 섭취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고탄수화물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식사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2"/>
          <p:cNvSpPr>
            <a:spLocks noGrp="1"/>
          </p:cNvSpPr>
          <p:nvPr>
            <p:ph idx="1"/>
          </p:nvPr>
        </p:nvSpPr>
        <p:spPr>
          <a:xfrm>
            <a:off x="428596" y="764704"/>
            <a:ext cx="8136904" cy="5544616"/>
          </a:xfrm>
        </p:spPr>
        <p:txBody>
          <a:bodyPr>
            <a:normAutofit/>
          </a:bodyPr>
          <a:lstStyle/>
          <a:p>
            <a:pPr lvl="2" indent="0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u"/>
            </a:pP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solidFill>
                  <a:srgbClr val="0033CC"/>
                </a:solidFill>
                <a:latin typeface="휴먼엑스포" pitchFamily="18" charset="-127"/>
                <a:ea typeface="휴먼엑스포" pitchFamily="18" charset="-127"/>
              </a:rPr>
              <a:t>글리코겐 재충전을 위한 운동직후 간식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(300kcal)</a:t>
            </a:r>
          </a:p>
          <a:p>
            <a:pPr lvl="2" indent="0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오렌지 주스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컵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+ 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빵</a:t>
            </a:r>
            <a:r>
              <a:rPr lang="ko-KR" altLang="en-US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개 혹은 떡</a:t>
            </a:r>
            <a:endParaRPr lang="en-US" altLang="ko-KR" sz="24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 indent="0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식혜</a:t>
            </a:r>
            <a:r>
              <a:rPr lang="ko-KR" altLang="en-US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캔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+ 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건포도</a:t>
            </a:r>
            <a:r>
              <a:rPr lang="ko-KR" altLang="en-US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스푼</a:t>
            </a:r>
            <a:endParaRPr lang="en-US" altLang="ko-KR" sz="24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 indent="0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우유</a:t>
            </a:r>
            <a:r>
              <a:rPr lang="ko-KR" altLang="en-US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컵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+ </a:t>
            </a:r>
            <a:r>
              <a:rPr lang="ko-KR" altLang="en-US" sz="2400" dirty="0" err="1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콘프레이크</a:t>
            </a:r>
            <a:r>
              <a:rPr lang="ko-KR" altLang="en-US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접시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+ 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바나나</a:t>
            </a:r>
            <a:endParaRPr lang="en-US" altLang="ko-KR" sz="24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 indent="0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None/>
            </a:pPr>
            <a:endParaRPr lang="en-US" altLang="ko-KR" sz="24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 indent="0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  <a:buFont typeface="Wingdings" pitchFamily="2" charset="2"/>
              <a:buChar char="u"/>
            </a:pP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ko-KR" altLang="en-US" sz="2400" dirty="0" smtClean="0">
                <a:solidFill>
                  <a:srgbClr val="0033CC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탄수화물과 단백질의 좋은 배합방법</a:t>
            </a:r>
            <a:endParaRPr lang="en-US" altLang="ko-KR" sz="2400" dirty="0" smtClean="0">
              <a:solidFill>
                <a:srgbClr val="0033CC"/>
              </a:solidFill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 indent="0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밥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+ 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생선</a:t>
            </a:r>
            <a:endParaRPr lang="en-US" altLang="ko-KR" sz="24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2" indent="0">
              <a:lnSpc>
                <a:spcPct val="12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우유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+ 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시리얼</a:t>
            </a:r>
            <a:endParaRPr lang="en-US" altLang="ko-KR" sz="24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395536" y="961918"/>
            <a:ext cx="8229600" cy="4824536"/>
          </a:xfrm>
        </p:spPr>
        <p:txBody>
          <a:bodyPr>
            <a:normAutofit/>
          </a:bodyPr>
          <a:lstStyle/>
          <a:p>
            <a:r>
              <a:rPr lang="ko-KR" altLang="en-US" sz="3200" b="0" dirty="0" err="1" smtClean="0">
                <a:latin typeface="휴먼엑스포" pitchFamily="18" charset="-127"/>
                <a:ea typeface="휴먼엑스포" pitchFamily="18" charset="-127"/>
              </a:rPr>
              <a:t>지구성</a:t>
            </a:r>
            <a:r>
              <a:rPr lang="ko-KR" altLang="en-US" sz="3200" b="0" dirty="0" smtClean="0">
                <a:latin typeface="휴먼엑스포" pitchFamily="18" charset="-127"/>
                <a:ea typeface="휴먼엑스포" pitchFamily="18" charset="-127"/>
              </a:rPr>
              <a:t> 운동 경기 전 식사</a:t>
            </a:r>
            <a:endParaRPr lang="en-US" altLang="ko-KR" sz="32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운동할 때 어떤 음식을 언제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어떻게 먹어야 하며 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이 음식이 어떤 작용을 하는가는 매우 중요함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특히 어떠한 형태의 식사를 하는 것이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지구성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운동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경기 전에 최적의 에너지를 최대로 저장하고 최상의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경기력을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발휘할 수 있는가에 있음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이는 경기 수일 전의 훈련내용과도 밀접한 관계가 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있기 때문에 지구성 운동경기 전의 식사 형태는 훈련내용과 연계해서 구성해야 함</a:t>
            </a:r>
            <a:endParaRPr lang="ko-KR" altLang="en-US" sz="2400" dirty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6192688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sz="3200" b="0" dirty="0" smtClean="0">
                <a:latin typeface="휴먼엑스포" pitchFamily="18" charset="-127"/>
                <a:ea typeface="휴먼엑스포" pitchFamily="18" charset="-127"/>
              </a:rPr>
              <a:t>탄수화물 로딩</a:t>
            </a:r>
            <a:r>
              <a:rPr lang="en-US" altLang="ko-KR" sz="32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(CHO</a:t>
            </a:r>
            <a:r>
              <a:rPr lang="ko-KR" altLang="en-US" sz="32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en-US" altLang="ko-KR" sz="32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loading)</a:t>
            </a: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장시간 시행되는 경기에 앞서 훈련 및 식사내용을 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 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조절해서 체내 글리코겐 저장량을 최대한 증대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 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시키는 방법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탄수화물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과보상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으로 경기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10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일 전에 </a:t>
            </a:r>
            <a:endParaRPr lang="en-US" altLang="ko-KR" sz="24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1">
              <a:buNone/>
            </a:pPr>
            <a:r>
              <a:rPr lang="en-US" altLang="ko-KR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   </a:t>
            </a:r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시작</a:t>
            </a:r>
            <a:endParaRPr lang="en-US" altLang="ko-KR" sz="24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전형적인 글리코겐 로딩 방법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3~4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일간 혼합식과 고강도 훈련을 통해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저장된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글리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코겐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양을 감소시킴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이후</a:t>
            </a:r>
            <a:r>
              <a:rPr lang="ko-KR" altLang="en-US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2~3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일간 저탄수화물 식사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고지방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고단백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와 탈진운동을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통해 글리코겐 저장량을 더욱 고갈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경기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3~4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일전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고탄수화물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식이와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저강도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운동을 통해 글리코겐 저장량을 최대한 증가시킴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단점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체중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1~2kg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수분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)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증가</a:t>
            </a:r>
            <a:endParaRPr lang="ko-KR" altLang="en-US" sz="2400" dirty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306362"/>
          </a:xfrm>
        </p:spPr>
        <p:txBody>
          <a:bodyPr>
            <a:normAutofit/>
          </a:bodyPr>
          <a:lstStyle/>
          <a:p>
            <a:r>
              <a:rPr lang="ko-KR" altLang="en-US" sz="3200" b="0" dirty="0" smtClean="0">
                <a:latin typeface="휴먼엑스포" pitchFamily="18" charset="-127"/>
                <a:ea typeface="휴먼엑스포" pitchFamily="18" charset="-127"/>
              </a:rPr>
              <a:t>경기 전 식사 섭취 요령</a:t>
            </a:r>
            <a:endParaRPr lang="en-US" altLang="ko-KR" sz="32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혈당 유지와 배고픔 예방을 위해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200~250kcal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함유한 식사를 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경기수행 </a:t>
            </a:r>
            <a:r>
              <a:rPr lang="en-US" altLang="ko-KR" sz="2400" b="1" u="sng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시간 전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에 섭취하도록 함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30~60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분 이내 식사는 인슐린 분비를 자극하여 지방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대사를 억제하고 글리코겐 고갈의 위험성을 증가시킴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r>
              <a:rPr lang="ko-KR" altLang="en-US" sz="3200" b="0" dirty="0" smtClean="0">
                <a:latin typeface="휴먼엑스포" pitchFamily="18" charset="-127"/>
                <a:ea typeface="휴먼엑스포" pitchFamily="18" charset="-127"/>
              </a:rPr>
              <a:t>경기 중 탄수화물 및 음료 섭취</a:t>
            </a:r>
            <a:endParaRPr lang="en-US" altLang="ko-KR" sz="32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solidFill>
                  <a:srgbClr val="0033CC"/>
                </a:solidFill>
                <a:latin typeface="휴먼엑스포" pitchFamily="18" charset="-127"/>
                <a:ea typeface="휴먼엑스포" pitchFamily="18" charset="-127"/>
              </a:rPr>
              <a:t>근육 글리코겐 고갈 및 혈당 저하 방지를</a:t>
            </a:r>
            <a:r>
              <a:rPr lang="en-US" altLang="ko-KR" sz="2400" dirty="0" smtClean="0">
                <a:solidFill>
                  <a:srgbClr val="0033CC"/>
                </a:solidFill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solidFill>
                  <a:srgbClr val="0033CC"/>
                </a:solidFill>
                <a:latin typeface="휴먼엑스포" pitchFamily="18" charset="-127"/>
                <a:ea typeface="휴먼엑스포" pitchFamily="18" charset="-127"/>
              </a:rPr>
              <a:t>통한 지속적인 에너지 공급</a:t>
            </a:r>
            <a:endParaRPr lang="en-US" altLang="ko-KR" sz="2400" dirty="0" smtClean="0">
              <a:solidFill>
                <a:srgbClr val="0033CC"/>
              </a:solidFill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시간당 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30~60g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의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포도당 및 복합 탄수화물이 포함된 음료 섭취</a:t>
            </a:r>
            <a:endParaRPr lang="ko-KR" altLang="en-US" sz="2400" dirty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46856" y="1214422"/>
            <a:ext cx="8229600" cy="4762406"/>
          </a:xfrm>
        </p:spPr>
        <p:txBody>
          <a:bodyPr>
            <a:noAutofit/>
          </a:bodyPr>
          <a:lstStyle/>
          <a:p>
            <a:r>
              <a:rPr lang="ko-KR" altLang="en-US" sz="3200" b="0" dirty="0" smtClean="0">
                <a:latin typeface="휴먼엑스포" pitchFamily="18" charset="-127"/>
                <a:ea typeface="휴먼엑스포" pitchFamily="18" charset="-127"/>
              </a:rPr>
              <a:t>경기 후 회복 시 식사</a:t>
            </a:r>
            <a:endParaRPr lang="en-US" altLang="ko-KR" sz="3200" b="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시합 중 소비된 글리코겐 보충 및 쌓인 피로 회복이 최단시간 내에 이루어지도록 하는데 있음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solidFill>
                  <a:srgbClr val="0033CC"/>
                </a:solidFill>
                <a:latin typeface="휴먼엑스포" pitchFamily="18" charset="-127"/>
                <a:ea typeface="휴먼엑스포" pitchFamily="18" charset="-127"/>
              </a:rPr>
              <a:t>시합 후 식사는 가능한 빨리 해야 함</a:t>
            </a:r>
            <a:endParaRPr lang="en-US" altLang="ko-KR" sz="2400" dirty="0" smtClean="0">
              <a:solidFill>
                <a:srgbClr val="0033CC"/>
              </a:solidFill>
              <a:latin typeface="휴먼엑스포" pitchFamily="18" charset="-127"/>
              <a:ea typeface="휴먼엑스포" pitchFamily="18" charset="-127"/>
            </a:endParaRPr>
          </a:p>
          <a:p>
            <a:pPr lvl="1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경기 후 회복기에 있는 선수의 음식물 섭취시간이 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 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빠를수록 근육 및 간의 글리코겐 보충이 신속하게 이루어져 다음 날 시합 전이나 운동 전에 근육이나 간의 글리코겐 저장량이 많아지고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경기력이나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훈련능력을 높이는데 도움이 됨</a:t>
            </a:r>
            <a:endParaRPr lang="ko-KR" altLang="en-US" sz="2400" dirty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85736"/>
            <a:ext cx="8229600" cy="1143000"/>
          </a:xfrm>
        </p:spPr>
        <p:txBody>
          <a:bodyPr/>
          <a:lstStyle/>
          <a:p>
            <a:r>
              <a:rPr lang="ko-KR" altLang="en-US" dirty="0" err="1" smtClean="0">
                <a:latin typeface="휴먼엑스포" pitchFamily="18" charset="-127"/>
                <a:ea typeface="휴먼엑스포" pitchFamily="18" charset="-127"/>
              </a:rPr>
              <a:t>지구성</a:t>
            </a:r>
            <a:r>
              <a:rPr lang="ko-KR" altLang="en-US" dirty="0" smtClean="0">
                <a:latin typeface="휴먼엑스포" pitchFamily="18" charset="-127"/>
                <a:ea typeface="휴먼엑스포" pitchFamily="18" charset="-127"/>
              </a:rPr>
              <a:t> 운동의 식이 섭취 </a:t>
            </a:r>
            <a:r>
              <a:rPr lang="ko-KR" altLang="en-US" dirty="0" err="1" smtClean="0">
                <a:latin typeface="휴먼엑스포" pitchFamily="18" charset="-127"/>
                <a:ea typeface="휴먼엑스포" pitchFamily="18" charset="-127"/>
              </a:rPr>
              <a:t>보조제</a:t>
            </a:r>
            <a:endParaRPr lang="ko-KR" altLang="en-US" dirty="0"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96248"/>
            <a:ext cx="8229600" cy="4590272"/>
          </a:xfrm>
        </p:spPr>
        <p:txBody>
          <a:bodyPr>
            <a:normAutofit/>
          </a:bodyPr>
          <a:lstStyle/>
          <a:p>
            <a:pPr lvl="1">
              <a:lnSpc>
                <a:spcPct val="13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2600" dirty="0" err="1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지구성</a:t>
            </a:r>
            <a:r>
              <a:rPr lang="ko-KR" altLang="en-US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운동 시에 에너지원으로 지방산과 탄수</a:t>
            </a:r>
            <a:endParaRPr lang="en-US" altLang="ko-KR" sz="26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1">
              <a:lnSpc>
                <a:spcPct val="13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altLang="ko-KR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  </a:t>
            </a:r>
            <a:r>
              <a:rPr lang="ko-KR" altLang="en-US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화물을 동시에 사용한다면 경기에서 페이스를 </a:t>
            </a:r>
            <a:endParaRPr lang="en-US" altLang="ko-KR" sz="26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1">
              <a:lnSpc>
                <a:spcPct val="13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altLang="ko-KR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  </a:t>
            </a:r>
            <a:r>
              <a:rPr lang="ko-KR" altLang="en-US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유지할 수 있음</a:t>
            </a:r>
            <a:endParaRPr lang="en-US" altLang="ko-KR" sz="26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1">
              <a:lnSpc>
                <a:spcPct val="13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식이보충제로 </a:t>
            </a:r>
            <a:r>
              <a:rPr lang="ko-KR" altLang="en-US" sz="2600" dirty="0" err="1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중쇄중성지질</a:t>
            </a:r>
            <a:r>
              <a:rPr lang="en-US" altLang="ko-KR" sz="26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ko-KR" altLang="en-US" sz="2600" dirty="0" err="1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글리세롤</a:t>
            </a:r>
            <a:r>
              <a:rPr lang="en-US" altLang="ko-KR" sz="26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ko-KR" altLang="en-US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맥아유</a:t>
            </a:r>
            <a:r>
              <a:rPr lang="en-US" altLang="ko-KR" sz="26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</a:p>
          <a:p>
            <a:pPr lvl="1">
              <a:lnSpc>
                <a:spcPct val="13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altLang="ko-KR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  </a:t>
            </a:r>
            <a:r>
              <a:rPr lang="ko-KR" altLang="en-US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레시틴</a:t>
            </a:r>
            <a:r>
              <a:rPr lang="en-US" altLang="ko-KR" sz="26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ko-KR" altLang="en-US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오메가</a:t>
            </a:r>
            <a:r>
              <a:rPr lang="en-US" altLang="ko-KR" sz="26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-3</a:t>
            </a:r>
            <a:r>
              <a:rPr lang="en-US" altLang="ko-KR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ko-KR" altLang="en-US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지방산</a:t>
            </a:r>
            <a:r>
              <a:rPr lang="en-US" altLang="ko-KR" sz="26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ko-KR" altLang="en-US" sz="2600" dirty="0" err="1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카르니틴</a:t>
            </a:r>
            <a:r>
              <a:rPr lang="ko-KR" altLang="en-US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등이 있음</a:t>
            </a:r>
            <a:endParaRPr lang="en-US" altLang="ko-KR" sz="26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1">
              <a:lnSpc>
                <a:spcPct val="130000"/>
              </a:lnSpc>
              <a:spcBef>
                <a:spcPts val="500"/>
              </a:spcBef>
              <a:spcAft>
                <a:spcPts val="500"/>
              </a:spcAft>
            </a:pPr>
            <a:r>
              <a:rPr lang="ko-KR" altLang="en-US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약물로 카페인과 피로예방효과로 사용되는 식이</a:t>
            </a:r>
            <a:endParaRPr lang="en-US" altLang="ko-KR" sz="26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  <a:p>
            <a:pPr lvl="1">
              <a:lnSpc>
                <a:spcPct val="130000"/>
              </a:lnSpc>
              <a:spcBef>
                <a:spcPts val="500"/>
              </a:spcBef>
              <a:spcAft>
                <a:spcPts val="500"/>
              </a:spcAft>
              <a:buNone/>
            </a:pPr>
            <a:r>
              <a:rPr lang="en-US" altLang="ko-KR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   </a:t>
            </a:r>
            <a:r>
              <a:rPr lang="ko-KR" altLang="en-US" sz="2600" dirty="0" err="1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섭취보조제</a:t>
            </a:r>
            <a:r>
              <a:rPr lang="ko-KR" altLang="en-US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en-US" altLang="ko-KR" sz="26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BCAA</a:t>
            </a:r>
            <a:r>
              <a:rPr lang="ko-KR" altLang="en-US" sz="26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가 있음</a:t>
            </a:r>
            <a:endParaRPr lang="en-US" altLang="ko-KR" sz="2600" dirty="0" smtClean="0">
              <a:latin typeface="Times New Roman" pitchFamily="18" charset="0"/>
              <a:ea typeface="휴먼엑스포" pitchFamily="18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827584" y="260648"/>
            <a:ext cx="7560840" cy="1351622"/>
          </a:xfrm>
        </p:spPr>
        <p:txBody>
          <a:bodyPr/>
          <a:lstStyle/>
          <a:p>
            <a:r>
              <a:rPr lang="ko-KR" altLang="en-US" sz="3200" b="0" dirty="0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</a:rPr>
              <a:t>탄수화물은 </a:t>
            </a:r>
            <a:r>
              <a:rPr lang="ko-KR" altLang="en-US" sz="3200" b="0" dirty="0" err="1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</a:rPr>
              <a:t>지구성</a:t>
            </a:r>
            <a:r>
              <a:rPr lang="ko-KR" altLang="en-US" sz="3200" b="0" dirty="0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</a:rPr>
              <a:t> 운동 시 왜 중요한 </a:t>
            </a:r>
            <a:endParaRPr lang="en-US" altLang="ko-KR" sz="3200" b="0" dirty="0" smtClean="0">
              <a:solidFill>
                <a:schemeClr val="tx1"/>
              </a:solidFill>
              <a:latin typeface="휴먼엑스포" pitchFamily="18" charset="-127"/>
              <a:ea typeface="휴먼엑스포" pitchFamily="18" charset="-127"/>
            </a:endParaRPr>
          </a:p>
          <a:p>
            <a:pPr>
              <a:buNone/>
            </a:pPr>
            <a:r>
              <a:rPr lang="en-US" altLang="ko-KR" sz="3200" b="0" dirty="0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3200" b="0" dirty="0" smtClean="0">
                <a:solidFill>
                  <a:schemeClr val="tx1"/>
                </a:solidFill>
                <a:latin typeface="휴먼엑스포" pitchFamily="18" charset="-127"/>
                <a:ea typeface="휴먼엑스포" pitchFamily="18" charset="-127"/>
              </a:rPr>
              <a:t>에너지원인가</a:t>
            </a:r>
            <a:r>
              <a:rPr lang="en-US" altLang="ko-KR" sz="3200" dirty="0" smtClean="0">
                <a:solidFill>
                  <a:schemeClr val="tx1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?</a:t>
            </a:r>
          </a:p>
        </p:txBody>
      </p:sp>
      <p:sp>
        <p:nvSpPr>
          <p:cNvPr id="8" name="직사각형 7"/>
          <p:cNvSpPr/>
          <p:nvPr/>
        </p:nvSpPr>
        <p:spPr bwMode="auto">
          <a:xfrm>
            <a:off x="3568700" y="1571625"/>
            <a:ext cx="3000375" cy="47863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pic>
        <p:nvPicPr>
          <p:cNvPr id="9" name="Picture 3" descr="fig 4"/>
          <p:cNvPicPr>
            <a:picLocks noChangeAspect="1" noChangeArrowheads="1"/>
          </p:cNvPicPr>
          <p:nvPr/>
        </p:nvPicPr>
        <p:blipFill>
          <a:blip r:embed="rId2" cstate="print"/>
          <a:srcRect b="7733"/>
          <a:stretch>
            <a:fillRect/>
          </a:stretch>
        </p:blipFill>
        <p:spPr bwMode="auto">
          <a:xfrm>
            <a:off x="1475656" y="1844824"/>
            <a:ext cx="6069012" cy="4640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404813"/>
            <a:ext cx="8785225" cy="1223987"/>
          </a:xfrm>
          <a:noFill/>
        </p:spPr>
        <p:txBody>
          <a:bodyPr anchor="t">
            <a:noAutofit/>
          </a:bodyPr>
          <a:lstStyle/>
          <a:p>
            <a:pPr eaLnBrk="1" hangingPunct="1"/>
            <a:r>
              <a:rPr lang="ko-KR" altLang="en-US" sz="3600" b="1" i="0" dirty="0" smtClean="0">
                <a:latin typeface="휴먼엑스포" pitchFamily="18" charset="-127"/>
                <a:ea typeface="휴먼엑스포" pitchFamily="18" charset="-127"/>
              </a:rPr>
              <a:t>각근 속의 탄수화물의 양에 따른</a:t>
            </a:r>
            <a:br>
              <a:rPr lang="ko-KR" altLang="en-US" sz="3600" b="1" i="0" dirty="0" smtClean="0">
                <a:latin typeface="휴먼엑스포" pitchFamily="18" charset="-127"/>
                <a:ea typeface="휴먼엑스포" pitchFamily="18" charset="-127"/>
              </a:rPr>
            </a:br>
            <a:r>
              <a:rPr lang="ko-KR" altLang="en-US" sz="3600" b="1" i="0" dirty="0" smtClean="0">
                <a:latin typeface="휴먼엑스포" pitchFamily="18" charset="-127"/>
                <a:ea typeface="휴먼엑스포" pitchFamily="18" charset="-127"/>
              </a:rPr>
              <a:t>운동지속시간의 차이</a:t>
            </a:r>
          </a:p>
        </p:txBody>
      </p:sp>
      <p:pic>
        <p:nvPicPr>
          <p:cNvPr id="10243" name="Picture 3" descr="16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8" y="1484313"/>
            <a:ext cx="8277225" cy="497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직사각형 3"/>
          <p:cNvSpPr/>
          <p:nvPr/>
        </p:nvSpPr>
        <p:spPr>
          <a:xfrm>
            <a:off x="3929058" y="5072074"/>
            <a:ext cx="1143008" cy="57150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57</a:t>
            </a:r>
            <a:r>
              <a:rPr lang="ko-KR" altLang="en-US" sz="2800" dirty="0" smtClean="0">
                <a:solidFill>
                  <a:srgbClr val="C00000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분</a:t>
            </a:r>
            <a:endParaRPr lang="ko-KR" altLang="en-US" sz="2800" dirty="0">
              <a:solidFill>
                <a:srgbClr val="C00000"/>
              </a:solidFill>
              <a:latin typeface="휴먼엑스포" pitchFamily="18" charset="-127"/>
              <a:ea typeface="휴먼엑스포" pitchFamily="18" charset="-127"/>
              <a:cs typeface="Times New Roman" pitchFamily="18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4500562" y="3857628"/>
            <a:ext cx="1143008" cy="57150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114</a:t>
            </a:r>
            <a:r>
              <a:rPr lang="ko-KR" altLang="en-US" sz="2800" dirty="0" smtClean="0">
                <a:solidFill>
                  <a:srgbClr val="C00000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분</a:t>
            </a:r>
            <a:endParaRPr lang="ko-KR" altLang="en-US" sz="2800" dirty="0">
              <a:solidFill>
                <a:srgbClr val="C00000"/>
              </a:solidFill>
              <a:latin typeface="휴먼엑스포" pitchFamily="18" charset="-127"/>
              <a:ea typeface="휴먼엑스포" pitchFamily="18" charset="-127"/>
              <a:cs typeface="Times New Roman" pitchFamily="18" charset="0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429520" y="2357430"/>
            <a:ext cx="1143008" cy="57150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167</a:t>
            </a:r>
            <a:r>
              <a:rPr lang="ko-KR" altLang="en-US" sz="2800" dirty="0" smtClean="0">
                <a:solidFill>
                  <a:srgbClr val="C00000"/>
                </a:solidFill>
                <a:latin typeface="휴먼엑스포" pitchFamily="18" charset="-127"/>
                <a:ea typeface="휴먼엑스포" pitchFamily="18" charset="-127"/>
                <a:cs typeface="Times New Roman" pitchFamily="18" charset="0"/>
              </a:rPr>
              <a:t>분</a:t>
            </a:r>
            <a:endParaRPr lang="ko-KR" altLang="en-US" sz="2800" dirty="0">
              <a:solidFill>
                <a:srgbClr val="C00000"/>
              </a:solidFill>
              <a:latin typeface="휴먼엑스포" pitchFamily="18" charset="-127"/>
              <a:ea typeface="휴먼엑스포" pitchFamily="18" charset="-127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414366" y="500042"/>
            <a:ext cx="8229600" cy="5929354"/>
          </a:xfrm>
        </p:spPr>
        <p:txBody>
          <a:bodyPr>
            <a:normAutofit/>
          </a:bodyPr>
          <a:lstStyle/>
          <a:p>
            <a:r>
              <a:rPr lang="ko-KR" altLang="en-US" sz="3200" b="0" dirty="0" smtClean="0">
                <a:latin typeface="휴먼엑스포" pitchFamily="18" charset="-127"/>
                <a:ea typeface="휴먼엑스포" pitchFamily="18" charset="-127"/>
              </a:rPr>
              <a:t>탄수화물은 </a:t>
            </a:r>
            <a:r>
              <a:rPr lang="ko-KR" altLang="en-US" sz="3200" b="0" dirty="0" err="1" smtClean="0">
                <a:latin typeface="휴먼엑스포" pitchFamily="18" charset="-127"/>
                <a:ea typeface="휴먼엑스포" pitchFamily="18" charset="-127"/>
              </a:rPr>
              <a:t>지구성</a:t>
            </a:r>
            <a:r>
              <a:rPr lang="ko-KR" altLang="en-US" sz="3200" b="0" dirty="0" smtClean="0">
                <a:latin typeface="휴먼엑스포" pitchFamily="18" charset="-127"/>
                <a:ea typeface="휴먼엑스포" pitchFamily="18" charset="-127"/>
              </a:rPr>
              <a:t> 운동 시 왜 중요한 </a:t>
            </a:r>
            <a:endParaRPr lang="en-US" altLang="ko-KR" sz="3200" b="0" dirty="0" smtClean="0">
              <a:latin typeface="휴먼엑스포" pitchFamily="18" charset="-127"/>
              <a:ea typeface="휴먼엑스포" pitchFamily="18" charset="-127"/>
            </a:endParaRPr>
          </a:p>
          <a:p>
            <a:pPr>
              <a:buNone/>
            </a:pPr>
            <a:r>
              <a:rPr lang="ko-KR" altLang="en-US" sz="3200" b="0" dirty="0" smtClean="0">
                <a:latin typeface="휴먼엑스포" pitchFamily="18" charset="-127"/>
                <a:ea typeface="휴먼엑스포" pitchFamily="18" charset="-127"/>
              </a:rPr>
              <a:t>에너지원인가</a:t>
            </a:r>
            <a:r>
              <a:rPr lang="en-US" altLang="ko-KR" sz="3200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?</a:t>
            </a:r>
          </a:p>
          <a:p>
            <a:pPr lvl="1"/>
            <a:r>
              <a:rPr lang="ko-KR" altLang="en-US" sz="2800" dirty="0" err="1" smtClean="0">
                <a:latin typeface="휴먼엑스포" pitchFamily="18" charset="-127"/>
                <a:ea typeface="휴먼엑스포" pitchFamily="18" charset="-127"/>
              </a:rPr>
              <a:t>지구성</a:t>
            </a: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 운동 시 </a:t>
            </a:r>
            <a:r>
              <a:rPr lang="ko-KR" altLang="en-US" sz="2800" dirty="0" err="1" smtClean="0">
                <a:latin typeface="휴먼엑스포" pitchFamily="18" charset="-127"/>
                <a:ea typeface="휴먼엑스포" pitchFamily="18" charset="-127"/>
              </a:rPr>
              <a:t>저혈당증은</a:t>
            </a: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 피로와 어떠한 </a:t>
            </a:r>
            <a:endParaRPr lang="en-US" altLang="ko-KR" sz="2800" dirty="0" smtClean="0">
              <a:latin typeface="휴먼엑스포" pitchFamily="18" charset="-127"/>
              <a:ea typeface="휴먼엑스포" pitchFamily="18" charset="-127"/>
            </a:endParaRPr>
          </a:p>
          <a:p>
            <a:pPr lvl="1">
              <a:buNone/>
            </a:pPr>
            <a:r>
              <a:rPr lang="ko-KR" altLang="en-US" sz="2800" dirty="0" smtClean="0">
                <a:latin typeface="휴먼엑스포" pitchFamily="18" charset="-127"/>
                <a:ea typeface="휴먼엑스포" pitchFamily="18" charset="-127"/>
              </a:rPr>
              <a:t>관계가 있는가</a:t>
            </a:r>
            <a:r>
              <a:rPr lang="en-US" altLang="ko-KR" sz="28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?</a:t>
            </a: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운동 시 혈당으로 인한 에너지 공급량은 적으나 간 글리코겐이 고갈되거나 생성되는 포도당이 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근육의 포도당 소모를 충당하지 못하면 운동 중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저혈당증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초래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저혈당증은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중추신경계의 기능을 손상시키며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</a:p>
          <a:p>
            <a:pPr lvl="2">
              <a:buNone/>
            </a:pP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급성 현기증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,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근육 쇠약 및 피로 등을 동반</a:t>
            </a:r>
            <a:endParaRPr lang="ko-KR" altLang="en-US" sz="2400" dirty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운동영양(개정판)10장_1-4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179512" y="1340768"/>
            <a:ext cx="8715404" cy="403848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직사각형 2"/>
          <p:cNvSpPr/>
          <p:nvPr/>
        </p:nvSpPr>
        <p:spPr>
          <a:xfrm>
            <a:off x="395536" y="2060848"/>
            <a:ext cx="1512168" cy="309634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운동영양(개정판)10장_1-5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1453038" y="1560972"/>
            <a:ext cx="6287314" cy="503638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내용 개체 틀 3"/>
          <p:cNvSpPr txBox="1">
            <a:spLocks/>
          </p:cNvSpPr>
          <p:nvPr/>
        </p:nvSpPr>
        <p:spPr>
          <a:xfrm>
            <a:off x="395536" y="332656"/>
            <a:ext cx="8229600" cy="112989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742950" marR="0" lvl="1" indent="-285750" algn="l" defTabSz="914400" rtl="0" eaLnBrk="1" fontAlgn="auto" latinLnBrk="1" hangingPunct="1">
              <a:lnSpc>
                <a:spcPct val="11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ko-KR" alt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휴먼엑스포" pitchFamily="18" charset="-127"/>
                <a:ea typeface="휴먼엑스포" pitchFamily="18" charset="-127"/>
                <a:cs typeface="+mn-cs"/>
              </a:rPr>
              <a:t>지구성</a:t>
            </a:r>
            <a:r>
              <a:rPr kumimoji="0" lang="ko-KR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휴먼엑스포" pitchFamily="18" charset="-127"/>
                <a:ea typeface="휴먼엑스포" pitchFamily="18" charset="-127"/>
                <a:cs typeface="+mn-cs"/>
              </a:rPr>
              <a:t> 운동 중 에너지원으로서 지방의 역할은</a:t>
            </a:r>
            <a:r>
              <a:rPr kumimoji="0" lang="en-US" altLang="ko-K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395536" y="1565912"/>
            <a:ext cx="8229600" cy="3506162"/>
          </a:xfrm>
        </p:spPr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</a:pPr>
            <a:r>
              <a:rPr lang="ko-KR" altLang="en-US" sz="3200" dirty="0" err="1" smtClean="0">
                <a:solidFill>
                  <a:srgbClr val="7030A0"/>
                </a:solidFill>
                <a:latin typeface="휴먼엑스포" pitchFamily="18" charset="-127"/>
                <a:ea typeface="휴먼엑스포" pitchFamily="18" charset="-127"/>
              </a:rPr>
              <a:t>지구성</a:t>
            </a:r>
            <a:r>
              <a:rPr lang="ko-KR" altLang="en-US" sz="3200" dirty="0" smtClean="0">
                <a:solidFill>
                  <a:srgbClr val="7030A0"/>
                </a:solidFill>
                <a:latin typeface="휴먼엑스포" pitchFamily="18" charset="-127"/>
                <a:ea typeface="휴먼엑스포" pitchFamily="18" charset="-127"/>
              </a:rPr>
              <a:t> 운동 중 에너지원으로서 지방의 역할은</a:t>
            </a:r>
            <a:r>
              <a:rPr lang="en-US" altLang="ko-KR" sz="3200" b="1" dirty="0" smtClean="0">
                <a:solidFill>
                  <a:srgbClr val="7030A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?</a:t>
            </a: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지질의 주된 에너지원은 </a:t>
            </a:r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혈장 유리지방산과 근육의 중성지방</a:t>
            </a:r>
            <a:endParaRPr lang="en-US" altLang="ko-KR" sz="2400" u="sng" dirty="0" smtClean="0">
              <a:latin typeface="휴먼엑스포" pitchFamily="18" charset="-127"/>
              <a:ea typeface="휴먼엑스포" pitchFamily="18" charset="-127"/>
            </a:endParaRPr>
          </a:p>
          <a:p>
            <a:pPr lvl="2"/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지방세포의 분해효소에 의해 중성지방을 유리지방산과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글리세롤로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분해됨</a:t>
            </a:r>
            <a:endParaRPr lang="ko-KR" altLang="en-US" sz="2400" dirty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395536" y="1146974"/>
            <a:ext cx="8229600" cy="4730298"/>
          </a:xfrm>
        </p:spPr>
        <p:txBody>
          <a:bodyPr>
            <a:normAutofit/>
          </a:bodyPr>
          <a:lstStyle/>
          <a:p>
            <a:pPr lvl="1">
              <a:buFont typeface="Arial" pitchFamily="34" charset="0"/>
              <a:buChar char="•"/>
            </a:pPr>
            <a:r>
              <a:rPr lang="ko-KR" altLang="en-US" sz="3200" dirty="0" err="1" smtClean="0">
                <a:solidFill>
                  <a:srgbClr val="7030A0"/>
                </a:solidFill>
                <a:latin typeface="휴먼엑스포" pitchFamily="18" charset="-127"/>
                <a:ea typeface="휴먼엑스포" pitchFamily="18" charset="-127"/>
              </a:rPr>
              <a:t>지구성</a:t>
            </a:r>
            <a:r>
              <a:rPr lang="ko-KR" altLang="en-US" sz="3200" dirty="0" smtClean="0">
                <a:solidFill>
                  <a:srgbClr val="7030A0"/>
                </a:solidFill>
                <a:latin typeface="휴먼엑스포" pitchFamily="18" charset="-127"/>
                <a:ea typeface="휴먼엑스포" pitchFamily="18" charset="-127"/>
              </a:rPr>
              <a:t> 운동 중 에너지원으로서 지방의 역할은</a:t>
            </a:r>
            <a:r>
              <a:rPr lang="en-US" altLang="ko-KR" sz="3200" b="1" dirty="0" smtClean="0">
                <a:solidFill>
                  <a:srgbClr val="7030A0"/>
                </a:solidFill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?</a:t>
            </a:r>
          </a:p>
          <a:p>
            <a:pPr lvl="2"/>
            <a:r>
              <a:rPr lang="ko-KR" altLang="en-US" sz="2400" u="sng" dirty="0" smtClean="0">
                <a:latin typeface="휴먼엑스포" pitchFamily="18" charset="-127"/>
                <a:ea typeface="휴먼엑스포" pitchFamily="18" charset="-127"/>
              </a:rPr>
              <a:t>지방의 공급과 대사를 증가시키는 식이요법</a:t>
            </a:r>
            <a:endParaRPr lang="en-US" altLang="ko-KR" sz="2400" u="sng" dirty="0" smtClean="0">
              <a:latin typeface="휴먼엑스포" pitchFamily="18" charset="-127"/>
              <a:ea typeface="휴먼엑스포" pitchFamily="18" charset="-127"/>
            </a:endParaRPr>
          </a:p>
          <a:p>
            <a:pPr lvl="3">
              <a:buNone/>
            </a:pP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1.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혈액에 지방용액과 </a:t>
            </a:r>
            <a:r>
              <a:rPr lang="ko-KR" altLang="en-US" sz="2400" dirty="0" err="1" smtClean="0">
                <a:latin typeface="휴먼엑스포" pitchFamily="18" charset="-127"/>
                <a:ea typeface="휴먼엑스포" pitchFamily="18" charset="-127"/>
              </a:rPr>
              <a:t>헤파린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 투여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3">
              <a:buNone/>
            </a:pP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2.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지방 로딩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3">
              <a:buNone/>
            </a:pP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3.</a:t>
            </a:r>
            <a:r>
              <a:rPr lang="ko-KR" altLang="en-US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만성적인 고지방 식사</a:t>
            </a:r>
            <a:endParaRPr lang="en-US" altLang="ko-KR" sz="2400" dirty="0" smtClean="0">
              <a:latin typeface="휴먼엑스포" pitchFamily="18" charset="-127"/>
              <a:ea typeface="휴먼엑스포" pitchFamily="18" charset="-127"/>
            </a:endParaRPr>
          </a:p>
          <a:p>
            <a:pPr lvl="3">
              <a:buNone/>
            </a:pP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4.</a:t>
            </a:r>
            <a:r>
              <a:rPr lang="ko-KR" altLang="en-US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존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(Zone)</a:t>
            </a:r>
            <a:r>
              <a:rPr lang="ko-KR" altLang="en-US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다이어트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(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탄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지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:</a:t>
            </a:r>
            <a:r>
              <a:rPr lang="en-US" altLang="ko-KR" sz="2400" dirty="0" smtClean="0">
                <a:latin typeface="휴먼엑스포" pitchFamily="18" charset="-127"/>
                <a:ea typeface="휴먼엑스포" pitchFamily="18" charset="-127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단</a:t>
            </a: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=40: 30: 30)</a:t>
            </a:r>
          </a:p>
          <a:p>
            <a:pPr lvl="3">
              <a:buNone/>
            </a:pPr>
            <a:r>
              <a:rPr lang="en-US" altLang="ko-KR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5.</a:t>
            </a:r>
            <a:r>
              <a:rPr lang="ko-KR" altLang="en-US" sz="2400" b="1" dirty="0" smtClean="0">
                <a:latin typeface="Times New Roman" pitchFamily="18" charset="0"/>
                <a:ea typeface="휴먼엑스포" pitchFamily="18" charset="-127"/>
                <a:cs typeface="Times New Roman" pitchFamily="18" charset="0"/>
              </a:rPr>
              <a:t> </a:t>
            </a:r>
            <a:r>
              <a:rPr lang="ko-KR" altLang="en-US" sz="2400" dirty="0" smtClean="0">
                <a:latin typeface="휴먼엑스포" pitchFamily="18" charset="-127"/>
                <a:ea typeface="휴먼엑스포" pitchFamily="18" charset="-127"/>
              </a:rPr>
              <a:t>단식</a:t>
            </a:r>
            <a:endParaRPr lang="ko-KR" altLang="en-US" sz="2400" dirty="0">
              <a:latin typeface="휴먼엑스포" pitchFamily="18" charset="-127"/>
              <a:ea typeface="휴먼엑스포" pitchFamily="18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1128</Words>
  <Application>Microsoft Office PowerPoint</Application>
  <PresentationFormat>화면 슬라이드 쇼(4:3)</PresentationFormat>
  <Paragraphs>148</Paragraphs>
  <Slides>29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29</vt:i4>
      </vt:variant>
    </vt:vector>
  </HeadingPairs>
  <TitlesOfParts>
    <vt:vector size="30" baseType="lpstr">
      <vt:lpstr>Office 테마</vt:lpstr>
      <vt:lpstr>슬라이드 1</vt:lpstr>
      <vt:lpstr>슬라이드 2</vt:lpstr>
      <vt:lpstr>슬라이드 3</vt:lpstr>
      <vt:lpstr>각근 속의 탄수화물의 양에 따른 운동지속시간의 차이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  <vt:lpstr>슬라이드 26</vt:lpstr>
      <vt:lpstr>슬라이드 27</vt:lpstr>
      <vt:lpstr>슬라이드 28</vt:lpstr>
      <vt:lpstr>지구성 운동의 식이 섭취 보조제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사진 앨범</dc:title>
  <dc:creator>BB</dc:creator>
  <cp:lastModifiedBy>허선</cp:lastModifiedBy>
  <cp:revision>58</cp:revision>
  <dcterms:created xsi:type="dcterms:W3CDTF">2011-08-24T08:47:12Z</dcterms:created>
  <dcterms:modified xsi:type="dcterms:W3CDTF">2015-05-23T14:05:09Z</dcterms:modified>
</cp:coreProperties>
</file>