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80" r:id="rId3"/>
    <p:sldId id="283" r:id="rId4"/>
    <p:sldId id="265" r:id="rId5"/>
    <p:sldId id="287" r:id="rId6"/>
    <p:sldId id="267" r:id="rId7"/>
    <p:sldId id="268" r:id="rId8"/>
    <p:sldId id="270" r:id="rId9"/>
    <p:sldId id="290" r:id="rId10"/>
    <p:sldId id="281" r:id="rId11"/>
    <p:sldId id="282" r:id="rId12"/>
    <p:sldId id="291" r:id="rId13"/>
    <p:sldId id="271" r:id="rId14"/>
    <p:sldId id="274" r:id="rId15"/>
    <p:sldId id="275" r:id="rId16"/>
    <p:sldId id="276" r:id="rId17"/>
  </p:sldIdLst>
  <p:sldSz cx="9144000" cy="6858000" type="screen4x3"/>
  <p:notesSz cx="6858000" cy="9144000"/>
  <p:photoAlbum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C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D83598-8704-4D9B-AE5D-C9B7B3E038A3}" type="datetimeFigureOut">
              <a:rPr lang="ko-KR" altLang="en-US" smtClean="0"/>
              <a:pPr/>
              <a:t>2014-05-15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80188-04E6-4B4D-97B6-766BB6D5C54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D83598-8704-4D9B-AE5D-C9B7B3E038A3}" type="datetimeFigureOut">
              <a:rPr lang="ko-KR" altLang="en-US" smtClean="0"/>
              <a:pPr/>
              <a:t>2014-05-15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80188-04E6-4B4D-97B6-766BB6D5C54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D83598-8704-4D9B-AE5D-C9B7B3E038A3}" type="datetimeFigureOut">
              <a:rPr lang="ko-KR" altLang="en-US" smtClean="0"/>
              <a:pPr/>
              <a:t>2014-05-15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80188-04E6-4B4D-97B6-766BB6D5C54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1357298"/>
            <a:ext cx="8229600" cy="5000660"/>
          </a:xfrm>
        </p:spPr>
        <p:txBody>
          <a:bodyPr>
            <a:normAutofit/>
          </a:bodyPr>
          <a:lstStyle>
            <a:lvl1pPr>
              <a:lnSpc>
                <a:spcPct val="110000"/>
              </a:lnSpc>
              <a:spcAft>
                <a:spcPts val="600"/>
              </a:spcAft>
              <a:defRPr sz="2400" b="1">
                <a:solidFill>
                  <a:srgbClr val="7030A0"/>
                </a:solidFill>
              </a:defRPr>
            </a:lvl1pPr>
            <a:lvl2pPr>
              <a:lnSpc>
                <a:spcPct val="110000"/>
              </a:lnSpc>
              <a:spcAft>
                <a:spcPts val="600"/>
              </a:spcAft>
              <a:defRPr sz="2000"/>
            </a:lvl2pPr>
            <a:lvl3pPr>
              <a:lnSpc>
                <a:spcPct val="110000"/>
              </a:lnSpc>
              <a:spcAft>
                <a:spcPts val="600"/>
              </a:spcAft>
              <a:defRPr sz="1800"/>
            </a:lvl3pPr>
            <a:lvl4pPr>
              <a:lnSpc>
                <a:spcPct val="110000"/>
              </a:lnSpc>
              <a:spcAft>
                <a:spcPts val="600"/>
              </a:spcAft>
              <a:defRPr sz="1600"/>
            </a:lvl4pPr>
            <a:lvl5pPr>
              <a:lnSpc>
                <a:spcPct val="110000"/>
              </a:lnSpc>
              <a:spcAft>
                <a:spcPts val="600"/>
              </a:spcAft>
              <a:defRPr sz="1600"/>
            </a:lvl5pPr>
          </a:lstStyle>
          <a:p>
            <a:pPr lvl="0"/>
            <a:r>
              <a:rPr lang="ko-KR" altLang="en-US" dirty="0" smtClean="0"/>
              <a:t>마스터 텍스트 스타일을 편집합니다</a:t>
            </a:r>
          </a:p>
          <a:p>
            <a:pPr lvl="1"/>
            <a:r>
              <a:rPr lang="ko-KR" altLang="en-US" dirty="0" smtClean="0"/>
              <a:t>둘째 수준</a:t>
            </a:r>
          </a:p>
          <a:p>
            <a:pPr lvl="2"/>
            <a:r>
              <a:rPr lang="ko-KR" altLang="en-US" dirty="0" smtClean="0"/>
              <a:t>셋째 수준</a:t>
            </a:r>
          </a:p>
          <a:p>
            <a:pPr lvl="3"/>
            <a:r>
              <a:rPr lang="ko-KR" altLang="en-US" dirty="0" smtClean="0"/>
              <a:t>넷째 수준</a:t>
            </a:r>
          </a:p>
          <a:p>
            <a:pPr lvl="4"/>
            <a:r>
              <a:rPr lang="ko-KR" altLang="en-US" dirty="0" smtClean="0"/>
              <a:t>다섯째 수준</a:t>
            </a:r>
            <a:endParaRPr lang="ko-KR" altLang="en-US" dirty="0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D83598-8704-4D9B-AE5D-C9B7B3E038A3}" type="datetimeFigureOut">
              <a:rPr lang="ko-KR" altLang="en-US" smtClean="0"/>
              <a:pPr/>
              <a:t>2014-05-15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80188-04E6-4B4D-97B6-766BB6D5C54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D83598-8704-4D9B-AE5D-C9B7B3E038A3}" type="datetimeFigureOut">
              <a:rPr lang="ko-KR" altLang="en-US" smtClean="0"/>
              <a:pPr/>
              <a:t>2014-05-15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80188-04E6-4B4D-97B6-766BB6D5C54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D83598-8704-4D9B-AE5D-C9B7B3E038A3}" type="datetimeFigureOut">
              <a:rPr lang="ko-KR" altLang="en-US" smtClean="0"/>
              <a:pPr/>
              <a:t>2014-05-15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80188-04E6-4B4D-97B6-766BB6D5C54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D83598-8704-4D9B-AE5D-C9B7B3E038A3}" type="datetimeFigureOut">
              <a:rPr lang="ko-KR" altLang="en-US" smtClean="0"/>
              <a:pPr/>
              <a:t>2014-05-15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80188-04E6-4B4D-97B6-766BB6D5C54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D83598-8704-4D9B-AE5D-C9B7B3E038A3}" type="datetimeFigureOut">
              <a:rPr lang="ko-KR" altLang="en-US" smtClean="0"/>
              <a:pPr/>
              <a:t>2014-05-15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80188-04E6-4B4D-97B6-766BB6D5C54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D83598-8704-4D9B-AE5D-C9B7B3E038A3}" type="datetimeFigureOut">
              <a:rPr lang="ko-KR" altLang="en-US" smtClean="0"/>
              <a:pPr/>
              <a:t>2014-05-15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80188-04E6-4B4D-97B6-766BB6D5C54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D83598-8704-4D9B-AE5D-C9B7B3E038A3}" type="datetimeFigureOut">
              <a:rPr lang="ko-KR" altLang="en-US" smtClean="0"/>
              <a:pPr/>
              <a:t>2014-05-15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80188-04E6-4B4D-97B6-766BB6D5C54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D83598-8704-4D9B-AE5D-C9B7B3E038A3}" type="datetimeFigureOut">
              <a:rPr lang="ko-KR" altLang="en-US" smtClean="0"/>
              <a:pPr/>
              <a:t>2014-05-15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80188-04E6-4B4D-97B6-766BB6D5C54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D83598-8704-4D9B-AE5D-C9B7B3E038A3}" type="datetimeFigureOut">
              <a:rPr lang="ko-KR" altLang="en-US" smtClean="0"/>
              <a:pPr/>
              <a:t>2014-05-15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380188-04E6-4B4D-97B6-766BB6D5C54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그림 1" descr="운동영양(개정판)8장_1-1.jpg"/>
          <p:cNvPicPr>
            <a:picLocks noGrp="1" noChangeAspect="1"/>
          </p:cNvPicPr>
          <p:nvPr isPhoto="1"/>
        </p:nvPicPr>
        <p:blipFill>
          <a:blip r:embed="rId2" cstate="print">
            <a:lum/>
          </a:blip>
          <a:srcRect t="10499" b="41995"/>
          <a:stretch>
            <a:fillRect/>
          </a:stretch>
        </p:blipFill>
        <p:spPr>
          <a:xfrm>
            <a:off x="0" y="571480"/>
            <a:ext cx="9118922" cy="5747716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직사각형 2"/>
          <p:cNvSpPr/>
          <p:nvPr/>
        </p:nvSpPr>
        <p:spPr>
          <a:xfrm>
            <a:off x="1763688" y="3789040"/>
            <a:ext cx="504056" cy="86409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" name="직사각형 3"/>
          <p:cNvSpPr/>
          <p:nvPr/>
        </p:nvSpPr>
        <p:spPr>
          <a:xfrm>
            <a:off x="6300192" y="3789040"/>
            <a:ext cx="1368152" cy="21602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251520" y="1124744"/>
            <a:ext cx="8640960" cy="4176464"/>
          </a:xfrm>
        </p:spPr>
        <p:txBody>
          <a:bodyPr>
            <a:noAutofit/>
          </a:bodyPr>
          <a:lstStyle/>
          <a:p>
            <a:pPr lvl="1">
              <a:buFont typeface="Arial" pitchFamily="34" charset="0"/>
              <a:buChar char="•"/>
            </a:pPr>
            <a:r>
              <a:rPr lang="ko-KR" altLang="en-US" sz="2800" dirty="0" smtClean="0">
                <a:solidFill>
                  <a:srgbClr val="7030A0"/>
                </a:solidFill>
                <a:latin typeface="휴먼엑스포" pitchFamily="18" charset="-127"/>
                <a:ea typeface="휴먼엑스포" pitchFamily="18" charset="-127"/>
              </a:rPr>
              <a:t>체급경기 종목 전의 주의사항</a:t>
            </a:r>
            <a:endParaRPr lang="en-US" altLang="ko-KR" sz="2400" dirty="0" smtClean="0">
              <a:latin typeface="휴먼엑스포" pitchFamily="18" charset="-127"/>
              <a:ea typeface="휴먼엑스포" pitchFamily="18" charset="-127"/>
            </a:endParaRPr>
          </a:p>
          <a:p>
            <a:pPr lvl="1"/>
            <a:r>
              <a:rPr lang="ko-KR" altLang="en-US" sz="2400" dirty="0" smtClean="0">
                <a:solidFill>
                  <a:srgbClr val="FF0000"/>
                </a:solidFill>
                <a:latin typeface="휴먼엑스포" pitchFamily="18" charset="-127"/>
                <a:ea typeface="휴먼엑스포" pitchFamily="18" charset="-127"/>
              </a:rPr>
              <a:t>탄수화물 섭취 시간</a:t>
            </a:r>
            <a:endParaRPr lang="en-US" altLang="ko-KR" sz="2400" dirty="0" smtClean="0">
              <a:solidFill>
                <a:srgbClr val="FF0000"/>
              </a:solidFill>
              <a:latin typeface="휴먼엑스포" pitchFamily="18" charset="-127"/>
              <a:ea typeface="휴먼엑스포" pitchFamily="18" charset="-127"/>
            </a:endParaRPr>
          </a:p>
          <a:p>
            <a:pPr lvl="2"/>
            <a:r>
              <a:rPr lang="ko-KR" altLang="en-US" sz="2400" dirty="0" smtClean="0">
                <a:latin typeface="휴먼엑스포" pitchFamily="18" charset="-127"/>
                <a:ea typeface="휴먼엑스포" pitchFamily="18" charset="-127"/>
              </a:rPr>
              <a:t>시합 전 </a:t>
            </a:r>
            <a:r>
              <a:rPr lang="en-US" altLang="ko-KR" sz="2400" b="1" dirty="0" smtClean="0">
                <a:latin typeface="Times New Roman" pitchFamily="18" charset="0"/>
                <a:ea typeface="휴먼엑스포" pitchFamily="18" charset="-127"/>
                <a:cs typeface="Times New Roman" pitchFamily="18" charset="0"/>
              </a:rPr>
              <a:t>:</a:t>
            </a:r>
            <a:r>
              <a:rPr lang="en-US" altLang="ko-KR" sz="2400" dirty="0" smtClean="0">
                <a:latin typeface="휴먼엑스포" pitchFamily="18" charset="-127"/>
                <a:ea typeface="휴먼엑스포" pitchFamily="18" charset="-127"/>
              </a:rPr>
              <a:t> </a:t>
            </a:r>
            <a:r>
              <a:rPr lang="ko-KR" altLang="en-US" sz="2400" dirty="0" smtClean="0">
                <a:latin typeface="휴먼엑스포" pitchFamily="18" charset="-127"/>
                <a:ea typeface="휴먼엑스포" pitchFamily="18" charset="-127"/>
              </a:rPr>
              <a:t>시합 </a:t>
            </a:r>
            <a:r>
              <a:rPr lang="ko-KR" altLang="en-US" sz="2400" u="sng" dirty="0" smtClean="0">
                <a:latin typeface="휴먼엑스포" pitchFamily="18" charset="-127"/>
                <a:ea typeface="휴먼엑스포" pitchFamily="18" charset="-127"/>
              </a:rPr>
              <a:t>약 </a:t>
            </a:r>
            <a:r>
              <a:rPr lang="en-US" altLang="ko-KR" sz="2400" b="1" u="sng" dirty="0" smtClean="0">
                <a:latin typeface="Times New Roman" pitchFamily="18" charset="0"/>
                <a:ea typeface="휴먼엑스포" pitchFamily="18" charset="-127"/>
                <a:cs typeface="Times New Roman" pitchFamily="18" charset="0"/>
              </a:rPr>
              <a:t>4</a:t>
            </a:r>
            <a:r>
              <a:rPr lang="ko-KR" altLang="en-US" sz="2400" u="sng" dirty="0" smtClean="0">
                <a:latin typeface="휴먼엑스포" pitchFamily="18" charset="-127"/>
                <a:ea typeface="휴먼엑스포" pitchFamily="18" charset="-127"/>
              </a:rPr>
              <a:t>시간 전</a:t>
            </a:r>
            <a:r>
              <a:rPr lang="ko-KR" altLang="en-US" sz="2400" dirty="0" smtClean="0">
                <a:latin typeface="휴먼엑스포" pitchFamily="18" charset="-127"/>
                <a:ea typeface="휴먼엑스포" pitchFamily="18" charset="-127"/>
              </a:rPr>
              <a:t> 체중 </a:t>
            </a:r>
            <a:r>
              <a:rPr lang="en-US" altLang="ko-KR" sz="2400" b="1" dirty="0" smtClean="0">
                <a:latin typeface="Times New Roman" pitchFamily="18" charset="0"/>
                <a:ea typeface="휴먼엑스포" pitchFamily="18" charset="-127"/>
                <a:cs typeface="Times New Roman" pitchFamily="18" charset="0"/>
              </a:rPr>
              <a:t>1kg</a:t>
            </a:r>
            <a:r>
              <a:rPr lang="ko-KR" altLang="en-US" sz="2400" dirty="0" smtClean="0">
                <a:latin typeface="휴먼엑스포" pitchFamily="18" charset="-127"/>
                <a:ea typeface="휴먼엑스포" pitchFamily="18" charset="-127"/>
              </a:rPr>
              <a:t>당 </a:t>
            </a:r>
            <a:r>
              <a:rPr lang="en-US" altLang="ko-KR" sz="2400" b="1" dirty="0" smtClean="0">
                <a:solidFill>
                  <a:srgbClr val="0033CC"/>
                </a:solidFill>
                <a:latin typeface="Times New Roman" pitchFamily="18" charset="0"/>
                <a:ea typeface="휴먼엑스포" pitchFamily="18" charset="-127"/>
                <a:cs typeface="Times New Roman" pitchFamily="18" charset="0"/>
              </a:rPr>
              <a:t>4~5g</a:t>
            </a:r>
            <a:r>
              <a:rPr lang="en-US" altLang="ko-KR" sz="2400" dirty="0" smtClean="0">
                <a:latin typeface="휴먼엑스포" pitchFamily="18" charset="-127"/>
                <a:ea typeface="휴먼엑스포" pitchFamily="18" charset="-127"/>
              </a:rPr>
              <a:t> </a:t>
            </a:r>
            <a:r>
              <a:rPr lang="ko-KR" altLang="en-US" sz="2400" dirty="0" smtClean="0">
                <a:latin typeface="휴먼엑스포" pitchFamily="18" charset="-127"/>
                <a:ea typeface="휴먼엑스포" pitchFamily="18" charset="-127"/>
              </a:rPr>
              <a:t>섭취</a:t>
            </a:r>
            <a:endParaRPr lang="en-US" altLang="ko-KR" sz="2400" dirty="0" smtClean="0">
              <a:latin typeface="휴먼엑스포" pitchFamily="18" charset="-127"/>
              <a:ea typeface="휴먼엑스포" pitchFamily="18" charset="-127"/>
            </a:endParaRPr>
          </a:p>
          <a:p>
            <a:pPr lvl="2"/>
            <a:r>
              <a:rPr lang="ko-KR" altLang="en-US" sz="2400" dirty="0" smtClean="0">
                <a:latin typeface="휴먼엑스포" pitchFamily="18" charset="-127"/>
                <a:ea typeface="휴먼엑스포" pitchFamily="18" charset="-127"/>
              </a:rPr>
              <a:t>시합 중 </a:t>
            </a:r>
            <a:r>
              <a:rPr lang="en-US" altLang="ko-KR" sz="2400" b="1" dirty="0" smtClean="0">
                <a:latin typeface="Times New Roman" pitchFamily="18" charset="0"/>
                <a:ea typeface="휴먼엑스포" pitchFamily="18" charset="-127"/>
                <a:cs typeface="Times New Roman" pitchFamily="18" charset="0"/>
              </a:rPr>
              <a:t>:</a:t>
            </a:r>
            <a:r>
              <a:rPr lang="en-US" altLang="ko-KR" sz="2400" dirty="0" smtClean="0">
                <a:latin typeface="휴먼엑스포" pitchFamily="18" charset="-127"/>
                <a:ea typeface="휴먼엑스포" pitchFamily="18" charset="-127"/>
              </a:rPr>
              <a:t> </a:t>
            </a:r>
            <a:r>
              <a:rPr lang="ko-KR" altLang="en-US" sz="2400" u="sng" dirty="0" smtClean="0">
                <a:latin typeface="휴먼엑스포" pitchFamily="18" charset="-127"/>
                <a:ea typeface="휴먼엑스포" pitchFamily="18" charset="-127"/>
              </a:rPr>
              <a:t>운동 후반부 피로 지연</a:t>
            </a:r>
            <a:r>
              <a:rPr lang="ko-KR" altLang="en-US" sz="2400" dirty="0" smtClean="0">
                <a:latin typeface="휴먼엑스포" pitchFamily="18" charset="-127"/>
                <a:ea typeface="휴먼엑스포" pitchFamily="18" charset="-127"/>
              </a:rPr>
              <a:t>을 위해 시간당 </a:t>
            </a:r>
            <a:r>
              <a:rPr lang="en-US" altLang="ko-KR" sz="2400" b="1" dirty="0" smtClean="0">
                <a:solidFill>
                  <a:srgbClr val="0033CC"/>
                </a:solidFill>
                <a:latin typeface="Times New Roman" pitchFamily="18" charset="0"/>
                <a:ea typeface="휴먼엑스포" pitchFamily="18" charset="-127"/>
                <a:cs typeface="Times New Roman" pitchFamily="18" charset="0"/>
              </a:rPr>
              <a:t>30~60g</a:t>
            </a:r>
            <a:r>
              <a:rPr lang="en-US" altLang="ko-KR" sz="2400" dirty="0" smtClean="0">
                <a:latin typeface="휴먼엑스포" pitchFamily="18" charset="-127"/>
                <a:ea typeface="휴먼엑스포" pitchFamily="18" charset="-127"/>
              </a:rPr>
              <a:t> </a:t>
            </a:r>
            <a:r>
              <a:rPr lang="ko-KR" altLang="en-US" sz="2400" dirty="0" smtClean="0">
                <a:latin typeface="휴먼엑스포" pitchFamily="18" charset="-127"/>
                <a:ea typeface="휴먼엑스포" pitchFamily="18" charset="-127"/>
              </a:rPr>
              <a:t>섭취</a:t>
            </a:r>
            <a:r>
              <a:rPr lang="en-US" altLang="ko-KR" sz="2400" b="1" dirty="0" smtClean="0">
                <a:latin typeface="Times New Roman" pitchFamily="18" charset="0"/>
                <a:ea typeface="휴먼엑스포" pitchFamily="18" charset="-127"/>
                <a:cs typeface="Times New Roman" pitchFamily="18" charset="0"/>
              </a:rPr>
              <a:t>(</a:t>
            </a:r>
            <a:r>
              <a:rPr lang="ko-KR" altLang="en-US" sz="2400" dirty="0" smtClean="0">
                <a:latin typeface="휴먼엑스포" pitchFamily="18" charset="-127"/>
                <a:ea typeface="휴먼엑스포" pitchFamily="18" charset="-127"/>
              </a:rPr>
              <a:t>스포츠 음료 이용</a:t>
            </a:r>
            <a:r>
              <a:rPr lang="en-US" altLang="ko-KR" sz="2400" b="1" dirty="0" smtClean="0">
                <a:latin typeface="Times New Roman" pitchFamily="18" charset="0"/>
                <a:ea typeface="휴먼엑스포" pitchFamily="18" charset="-127"/>
                <a:cs typeface="Times New Roman" pitchFamily="18" charset="0"/>
              </a:rPr>
              <a:t>)</a:t>
            </a:r>
          </a:p>
          <a:p>
            <a:pPr lvl="2"/>
            <a:r>
              <a:rPr lang="ko-KR" altLang="en-US" sz="2400" dirty="0" smtClean="0">
                <a:latin typeface="휴먼엑스포" pitchFamily="18" charset="-127"/>
                <a:ea typeface="휴먼엑스포" pitchFamily="18" charset="-127"/>
              </a:rPr>
              <a:t>시합 후 </a:t>
            </a:r>
            <a:r>
              <a:rPr lang="en-US" altLang="ko-KR" sz="2400" b="1" dirty="0" smtClean="0">
                <a:latin typeface="Times New Roman" pitchFamily="18" charset="0"/>
                <a:ea typeface="휴먼엑스포" pitchFamily="18" charset="-127"/>
                <a:cs typeface="Times New Roman" pitchFamily="18" charset="0"/>
              </a:rPr>
              <a:t>:</a:t>
            </a:r>
            <a:r>
              <a:rPr lang="en-US" altLang="ko-KR" sz="2400" dirty="0" smtClean="0">
                <a:latin typeface="휴먼엑스포" pitchFamily="18" charset="-127"/>
                <a:ea typeface="휴먼엑스포" pitchFamily="18" charset="-127"/>
              </a:rPr>
              <a:t> </a:t>
            </a:r>
            <a:r>
              <a:rPr lang="ko-KR" altLang="en-US" sz="2400" u="sng" dirty="0" smtClean="0">
                <a:latin typeface="휴먼엑스포" pitchFamily="18" charset="-127"/>
                <a:ea typeface="휴먼엑스포" pitchFamily="18" charset="-127"/>
              </a:rPr>
              <a:t>글리코겐 보충과 피로회복</a:t>
            </a:r>
            <a:r>
              <a:rPr lang="ko-KR" altLang="en-US" sz="2400" dirty="0" smtClean="0">
                <a:latin typeface="휴먼엑스포" pitchFamily="18" charset="-127"/>
                <a:ea typeface="휴먼엑스포" pitchFamily="18" charset="-127"/>
              </a:rPr>
              <a:t>을 위해 </a:t>
            </a:r>
            <a:r>
              <a:rPr lang="ko-KR" altLang="en-US" sz="2400" u="sng" dirty="0" smtClean="0">
                <a:latin typeface="휴먼엑스포" pitchFamily="18" charset="-127"/>
                <a:ea typeface="휴먼엑스포" pitchFamily="18" charset="-127"/>
              </a:rPr>
              <a:t>시합 직후 </a:t>
            </a:r>
            <a:r>
              <a:rPr lang="en-US" altLang="ko-KR" sz="2400" b="1" u="sng" dirty="0" smtClean="0">
                <a:latin typeface="Times New Roman" pitchFamily="18" charset="0"/>
                <a:ea typeface="휴먼엑스포" pitchFamily="18" charset="-127"/>
                <a:cs typeface="Times New Roman" pitchFamily="18" charset="0"/>
              </a:rPr>
              <a:t>30</a:t>
            </a:r>
            <a:r>
              <a:rPr lang="ko-KR" altLang="en-US" sz="2400" u="sng" dirty="0" smtClean="0">
                <a:latin typeface="휴먼엑스포" pitchFamily="18" charset="-127"/>
                <a:ea typeface="휴먼엑스포" pitchFamily="18" charset="-127"/>
              </a:rPr>
              <a:t>분 이내</a:t>
            </a:r>
            <a:r>
              <a:rPr lang="ko-KR" altLang="en-US" sz="2400" dirty="0" smtClean="0">
                <a:latin typeface="휴먼엑스포" pitchFamily="18" charset="-127"/>
                <a:ea typeface="휴먼엑스포" pitchFamily="18" charset="-127"/>
              </a:rPr>
              <a:t> 체중 </a:t>
            </a:r>
            <a:r>
              <a:rPr lang="en-US" altLang="ko-KR" sz="2400" b="1" dirty="0" smtClean="0">
                <a:latin typeface="Times New Roman" pitchFamily="18" charset="0"/>
                <a:ea typeface="휴먼엑스포" pitchFamily="18" charset="-127"/>
                <a:cs typeface="Times New Roman" pitchFamily="18" charset="0"/>
              </a:rPr>
              <a:t>1kg</a:t>
            </a:r>
            <a:r>
              <a:rPr lang="ko-KR" altLang="en-US" sz="2400" dirty="0" smtClean="0">
                <a:latin typeface="휴먼엑스포" pitchFamily="18" charset="-127"/>
                <a:ea typeface="휴먼엑스포" pitchFamily="18" charset="-127"/>
              </a:rPr>
              <a:t>당 </a:t>
            </a:r>
            <a:r>
              <a:rPr lang="en-US" altLang="ko-KR" sz="2400" b="1" dirty="0" smtClean="0">
                <a:solidFill>
                  <a:srgbClr val="0033CC"/>
                </a:solidFill>
                <a:latin typeface="Times New Roman" pitchFamily="18" charset="0"/>
                <a:ea typeface="휴먼엑스포" pitchFamily="18" charset="-127"/>
                <a:cs typeface="Times New Roman" pitchFamily="18" charset="0"/>
              </a:rPr>
              <a:t>1g</a:t>
            </a:r>
            <a:r>
              <a:rPr lang="en-US" altLang="ko-KR" sz="2400" dirty="0" smtClean="0">
                <a:latin typeface="휴먼엑스포" pitchFamily="18" charset="-127"/>
                <a:ea typeface="휴먼엑스포" pitchFamily="18" charset="-127"/>
              </a:rPr>
              <a:t> </a:t>
            </a:r>
            <a:r>
              <a:rPr lang="ko-KR" altLang="en-US" sz="2400" dirty="0" smtClean="0">
                <a:latin typeface="휴먼엑스포" pitchFamily="18" charset="-127"/>
                <a:ea typeface="휴먼엑스포" pitchFamily="18" charset="-127"/>
              </a:rPr>
              <a:t>섭취</a:t>
            </a:r>
            <a:r>
              <a:rPr lang="en-US" altLang="ko-KR" sz="2400" b="1" dirty="0" smtClean="0">
                <a:latin typeface="Times New Roman" pitchFamily="18" charset="0"/>
                <a:ea typeface="휴먼엑스포" pitchFamily="18" charset="-127"/>
                <a:cs typeface="Times New Roman" pitchFamily="18" charset="0"/>
              </a:rPr>
              <a:t>, 6</a:t>
            </a:r>
            <a:r>
              <a:rPr lang="ko-KR" altLang="en-US" sz="2400" dirty="0" smtClean="0">
                <a:latin typeface="휴먼엑스포" pitchFamily="18" charset="-127"/>
                <a:ea typeface="휴먼엑스포" pitchFamily="18" charset="-127"/>
              </a:rPr>
              <a:t>시간 동안 </a:t>
            </a:r>
            <a:r>
              <a:rPr lang="en-US" altLang="ko-KR" sz="2400" b="1" dirty="0" smtClean="0">
                <a:latin typeface="Times New Roman" pitchFamily="18" charset="0"/>
                <a:ea typeface="휴먼엑스포" pitchFamily="18" charset="-127"/>
                <a:cs typeface="Times New Roman" pitchFamily="18" charset="0"/>
              </a:rPr>
              <a:t>2</a:t>
            </a:r>
            <a:r>
              <a:rPr lang="ko-KR" altLang="en-US" sz="2400" dirty="0" smtClean="0">
                <a:latin typeface="휴먼엑스포" pitchFamily="18" charset="-127"/>
                <a:ea typeface="휴먼엑스포" pitchFamily="18" charset="-127"/>
              </a:rPr>
              <a:t>시간마다 계속 섭취</a:t>
            </a:r>
            <a:endParaRPr lang="en-US" altLang="ko-KR" sz="2400" dirty="0" smtClean="0">
              <a:latin typeface="휴먼엑스포" pitchFamily="18" charset="-127"/>
              <a:ea typeface="휴먼엑스포" pitchFamily="18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95536" y="1308660"/>
            <a:ext cx="8136904" cy="3848532"/>
          </a:xfrm>
        </p:spPr>
        <p:txBody>
          <a:bodyPr>
            <a:noAutofit/>
          </a:bodyPr>
          <a:lstStyle/>
          <a:p>
            <a:pPr lvl="1">
              <a:buFont typeface="Arial" pitchFamily="34" charset="0"/>
              <a:buChar char="•"/>
            </a:pPr>
            <a:r>
              <a:rPr lang="ko-KR" altLang="en-US" sz="2800" dirty="0" smtClean="0">
                <a:solidFill>
                  <a:srgbClr val="7030A0"/>
                </a:solidFill>
                <a:latin typeface="휴먼엑스포" pitchFamily="18" charset="-127"/>
                <a:ea typeface="휴먼엑스포" pitchFamily="18" charset="-127"/>
              </a:rPr>
              <a:t>체급경기 종목 전의 주의사항</a:t>
            </a:r>
            <a:endParaRPr lang="en-US" altLang="ko-KR" sz="2800" dirty="0" smtClean="0">
              <a:latin typeface="휴먼엑스포" pitchFamily="18" charset="-127"/>
              <a:ea typeface="휴먼엑스포" pitchFamily="18" charset="-127"/>
            </a:endParaRPr>
          </a:p>
          <a:p>
            <a:pPr lvl="1"/>
            <a:r>
              <a:rPr lang="ko-KR" altLang="en-US" sz="2400" dirty="0" smtClean="0">
                <a:solidFill>
                  <a:srgbClr val="FF0000"/>
                </a:solidFill>
                <a:latin typeface="휴먼엑스포" pitchFamily="18" charset="-127"/>
                <a:ea typeface="휴먼엑스포" pitchFamily="18" charset="-127"/>
              </a:rPr>
              <a:t>효과적인 수분 보충 방법</a:t>
            </a:r>
            <a:endParaRPr lang="en-US" altLang="ko-KR" sz="2400" dirty="0" smtClean="0">
              <a:solidFill>
                <a:srgbClr val="FF0000"/>
              </a:solidFill>
              <a:latin typeface="휴먼엑스포" pitchFamily="18" charset="-127"/>
              <a:ea typeface="휴먼엑스포" pitchFamily="18" charset="-127"/>
            </a:endParaRPr>
          </a:p>
          <a:p>
            <a:pPr lvl="2"/>
            <a:r>
              <a:rPr lang="ko-KR" altLang="en-US" sz="2400" dirty="0" smtClean="0">
                <a:latin typeface="휴먼엑스포" pitchFamily="18" charset="-127"/>
                <a:ea typeface="휴먼엑스포" pitchFamily="18" charset="-127"/>
              </a:rPr>
              <a:t>시합 전 </a:t>
            </a:r>
            <a:r>
              <a:rPr lang="en-US" altLang="ko-KR" sz="2400" b="1" dirty="0" smtClean="0">
                <a:latin typeface="Times New Roman" pitchFamily="18" charset="0"/>
                <a:ea typeface="휴먼엑스포" pitchFamily="18" charset="-127"/>
                <a:cs typeface="Times New Roman" pitchFamily="18" charset="0"/>
              </a:rPr>
              <a:t>:</a:t>
            </a:r>
            <a:r>
              <a:rPr lang="en-US" altLang="ko-KR" sz="2400" dirty="0" smtClean="0">
                <a:latin typeface="휴먼엑스포" pitchFamily="18" charset="-127"/>
                <a:ea typeface="휴먼엑스포" pitchFamily="18" charset="-127"/>
              </a:rPr>
              <a:t> </a:t>
            </a:r>
            <a:r>
              <a:rPr lang="ko-KR" altLang="en-US" sz="2400" dirty="0" smtClean="0">
                <a:latin typeface="휴먼엑스포" pitchFamily="18" charset="-127"/>
                <a:ea typeface="휴먼엑스포" pitchFamily="18" charset="-127"/>
              </a:rPr>
              <a:t>경기 </a:t>
            </a:r>
            <a:r>
              <a:rPr lang="en-US" altLang="ko-KR" sz="2400" b="1" dirty="0" smtClean="0">
                <a:latin typeface="Times New Roman" pitchFamily="18" charset="0"/>
                <a:ea typeface="휴먼엑스포" pitchFamily="18" charset="-127"/>
                <a:cs typeface="Times New Roman" pitchFamily="18" charset="0"/>
              </a:rPr>
              <a:t>20~30</a:t>
            </a:r>
            <a:r>
              <a:rPr lang="ko-KR" altLang="en-US" sz="2400" dirty="0" smtClean="0">
                <a:latin typeface="휴먼엑스포" pitchFamily="18" charset="-127"/>
                <a:ea typeface="휴먼엑스포" pitchFamily="18" charset="-127"/>
              </a:rPr>
              <a:t>분 전 </a:t>
            </a:r>
            <a:r>
              <a:rPr lang="en-US" altLang="ko-KR" sz="2400" b="1" dirty="0" smtClean="0">
                <a:solidFill>
                  <a:srgbClr val="0033CC"/>
                </a:solidFill>
                <a:latin typeface="Times New Roman" pitchFamily="18" charset="0"/>
                <a:ea typeface="휴먼엑스포" pitchFamily="18" charset="-127"/>
                <a:cs typeface="Times New Roman" pitchFamily="18" charset="0"/>
              </a:rPr>
              <a:t>500ml</a:t>
            </a:r>
            <a:r>
              <a:rPr lang="ko-KR" altLang="en-US" sz="2400" dirty="0" smtClean="0">
                <a:latin typeface="휴먼엑스포" pitchFamily="18" charset="-127"/>
                <a:ea typeface="휴먼엑스포" pitchFamily="18" charset="-127"/>
              </a:rPr>
              <a:t>의 </a:t>
            </a:r>
            <a:r>
              <a:rPr lang="ko-KR" altLang="en-US" sz="2400" u="sng" dirty="0" smtClean="0">
                <a:latin typeface="휴먼엑스포" pitchFamily="18" charset="-127"/>
                <a:ea typeface="휴먼엑스포" pitchFamily="18" charset="-127"/>
              </a:rPr>
              <a:t>찬물</a:t>
            </a:r>
            <a:r>
              <a:rPr lang="ko-KR" altLang="en-US" sz="2400" dirty="0" smtClean="0">
                <a:latin typeface="휴먼엑스포" pitchFamily="18" charset="-127"/>
                <a:ea typeface="휴먼엑스포" pitchFamily="18" charset="-127"/>
              </a:rPr>
              <a:t> 섭취</a:t>
            </a:r>
            <a:endParaRPr lang="en-US" altLang="ko-KR" sz="2400" dirty="0" smtClean="0">
              <a:latin typeface="휴먼엑스포" pitchFamily="18" charset="-127"/>
              <a:ea typeface="휴먼엑스포" pitchFamily="18" charset="-127"/>
            </a:endParaRPr>
          </a:p>
          <a:p>
            <a:pPr lvl="2"/>
            <a:r>
              <a:rPr lang="ko-KR" altLang="en-US" sz="2400" dirty="0" smtClean="0">
                <a:latin typeface="휴먼엑스포" pitchFamily="18" charset="-127"/>
                <a:ea typeface="휴먼엑스포" pitchFamily="18" charset="-127"/>
              </a:rPr>
              <a:t>시합 중 </a:t>
            </a:r>
            <a:r>
              <a:rPr lang="en-US" altLang="ko-KR" sz="2400" b="1" dirty="0" smtClean="0">
                <a:latin typeface="Times New Roman" pitchFamily="18" charset="0"/>
                <a:ea typeface="휴먼엑스포" pitchFamily="18" charset="-127"/>
                <a:cs typeface="Times New Roman" pitchFamily="18" charset="0"/>
              </a:rPr>
              <a:t>: 15~20</a:t>
            </a:r>
            <a:r>
              <a:rPr lang="ko-KR" altLang="en-US" sz="2400" dirty="0" smtClean="0">
                <a:latin typeface="휴먼엑스포" pitchFamily="18" charset="-127"/>
                <a:ea typeface="휴먼엑스포" pitchFamily="18" charset="-127"/>
              </a:rPr>
              <a:t>분 간격으로 </a:t>
            </a:r>
            <a:r>
              <a:rPr lang="ko-KR" altLang="en-US" sz="2400" u="sng" dirty="0" smtClean="0">
                <a:latin typeface="휴먼엑스포" pitchFamily="18" charset="-127"/>
                <a:ea typeface="휴먼엑스포" pitchFamily="18" charset="-127"/>
              </a:rPr>
              <a:t>소량의 전해질이 포 </a:t>
            </a:r>
            <a:endParaRPr lang="en-US" altLang="ko-KR" sz="2400" u="sng" dirty="0" smtClean="0">
              <a:latin typeface="휴먼엑스포" pitchFamily="18" charset="-127"/>
              <a:ea typeface="휴먼엑스포" pitchFamily="18" charset="-127"/>
            </a:endParaRPr>
          </a:p>
          <a:p>
            <a:pPr lvl="2">
              <a:buNone/>
            </a:pPr>
            <a:r>
              <a:rPr lang="en-US" altLang="ko-KR" sz="2400" dirty="0" smtClean="0">
                <a:latin typeface="휴먼엑스포" pitchFamily="18" charset="-127"/>
                <a:ea typeface="휴먼엑스포" pitchFamily="18" charset="-127"/>
              </a:rPr>
              <a:t>  </a:t>
            </a:r>
            <a:r>
              <a:rPr lang="ko-KR" altLang="en-US" sz="2400" u="sng" dirty="0" err="1" smtClean="0">
                <a:latin typeface="휴먼엑스포" pitchFamily="18" charset="-127"/>
                <a:ea typeface="휴먼엑스포" pitchFamily="18" charset="-127"/>
              </a:rPr>
              <a:t>함된</a:t>
            </a:r>
            <a:r>
              <a:rPr lang="ko-KR" altLang="en-US" sz="2400" u="sng" dirty="0" smtClean="0">
                <a:latin typeface="휴먼엑스포" pitchFamily="18" charset="-127"/>
                <a:ea typeface="휴먼엑스포" pitchFamily="18" charset="-127"/>
              </a:rPr>
              <a:t> 당질 음료</a:t>
            </a:r>
            <a:r>
              <a:rPr lang="ko-KR" altLang="en-US" sz="2400" dirty="0" smtClean="0">
                <a:latin typeface="휴먼엑스포" pitchFamily="18" charset="-127"/>
                <a:ea typeface="휴먼엑스포" pitchFamily="18" charset="-127"/>
              </a:rPr>
              <a:t> </a:t>
            </a:r>
            <a:r>
              <a:rPr lang="en-US" altLang="ko-KR" sz="2400" b="1" dirty="0" smtClean="0">
                <a:solidFill>
                  <a:srgbClr val="0033CC"/>
                </a:solidFill>
                <a:latin typeface="Times New Roman" pitchFamily="18" charset="0"/>
                <a:ea typeface="휴먼엑스포" pitchFamily="18" charset="-127"/>
                <a:cs typeface="Times New Roman" pitchFamily="18" charset="0"/>
              </a:rPr>
              <a:t>200~300ml</a:t>
            </a:r>
            <a:r>
              <a:rPr lang="ko-KR" altLang="en-US" sz="2400" dirty="0" smtClean="0">
                <a:latin typeface="휴먼엑스포" pitchFamily="18" charset="-127"/>
                <a:ea typeface="휴먼엑스포" pitchFamily="18" charset="-127"/>
              </a:rPr>
              <a:t> 섭취</a:t>
            </a:r>
            <a:endParaRPr lang="en-US" altLang="ko-KR" sz="2400" dirty="0" smtClean="0">
              <a:latin typeface="휴먼엑스포" pitchFamily="18" charset="-127"/>
              <a:ea typeface="휴먼엑스포" pitchFamily="18" charset="-127"/>
            </a:endParaRPr>
          </a:p>
          <a:p>
            <a:pPr lvl="2"/>
            <a:r>
              <a:rPr lang="ko-KR" altLang="en-US" sz="2400" dirty="0" smtClean="0">
                <a:latin typeface="휴먼엑스포" pitchFamily="18" charset="-127"/>
                <a:ea typeface="휴먼엑스포" pitchFamily="18" charset="-127"/>
              </a:rPr>
              <a:t>시합 후 </a:t>
            </a:r>
            <a:r>
              <a:rPr lang="en-US" altLang="ko-KR" sz="2400" b="1" dirty="0" smtClean="0">
                <a:latin typeface="Times New Roman" pitchFamily="18" charset="0"/>
                <a:ea typeface="휴먼엑스포" pitchFamily="18" charset="-127"/>
                <a:cs typeface="Times New Roman" pitchFamily="18" charset="0"/>
              </a:rPr>
              <a:t>:</a:t>
            </a:r>
            <a:r>
              <a:rPr lang="en-US" altLang="ko-KR" sz="2400" dirty="0" smtClean="0">
                <a:latin typeface="휴먼엑스포" pitchFamily="18" charset="-127"/>
                <a:ea typeface="휴먼엑스포" pitchFamily="18" charset="-127"/>
              </a:rPr>
              <a:t> </a:t>
            </a:r>
            <a:r>
              <a:rPr lang="ko-KR" altLang="en-US" sz="2400" u="sng" dirty="0" smtClean="0">
                <a:latin typeface="휴먼엑스포" pitchFamily="18" charset="-127"/>
                <a:ea typeface="휴먼엑스포" pitchFamily="18" charset="-127"/>
              </a:rPr>
              <a:t>충분한 양의 전해질이 포함된 수분 보충 및 당질 음료</a:t>
            </a:r>
            <a:r>
              <a:rPr lang="ko-KR" altLang="en-US" sz="2400" dirty="0" smtClean="0">
                <a:latin typeface="휴먼엑스포" pitchFamily="18" charset="-127"/>
                <a:ea typeface="휴먼엑스포" pitchFamily="18" charset="-127"/>
              </a:rPr>
              <a:t> 섭취</a:t>
            </a:r>
            <a:endParaRPr lang="en-US" altLang="ko-KR" sz="2400" dirty="0" smtClean="0">
              <a:latin typeface="휴먼엑스포" pitchFamily="18" charset="-127"/>
              <a:ea typeface="휴먼엑스포" pitchFamily="18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23528" y="1308660"/>
            <a:ext cx="8424936" cy="4424596"/>
          </a:xfrm>
        </p:spPr>
        <p:txBody>
          <a:bodyPr>
            <a:noAutofit/>
          </a:bodyPr>
          <a:lstStyle/>
          <a:p>
            <a:pPr lvl="1">
              <a:buFont typeface="Arial" pitchFamily="34" charset="0"/>
              <a:buChar char="•"/>
            </a:pPr>
            <a:r>
              <a:rPr lang="ko-KR" altLang="en-US" sz="2800" dirty="0" smtClean="0">
                <a:solidFill>
                  <a:srgbClr val="7030A0"/>
                </a:solidFill>
                <a:latin typeface="휴먼엑스포" pitchFamily="18" charset="-127"/>
                <a:ea typeface="휴먼엑스포" pitchFamily="18" charset="-127"/>
              </a:rPr>
              <a:t>체급경기 종목 전의 주의사항</a:t>
            </a:r>
            <a:endParaRPr lang="en-US" altLang="ko-KR" sz="2800" dirty="0" smtClean="0">
              <a:latin typeface="휴먼엑스포" pitchFamily="18" charset="-127"/>
              <a:ea typeface="휴먼엑스포" pitchFamily="18" charset="-127"/>
            </a:endParaRPr>
          </a:p>
          <a:p>
            <a:pPr lvl="1"/>
            <a:r>
              <a:rPr lang="ko-KR" altLang="en-US" sz="2400" dirty="0" smtClean="0">
                <a:solidFill>
                  <a:srgbClr val="FF0000"/>
                </a:solidFill>
                <a:latin typeface="휴먼엑스포" pitchFamily="18" charset="-127"/>
                <a:ea typeface="휴먼엑스포" pitchFamily="18" charset="-127"/>
              </a:rPr>
              <a:t>경기 전 피해야 할 음식</a:t>
            </a:r>
            <a:endParaRPr lang="en-US" altLang="ko-KR" sz="2400" dirty="0" smtClean="0">
              <a:solidFill>
                <a:srgbClr val="FF0000"/>
              </a:solidFill>
              <a:latin typeface="휴먼엑스포" pitchFamily="18" charset="-127"/>
              <a:ea typeface="휴먼엑스포" pitchFamily="18" charset="-127"/>
            </a:endParaRPr>
          </a:p>
          <a:p>
            <a:pPr lvl="2"/>
            <a:r>
              <a:rPr lang="ko-KR" altLang="en-US" sz="2400" dirty="0" smtClean="0">
                <a:latin typeface="휴먼엑스포" pitchFamily="18" charset="-127"/>
                <a:ea typeface="휴먼엑스포" pitchFamily="18" charset="-127"/>
              </a:rPr>
              <a:t>소화계에서 가스 발생 가능 음식</a:t>
            </a:r>
            <a:r>
              <a:rPr lang="en-US" altLang="ko-KR" sz="2400" b="1" dirty="0" smtClean="0">
                <a:latin typeface="Times New Roman" pitchFamily="18" charset="0"/>
                <a:ea typeface="휴먼엑스포" pitchFamily="18" charset="-127"/>
                <a:cs typeface="Times New Roman" pitchFamily="18" charset="0"/>
              </a:rPr>
              <a:t>(</a:t>
            </a:r>
            <a:r>
              <a:rPr lang="ko-KR" altLang="en-US" sz="2400" dirty="0" smtClean="0">
                <a:latin typeface="휴먼엑스포" pitchFamily="18" charset="-127"/>
                <a:ea typeface="휴먼엑스포" pitchFamily="18" charset="-127"/>
              </a:rPr>
              <a:t>콩류 등</a:t>
            </a:r>
            <a:r>
              <a:rPr lang="en-US" altLang="ko-KR" sz="2400" b="1" dirty="0" smtClean="0">
                <a:latin typeface="Times New Roman" pitchFamily="18" charset="0"/>
                <a:ea typeface="휴먼엑스포" pitchFamily="18" charset="-127"/>
                <a:cs typeface="Times New Roman" pitchFamily="18" charset="0"/>
              </a:rPr>
              <a:t>)</a:t>
            </a:r>
          </a:p>
          <a:p>
            <a:pPr lvl="2"/>
            <a:r>
              <a:rPr lang="ko-KR" altLang="en-US" sz="2400" dirty="0" err="1" smtClean="0">
                <a:latin typeface="휴먼엑스포" pitchFamily="18" charset="-127"/>
                <a:ea typeface="휴먼엑스포" pitchFamily="18" charset="-127"/>
              </a:rPr>
              <a:t>역삼투를</a:t>
            </a:r>
            <a:r>
              <a:rPr lang="ko-KR" altLang="en-US" sz="2400" dirty="0" smtClean="0">
                <a:latin typeface="휴먼엑스포" pitchFamily="18" charset="-127"/>
                <a:ea typeface="휴먼엑스포" pitchFamily="18" charset="-127"/>
              </a:rPr>
              <a:t> 일으킬 수 있는 고당도 화합물</a:t>
            </a:r>
            <a:r>
              <a:rPr lang="en-US" altLang="ko-KR" sz="2400" b="1" dirty="0" smtClean="0">
                <a:latin typeface="Times New Roman" pitchFamily="18" charset="0"/>
                <a:ea typeface="휴먼엑스포" pitchFamily="18" charset="-127"/>
                <a:cs typeface="Times New Roman" pitchFamily="18" charset="0"/>
              </a:rPr>
              <a:t>(</a:t>
            </a:r>
            <a:r>
              <a:rPr lang="ko-KR" altLang="en-US" sz="2400" dirty="0" smtClean="0">
                <a:latin typeface="휴먼엑스포" pitchFamily="18" charset="-127"/>
                <a:ea typeface="휴먼엑스포" pitchFamily="18" charset="-127"/>
              </a:rPr>
              <a:t>과당 등</a:t>
            </a:r>
            <a:r>
              <a:rPr lang="en-US" altLang="ko-KR" sz="2400" b="1" dirty="0" smtClean="0">
                <a:latin typeface="Times New Roman" pitchFamily="18" charset="0"/>
                <a:ea typeface="휴먼엑스포" pitchFamily="18" charset="-127"/>
                <a:cs typeface="Times New Roman" pitchFamily="18" charset="0"/>
              </a:rPr>
              <a:t>)</a:t>
            </a:r>
          </a:p>
          <a:p>
            <a:pPr lvl="2"/>
            <a:r>
              <a:rPr lang="ko-KR" altLang="en-US" sz="2400" dirty="0" smtClean="0">
                <a:latin typeface="휴먼엑스포" pitchFamily="18" charset="-127"/>
                <a:ea typeface="휴먼엑스포" pitchFamily="18" charset="-127"/>
              </a:rPr>
              <a:t>가슴을 답답하게 만들 수 있는 음식</a:t>
            </a:r>
            <a:r>
              <a:rPr lang="en-US" altLang="ko-KR" sz="2400" b="1" dirty="0" smtClean="0">
                <a:latin typeface="Times New Roman" pitchFamily="18" charset="0"/>
                <a:ea typeface="휴먼엑스포" pitchFamily="18" charset="-127"/>
                <a:cs typeface="Times New Roman" pitchFamily="18" charset="0"/>
              </a:rPr>
              <a:t>(</a:t>
            </a:r>
            <a:r>
              <a:rPr lang="ko-KR" altLang="en-US" sz="2400" dirty="0" smtClean="0">
                <a:latin typeface="휴먼엑스포" pitchFamily="18" charset="-127"/>
                <a:ea typeface="휴먼엑스포" pitchFamily="18" charset="-127"/>
              </a:rPr>
              <a:t>향신료</a:t>
            </a:r>
            <a:r>
              <a:rPr lang="en-US" altLang="ko-KR" sz="2400" b="1" dirty="0" smtClean="0">
                <a:latin typeface="Times New Roman" pitchFamily="18" charset="0"/>
                <a:ea typeface="휴먼엑스포" pitchFamily="18" charset="-127"/>
                <a:cs typeface="Times New Roman" pitchFamily="18" charset="0"/>
              </a:rPr>
              <a:t>)</a:t>
            </a:r>
          </a:p>
          <a:p>
            <a:pPr lvl="2"/>
            <a:r>
              <a:rPr lang="ko-KR" altLang="en-US" sz="2400" dirty="0" smtClean="0">
                <a:latin typeface="휴먼엑스포" pitchFamily="18" charset="-127"/>
                <a:ea typeface="휴먼엑스포" pitchFamily="18" charset="-127"/>
              </a:rPr>
              <a:t>시간이 지나면서 장내가 확장되어 소화에 부담을 주는 음식</a:t>
            </a:r>
            <a:r>
              <a:rPr lang="en-US" altLang="ko-KR" sz="2400" b="1" dirty="0" smtClean="0">
                <a:latin typeface="Times New Roman" pitchFamily="18" charset="0"/>
                <a:ea typeface="휴먼엑스포" pitchFamily="18" charset="-127"/>
                <a:cs typeface="Times New Roman" pitchFamily="18" charset="0"/>
              </a:rPr>
              <a:t>(</a:t>
            </a:r>
            <a:r>
              <a:rPr lang="ko-KR" altLang="en-US" sz="2400" dirty="0" smtClean="0">
                <a:latin typeface="휴먼엑스포" pitchFamily="18" charset="-127"/>
                <a:ea typeface="휴먼엑스포" pitchFamily="18" charset="-127"/>
              </a:rPr>
              <a:t>면류</a:t>
            </a:r>
            <a:r>
              <a:rPr lang="en-US" altLang="ko-KR" sz="2400" b="1" dirty="0" smtClean="0">
                <a:latin typeface="Times New Roman" pitchFamily="18" charset="0"/>
                <a:ea typeface="휴먼엑스포" pitchFamily="18" charset="-127"/>
                <a:cs typeface="Times New Roman" pitchFamily="18" charset="0"/>
              </a:rPr>
              <a:t>)</a:t>
            </a:r>
          </a:p>
          <a:p>
            <a:pPr lvl="2"/>
            <a:r>
              <a:rPr lang="ko-KR" altLang="en-US" sz="2400" dirty="0" smtClean="0">
                <a:latin typeface="휴먼엑스포" pitchFamily="18" charset="-127"/>
                <a:ea typeface="휴먼엑스포" pitchFamily="18" charset="-127"/>
              </a:rPr>
              <a:t>다양한 경험상 본인에게 맞지 않는 음식</a:t>
            </a:r>
            <a:endParaRPr lang="ko-KR" altLang="en-US" sz="2400" dirty="0">
              <a:latin typeface="휴먼엑스포" pitchFamily="18" charset="-127"/>
              <a:ea typeface="휴먼엑스포" pitchFamily="18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그림 1" descr="운동영양(개정판)8장_1-19.jpg"/>
          <p:cNvPicPr>
            <a:picLocks noGrp="1" noChangeAspect="1"/>
          </p:cNvPicPr>
          <p:nvPr isPhoto="1"/>
        </p:nvPicPr>
        <p:blipFill>
          <a:blip r:embed="rId2" cstate="print">
            <a:lum/>
          </a:blip>
          <a:stretch>
            <a:fillRect/>
          </a:stretch>
        </p:blipFill>
        <p:spPr>
          <a:xfrm>
            <a:off x="755576" y="4581128"/>
            <a:ext cx="7776864" cy="2204887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제목 2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1143000"/>
          </a:xfrm>
        </p:spPr>
        <p:txBody>
          <a:bodyPr/>
          <a:lstStyle/>
          <a:p>
            <a:r>
              <a:rPr lang="ko-KR" altLang="en-US" dirty="0" smtClean="0">
                <a:latin typeface="휴먼엑스포" pitchFamily="18" charset="-127"/>
                <a:ea typeface="휴먼엑스포" pitchFamily="18" charset="-127"/>
              </a:rPr>
              <a:t>체급경기에 효과적인 </a:t>
            </a:r>
            <a:r>
              <a:rPr lang="ko-KR" altLang="en-US" dirty="0" err="1" smtClean="0">
                <a:latin typeface="휴먼엑스포" pitchFamily="18" charset="-127"/>
                <a:ea typeface="휴먼엑스포" pitchFamily="18" charset="-127"/>
              </a:rPr>
              <a:t>보충제</a:t>
            </a:r>
            <a:endParaRPr lang="ko-KR" altLang="en-US" dirty="0">
              <a:latin typeface="휴먼엑스포" pitchFamily="18" charset="-127"/>
              <a:ea typeface="휴먼엑스포" pitchFamily="18" charset="-127"/>
            </a:endParaRPr>
          </a:p>
        </p:txBody>
      </p:sp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251520" y="1196752"/>
            <a:ext cx="8568952" cy="3528392"/>
          </a:xfrm>
        </p:spPr>
        <p:txBody>
          <a:bodyPr/>
          <a:lstStyle/>
          <a:p>
            <a:r>
              <a:rPr lang="ko-KR" altLang="en-US" sz="2800" b="0" dirty="0" smtClean="0">
                <a:latin typeface="휴먼엑스포" pitchFamily="18" charset="-127"/>
                <a:ea typeface="휴먼엑스포" pitchFamily="18" charset="-127"/>
              </a:rPr>
              <a:t>체중증가에 효과적인 </a:t>
            </a:r>
            <a:r>
              <a:rPr lang="ko-KR" altLang="en-US" sz="2800" b="0" dirty="0" err="1" smtClean="0">
                <a:latin typeface="휴먼엑스포" pitchFamily="18" charset="-127"/>
                <a:ea typeface="휴먼엑스포" pitchFamily="18" charset="-127"/>
              </a:rPr>
              <a:t>보충제</a:t>
            </a:r>
            <a:endParaRPr lang="en-US" altLang="ko-KR" sz="2800" b="0" dirty="0" smtClean="0">
              <a:latin typeface="휴먼엑스포" pitchFamily="18" charset="-127"/>
              <a:ea typeface="휴먼엑스포" pitchFamily="18" charset="-127"/>
            </a:endParaRPr>
          </a:p>
          <a:p>
            <a:pPr lvl="1"/>
            <a:r>
              <a:rPr lang="ko-KR" altLang="en-US" sz="2400" dirty="0" smtClean="0">
                <a:latin typeface="휴먼엑스포" pitchFamily="18" charset="-127"/>
                <a:ea typeface="휴먼엑스포" pitchFamily="18" charset="-127"/>
              </a:rPr>
              <a:t>체중증가 </a:t>
            </a:r>
            <a:r>
              <a:rPr lang="ko-KR" altLang="en-US" sz="2400" dirty="0" err="1" smtClean="0">
                <a:latin typeface="휴먼엑스포" pitchFamily="18" charset="-127"/>
                <a:ea typeface="휴먼엑스포" pitchFamily="18" charset="-127"/>
              </a:rPr>
              <a:t>보충제</a:t>
            </a:r>
            <a:r>
              <a:rPr lang="en-US" altLang="ko-KR" sz="2400" dirty="0" smtClean="0">
                <a:latin typeface="휴먼엑스포" pitchFamily="18" charset="-127"/>
                <a:ea typeface="휴먼엑스포" pitchFamily="18" charset="-127"/>
              </a:rPr>
              <a:t>(</a:t>
            </a:r>
            <a:r>
              <a:rPr lang="ko-KR" altLang="en-US" sz="2400" dirty="0" smtClean="0">
                <a:latin typeface="휴먼엑스포" pitchFamily="18" charset="-127"/>
                <a:ea typeface="휴먼엑스포" pitchFamily="18" charset="-127"/>
              </a:rPr>
              <a:t>탄수화물</a:t>
            </a:r>
            <a:r>
              <a:rPr lang="en-US" altLang="ko-KR" sz="2400" dirty="0" smtClean="0">
                <a:latin typeface="휴먼엑스포" pitchFamily="18" charset="-127"/>
                <a:ea typeface="휴먼엑스포" pitchFamily="18" charset="-127"/>
              </a:rPr>
              <a:t>-</a:t>
            </a:r>
            <a:r>
              <a:rPr lang="ko-KR" altLang="en-US" sz="2400" dirty="0" smtClean="0">
                <a:latin typeface="휴먼엑스포" pitchFamily="18" charset="-127"/>
                <a:ea typeface="휴먼엑스포" pitchFamily="18" charset="-127"/>
              </a:rPr>
              <a:t>단백질 </a:t>
            </a:r>
            <a:r>
              <a:rPr lang="ko-KR" altLang="en-US" sz="2400" dirty="0" err="1" smtClean="0">
                <a:latin typeface="휴먼엑스포" pitchFamily="18" charset="-127"/>
                <a:ea typeface="휴먼엑스포" pitchFamily="18" charset="-127"/>
              </a:rPr>
              <a:t>혼합류</a:t>
            </a:r>
            <a:r>
              <a:rPr lang="en-US" altLang="ko-KR" sz="2400" dirty="0" smtClean="0">
                <a:latin typeface="휴먼엑스포" pitchFamily="18" charset="-127"/>
                <a:ea typeface="휴먼엑스포" pitchFamily="18" charset="-127"/>
              </a:rPr>
              <a:t>)</a:t>
            </a:r>
          </a:p>
          <a:p>
            <a:pPr lvl="2"/>
            <a:r>
              <a:rPr lang="ko-KR" altLang="en-US" sz="2400" dirty="0" smtClean="0">
                <a:latin typeface="휴먼엑스포" pitchFamily="18" charset="-127"/>
                <a:ea typeface="휴먼엑스포" pitchFamily="18" charset="-127"/>
              </a:rPr>
              <a:t>고칼로리와 에너지를 공급하고 근육손실을 최소화시켜 근육성장 또는 체격 증대에 효과적인 식품으로 호르몬</a:t>
            </a:r>
            <a:r>
              <a:rPr lang="en-US" altLang="ko-KR" sz="2400" b="1" dirty="0" smtClean="0">
                <a:latin typeface="Times New Roman" pitchFamily="18" charset="0"/>
                <a:ea typeface="휴먼엑스포" pitchFamily="18" charset="-127"/>
                <a:cs typeface="Times New Roman" pitchFamily="18" charset="0"/>
              </a:rPr>
              <a:t>(</a:t>
            </a:r>
            <a:r>
              <a:rPr lang="ko-KR" altLang="en-US" sz="2400" dirty="0" smtClean="0">
                <a:latin typeface="휴먼엑스포" pitchFamily="18" charset="-127"/>
                <a:ea typeface="휴먼엑스포" pitchFamily="18" charset="-127"/>
              </a:rPr>
              <a:t>인슐린</a:t>
            </a:r>
            <a:r>
              <a:rPr lang="en-US" altLang="ko-KR" sz="2400" b="1" dirty="0" smtClean="0">
                <a:latin typeface="Times New Roman" pitchFamily="18" charset="0"/>
                <a:ea typeface="휴먼엑스포" pitchFamily="18" charset="-127"/>
                <a:cs typeface="Times New Roman" pitchFamily="18" charset="0"/>
              </a:rPr>
              <a:t>,</a:t>
            </a:r>
            <a:r>
              <a:rPr lang="en-US" altLang="ko-KR" sz="2400" dirty="0" smtClean="0">
                <a:latin typeface="휴먼엑스포" pitchFamily="18" charset="-127"/>
                <a:ea typeface="휴먼엑스포" pitchFamily="18" charset="-127"/>
              </a:rPr>
              <a:t> </a:t>
            </a:r>
            <a:r>
              <a:rPr lang="ko-KR" altLang="en-US" sz="2400" dirty="0" smtClean="0">
                <a:latin typeface="휴먼엑스포" pitchFamily="18" charset="-127"/>
                <a:ea typeface="휴먼엑스포" pitchFamily="18" charset="-127"/>
              </a:rPr>
              <a:t>성장호르몬</a:t>
            </a:r>
            <a:r>
              <a:rPr lang="en-US" altLang="ko-KR" sz="2400" b="1" dirty="0" smtClean="0">
                <a:latin typeface="Times New Roman" pitchFamily="18" charset="0"/>
                <a:ea typeface="휴먼엑스포" pitchFamily="18" charset="-127"/>
                <a:cs typeface="Times New Roman" pitchFamily="18" charset="0"/>
              </a:rPr>
              <a:t>)</a:t>
            </a:r>
            <a:r>
              <a:rPr lang="en-US" altLang="ko-KR" sz="2400" dirty="0" smtClean="0">
                <a:latin typeface="휴먼엑스포" pitchFamily="18" charset="-127"/>
                <a:ea typeface="휴먼엑스포" pitchFamily="18" charset="-127"/>
              </a:rPr>
              <a:t> </a:t>
            </a:r>
            <a:r>
              <a:rPr lang="ko-KR" altLang="en-US" sz="2400" dirty="0" smtClean="0">
                <a:latin typeface="휴먼엑스포" pitchFamily="18" charset="-127"/>
                <a:ea typeface="휴먼엑스포" pitchFamily="18" charset="-127"/>
              </a:rPr>
              <a:t>증가와 젖산을 감소시킴</a:t>
            </a:r>
            <a:endParaRPr lang="en-US" altLang="ko-KR" sz="2400" dirty="0" smtClean="0">
              <a:latin typeface="휴먼엑스포" pitchFamily="18" charset="-127"/>
              <a:ea typeface="휴먼엑스포" pitchFamily="18" charset="-127"/>
            </a:endParaRPr>
          </a:p>
          <a:p>
            <a:pPr lvl="2"/>
            <a:r>
              <a:rPr lang="ko-KR" altLang="en-US" sz="2400" dirty="0" smtClean="0">
                <a:latin typeface="휴먼엑스포" pitchFamily="18" charset="-127"/>
                <a:ea typeface="휴먼엑스포" pitchFamily="18" charset="-127"/>
              </a:rPr>
              <a:t>과도한 에너지 섭취로 체지방의 증가</a:t>
            </a:r>
            <a:r>
              <a:rPr lang="en-US" altLang="ko-KR" sz="2400" b="1" dirty="0" smtClean="0">
                <a:latin typeface="Times New Roman" pitchFamily="18" charset="0"/>
                <a:ea typeface="휴먼엑스포" pitchFamily="18" charset="-127"/>
                <a:cs typeface="Times New Roman" pitchFamily="18" charset="0"/>
              </a:rPr>
              <a:t>,</a:t>
            </a:r>
            <a:r>
              <a:rPr lang="en-US" altLang="ko-KR" sz="2400" dirty="0" smtClean="0">
                <a:latin typeface="휴먼엑스포" pitchFamily="18" charset="-127"/>
                <a:ea typeface="휴먼엑스포" pitchFamily="18" charset="-127"/>
              </a:rPr>
              <a:t> </a:t>
            </a:r>
            <a:r>
              <a:rPr lang="ko-KR" altLang="en-US" sz="2400" dirty="0" smtClean="0">
                <a:latin typeface="휴먼엑스포" pitchFamily="18" charset="-127"/>
                <a:ea typeface="휴먼엑스포" pitchFamily="18" charset="-127"/>
              </a:rPr>
              <a:t>고단백질 섭취로 인한 콩팥 부담 우려</a:t>
            </a:r>
            <a:endParaRPr lang="ko-KR" altLang="en-US" sz="2400" dirty="0">
              <a:latin typeface="휴먼엑스포" pitchFamily="18" charset="-127"/>
              <a:ea typeface="휴먼엑스포" pitchFamily="18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457200" y="1074966"/>
            <a:ext cx="8229600" cy="4298250"/>
          </a:xfrm>
        </p:spPr>
        <p:txBody>
          <a:bodyPr>
            <a:normAutofit/>
          </a:bodyPr>
          <a:lstStyle/>
          <a:p>
            <a:r>
              <a:rPr lang="ko-KR" altLang="en-US" sz="2800" b="0" dirty="0" smtClean="0">
                <a:latin typeface="휴먼엑스포" pitchFamily="18" charset="-127"/>
                <a:ea typeface="휴먼엑스포" pitchFamily="18" charset="-127"/>
              </a:rPr>
              <a:t>체중감소에 효과적인 </a:t>
            </a:r>
            <a:r>
              <a:rPr lang="ko-KR" altLang="en-US" sz="2800" b="0" dirty="0" err="1" smtClean="0">
                <a:latin typeface="휴먼엑스포" pitchFamily="18" charset="-127"/>
                <a:ea typeface="휴먼엑스포" pitchFamily="18" charset="-127"/>
              </a:rPr>
              <a:t>보충제</a:t>
            </a:r>
            <a:endParaRPr lang="en-US" altLang="ko-KR" sz="2800" b="0" dirty="0" smtClean="0">
              <a:latin typeface="휴먼엑스포" pitchFamily="18" charset="-127"/>
              <a:ea typeface="휴먼엑스포" pitchFamily="18" charset="-127"/>
            </a:endParaRPr>
          </a:p>
          <a:p>
            <a:pPr lvl="1"/>
            <a:r>
              <a:rPr lang="ko-KR" altLang="en-US" sz="2400" dirty="0" smtClean="0">
                <a:latin typeface="휴먼엑스포" pitchFamily="18" charset="-127"/>
                <a:ea typeface="휴먼엑스포" pitchFamily="18" charset="-127"/>
              </a:rPr>
              <a:t>단백질 </a:t>
            </a:r>
            <a:r>
              <a:rPr lang="ko-KR" altLang="en-US" sz="2400" dirty="0" err="1" smtClean="0">
                <a:latin typeface="휴먼엑스포" pitchFamily="18" charset="-127"/>
                <a:ea typeface="휴먼엑스포" pitchFamily="18" charset="-127"/>
              </a:rPr>
              <a:t>보충제</a:t>
            </a:r>
            <a:endParaRPr lang="en-US" altLang="ko-KR" sz="2400" dirty="0" smtClean="0">
              <a:latin typeface="휴먼엑스포" pitchFamily="18" charset="-127"/>
              <a:ea typeface="휴먼엑스포" pitchFamily="18" charset="-127"/>
            </a:endParaRPr>
          </a:p>
          <a:p>
            <a:pPr lvl="2"/>
            <a:r>
              <a:rPr lang="ko-KR" altLang="en-US" sz="2400" dirty="0" err="1" smtClean="0">
                <a:latin typeface="휴먼엑스포" pitchFamily="18" charset="-127"/>
                <a:ea typeface="휴먼엑스포" pitchFamily="18" charset="-127"/>
              </a:rPr>
              <a:t>근육량</a:t>
            </a:r>
            <a:r>
              <a:rPr lang="ko-KR" altLang="en-US" sz="2400" dirty="0" smtClean="0">
                <a:latin typeface="휴먼엑스포" pitchFamily="18" charset="-127"/>
                <a:ea typeface="휴먼엑스포" pitchFamily="18" charset="-127"/>
              </a:rPr>
              <a:t> 유지 및 증가를 통한 기초대사량 확보에 따른 지방 분해 증가</a:t>
            </a:r>
            <a:endParaRPr lang="en-US" altLang="ko-KR" sz="2400" dirty="0" smtClean="0">
              <a:latin typeface="휴먼엑스포" pitchFamily="18" charset="-127"/>
              <a:ea typeface="휴먼엑스포" pitchFamily="18" charset="-127"/>
            </a:endParaRPr>
          </a:p>
          <a:p>
            <a:pPr lvl="2"/>
            <a:r>
              <a:rPr lang="ko-KR" altLang="en-US" sz="2400" dirty="0" err="1" smtClean="0">
                <a:solidFill>
                  <a:srgbClr val="FF0000"/>
                </a:solidFill>
                <a:latin typeface="휴먼엑스포" pitchFamily="18" charset="-127"/>
                <a:ea typeface="휴먼엑스포" pitchFamily="18" charset="-127"/>
              </a:rPr>
              <a:t>카노신</a:t>
            </a:r>
            <a:r>
              <a:rPr lang="ko-KR" altLang="en-US" sz="2400" dirty="0" smtClean="0">
                <a:latin typeface="휴먼엑스포" pitchFamily="18" charset="-127"/>
                <a:ea typeface="휴먼엑스포" pitchFamily="18" charset="-127"/>
              </a:rPr>
              <a:t> </a:t>
            </a:r>
            <a:r>
              <a:rPr lang="en-US" altLang="ko-KR" sz="2400" b="1" dirty="0" smtClean="0">
                <a:latin typeface="휴먼엑스포" pitchFamily="18" charset="-127"/>
                <a:ea typeface="휴먼엑스포" pitchFamily="18" charset="-127"/>
              </a:rPr>
              <a:t>:</a:t>
            </a:r>
            <a:r>
              <a:rPr lang="en-US" altLang="ko-KR" sz="2400" dirty="0" smtClean="0">
                <a:latin typeface="휴먼엑스포" pitchFamily="18" charset="-127"/>
                <a:ea typeface="휴먼엑스포" pitchFamily="18" charset="-127"/>
              </a:rPr>
              <a:t> </a:t>
            </a:r>
            <a:r>
              <a:rPr lang="ko-KR" altLang="en-US" sz="2400" dirty="0" smtClean="0">
                <a:latin typeface="휴먼엑스포" pitchFamily="18" charset="-127"/>
                <a:ea typeface="휴먼엑스포" pitchFamily="18" charset="-127"/>
              </a:rPr>
              <a:t>근력과 근지구력 향상</a:t>
            </a:r>
            <a:r>
              <a:rPr lang="en-US" altLang="ko-KR" sz="2400" b="1" dirty="0" smtClean="0">
                <a:latin typeface="Times New Roman" pitchFamily="18" charset="0"/>
                <a:ea typeface="휴먼엑스포" pitchFamily="18" charset="-127"/>
                <a:cs typeface="Times New Roman" pitchFamily="18" charset="0"/>
              </a:rPr>
              <a:t>,</a:t>
            </a:r>
            <a:r>
              <a:rPr lang="en-US" altLang="ko-KR" sz="2400" dirty="0" smtClean="0">
                <a:latin typeface="휴먼엑스포" pitchFamily="18" charset="-127"/>
                <a:ea typeface="휴먼엑스포" pitchFamily="18" charset="-127"/>
              </a:rPr>
              <a:t> </a:t>
            </a:r>
            <a:r>
              <a:rPr lang="ko-KR" altLang="en-US" sz="2400" dirty="0" smtClean="0">
                <a:latin typeface="휴먼엑스포" pitchFamily="18" charset="-127"/>
                <a:ea typeface="휴먼엑스포" pitchFamily="18" charset="-127"/>
              </a:rPr>
              <a:t>젖산 완충 역할로 피로 지연 및 회복</a:t>
            </a:r>
            <a:endParaRPr lang="en-US" altLang="ko-KR" sz="2400" dirty="0" smtClean="0">
              <a:latin typeface="휴먼엑스포" pitchFamily="18" charset="-127"/>
              <a:ea typeface="휴먼엑스포" pitchFamily="18" charset="-127"/>
            </a:endParaRPr>
          </a:p>
          <a:p>
            <a:pPr lvl="2"/>
            <a:r>
              <a:rPr lang="ko-KR" altLang="en-US" sz="2400" dirty="0" err="1" smtClean="0">
                <a:solidFill>
                  <a:srgbClr val="FF0000"/>
                </a:solidFill>
                <a:latin typeface="휴먼엑스포" pitchFamily="18" charset="-127"/>
                <a:ea typeface="휴먼엑스포" pitchFamily="18" charset="-127"/>
              </a:rPr>
              <a:t>유청</a:t>
            </a:r>
            <a:r>
              <a:rPr lang="ko-KR" altLang="en-US" sz="2400" dirty="0" smtClean="0">
                <a:solidFill>
                  <a:srgbClr val="FF0000"/>
                </a:solidFill>
                <a:latin typeface="휴먼엑스포" pitchFamily="18" charset="-127"/>
                <a:ea typeface="휴먼엑스포" pitchFamily="18" charset="-127"/>
              </a:rPr>
              <a:t> 단백질</a:t>
            </a:r>
            <a:r>
              <a:rPr lang="ko-KR" altLang="en-US" sz="2400" b="1" dirty="0" smtClean="0">
                <a:solidFill>
                  <a:srgbClr val="FF0000"/>
                </a:solidFill>
                <a:latin typeface="Times New Roman" pitchFamily="18" charset="0"/>
                <a:ea typeface="휴먼엑스포" pitchFamily="18" charset="-127"/>
                <a:cs typeface="Times New Roman" pitchFamily="18" charset="0"/>
              </a:rPr>
              <a:t> </a:t>
            </a:r>
            <a:r>
              <a:rPr lang="en-US" altLang="ko-KR" sz="2400" b="1" dirty="0" smtClean="0">
                <a:latin typeface="Times New Roman" pitchFamily="18" charset="0"/>
                <a:ea typeface="휴먼엑스포" pitchFamily="18" charset="-127"/>
                <a:cs typeface="Times New Roman" pitchFamily="18" charset="0"/>
              </a:rPr>
              <a:t>: </a:t>
            </a:r>
            <a:r>
              <a:rPr lang="ko-KR" altLang="en-US" sz="2400" dirty="0" smtClean="0">
                <a:latin typeface="휴먼엑스포" pitchFamily="18" charset="-127"/>
                <a:ea typeface="휴먼엑스포" pitchFamily="18" charset="-127"/>
              </a:rPr>
              <a:t>빠른 흡수로 고강도 운동 후 단백질 합성에 중요 역할</a:t>
            </a:r>
            <a:endParaRPr lang="en-US" altLang="ko-KR" sz="2400" dirty="0" smtClean="0">
              <a:latin typeface="휴먼엑스포" pitchFamily="18" charset="-127"/>
              <a:ea typeface="휴먼엑스포" pitchFamily="18" charset="-127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그림 4" descr="운동영양(개정판)8장_1-22_2.jpg"/>
          <p:cNvPicPr>
            <a:picLocks noGrp="1" noChangeAspect="1"/>
          </p:cNvPicPr>
          <p:nvPr isPhoto="1"/>
        </p:nvPicPr>
        <p:blipFill>
          <a:blip r:embed="rId2" cstate="print">
            <a:lum/>
          </a:blip>
          <a:stretch>
            <a:fillRect/>
          </a:stretch>
        </p:blipFill>
        <p:spPr>
          <a:xfrm>
            <a:off x="1259632" y="4149080"/>
            <a:ext cx="6408712" cy="2708920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3960440"/>
          </a:xfrm>
        </p:spPr>
        <p:txBody>
          <a:bodyPr>
            <a:normAutofit/>
          </a:bodyPr>
          <a:lstStyle/>
          <a:p>
            <a:r>
              <a:rPr lang="ko-KR" altLang="en-US" sz="2800" b="0" dirty="0" smtClean="0">
                <a:latin typeface="휴먼엑스포" pitchFamily="18" charset="-127"/>
                <a:ea typeface="휴먼엑스포" pitchFamily="18" charset="-127"/>
              </a:rPr>
              <a:t>지방 산화 </a:t>
            </a:r>
            <a:r>
              <a:rPr lang="ko-KR" altLang="en-US" sz="2800" b="0" dirty="0" err="1" smtClean="0">
                <a:latin typeface="휴먼엑스포" pitchFamily="18" charset="-127"/>
                <a:ea typeface="휴먼엑스포" pitchFamily="18" charset="-127"/>
              </a:rPr>
              <a:t>보충제</a:t>
            </a:r>
            <a:endParaRPr lang="en-US" altLang="ko-KR" sz="2800" b="0" dirty="0" smtClean="0">
              <a:latin typeface="휴먼엑스포" pitchFamily="18" charset="-127"/>
              <a:ea typeface="휴먼엑스포" pitchFamily="18" charset="-127"/>
            </a:endParaRPr>
          </a:p>
          <a:p>
            <a:pPr lvl="1">
              <a:buNone/>
            </a:pPr>
            <a:r>
              <a:rPr lang="en-US" altLang="ko-KR" sz="2400" b="1" dirty="0" smtClean="0">
                <a:solidFill>
                  <a:srgbClr val="FF0000"/>
                </a:solidFill>
                <a:latin typeface="Times New Roman" pitchFamily="18" charset="0"/>
                <a:ea typeface="휴먼엑스포" pitchFamily="18" charset="-127"/>
                <a:cs typeface="Times New Roman" pitchFamily="18" charset="0"/>
              </a:rPr>
              <a:t>L-</a:t>
            </a:r>
            <a:r>
              <a:rPr lang="ko-KR" altLang="en-US" sz="2400" dirty="0" err="1" smtClean="0">
                <a:solidFill>
                  <a:srgbClr val="FF0000"/>
                </a:solidFill>
                <a:latin typeface="휴먼엑스포" pitchFamily="18" charset="-127"/>
                <a:ea typeface="휴먼엑스포" pitchFamily="18" charset="-127"/>
              </a:rPr>
              <a:t>카르니틴</a:t>
            </a:r>
            <a:r>
              <a:rPr lang="ko-KR" altLang="en-US" sz="2400" dirty="0" smtClean="0">
                <a:solidFill>
                  <a:srgbClr val="FF0000"/>
                </a:solidFill>
                <a:latin typeface="휴먼엑스포" pitchFamily="18" charset="-127"/>
                <a:ea typeface="휴먼엑스포" pitchFamily="18" charset="-127"/>
              </a:rPr>
              <a:t> </a:t>
            </a:r>
            <a:r>
              <a:rPr lang="ko-KR" altLang="en-US" sz="2400" dirty="0" err="1" smtClean="0">
                <a:solidFill>
                  <a:srgbClr val="FF0000"/>
                </a:solidFill>
                <a:latin typeface="휴먼엑스포" pitchFamily="18" charset="-127"/>
                <a:ea typeface="휴먼엑스포" pitchFamily="18" charset="-127"/>
              </a:rPr>
              <a:t>보충제</a:t>
            </a:r>
            <a:endParaRPr lang="en-US" altLang="ko-KR" sz="2400" dirty="0" smtClean="0">
              <a:solidFill>
                <a:srgbClr val="FF0000"/>
              </a:solidFill>
              <a:latin typeface="휴먼엑스포" pitchFamily="18" charset="-127"/>
              <a:ea typeface="휴먼엑스포" pitchFamily="18" charset="-127"/>
            </a:endParaRPr>
          </a:p>
          <a:p>
            <a:pPr lvl="2"/>
            <a:r>
              <a:rPr lang="ko-KR" altLang="en-US" sz="2400" dirty="0" smtClean="0">
                <a:latin typeface="휴먼엑스포" pitchFamily="18" charset="-127"/>
                <a:ea typeface="휴먼엑스포" pitchFamily="18" charset="-127"/>
              </a:rPr>
              <a:t>지방산을 미토콘드리아 내로 이동시키는데 관여하는 효소</a:t>
            </a:r>
            <a:endParaRPr lang="en-US" altLang="ko-KR" sz="2400" dirty="0" smtClean="0">
              <a:latin typeface="휴먼엑스포" pitchFamily="18" charset="-127"/>
              <a:ea typeface="휴먼엑스포" pitchFamily="18" charset="-127"/>
            </a:endParaRPr>
          </a:p>
          <a:p>
            <a:pPr lvl="2"/>
            <a:r>
              <a:rPr lang="ko-KR" altLang="en-US" sz="2400" dirty="0" smtClean="0">
                <a:latin typeface="휴먼엑스포" pitchFamily="18" charset="-127"/>
                <a:ea typeface="휴먼엑스포" pitchFamily="18" charset="-127"/>
              </a:rPr>
              <a:t>지방대사를 증가시켜 운동 중 지방을 효율적으로 사용할 뿐 아니라 근육의 글리코겐이 고갈되는 것을 감소시켜 장시간 운동 시 필요한 에너지를 원활하게 공급할 수 있게 함</a:t>
            </a:r>
            <a:endParaRPr lang="ko-KR" altLang="en-US" sz="2400" dirty="0">
              <a:latin typeface="휴먼엑스포" pitchFamily="18" charset="-127"/>
              <a:ea typeface="휴먼엑스포" pitchFamily="18" charset="-127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457200" y="714356"/>
            <a:ext cx="8229600" cy="5643602"/>
          </a:xfrm>
        </p:spPr>
        <p:txBody>
          <a:bodyPr/>
          <a:lstStyle/>
          <a:p>
            <a:r>
              <a:rPr lang="ko-KR" altLang="en-US" sz="2800" b="0" dirty="0" smtClean="0">
                <a:latin typeface="휴먼엑스포" pitchFamily="18" charset="-127"/>
                <a:ea typeface="휴먼엑스포" pitchFamily="18" charset="-127"/>
              </a:rPr>
              <a:t>그 밖의 지방 산화제</a:t>
            </a:r>
            <a:endParaRPr lang="en-US" altLang="ko-KR" sz="2800" b="0" dirty="0" smtClean="0">
              <a:latin typeface="휴먼엑스포" pitchFamily="18" charset="-127"/>
              <a:ea typeface="휴먼엑스포" pitchFamily="18" charset="-127"/>
            </a:endParaRPr>
          </a:p>
          <a:p>
            <a:pPr lvl="1"/>
            <a:r>
              <a:rPr lang="ko-KR" altLang="en-US" sz="2400" dirty="0" err="1" smtClean="0">
                <a:solidFill>
                  <a:srgbClr val="FF0000"/>
                </a:solidFill>
                <a:latin typeface="휴먼엑스포" pitchFamily="18" charset="-127"/>
                <a:ea typeface="휴먼엑스포" pitchFamily="18" charset="-127"/>
              </a:rPr>
              <a:t>하이드록시</a:t>
            </a:r>
            <a:r>
              <a:rPr lang="ko-KR" altLang="en-US" sz="2400" dirty="0" smtClean="0">
                <a:solidFill>
                  <a:srgbClr val="FF0000"/>
                </a:solidFill>
                <a:latin typeface="휴먼엑스포" pitchFamily="18" charset="-127"/>
                <a:ea typeface="휴먼엑스포" pitchFamily="18" charset="-127"/>
              </a:rPr>
              <a:t> </a:t>
            </a:r>
            <a:r>
              <a:rPr lang="ko-KR" altLang="en-US" sz="2400" dirty="0" err="1" smtClean="0">
                <a:solidFill>
                  <a:srgbClr val="FF0000"/>
                </a:solidFill>
                <a:latin typeface="휴먼엑스포" pitchFamily="18" charset="-127"/>
                <a:ea typeface="휴먼엑스포" pitchFamily="18" charset="-127"/>
              </a:rPr>
              <a:t>시트릭산</a:t>
            </a:r>
            <a:r>
              <a:rPr lang="ko-KR" altLang="en-US" sz="2400" dirty="0" smtClean="0">
                <a:solidFill>
                  <a:srgbClr val="FF0000"/>
                </a:solidFill>
                <a:latin typeface="휴먼엑스포" pitchFamily="18" charset="-127"/>
                <a:ea typeface="휴먼엑스포" pitchFamily="18" charset="-127"/>
              </a:rPr>
              <a:t> </a:t>
            </a:r>
            <a:r>
              <a:rPr lang="ko-KR" altLang="en-US" sz="2400" dirty="0" err="1" smtClean="0">
                <a:solidFill>
                  <a:srgbClr val="FF0000"/>
                </a:solidFill>
                <a:latin typeface="휴먼엑스포" pitchFamily="18" charset="-127"/>
                <a:ea typeface="휴먼엑스포" pitchFamily="18" charset="-127"/>
              </a:rPr>
              <a:t>보충제</a:t>
            </a:r>
            <a:endParaRPr lang="en-US" altLang="ko-KR" sz="2400" dirty="0" smtClean="0">
              <a:solidFill>
                <a:srgbClr val="FF0000"/>
              </a:solidFill>
              <a:latin typeface="휴먼엑스포" pitchFamily="18" charset="-127"/>
              <a:ea typeface="휴먼엑스포" pitchFamily="18" charset="-127"/>
            </a:endParaRPr>
          </a:p>
          <a:p>
            <a:pPr lvl="2"/>
            <a:r>
              <a:rPr lang="ko-KR" altLang="en-US" sz="2400" dirty="0" smtClean="0">
                <a:latin typeface="휴먼엑스포" pitchFamily="18" charset="-127"/>
                <a:ea typeface="휴먼엑스포" pitchFamily="18" charset="-127"/>
              </a:rPr>
              <a:t>지방합성에 관련된 효소 억제</a:t>
            </a:r>
            <a:r>
              <a:rPr lang="en-US" altLang="ko-KR" sz="2400" b="1" dirty="0" smtClean="0">
                <a:latin typeface="Times New Roman" pitchFamily="18" charset="0"/>
                <a:ea typeface="휴먼엑스포" pitchFamily="18" charset="-127"/>
                <a:cs typeface="Times New Roman" pitchFamily="18" charset="0"/>
              </a:rPr>
              <a:t>,</a:t>
            </a:r>
            <a:r>
              <a:rPr lang="en-US" altLang="ko-KR" sz="2400" dirty="0" smtClean="0">
                <a:latin typeface="휴먼엑스포" pitchFamily="18" charset="-127"/>
                <a:ea typeface="휴먼엑스포" pitchFamily="18" charset="-127"/>
              </a:rPr>
              <a:t> </a:t>
            </a:r>
            <a:r>
              <a:rPr lang="ko-KR" altLang="en-US" sz="2400" dirty="0" smtClean="0">
                <a:latin typeface="휴먼엑스포" pitchFamily="18" charset="-127"/>
                <a:ea typeface="휴먼엑스포" pitchFamily="18" charset="-127"/>
              </a:rPr>
              <a:t>지방 사용 효소의 활성 증가</a:t>
            </a:r>
            <a:endParaRPr lang="en-US" altLang="ko-KR" sz="2400" dirty="0" smtClean="0">
              <a:latin typeface="휴먼엑스포" pitchFamily="18" charset="-127"/>
              <a:ea typeface="휴먼엑스포" pitchFamily="18" charset="-127"/>
            </a:endParaRPr>
          </a:p>
          <a:p>
            <a:pPr lvl="1"/>
            <a:r>
              <a:rPr lang="ko-KR" altLang="en-US" sz="2400" dirty="0" err="1" smtClean="0">
                <a:solidFill>
                  <a:srgbClr val="FF0000"/>
                </a:solidFill>
                <a:latin typeface="휴먼엑스포" pitchFamily="18" charset="-127"/>
                <a:ea typeface="휴먼엑스포" pitchFamily="18" charset="-127"/>
              </a:rPr>
              <a:t>캡사이신</a:t>
            </a:r>
            <a:endParaRPr lang="en-US" altLang="ko-KR" sz="2400" dirty="0" smtClean="0">
              <a:solidFill>
                <a:srgbClr val="FF0000"/>
              </a:solidFill>
              <a:latin typeface="휴먼엑스포" pitchFamily="18" charset="-127"/>
              <a:ea typeface="휴먼엑스포" pitchFamily="18" charset="-127"/>
            </a:endParaRPr>
          </a:p>
          <a:p>
            <a:pPr lvl="2"/>
            <a:r>
              <a:rPr lang="ko-KR" altLang="en-US" sz="2400" dirty="0" smtClean="0">
                <a:latin typeface="휴먼엑스포" pitchFamily="18" charset="-127"/>
                <a:ea typeface="휴먼엑스포" pitchFamily="18" charset="-127"/>
              </a:rPr>
              <a:t>매운 고추 맛의 성분으로 </a:t>
            </a:r>
            <a:r>
              <a:rPr lang="ko-KR" altLang="en-US" sz="2400" dirty="0" err="1" smtClean="0">
                <a:latin typeface="휴먼엑스포" pitchFamily="18" charset="-127"/>
                <a:ea typeface="휴먼엑스포" pitchFamily="18" charset="-127"/>
              </a:rPr>
              <a:t>카테콜아민과</a:t>
            </a:r>
            <a:r>
              <a:rPr lang="ko-KR" altLang="en-US" sz="2400" dirty="0" smtClean="0">
                <a:latin typeface="휴먼엑스포" pitchFamily="18" charset="-127"/>
                <a:ea typeface="휴먼엑스포" pitchFamily="18" charset="-127"/>
              </a:rPr>
              <a:t> 같은 지방 분해 촉진 호르몬 분비를 증가시킴</a:t>
            </a:r>
            <a:endParaRPr lang="en-US" altLang="ko-KR" sz="2400" dirty="0" smtClean="0">
              <a:latin typeface="휴먼엑스포" pitchFamily="18" charset="-127"/>
              <a:ea typeface="휴먼엑스포" pitchFamily="18" charset="-127"/>
            </a:endParaRPr>
          </a:p>
          <a:p>
            <a:pPr lvl="1"/>
            <a:r>
              <a:rPr lang="ko-KR" altLang="en-US" sz="2400" dirty="0" err="1" smtClean="0">
                <a:solidFill>
                  <a:srgbClr val="FF0000"/>
                </a:solidFill>
                <a:latin typeface="휴먼엑스포" pitchFamily="18" charset="-127"/>
                <a:ea typeface="휴먼엑스포" pitchFamily="18" charset="-127"/>
              </a:rPr>
              <a:t>카테킨</a:t>
            </a:r>
            <a:endParaRPr lang="en-US" altLang="ko-KR" sz="2400" dirty="0" smtClean="0">
              <a:solidFill>
                <a:srgbClr val="FF0000"/>
              </a:solidFill>
              <a:latin typeface="휴먼엑스포" pitchFamily="18" charset="-127"/>
              <a:ea typeface="휴먼엑스포" pitchFamily="18" charset="-127"/>
            </a:endParaRPr>
          </a:p>
          <a:p>
            <a:pPr lvl="2"/>
            <a:r>
              <a:rPr lang="ko-KR" altLang="en-US" sz="2400" dirty="0" err="1" smtClean="0">
                <a:latin typeface="휴먼엑스포" pitchFamily="18" charset="-127"/>
                <a:ea typeface="휴먼엑스포" pitchFamily="18" charset="-127"/>
              </a:rPr>
              <a:t>항산화작용을</a:t>
            </a:r>
            <a:r>
              <a:rPr lang="ko-KR" altLang="en-US" sz="2400" dirty="0" smtClean="0">
                <a:latin typeface="휴먼엑스포" pitchFamily="18" charset="-127"/>
                <a:ea typeface="휴먼엑스포" pitchFamily="18" charset="-127"/>
              </a:rPr>
              <a:t> 가진 녹차의 주성분으로 신진대사 증가를 통해 지방 사용을 촉진</a:t>
            </a:r>
            <a:endParaRPr lang="ko-KR" altLang="en-US" sz="2400" dirty="0">
              <a:latin typeface="휴먼엑스포" pitchFamily="18" charset="-127"/>
              <a:ea typeface="휴먼엑스포" pitchFamily="18" charset="-127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395536" y="183778"/>
            <a:ext cx="8229600" cy="1156990"/>
          </a:xfrm>
        </p:spPr>
        <p:txBody>
          <a:bodyPr/>
          <a:lstStyle/>
          <a:p>
            <a:r>
              <a:rPr lang="ko-KR" altLang="en-US" dirty="0" smtClean="0">
                <a:latin typeface="휴먼엑스포" pitchFamily="18" charset="-127"/>
                <a:ea typeface="휴먼엑스포" pitchFamily="18" charset="-127"/>
              </a:rPr>
              <a:t>체중조절을 위한 운동영양</a:t>
            </a:r>
            <a:endParaRPr lang="ko-KR" altLang="en-US" dirty="0">
              <a:latin typeface="휴먼엑스포" pitchFamily="18" charset="-127"/>
              <a:ea typeface="휴먼엑스포" pitchFamily="18" charset="-127"/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23528" y="1573322"/>
            <a:ext cx="8229600" cy="4519974"/>
          </a:xfrm>
        </p:spPr>
        <p:txBody>
          <a:bodyPr>
            <a:normAutofit/>
          </a:bodyPr>
          <a:lstStyle/>
          <a:p>
            <a:r>
              <a:rPr lang="ko-KR" altLang="en-US" sz="2800" b="0" dirty="0" smtClean="0">
                <a:latin typeface="휴먼엑스포" pitchFamily="18" charset="-127"/>
                <a:ea typeface="휴먼엑스포" pitchFamily="18" charset="-127"/>
              </a:rPr>
              <a:t>운동선수의 체중감량</a:t>
            </a:r>
            <a:endParaRPr lang="en-US" altLang="ko-KR" sz="2800" b="0" dirty="0" smtClean="0">
              <a:latin typeface="휴먼엑스포" pitchFamily="18" charset="-127"/>
              <a:ea typeface="휴먼엑스포" pitchFamily="18" charset="-127"/>
            </a:endParaRPr>
          </a:p>
          <a:p>
            <a:pPr lvl="1">
              <a:buNone/>
            </a:pPr>
            <a:r>
              <a:rPr lang="en-US" altLang="ko-KR" sz="2400" dirty="0" smtClean="0">
                <a:latin typeface="휴먼엑스포" pitchFamily="18" charset="-127"/>
                <a:ea typeface="휴먼엑스포" pitchFamily="18" charset="-127"/>
              </a:rPr>
              <a:t>-</a:t>
            </a:r>
            <a:r>
              <a:rPr lang="ko-KR" altLang="en-US" sz="2400" dirty="0" smtClean="0">
                <a:latin typeface="휴먼엑스포" pitchFamily="18" charset="-127"/>
                <a:ea typeface="휴먼엑스포" pitchFamily="18" charset="-127"/>
              </a:rPr>
              <a:t>성공적인 체중감량은 </a:t>
            </a:r>
            <a:r>
              <a:rPr lang="ko-KR" altLang="en-US" sz="2400" dirty="0" err="1" smtClean="0">
                <a:latin typeface="휴먼엑스포" pitchFamily="18" charset="-127"/>
                <a:ea typeface="휴먼엑스포" pitchFamily="18" charset="-127"/>
              </a:rPr>
              <a:t>경기력과</a:t>
            </a:r>
            <a:r>
              <a:rPr lang="en-US" altLang="ko-KR" sz="2400" dirty="0" smtClean="0">
                <a:latin typeface="휴먼엑스포" pitchFamily="18" charset="-127"/>
                <a:ea typeface="휴먼엑스포" pitchFamily="18" charset="-127"/>
              </a:rPr>
              <a:t> </a:t>
            </a:r>
            <a:r>
              <a:rPr lang="ko-KR" altLang="en-US" sz="2400" dirty="0" smtClean="0">
                <a:latin typeface="휴먼엑스포" pitchFamily="18" charset="-127"/>
                <a:ea typeface="휴먼엑스포" pitchFamily="18" charset="-127"/>
              </a:rPr>
              <a:t>경쟁력에 중요한 요소</a:t>
            </a:r>
            <a:endParaRPr lang="en-US" altLang="ko-KR" sz="2400" dirty="0" smtClean="0">
              <a:latin typeface="휴먼엑스포" pitchFamily="18" charset="-127"/>
              <a:ea typeface="휴먼엑스포" pitchFamily="18" charset="-127"/>
            </a:endParaRPr>
          </a:p>
          <a:p>
            <a:pPr lvl="1">
              <a:buNone/>
            </a:pPr>
            <a:r>
              <a:rPr lang="en-US" altLang="ko-KR" sz="2400" dirty="0" smtClean="0">
                <a:latin typeface="휴먼엑스포" pitchFamily="18" charset="-127"/>
                <a:ea typeface="휴먼엑스포" pitchFamily="18" charset="-127"/>
              </a:rPr>
              <a:t>-</a:t>
            </a:r>
            <a:r>
              <a:rPr lang="ko-KR" altLang="en-US" sz="2400" dirty="0" smtClean="0">
                <a:latin typeface="휴먼엑스포" pitchFamily="18" charset="-127"/>
                <a:ea typeface="휴먼엑스포" pitchFamily="18" charset="-127"/>
              </a:rPr>
              <a:t>체중부하운동의 경우 중력 극복에 도움을 줌</a:t>
            </a:r>
            <a:endParaRPr lang="en-US" altLang="ko-KR" sz="2400" dirty="0" smtClean="0">
              <a:latin typeface="휴먼엑스포" pitchFamily="18" charset="-127"/>
              <a:ea typeface="휴먼엑스포" pitchFamily="18" charset="-127"/>
            </a:endParaRPr>
          </a:p>
          <a:p>
            <a:pPr lvl="1">
              <a:buNone/>
            </a:pPr>
            <a:r>
              <a:rPr lang="en-US" altLang="ko-KR" sz="2400" dirty="0" smtClean="0">
                <a:latin typeface="휴먼엑스포" pitchFamily="18" charset="-127"/>
                <a:ea typeface="휴먼엑스포" pitchFamily="18" charset="-127"/>
              </a:rPr>
              <a:t>-</a:t>
            </a:r>
            <a:r>
              <a:rPr lang="ko-KR" altLang="en-US" sz="2400" dirty="0" smtClean="0">
                <a:latin typeface="휴먼엑스포" pitchFamily="18" charset="-127"/>
                <a:ea typeface="휴먼엑스포" pitchFamily="18" charset="-127"/>
              </a:rPr>
              <a:t>또한 에너지소비는 신체질량에 직접적으로 비례함</a:t>
            </a:r>
            <a:endParaRPr lang="en-US" altLang="ko-KR" sz="2400" dirty="0" smtClean="0">
              <a:latin typeface="휴먼엑스포" pitchFamily="18" charset="-127"/>
              <a:ea typeface="휴먼엑스포" pitchFamily="18" charset="-127"/>
            </a:endParaRPr>
          </a:p>
          <a:p>
            <a:pPr lvl="1">
              <a:buNone/>
            </a:pPr>
            <a:r>
              <a:rPr lang="en-US" altLang="ko-KR" sz="2400" dirty="0" smtClean="0">
                <a:latin typeface="휴먼엑스포" pitchFamily="18" charset="-127"/>
                <a:ea typeface="휴먼엑스포" pitchFamily="18" charset="-127"/>
              </a:rPr>
              <a:t>-</a:t>
            </a:r>
            <a:r>
              <a:rPr lang="ko-KR" altLang="en-US" sz="2400" dirty="0" smtClean="0">
                <a:latin typeface="휴먼엑스포" pitchFamily="18" charset="-127"/>
                <a:ea typeface="휴먼엑스포" pitchFamily="18" charset="-127"/>
              </a:rPr>
              <a:t>체중지지운동의 경우 체중이 </a:t>
            </a:r>
            <a:r>
              <a:rPr lang="ko-KR" altLang="en-US" sz="2400" dirty="0" err="1" smtClean="0">
                <a:latin typeface="휴먼엑스포" pitchFamily="18" charset="-127"/>
                <a:ea typeface="휴먼엑스포" pitchFamily="18" charset="-127"/>
              </a:rPr>
              <a:t>경기력에</a:t>
            </a:r>
            <a:r>
              <a:rPr lang="ko-KR" altLang="en-US" sz="2400" dirty="0" smtClean="0">
                <a:latin typeface="휴먼엑스포" pitchFamily="18" charset="-127"/>
                <a:ea typeface="휴먼엑스포" pitchFamily="18" charset="-127"/>
              </a:rPr>
              <a:t> 큰 영향을 미</a:t>
            </a:r>
            <a:endParaRPr lang="en-US" altLang="ko-KR" sz="2400" dirty="0" smtClean="0">
              <a:latin typeface="휴먼엑스포" pitchFamily="18" charset="-127"/>
              <a:ea typeface="휴먼엑스포" pitchFamily="18" charset="-127"/>
            </a:endParaRPr>
          </a:p>
          <a:p>
            <a:pPr lvl="1">
              <a:buNone/>
            </a:pPr>
            <a:r>
              <a:rPr lang="en-US" altLang="ko-KR" sz="2400" dirty="0" smtClean="0">
                <a:latin typeface="휴먼엑스포" pitchFamily="18" charset="-127"/>
                <a:ea typeface="휴먼엑스포" pitchFamily="18" charset="-127"/>
              </a:rPr>
              <a:t>  </a:t>
            </a:r>
            <a:r>
              <a:rPr lang="ko-KR" altLang="en-US" sz="2400" dirty="0" smtClean="0">
                <a:latin typeface="휴먼엑스포" pitchFamily="18" charset="-127"/>
                <a:ea typeface="휴먼엑스포" pitchFamily="18" charset="-127"/>
              </a:rPr>
              <a:t>치지 않음</a:t>
            </a:r>
            <a:endParaRPr lang="en-US" altLang="ko-KR" sz="2400" dirty="0" smtClean="0">
              <a:latin typeface="휴먼엑스포" pitchFamily="18" charset="-127"/>
              <a:ea typeface="휴먼엑스포" pitchFamily="18" charset="-127"/>
            </a:endParaRPr>
          </a:p>
          <a:p>
            <a:pPr lvl="1">
              <a:buNone/>
            </a:pPr>
            <a:r>
              <a:rPr lang="en-US" altLang="ko-KR" sz="2400" dirty="0" smtClean="0">
                <a:solidFill>
                  <a:srgbClr val="FF0000"/>
                </a:solidFill>
                <a:latin typeface="휴먼엑스포" pitchFamily="18" charset="-127"/>
                <a:ea typeface="휴먼엑스포" pitchFamily="18" charset="-127"/>
              </a:rPr>
              <a:t>-</a:t>
            </a:r>
            <a:r>
              <a:rPr lang="ko-KR" altLang="en-US" sz="2400" dirty="0" smtClean="0">
                <a:solidFill>
                  <a:srgbClr val="FF0000"/>
                </a:solidFill>
                <a:latin typeface="휴먼엑스포" pitchFamily="18" charset="-127"/>
                <a:ea typeface="휴먼엑스포" pitchFamily="18" charset="-127"/>
              </a:rPr>
              <a:t>체중감량과 더불어 </a:t>
            </a:r>
            <a:r>
              <a:rPr lang="ko-KR" altLang="en-US" sz="2400" dirty="0" err="1" smtClean="0">
                <a:solidFill>
                  <a:srgbClr val="FF0000"/>
                </a:solidFill>
                <a:latin typeface="휴먼엑스포" pitchFamily="18" charset="-127"/>
                <a:ea typeface="휴먼엑스포" pitchFamily="18" charset="-127"/>
              </a:rPr>
              <a:t>경기력을</a:t>
            </a:r>
            <a:r>
              <a:rPr lang="ko-KR" altLang="en-US" sz="2400" dirty="0" smtClean="0">
                <a:solidFill>
                  <a:srgbClr val="FF0000"/>
                </a:solidFill>
                <a:latin typeface="휴먼엑스포" pitchFamily="18" charset="-127"/>
                <a:ea typeface="휴먼엑스포" pitchFamily="18" charset="-127"/>
              </a:rPr>
              <a:t> 향상시키기 위해서는 </a:t>
            </a:r>
            <a:endParaRPr lang="en-US" altLang="ko-KR" sz="2400" dirty="0" smtClean="0">
              <a:solidFill>
                <a:srgbClr val="FF0000"/>
              </a:solidFill>
              <a:latin typeface="휴먼엑스포" pitchFamily="18" charset="-127"/>
              <a:ea typeface="휴먼엑스포" pitchFamily="18" charset="-127"/>
            </a:endParaRPr>
          </a:p>
          <a:p>
            <a:pPr lvl="1">
              <a:buNone/>
            </a:pPr>
            <a:r>
              <a:rPr lang="en-US" altLang="ko-KR" sz="2400" dirty="0" smtClean="0">
                <a:solidFill>
                  <a:srgbClr val="FF0000"/>
                </a:solidFill>
                <a:latin typeface="휴먼엑스포" pitchFamily="18" charset="-127"/>
                <a:ea typeface="휴먼엑스포" pitchFamily="18" charset="-127"/>
              </a:rPr>
              <a:t> </a:t>
            </a:r>
            <a:r>
              <a:rPr lang="ko-KR" altLang="en-US" sz="2400" dirty="0" smtClean="0">
                <a:solidFill>
                  <a:srgbClr val="FF0000"/>
                </a:solidFill>
                <a:latin typeface="휴먼엑스포" pitchFamily="18" charset="-127"/>
                <a:ea typeface="휴먼엑스포" pitchFamily="18" charset="-127"/>
              </a:rPr>
              <a:t>체지방을 감량하여 신체질량을 감소시켜야 함</a:t>
            </a:r>
            <a:endParaRPr lang="en-US" altLang="ko-KR" sz="2400" dirty="0" smtClean="0">
              <a:solidFill>
                <a:srgbClr val="FF0000"/>
              </a:solidFill>
              <a:latin typeface="휴먼엑스포" pitchFamily="18" charset="-127"/>
              <a:ea typeface="휴먼엑스포" pitchFamily="18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1156990"/>
          </a:xfrm>
        </p:spPr>
        <p:txBody>
          <a:bodyPr/>
          <a:lstStyle/>
          <a:p>
            <a:r>
              <a:rPr lang="ko-KR" altLang="en-US" dirty="0" smtClean="0">
                <a:latin typeface="휴먼엑스포" pitchFamily="18" charset="-127"/>
                <a:ea typeface="휴먼엑스포" pitchFamily="18" charset="-127"/>
              </a:rPr>
              <a:t>체중조절을 위한 운동영양</a:t>
            </a:r>
            <a:endParaRPr lang="ko-KR" altLang="en-US" dirty="0">
              <a:latin typeface="휴먼엑스포" pitchFamily="18" charset="-127"/>
              <a:ea typeface="휴먼엑스포" pitchFamily="18" charset="-127"/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179512" y="1645330"/>
            <a:ext cx="8568952" cy="4375958"/>
          </a:xfrm>
        </p:spPr>
        <p:txBody>
          <a:bodyPr>
            <a:normAutofit/>
          </a:bodyPr>
          <a:lstStyle/>
          <a:p>
            <a:r>
              <a:rPr lang="ko-KR" altLang="en-US" sz="2800" b="0" dirty="0" smtClean="0">
                <a:latin typeface="휴먼엑스포" pitchFamily="18" charset="-127"/>
                <a:ea typeface="휴먼엑스포" pitchFamily="18" charset="-127"/>
              </a:rPr>
              <a:t>운동선수의 체중조절을 위한 운동과 영양프로그램</a:t>
            </a:r>
            <a:endParaRPr lang="en-US" altLang="ko-KR" sz="2800" b="0" dirty="0" smtClean="0">
              <a:latin typeface="휴먼엑스포" pitchFamily="18" charset="-127"/>
              <a:ea typeface="휴먼엑스포" pitchFamily="18" charset="-127"/>
            </a:endParaRPr>
          </a:p>
          <a:p>
            <a:pPr lvl="1">
              <a:buNone/>
            </a:pPr>
            <a:r>
              <a:rPr lang="en-US" altLang="ko-KR" sz="2400" b="1" dirty="0" smtClean="0">
                <a:latin typeface="Times New Roman" pitchFamily="18" charset="0"/>
                <a:ea typeface="휴먼엑스포" pitchFamily="18" charset="-127"/>
                <a:cs typeface="Times New Roman" pitchFamily="18" charset="0"/>
              </a:rPr>
              <a:t>1. </a:t>
            </a:r>
            <a:r>
              <a:rPr lang="ko-KR" altLang="en-US" sz="2400" dirty="0" smtClean="0">
                <a:latin typeface="휴먼엑스포" pitchFamily="18" charset="-127"/>
                <a:ea typeface="휴먼엑스포" pitchFamily="18" charset="-127"/>
              </a:rPr>
              <a:t>신체구성에 따른 개별화된 체중감량 프로그램 계획</a:t>
            </a:r>
            <a:endParaRPr lang="en-US" altLang="ko-KR" sz="2400" dirty="0" smtClean="0">
              <a:latin typeface="휴먼엑스포" pitchFamily="18" charset="-127"/>
              <a:ea typeface="휴먼엑스포" pitchFamily="18" charset="-127"/>
            </a:endParaRPr>
          </a:p>
          <a:p>
            <a:pPr lvl="1">
              <a:buNone/>
            </a:pPr>
            <a:r>
              <a:rPr lang="en-US" altLang="ko-KR" sz="2400" dirty="0" smtClean="0">
                <a:latin typeface="휴먼엑스포" pitchFamily="18" charset="-127"/>
                <a:ea typeface="휴먼엑스포" pitchFamily="18" charset="-127"/>
              </a:rPr>
              <a:t>  </a:t>
            </a:r>
            <a:r>
              <a:rPr lang="ko-KR" altLang="en-US" sz="2400" dirty="0" smtClean="0">
                <a:solidFill>
                  <a:srgbClr val="FF0000"/>
                </a:solidFill>
                <a:latin typeface="휴먼엑스포" pitchFamily="18" charset="-127"/>
                <a:ea typeface="휴먼엑스포" pitchFamily="18" charset="-127"/>
              </a:rPr>
              <a:t>목표 체중 설정 → 감량기간 설정 → 운동과 식사요법 계획</a:t>
            </a:r>
            <a:endParaRPr lang="en-US" altLang="ko-KR" sz="2400" dirty="0" smtClean="0">
              <a:solidFill>
                <a:srgbClr val="FF0000"/>
              </a:solidFill>
              <a:latin typeface="휴먼엑스포" pitchFamily="18" charset="-127"/>
              <a:ea typeface="휴먼엑스포" pitchFamily="18" charset="-127"/>
            </a:endParaRPr>
          </a:p>
          <a:p>
            <a:pPr lvl="1">
              <a:buNone/>
            </a:pPr>
            <a:r>
              <a:rPr lang="en-US" altLang="ko-KR" sz="2400" dirty="0" smtClean="0">
                <a:latin typeface="휴먼엑스포" pitchFamily="18" charset="-127"/>
                <a:ea typeface="휴먼엑스포" pitchFamily="18" charset="-127"/>
              </a:rPr>
              <a:t>  </a:t>
            </a:r>
            <a:r>
              <a:rPr lang="ko-KR" altLang="en-US" sz="2400" u="sng" dirty="0" smtClean="0">
                <a:latin typeface="휴먼엑스포" pitchFamily="18" charset="-127"/>
                <a:ea typeface="휴먼엑스포" pitchFamily="18" charset="-127"/>
              </a:rPr>
              <a:t>하루 </a:t>
            </a:r>
            <a:r>
              <a:rPr lang="en-US" altLang="ko-KR" sz="2400" b="1" u="sng" dirty="0" smtClean="0">
                <a:latin typeface="Times New Roman" pitchFamily="18" charset="0"/>
                <a:ea typeface="휴먼엑스포" pitchFamily="18" charset="-127"/>
                <a:cs typeface="Times New Roman" pitchFamily="18" charset="0"/>
              </a:rPr>
              <a:t>500kcal,</a:t>
            </a:r>
            <a:r>
              <a:rPr lang="en-US" altLang="ko-KR" sz="2400" u="sng" dirty="0" smtClean="0">
                <a:latin typeface="휴먼엑스포" pitchFamily="18" charset="-127"/>
                <a:ea typeface="휴먼엑스포" pitchFamily="18" charset="-127"/>
              </a:rPr>
              <a:t> </a:t>
            </a:r>
            <a:r>
              <a:rPr lang="ko-KR" altLang="en-US" sz="2400" u="sng" dirty="0" smtClean="0">
                <a:latin typeface="휴먼엑스포" pitchFamily="18" charset="-127"/>
                <a:ea typeface="휴먼엑스포" pitchFamily="18" charset="-127"/>
              </a:rPr>
              <a:t>한달 </a:t>
            </a:r>
            <a:r>
              <a:rPr lang="en-US" altLang="ko-KR" sz="2400" b="1" u="sng" dirty="0" smtClean="0">
                <a:latin typeface="Times New Roman" pitchFamily="18" charset="0"/>
                <a:ea typeface="휴먼엑스포" pitchFamily="18" charset="-127"/>
                <a:cs typeface="Times New Roman" pitchFamily="18" charset="0"/>
              </a:rPr>
              <a:t>2kg</a:t>
            </a:r>
            <a:r>
              <a:rPr lang="en-US" altLang="ko-KR" sz="2400" u="sng" dirty="0" smtClean="0">
                <a:latin typeface="휴먼엑스포" pitchFamily="18" charset="-127"/>
                <a:ea typeface="휴먼엑스포" pitchFamily="18" charset="-127"/>
              </a:rPr>
              <a:t> </a:t>
            </a:r>
            <a:r>
              <a:rPr lang="ko-KR" altLang="en-US" sz="2400" u="sng" dirty="0" smtClean="0">
                <a:latin typeface="휴먼엑스포" pitchFamily="18" charset="-127"/>
                <a:ea typeface="휴먼엑스포" pitchFamily="18" charset="-127"/>
              </a:rPr>
              <a:t>내외의 감소가 이상적</a:t>
            </a:r>
            <a:endParaRPr lang="en-US" altLang="ko-KR" sz="2400" u="sng" dirty="0" smtClean="0">
              <a:latin typeface="휴먼엑스포" pitchFamily="18" charset="-127"/>
              <a:ea typeface="휴먼엑스포" pitchFamily="18" charset="-127"/>
            </a:endParaRPr>
          </a:p>
          <a:p>
            <a:pPr lvl="1">
              <a:buNone/>
            </a:pPr>
            <a:r>
              <a:rPr lang="en-US" altLang="ko-KR" sz="2400" b="1" dirty="0" smtClean="0">
                <a:latin typeface="Times New Roman" pitchFamily="18" charset="0"/>
                <a:ea typeface="휴먼엑스포" pitchFamily="18" charset="-127"/>
                <a:cs typeface="Times New Roman" pitchFamily="18" charset="0"/>
              </a:rPr>
              <a:t>2. </a:t>
            </a:r>
            <a:r>
              <a:rPr lang="ko-KR" altLang="en-US" sz="2400" dirty="0" smtClean="0">
                <a:latin typeface="휴먼엑스포" pitchFamily="18" charset="-127"/>
                <a:ea typeface="휴먼엑스포" pitchFamily="18" charset="-127"/>
              </a:rPr>
              <a:t>체중감량 프로그램 실천 및 평가</a:t>
            </a:r>
            <a:endParaRPr lang="en-US" altLang="ko-KR" sz="2400" dirty="0" smtClean="0">
              <a:latin typeface="휴먼엑스포" pitchFamily="18" charset="-127"/>
              <a:ea typeface="휴먼엑스포" pitchFamily="18" charset="-127"/>
            </a:endParaRPr>
          </a:p>
          <a:p>
            <a:pPr lvl="1">
              <a:buNone/>
            </a:pPr>
            <a:r>
              <a:rPr lang="en-US" altLang="ko-KR" sz="2400" b="1" dirty="0" smtClean="0">
                <a:latin typeface="Times New Roman" pitchFamily="18" charset="0"/>
                <a:ea typeface="휴먼엑스포" pitchFamily="18" charset="-127"/>
                <a:cs typeface="Times New Roman" pitchFamily="18" charset="0"/>
              </a:rPr>
              <a:t>3. </a:t>
            </a:r>
            <a:r>
              <a:rPr lang="ko-KR" altLang="en-US" sz="2400" dirty="0" smtClean="0">
                <a:latin typeface="휴먼엑스포" pitchFamily="18" charset="-127"/>
                <a:ea typeface="휴먼엑스포" pitchFamily="18" charset="-127"/>
              </a:rPr>
              <a:t>체중감량 마무리 단계</a:t>
            </a:r>
            <a:endParaRPr lang="en-US" altLang="ko-KR" sz="2400" dirty="0" smtClean="0">
              <a:latin typeface="휴먼엑스포" pitchFamily="18" charset="-127"/>
              <a:ea typeface="휴먼엑스포" pitchFamily="18" charset="-127"/>
            </a:endParaRPr>
          </a:p>
          <a:p>
            <a:pPr lvl="1">
              <a:buNone/>
            </a:pPr>
            <a:r>
              <a:rPr lang="en-US" altLang="ko-KR" sz="2400" b="1" dirty="0" smtClean="0">
                <a:latin typeface="Times New Roman" pitchFamily="18" charset="0"/>
                <a:ea typeface="휴먼엑스포" pitchFamily="18" charset="-127"/>
                <a:cs typeface="Times New Roman" pitchFamily="18" charset="0"/>
              </a:rPr>
              <a:t>4. </a:t>
            </a:r>
            <a:r>
              <a:rPr lang="ko-KR" altLang="en-US" sz="2400" dirty="0" smtClean="0">
                <a:latin typeface="휴먼엑스포" pitchFamily="18" charset="-127"/>
                <a:ea typeface="휴먼엑스포" pitchFamily="18" charset="-127"/>
              </a:rPr>
              <a:t>감량된 체중의 유지</a:t>
            </a:r>
            <a:endParaRPr lang="en-US" altLang="ko-KR" sz="2400" dirty="0" smtClean="0">
              <a:latin typeface="휴먼엑스포" pitchFamily="18" charset="-127"/>
              <a:ea typeface="휴먼엑스포" pitchFamily="18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446856" y="858372"/>
            <a:ext cx="8229600" cy="5018900"/>
          </a:xfrm>
        </p:spPr>
        <p:txBody>
          <a:bodyPr>
            <a:normAutofit/>
          </a:bodyPr>
          <a:lstStyle/>
          <a:p>
            <a:r>
              <a:rPr lang="ko-KR" altLang="en-US" sz="2800" b="0" dirty="0" smtClean="0">
                <a:latin typeface="휴먼엑스포" pitchFamily="18" charset="-127"/>
                <a:ea typeface="휴먼엑스포" pitchFamily="18" charset="-127"/>
              </a:rPr>
              <a:t>체중 감량을 위한 식사요법의 원리</a:t>
            </a:r>
            <a:endParaRPr lang="en-US" altLang="ko-KR" sz="2800" b="0" dirty="0" smtClean="0">
              <a:latin typeface="휴먼엑스포" pitchFamily="18" charset="-127"/>
              <a:ea typeface="휴먼엑스포" pitchFamily="18" charset="-127"/>
            </a:endParaRPr>
          </a:p>
          <a:p>
            <a:pPr lvl="1">
              <a:buNone/>
            </a:pPr>
            <a:r>
              <a:rPr lang="ko-KR" altLang="en-US" sz="2400" dirty="0" err="1" smtClean="0">
                <a:latin typeface="휴먼엑스포" pitchFamily="18" charset="-127"/>
                <a:ea typeface="휴먼엑스포" pitchFamily="18" charset="-127"/>
              </a:rPr>
              <a:t>저열량식</a:t>
            </a:r>
            <a:r>
              <a:rPr lang="ko-KR" altLang="en-US" sz="2400" dirty="0" smtClean="0">
                <a:latin typeface="휴먼엑스포" pitchFamily="18" charset="-127"/>
                <a:ea typeface="휴먼엑스포" pitchFamily="18" charset="-127"/>
              </a:rPr>
              <a:t> 삼가</a:t>
            </a:r>
            <a:r>
              <a:rPr lang="en-US" altLang="ko-KR" sz="2400" b="1" dirty="0" smtClean="0">
                <a:latin typeface="Times New Roman" pitchFamily="18" charset="0"/>
                <a:ea typeface="휴먼엑스포" pitchFamily="18" charset="-127"/>
                <a:cs typeface="Times New Roman" pitchFamily="18" charset="0"/>
              </a:rPr>
              <a:t>(</a:t>
            </a:r>
            <a:r>
              <a:rPr lang="ko-KR" altLang="en-US" sz="2400" u="sng" dirty="0" smtClean="0">
                <a:latin typeface="휴먼엑스포" pitchFamily="18" charset="-127"/>
                <a:ea typeface="휴먼엑스포" pitchFamily="18" charset="-127"/>
              </a:rPr>
              <a:t>최소 </a:t>
            </a:r>
            <a:r>
              <a:rPr lang="en-US" altLang="ko-KR" sz="2400" b="1" u="sng" dirty="0" smtClean="0">
                <a:latin typeface="Times New Roman" pitchFamily="18" charset="0"/>
                <a:ea typeface="휴먼엑스포" pitchFamily="18" charset="-127"/>
                <a:cs typeface="Times New Roman" pitchFamily="18" charset="0"/>
              </a:rPr>
              <a:t>1,200~1,500kcal</a:t>
            </a:r>
            <a:r>
              <a:rPr lang="en-US" altLang="ko-KR" sz="2400" u="sng" dirty="0" smtClean="0">
                <a:latin typeface="휴먼엑스포" pitchFamily="18" charset="-127"/>
                <a:ea typeface="휴먼엑스포" pitchFamily="18" charset="-127"/>
              </a:rPr>
              <a:t> </a:t>
            </a:r>
            <a:r>
              <a:rPr lang="ko-KR" altLang="en-US" sz="2400" u="sng" dirty="0" smtClean="0">
                <a:latin typeface="휴먼엑스포" pitchFamily="18" charset="-127"/>
                <a:ea typeface="휴먼엑스포" pitchFamily="18" charset="-127"/>
              </a:rPr>
              <a:t>이상</a:t>
            </a:r>
            <a:r>
              <a:rPr lang="ko-KR" altLang="en-US" sz="2400" dirty="0" smtClean="0">
                <a:latin typeface="휴먼엑스포" pitchFamily="18" charset="-127"/>
                <a:ea typeface="휴먼엑스포" pitchFamily="18" charset="-127"/>
              </a:rPr>
              <a:t> 섭취</a:t>
            </a:r>
            <a:r>
              <a:rPr lang="en-US" altLang="ko-KR" sz="2400" b="1" dirty="0" smtClean="0">
                <a:latin typeface="Times New Roman" pitchFamily="18" charset="0"/>
                <a:ea typeface="휴먼엑스포" pitchFamily="18" charset="-127"/>
                <a:cs typeface="Times New Roman" pitchFamily="18" charset="0"/>
              </a:rPr>
              <a:t>)</a:t>
            </a:r>
          </a:p>
          <a:p>
            <a:pPr lvl="1">
              <a:buNone/>
            </a:pPr>
            <a:r>
              <a:rPr lang="ko-KR" altLang="en-US" sz="2400" dirty="0" smtClean="0">
                <a:latin typeface="휴먼엑스포" pitchFamily="18" charset="-127"/>
                <a:ea typeface="휴먼엑스포" pitchFamily="18" charset="-127"/>
              </a:rPr>
              <a:t>모든 식품군을 골고루 섭취</a:t>
            </a:r>
            <a:endParaRPr lang="en-US" altLang="ko-KR" sz="2400" dirty="0" smtClean="0">
              <a:latin typeface="휴먼엑스포" pitchFamily="18" charset="-127"/>
              <a:ea typeface="휴먼엑스포" pitchFamily="18" charset="-127"/>
            </a:endParaRPr>
          </a:p>
          <a:p>
            <a:pPr lvl="1">
              <a:buNone/>
            </a:pPr>
            <a:r>
              <a:rPr lang="ko-KR" altLang="en-US" sz="2400" dirty="0" smtClean="0">
                <a:latin typeface="휴먼엑스포" pitchFamily="18" charset="-127"/>
                <a:ea typeface="휴먼엑스포" pitchFamily="18" charset="-127"/>
              </a:rPr>
              <a:t>균형 잡힌 열량비율 유지</a:t>
            </a:r>
            <a:r>
              <a:rPr lang="en-US" altLang="ko-KR" sz="2400" b="1" dirty="0" smtClean="0">
                <a:latin typeface="Times New Roman" pitchFamily="18" charset="0"/>
                <a:ea typeface="휴먼엑스포" pitchFamily="18" charset="-127"/>
                <a:cs typeface="Times New Roman" pitchFamily="18" charset="0"/>
              </a:rPr>
              <a:t>(</a:t>
            </a:r>
            <a:r>
              <a:rPr lang="ko-KR" altLang="en-US" sz="2400" dirty="0" smtClean="0">
                <a:latin typeface="Times New Roman" pitchFamily="18" charset="0"/>
                <a:ea typeface="휴먼엑스포" pitchFamily="18" charset="-127"/>
                <a:cs typeface="Times New Roman" pitchFamily="18" charset="0"/>
              </a:rPr>
              <a:t>탄</a:t>
            </a:r>
            <a:r>
              <a:rPr lang="en-US" altLang="ko-KR" sz="2400" b="1" dirty="0" smtClean="0">
                <a:latin typeface="Times New Roman" pitchFamily="18" charset="0"/>
                <a:ea typeface="휴먼엑스포" pitchFamily="18" charset="-127"/>
                <a:cs typeface="Times New Roman" pitchFamily="18" charset="0"/>
              </a:rPr>
              <a:t>:</a:t>
            </a:r>
            <a:r>
              <a:rPr lang="ko-KR" altLang="en-US" sz="2400" dirty="0" smtClean="0">
                <a:latin typeface="Times New Roman" pitchFamily="18" charset="0"/>
                <a:ea typeface="휴먼엑스포" pitchFamily="18" charset="-127"/>
                <a:cs typeface="Times New Roman" pitchFamily="18" charset="0"/>
              </a:rPr>
              <a:t>단</a:t>
            </a:r>
            <a:r>
              <a:rPr lang="en-US" altLang="ko-KR" sz="2400" b="1" dirty="0" smtClean="0">
                <a:latin typeface="Times New Roman" pitchFamily="18" charset="0"/>
                <a:ea typeface="휴먼엑스포" pitchFamily="18" charset="-127"/>
                <a:cs typeface="Times New Roman" pitchFamily="18" charset="0"/>
              </a:rPr>
              <a:t>:</a:t>
            </a:r>
            <a:r>
              <a:rPr lang="ko-KR" altLang="en-US" sz="2400" dirty="0" smtClean="0">
                <a:latin typeface="Times New Roman" pitchFamily="18" charset="0"/>
                <a:ea typeface="휴먼엑스포" pitchFamily="18" charset="-127"/>
                <a:cs typeface="Times New Roman" pitchFamily="18" charset="0"/>
              </a:rPr>
              <a:t>지</a:t>
            </a:r>
            <a:r>
              <a:rPr lang="en-US" altLang="ko-KR" sz="2400" b="1" dirty="0" smtClean="0">
                <a:latin typeface="Times New Roman" pitchFamily="18" charset="0"/>
                <a:ea typeface="휴먼엑스포" pitchFamily="18" charset="-127"/>
                <a:cs typeface="Times New Roman" pitchFamily="18" charset="0"/>
              </a:rPr>
              <a:t>=55~60:20~25:15~20)</a:t>
            </a:r>
          </a:p>
          <a:p>
            <a:pPr lvl="1">
              <a:buNone/>
            </a:pPr>
            <a:r>
              <a:rPr lang="ko-KR" altLang="en-US" sz="2400" dirty="0" smtClean="0">
                <a:latin typeface="휴먼엑스포" pitchFamily="18" charset="-127"/>
                <a:ea typeface="휴먼엑스포" pitchFamily="18" charset="-127"/>
              </a:rPr>
              <a:t>비타민과 무기질은 추가 보충</a:t>
            </a:r>
            <a:endParaRPr lang="en-US" altLang="ko-KR" sz="2400" dirty="0" smtClean="0">
              <a:latin typeface="휴먼엑스포" pitchFamily="18" charset="-127"/>
              <a:ea typeface="휴먼엑스포" pitchFamily="18" charset="-127"/>
            </a:endParaRPr>
          </a:p>
          <a:p>
            <a:pPr lvl="1">
              <a:buNone/>
            </a:pPr>
            <a:r>
              <a:rPr lang="ko-KR" altLang="en-US" sz="2400" dirty="0" smtClean="0">
                <a:latin typeface="휴먼엑스포" pitchFamily="18" charset="-127"/>
                <a:ea typeface="휴먼엑스포" pitchFamily="18" charset="-127"/>
              </a:rPr>
              <a:t>충분한 수분 섭취</a:t>
            </a:r>
            <a:endParaRPr lang="en-US" altLang="ko-KR" sz="2400" dirty="0" smtClean="0">
              <a:latin typeface="휴먼엑스포" pitchFamily="18" charset="-127"/>
              <a:ea typeface="휴먼엑스포" pitchFamily="18" charset="-127"/>
            </a:endParaRPr>
          </a:p>
          <a:p>
            <a:pPr lvl="1">
              <a:buNone/>
            </a:pPr>
            <a:r>
              <a:rPr lang="ko-KR" altLang="en-US" sz="2400" dirty="0" smtClean="0">
                <a:latin typeface="휴먼엑스포" pitchFamily="18" charset="-127"/>
                <a:ea typeface="휴먼엑스포" pitchFamily="18" charset="-127"/>
              </a:rPr>
              <a:t>공복감을 최소화 할 수 있는 식사 계획</a:t>
            </a:r>
            <a:endParaRPr lang="en-US" altLang="ko-KR" sz="2400" dirty="0" smtClean="0">
              <a:latin typeface="휴먼엑스포" pitchFamily="18" charset="-127"/>
              <a:ea typeface="휴먼엑스포" pitchFamily="18" charset="-127"/>
            </a:endParaRPr>
          </a:p>
          <a:p>
            <a:pPr lvl="1">
              <a:buNone/>
            </a:pPr>
            <a:r>
              <a:rPr lang="ko-KR" altLang="en-US" sz="2400" dirty="0" smtClean="0">
                <a:latin typeface="휴먼엑스포" pitchFamily="18" charset="-127"/>
                <a:ea typeface="휴먼엑스포" pitchFamily="18" charset="-127"/>
              </a:rPr>
              <a:t>여러 번 나눠 먹기</a:t>
            </a:r>
            <a:r>
              <a:rPr lang="en-US" altLang="ko-KR" sz="2400" b="1" dirty="0" smtClean="0">
                <a:latin typeface="Times New Roman" pitchFamily="18" charset="0"/>
                <a:ea typeface="휴먼엑스포" pitchFamily="18" charset="-127"/>
                <a:cs typeface="Times New Roman" pitchFamily="18" charset="0"/>
              </a:rPr>
              <a:t>(</a:t>
            </a:r>
            <a:r>
              <a:rPr lang="ko-KR" altLang="en-US" sz="2400" dirty="0" smtClean="0">
                <a:latin typeface="휴먼엑스포" pitchFamily="18" charset="-127"/>
                <a:ea typeface="휴먼엑스포" pitchFamily="18" charset="-127"/>
              </a:rPr>
              <a:t>세끼 식사와 </a:t>
            </a:r>
            <a:r>
              <a:rPr lang="en-US" altLang="ko-KR" sz="2400" b="1" dirty="0" smtClean="0">
                <a:latin typeface="Times New Roman" pitchFamily="18" charset="0"/>
                <a:ea typeface="휴먼엑스포" pitchFamily="18" charset="-127"/>
                <a:cs typeface="Times New Roman" pitchFamily="18" charset="0"/>
              </a:rPr>
              <a:t>1~2</a:t>
            </a:r>
            <a:r>
              <a:rPr lang="ko-KR" altLang="en-US" sz="2400" dirty="0" smtClean="0">
                <a:latin typeface="휴먼엑스포" pitchFamily="18" charset="-127"/>
                <a:ea typeface="휴먼엑스포" pitchFamily="18" charset="-127"/>
              </a:rPr>
              <a:t>회 간식</a:t>
            </a:r>
            <a:r>
              <a:rPr lang="en-US" altLang="ko-KR" sz="2400" b="1" dirty="0" smtClean="0">
                <a:latin typeface="Times New Roman" pitchFamily="18" charset="0"/>
                <a:ea typeface="휴먼엑스포" pitchFamily="18" charset="-127"/>
                <a:cs typeface="Times New Roman" pitchFamily="18" charset="0"/>
              </a:rPr>
              <a:t>)</a:t>
            </a:r>
          </a:p>
          <a:p>
            <a:pPr lvl="1">
              <a:buNone/>
            </a:pPr>
            <a:r>
              <a:rPr lang="ko-KR" altLang="en-US" sz="2400" dirty="0" smtClean="0">
                <a:latin typeface="휴먼엑스포" pitchFamily="18" charset="-127"/>
                <a:ea typeface="휴먼엑스포" pitchFamily="18" charset="-127"/>
              </a:rPr>
              <a:t>혈당지수 높은 식품 제한</a:t>
            </a:r>
            <a:endParaRPr lang="en-US" altLang="ko-KR" sz="2400" dirty="0" smtClean="0">
              <a:solidFill>
                <a:srgbClr val="FFC000"/>
              </a:solidFill>
              <a:latin typeface="휴먼엑스포" pitchFamily="18" charset="-127"/>
              <a:ea typeface="휴먼엑스포" pitchFamily="18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2" descr="32-092046098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84168" y="0"/>
            <a:ext cx="3059832" cy="6813550"/>
          </a:xfrm>
          <a:prstGeom prst="rect">
            <a:avLst/>
          </a:prstGeom>
          <a:noFill/>
        </p:spPr>
      </p:pic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251520" y="1196752"/>
            <a:ext cx="5410944" cy="2304256"/>
          </a:xfrm>
        </p:spPr>
        <p:txBody>
          <a:bodyPr>
            <a:normAutofit/>
          </a:bodyPr>
          <a:lstStyle/>
          <a:p>
            <a:r>
              <a:rPr lang="ko-KR" altLang="en-US" sz="2800" dirty="0" smtClean="0">
                <a:latin typeface="휴먼엑스포" pitchFamily="18" charset="-127"/>
                <a:ea typeface="휴먼엑스포" pitchFamily="18" charset="-127"/>
              </a:rPr>
              <a:t>당 지수</a:t>
            </a:r>
            <a:r>
              <a:rPr lang="en-US" altLang="ko-KR" sz="2800" dirty="0" smtClean="0">
                <a:latin typeface="Times New Roman" pitchFamily="18" charset="0"/>
                <a:ea typeface="휴먼엑스포" pitchFamily="18" charset="-127"/>
                <a:cs typeface="Times New Roman" pitchFamily="18" charset="0"/>
              </a:rPr>
              <a:t>(</a:t>
            </a:r>
            <a:r>
              <a:rPr lang="en-US" altLang="ko-KR" sz="2800" dirty="0" err="1" smtClean="0">
                <a:latin typeface="Times New Roman" pitchFamily="18" charset="0"/>
                <a:ea typeface="휴먼엑스포" pitchFamily="18" charset="-127"/>
                <a:cs typeface="Times New Roman" pitchFamily="18" charset="0"/>
              </a:rPr>
              <a:t>glycemic</a:t>
            </a:r>
            <a:r>
              <a:rPr lang="en-US" altLang="ko-KR" sz="2800" dirty="0" smtClean="0">
                <a:latin typeface="Times New Roman" pitchFamily="18" charset="0"/>
                <a:ea typeface="휴먼엑스포" pitchFamily="18" charset="-127"/>
                <a:cs typeface="Times New Roman" pitchFamily="18" charset="0"/>
              </a:rPr>
              <a:t> index; GI)</a:t>
            </a:r>
            <a:endParaRPr lang="en-US" altLang="ko-KR" sz="2800" dirty="0" smtClean="0">
              <a:latin typeface="휴먼엑스포" pitchFamily="18" charset="-127"/>
              <a:ea typeface="휴먼엑스포" pitchFamily="18" charset="-127"/>
            </a:endParaRPr>
          </a:p>
          <a:p>
            <a:pPr lvl="1">
              <a:buNone/>
            </a:pPr>
            <a:r>
              <a:rPr lang="ko-KR" altLang="en-US" sz="2400" dirty="0" smtClean="0">
                <a:latin typeface="휴먼엑스포" pitchFamily="18" charset="-127"/>
                <a:ea typeface="휴먼엑스포" pitchFamily="18" charset="-127"/>
              </a:rPr>
              <a:t>포도당 섭취 시 혈당 상승 농도를 </a:t>
            </a:r>
            <a:endParaRPr lang="en-US" altLang="ko-KR" sz="2400" dirty="0" smtClean="0">
              <a:latin typeface="휴먼엑스포" pitchFamily="18" charset="-127"/>
              <a:ea typeface="휴먼엑스포" pitchFamily="18" charset="-127"/>
            </a:endParaRPr>
          </a:p>
          <a:p>
            <a:pPr lvl="1">
              <a:buNone/>
            </a:pPr>
            <a:r>
              <a:rPr lang="en-US" altLang="ko-KR" sz="2400" b="1" dirty="0" smtClean="0">
                <a:latin typeface="Times New Roman" pitchFamily="18" charset="0"/>
                <a:ea typeface="휴먼엑스포" pitchFamily="18" charset="-127"/>
                <a:cs typeface="Times New Roman" pitchFamily="18" charset="0"/>
              </a:rPr>
              <a:t>100</a:t>
            </a:r>
            <a:r>
              <a:rPr lang="ko-KR" altLang="en-US" sz="2400" dirty="0" smtClean="0">
                <a:latin typeface="휴먼엑스포" pitchFamily="18" charset="-127"/>
                <a:ea typeface="휴먼엑스포" pitchFamily="18" charset="-127"/>
              </a:rPr>
              <a:t>으로 하여 식품 섭취 시 혈당 </a:t>
            </a:r>
            <a:endParaRPr lang="en-US" altLang="ko-KR" sz="2400" dirty="0" smtClean="0">
              <a:latin typeface="휴먼엑스포" pitchFamily="18" charset="-127"/>
              <a:ea typeface="휴먼엑스포" pitchFamily="18" charset="-127"/>
            </a:endParaRPr>
          </a:p>
          <a:p>
            <a:pPr lvl="1">
              <a:buNone/>
            </a:pPr>
            <a:r>
              <a:rPr lang="ko-KR" altLang="en-US" sz="2400" dirty="0" smtClean="0">
                <a:latin typeface="휴먼엑스포" pitchFamily="18" charset="-127"/>
                <a:ea typeface="휴먼엑스포" pitchFamily="18" charset="-127"/>
              </a:rPr>
              <a:t>상승 정도를 나타낸 지수</a:t>
            </a:r>
            <a:endParaRPr lang="en-US" altLang="ko-KR" sz="2400" dirty="0" smtClean="0">
              <a:latin typeface="휴먼엑스포" pitchFamily="18" charset="-127"/>
              <a:ea typeface="휴먼엑스포" pitchFamily="18" charset="-127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제목 2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1143000"/>
          </a:xfrm>
        </p:spPr>
        <p:txBody>
          <a:bodyPr/>
          <a:lstStyle/>
          <a:p>
            <a:r>
              <a:rPr lang="ko-KR" altLang="en-US" dirty="0" smtClean="0">
                <a:latin typeface="휴먼엑스포" pitchFamily="18" charset="-127"/>
                <a:ea typeface="휴먼엑스포" pitchFamily="18" charset="-127"/>
              </a:rPr>
              <a:t>체급경기 종목의 훈련 시 식사</a:t>
            </a:r>
            <a:endParaRPr lang="ko-KR" altLang="en-US" dirty="0">
              <a:latin typeface="휴먼엑스포" pitchFamily="18" charset="-127"/>
              <a:ea typeface="휴먼엑스포" pitchFamily="18" charset="-127"/>
            </a:endParaRPr>
          </a:p>
        </p:txBody>
      </p:sp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457200" y="1524684"/>
            <a:ext cx="8229600" cy="5000660"/>
          </a:xfrm>
        </p:spPr>
        <p:txBody>
          <a:bodyPr/>
          <a:lstStyle/>
          <a:p>
            <a:r>
              <a:rPr lang="ko-KR" altLang="en-US" sz="2800" b="0" dirty="0" smtClean="0">
                <a:latin typeface="휴먼엑스포" pitchFamily="18" charset="-127"/>
                <a:ea typeface="휴먼엑스포" pitchFamily="18" charset="-127"/>
              </a:rPr>
              <a:t>체중감량 선수를 위한 훈련 시 식사</a:t>
            </a:r>
            <a:endParaRPr lang="en-US" altLang="ko-KR" sz="2800" b="0" dirty="0" smtClean="0">
              <a:latin typeface="휴먼엑스포" pitchFamily="18" charset="-127"/>
              <a:ea typeface="휴먼엑스포" pitchFamily="18" charset="-127"/>
            </a:endParaRPr>
          </a:p>
          <a:p>
            <a:pPr lvl="1">
              <a:buNone/>
            </a:pPr>
            <a:r>
              <a:rPr lang="en-US" altLang="ko-KR" sz="2400" b="1" dirty="0" smtClean="0">
                <a:latin typeface="Times New Roman" pitchFamily="18" charset="0"/>
                <a:ea typeface="휴먼엑스포" pitchFamily="18" charset="-127"/>
                <a:cs typeface="Times New Roman" pitchFamily="18" charset="0"/>
              </a:rPr>
              <a:t>1. </a:t>
            </a:r>
            <a:r>
              <a:rPr lang="ko-KR" altLang="en-US" sz="2400" dirty="0" smtClean="0">
                <a:latin typeface="휴먼엑스포" pitchFamily="18" charset="-127"/>
                <a:ea typeface="휴먼엑스포" pitchFamily="18" charset="-127"/>
              </a:rPr>
              <a:t>정규 훈련 시 식사</a:t>
            </a:r>
            <a:endParaRPr lang="en-US" altLang="ko-KR" sz="2400" dirty="0" smtClean="0">
              <a:latin typeface="휴먼엑스포" pitchFamily="18" charset="-127"/>
              <a:ea typeface="휴먼엑스포" pitchFamily="18" charset="-127"/>
            </a:endParaRPr>
          </a:p>
          <a:p>
            <a:pPr lvl="2"/>
            <a:r>
              <a:rPr lang="ko-KR" altLang="en-US" sz="2400" dirty="0" smtClean="0">
                <a:latin typeface="휴먼엑스포" pitchFamily="18" charset="-127"/>
                <a:ea typeface="휴먼엑스포" pitchFamily="18" charset="-127"/>
              </a:rPr>
              <a:t>운동량을 감안한 에너지 섭취로 영양 균형 유지</a:t>
            </a:r>
            <a:r>
              <a:rPr lang="en-US" altLang="ko-KR" sz="2400" b="1" dirty="0" smtClean="0">
                <a:latin typeface="Times New Roman" pitchFamily="18" charset="0"/>
                <a:ea typeface="휴먼엑스포" pitchFamily="18" charset="-127"/>
                <a:cs typeface="Times New Roman" pitchFamily="18" charset="0"/>
              </a:rPr>
              <a:t>,</a:t>
            </a:r>
            <a:r>
              <a:rPr lang="en-US" altLang="ko-KR" sz="2400" dirty="0" smtClean="0">
                <a:latin typeface="휴먼엑스포" pitchFamily="18" charset="-127"/>
                <a:ea typeface="휴먼엑스포" pitchFamily="18" charset="-127"/>
              </a:rPr>
              <a:t> </a:t>
            </a:r>
            <a:r>
              <a:rPr lang="ko-KR" altLang="en-US" sz="2400" dirty="0" smtClean="0">
                <a:latin typeface="휴먼엑스포" pitchFamily="18" charset="-127"/>
                <a:ea typeface="휴먼엑스포" pitchFamily="18" charset="-127"/>
              </a:rPr>
              <a:t>평균체중이 체중감량의 적정수준인 </a:t>
            </a:r>
            <a:r>
              <a:rPr lang="en-US" altLang="ko-KR" sz="2400" b="1" u="sng" dirty="0" smtClean="0">
                <a:latin typeface="Times New Roman" pitchFamily="18" charset="0"/>
                <a:ea typeface="휴먼엑스포" pitchFamily="18" charset="-127"/>
                <a:cs typeface="Times New Roman" pitchFamily="18" charset="0"/>
              </a:rPr>
              <a:t>5~8%</a:t>
            </a:r>
            <a:r>
              <a:rPr lang="en-US" altLang="ko-KR" sz="2400" dirty="0" smtClean="0">
                <a:latin typeface="휴먼엑스포" pitchFamily="18" charset="-127"/>
                <a:ea typeface="휴먼엑스포" pitchFamily="18" charset="-127"/>
              </a:rPr>
              <a:t> </a:t>
            </a:r>
            <a:r>
              <a:rPr lang="ko-KR" altLang="en-US" sz="2400" dirty="0" smtClean="0">
                <a:latin typeface="휴먼엑스포" pitchFamily="18" charset="-127"/>
                <a:ea typeface="휴먼엑스포" pitchFamily="18" charset="-127"/>
              </a:rPr>
              <a:t>범위를 넘지 않도록 유지</a:t>
            </a:r>
            <a:endParaRPr lang="en-US" altLang="ko-KR" sz="2400" dirty="0" smtClean="0">
              <a:latin typeface="휴먼엑스포" pitchFamily="18" charset="-127"/>
              <a:ea typeface="휴먼엑스포" pitchFamily="18" charset="-127"/>
            </a:endParaRPr>
          </a:p>
          <a:p>
            <a:pPr lvl="2"/>
            <a:r>
              <a:rPr lang="ko-KR" altLang="en-US" sz="2400" u="sng" dirty="0" smtClean="0">
                <a:latin typeface="휴먼엑스포" pitchFamily="18" charset="-127"/>
                <a:ea typeface="휴먼엑스포" pitchFamily="18" charset="-127"/>
              </a:rPr>
              <a:t>탄수화물 섭취는 아침과 점심에 집중</a:t>
            </a:r>
            <a:r>
              <a:rPr lang="ko-KR" altLang="en-US" sz="2400" dirty="0" smtClean="0">
                <a:latin typeface="휴먼엑스포" pitchFamily="18" charset="-127"/>
                <a:ea typeface="휴먼엑스포" pitchFamily="18" charset="-127"/>
              </a:rPr>
              <a:t>하고 단백질과 복합탄수화물로 구성된 간식을 </a:t>
            </a:r>
            <a:r>
              <a:rPr lang="en-US" altLang="ko-KR" sz="2400" b="1" dirty="0" smtClean="0">
                <a:latin typeface="Times New Roman" pitchFamily="18" charset="0"/>
                <a:ea typeface="휴먼엑스포" pitchFamily="18" charset="-127"/>
                <a:cs typeface="Times New Roman" pitchFamily="18" charset="0"/>
              </a:rPr>
              <a:t>2</a:t>
            </a:r>
            <a:r>
              <a:rPr lang="ko-KR" altLang="en-US" sz="2400" dirty="0" smtClean="0">
                <a:latin typeface="휴먼엑스포" pitchFamily="18" charset="-127"/>
                <a:ea typeface="휴먼엑스포" pitchFamily="18" charset="-127"/>
              </a:rPr>
              <a:t>회에 걸쳐 섭취</a:t>
            </a:r>
            <a:r>
              <a:rPr lang="en-US" altLang="ko-KR" sz="2400" b="1" dirty="0" smtClean="0">
                <a:latin typeface="Times New Roman" pitchFamily="18" charset="0"/>
                <a:ea typeface="휴먼엑스포" pitchFamily="18" charset="-127"/>
                <a:cs typeface="Times New Roman" pitchFamily="18" charset="0"/>
              </a:rPr>
              <a:t>,</a:t>
            </a:r>
            <a:r>
              <a:rPr lang="en-US" altLang="ko-KR" sz="2400" dirty="0" smtClean="0">
                <a:latin typeface="휴먼엑스포" pitchFamily="18" charset="-127"/>
                <a:ea typeface="휴먼엑스포" pitchFamily="18" charset="-127"/>
              </a:rPr>
              <a:t> </a:t>
            </a:r>
            <a:r>
              <a:rPr lang="ko-KR" altLang="en-US" sz="2400" dirty="0" smtClean="0">
                <a:latin typeface="휴먼엑스포" pitchFamily="18" charset="-127"/>
                <a:ea typeface="휴먼엑스포" pitchFamily="18" charset="-127"/>
              </a:rPr>
              <a:t>비타민과 미네랄 보충</a:t>
            </a:r>
            <a:endParaRPr lang="en-US" altLang="ko-KR" sz="2400" dirty="0" smtClean="0">
              <a:latin typeface="휴먼엑스포" pitchFamily="18" charset="-127"/>
              <a:ea typeface="휴먼엑스포" pitchFamily="18" charset="-127"/>
            </a:endParaRPr>
          </a:p>
          <a:p>
            <a:pPr lvl="1">
              <a:buNone/>
            </a:pPr>
            <a:r>
              <a:rPr lang="en-US" altLang="ko-KR" sz="2400" b="1" dirty="0" smtClean="0">
                <a:latin typeface="Times New Roman" pitchFamily="18" charset="0"/>
                <a:ea typeface="휴먼엑스포" pitchFamily="18" charset="-127"/>
                <a:cs typeface="Times New Roman" pitchFamily="18" charset="0"/>
              </a:rPr>
              <a:t>2. </a:t>
            </a:r>
            <a:r>
              <a:rPr lang="ko-KR" altLang="en-US" sz="2400" dirty="0" smtClean="0">
                <a:latin typeface="휴먼엑스포" pitchFamily="18" charset="-127"/>
                <a:ea typeface="휴먼엑스포" pitchFamily="18" charset="-127"/>
              </a:rPr>
              <a:t>체지방률을 이용한 체지방의 감소</a:t>
            </a:r>
            <a:endParaRPr lang="en-US" altLang="ko-KR" sz="2400" dirty="0" smtClean="0">
              <a:latin typeface="휴먼엑스포" pitchFamily="18" charset="-127"/>
              <a:ea typeface="휴먼엑스포" pitchFamily="18" charset="-127"/>
            </a:endParaRPr>
          </a:p>
          <a:p>
            <a:pPr lvl="2"/>
            <a:r>
              <a:rPr lang="ko-KR" altLang="en-US" sz="2400" dirty="0" smtClean="0">
                <a:solidFill>
                  <a:srgbClr val="0033CC"/>
                </a:solidFill>
                <a:latin typeface="휴먼엑스포" pitchFamily="18" charset="-127"/>
                <a:ea typeface="휴먼엑스포" pitchFamily="18" charset="-127"/>
              </a:rPr>
              <a:t>목표체중 </a:t>
            </a:r>
            <a:r>
              <a:rPr lang="en-US" altLang="ko-KR" sz="2400" b="1" dirty="0" smtClean="0">
                <a:solidFill>
                  <a:srgbClr val="0033CC"/>
                </a:solidFill>
                <a:latin typeface="Times New Roman" pitchFamily="18" charset="0"/>
                <a:ea typeface="휴먼엑스포" pitchFamily="18" charset="-127"/>
                <a:cs typeface="Times New Roman" pitchFamily="18" charset="0"/>
              </a:rPr>
              <a:t>=</a:t>
            </a:r>
            <a:r>
              <a:rPr lang="en-US" altLang="ko-KR" sz="2400" dirty="0" smtClean="0">
                <a:solidFill>
                  <a:srgbClr val="0033CC"/>
                </a:solidFill>
                <a:latin typeface="휴먼엑스포" pitchFamily="18" charset="-127"/>
                <a:ea typeface="휴먼엑스포" pitchFamily="18" charset="-127"/>
              </a:rPr>
              <a:t> </a:t>
            </a:r>
            <a:r>
              <a:rPr lang="ko-KR" altLang="en-US" sz="2400" dirty="0" err="1" smtClean="0">
                <a:solidFill>
                  <a:srgbClr val="0033CC"/>
                </a:solidFill>
                <a:latin typeface="휴먼엑스포" pitchFamily="18" charset="-127"/>
                <a:ea typeface="휴먼엑스포" pitchFamily="18" charset="-127"/>
              </a:rPr>
              <a:t>제지방량</a:t>
            </a:r>
            <a:r>
              <a:rPr lang="en-US" altLang="ko-KR" sz="2400" b="1" dirty="0" smtClean="0">
                <a:solidFill>
                  <a:srgbClr val="0033CC"/>
                </a:solidFill>
                <a:latin typeface="Times New Roman" pitchFamily="18" charset="0"/>
                <a:ea typeface="휴먼엑스포" pitchFamily="18" charset="-127"/>
                <a:cs typeface="Times New Roman" pitchFamily="18" charset="0"/>
              </a:rPr>
              <a:t>(kg)/(1.00-</a:t>
            </a:r>
            <a:r>
              <a:rPr lang="ko-KR" altLang="en-US" sz="2400" dirty="0" smtClean="0">
                <a:solidFill>
                  <a:srgbClr val="0033CC"/>
                </a:solidFill>
                <a:latin typeface="휴먼엑스포" pitchFamily="18" charset="-127"/>
                <a:ea typeface="휴먼엑스포" pitchFamily="18" charset="-127"/>
              </a:rPr>
              <a:t>원하는 체지방률</a:t>
            </a:r>
            <a:r>
              <a:rPr lang="en-US" altLang="ko-KR" sz="2400" b="1" dirty="0" smtClean="0">
                <a:solidFill>
                  <a:srgbClr val="0033CC"/>
                </a:solidFill>
                <a:latin typeface="Times New Roman" pitchFamily="18" charset="0"/>
                <a:ea typeface="휴먼엑스포" pitchFamily="18" charset="-127"/>
                <a:cs typeface="Times New Roman" pitchFamily="18" charset="0"/>
              </a:rPr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323528" y="1628800"/>
            <a:ext cx="8424936" cy="4608512"/>
          </a:xfrm>
        </p:spPr>
        <p:txBody>
          <a:bodyPr/>
          <a:lstStyle/>
          <a:p>
            <a:r>
              <a:rPr lang="ko-KR" altLang="en-US" sz="2800" b="0" dirty="0" smtClean="0">
                <a:latin typeface="휴먼엑스포" pitchFamily="18" charset="-127"/>
                <a:ea typeface="휴먼엑스포" pitchFamily="18" charset="-127"/>
              </a:rPr>
              <a:t>체중증가 선수들을 위한 훈련 시 식사</a:t>
            </a:r>
            <a:endParaRPr lang="en-US" altLang="ko-KR" sz="2800" b="0" dirty="0" smtClean="0">
              <a:latin typeface="휴먼엑스포" pitchFamily="18" charset="-127"/>
              <a:ea typeface="휴먼엑스포" pitchFamily="18" charset="-127"/>
            </a:endParaRPr>
          </a:p>
          <a:p>
            <a:pPr lvl="1"/>
            <a:r>
              <a:rPr lang="ko-KR" altLang="en-US" sz="2400" dirty="0" smtClean="0">
                <a:latin typeface="휴먼엑스포" pitchFamily="18" charset="-127"/>
                <a:ea typeface="휴먼엑스포" pitchFamily="18" charset="-127"/>
              </a:rPr>
              <a:t>체중증가를 위한 </a:t>
            </a:r>
            <a:r>
              <a:rPr lang="ko-KR" altLang="en-US" sz="2400" dirty="0" err="1" smtClean="0">
                <a:latin typeface="휴먼엑스포" pitchFamily="18" charset="-127"/>
                <a:ea typeface="휴먼엑스포" pitchFamily="18" charset="-127"/>
              </a:rPr>
              <a:t>경기력</a:t>
            </a:r>
            <a:r>
              <a:rPr lang="ko-KR" altLang="en-US" sz="2400" dirty="0" smtClean="0">
                <a:latin typeface="휴먼엑스포" pitchFamily="18" charset="-127"/>
                <a:ea typeface="휴먼엑스포" pitchFamily="18" charset="-127"/>
              </a:rPr>
              <a:t> 극대화</a:t>
            </a:r>
            <a:endParaRPr lang="en-US" altLang="ko-KR" sz="2400" dirty="0" smtClean="0">
              <a:latin typeface="휴먼엑스포" pitchFamily="18" charset="-127"/>
              <a:ea typeface="휴먼엑스포" pitchFamily="18" charset="-127"/>
            </a:endParaRPr>
          </a:p>
          <a:p>
            <a:pPr lvl="2"/>
            <a:r>
              <a:rPr lang="ko-KR" altLang="en-US" sz="2400" dirty="0" err="1" smtClean="0">
                <a:latin typeface="휴먼엑스포" pitchFamily="18" charset="-127"/>
                <a:ea typeface="휴먼엑스포" pitchFamily="18" charset="-127"/>
              </a:rPr>
              <a:t>제지방량</a:t>
            </a:r>
            <a:r>
              <a:rPr lang="ko-KR" altLang="en-US" sz="2400" dirty="0" smtClean="0">
                <a:latin typeface="휴먼엑스포" pitchFamily="18" charset="-127"/>
                <a:ea typeface="휴먼엑스포" pitchFamily="18" charset="-127"/>
              </a:rPr>
              <a:t> 증가 필요</a:t>
            </a:r>
            <a:r>
              <a:rPr lang="en-US" altLang="ko-KR" sz="2400" b="1" dirty="0" smtClean="0">
                <a:latin typeface="Times New Roman" pitchFamily="18" charset="0"/>
                <a:ea typeface="휴먼엑스포" pitchFamily="18" charset="-127"/>
                <a:cs typeface="Times New Roman" pitchFamily="18" charset="0"/>
              </a:rPr>
              <a:t>(0.45kg</a:t>
            </a:r>
            <a:r>
              <a:rPr lang="ko-KR" altLang="en-US" sz="2400" dirty="0" smtClean="0">
                <a:latin typeface="휴먼엑스포" pitchFamily="18" charset="-127"/>
                <a:ea typeface="휴먼엑스포" pitchFamily="18" charset="-127"/>
              </a:rPr>
              <a:t>의 근육은 약 </a:t>
            </a:r>
            <a:r>
              <a:rPr lang="en-US" altLang="ko-KR" sz="2400" b="1" dirty="0" smtClean="0">
                <a:latin typeface="Times New Roman" pitchFamily="18" charset="0"/>
                <a:ea typeface="휴먼엑스포" pitchFamily="18" charset="-127"/>
                <a:cs typeface="Times New Roman" pitchFamily="18" charset="0"/>
              </a:rPr>
              <a:t>2,500kcal)</a:t>
            </a:r>
          </a:p>
          <a:p>
            <a:pPr lvl="2"/>
            <a:r>
              <a:rPr lang="ko-KR" altLang="en-US" sz="2400" dirty="0" smtClean="0">
                <a:latin typeface="휴먼엑스포" pitchFamily="18" charset="-127"/>
                <a:ea typeface="휴먼엑스포" pitchFamily="18" charset="-127"/>
              </a:rPr>
              <a:t>에너지 권장량</a:t>
            </a:r>
            <a:r>
              <a:rPr lang="ko-KR" altLang="en-US" sz="2400" dirty="0" smtClean="0">
                <a:solidFill>
                  <a:srgbClr val="FFC000"/>
                </a:solidFill>
                <a:latin typeface="휴먼엑스포" pitchFamily="18" charset="-127"/>
                <a:ea typeface="휴먼엑스포" pitchFamily="18" charset="-127"/>
              </a:rPr>
              <a:t> </a:t>
            </a:r>
            <a:r>
              <a:rPr lang="en-US" altLang="ko-KR" sz="2400" b="1" dirty="0" smtClean="0">
                <a:latin typeface="Times New Roman" pitchFamily="18" charset="0"/>
                <a:ea typeface="휴먼엑스포" pitchFamily="18" charset="-127"/>
                <a:cs typeface="Times New Roman" pitchFamily="18" charset="0"/>
              </a:rPr>
              <a:t>+</a:t>
            </a:r>
            <a:r>
              <a:rPr lang="en-US" altLang="ko-KR" sz="2400" dirty="0" smtClean="0">
                <a:latin typeface="휴먼엑스포" pitchFamily="18" charset="-127"/>
                <a:ea typeface="휴먼엑스포" pitchFamily="18" charset="-127"/>
              </a:rPr>
              <a:t> </a:t>
            </a:r>
            <a:r>
              <a:rPr lang="ko-KR" altLang="en-US" sz="2400" dirty="0" smtClean="0">
                <a:latin typeface="휴먼엑스포" pitchFamily="18" charset="-127"/>
                <a:ea typeface="휴먼엑스포" pitchFamily="18" charset="-127"/>
              </a:rPr>
              <a:t>매일 </a:t>
            </a:r>
            <a:r>
              <a:rPr lang="en-US" altLang="ko-KR" sz="2400" b="1" dirty="0" smtClean="0">
                <a:latin typeface="Times New Roman" pitchFamily="18" charset="0"/>
                <a:ea typeface="휴먼엑스포" pitchFamily="18" charset="-127"/>
                <a:cs typeface="Times New Roman" pitchFamily="18" charset="0"/>
              </a:rPr>
              <a:t>500kcal</a:t>
            </a:r>
            <a:r>
              <a:rPr lang="en-US" altLang="ko-KR" sz="2400" dirty="0" smtClean="0">
                <a:latin typeface="휴먼엑스포" pitchFamily="18" charset="-127"/>
                <a:ea typeface="휴먼엑스포" pitchFamily="18" charset="-127"/>
              </a:rPr>
              <a:t> </a:t>
            </a:r>
            <a:r>
              <a:rPr lang="ko-KR" altLang="en-US" sz="2400" dirty="0" smtClean="0">
                <a:latin typeface="휴먼엑스포" pitchFamily="18" charset="-127"/>
                <a:ea typeface="휴먼엑스포" pitchFamily="18" charset="-127"/>
              </a:rPr>
              <a:t>섭취 증가</a:t>
            </a:r>
            <a:r>
              <a:rPr lang="en-US" altLang="ko-KR" sz="2400" dirty="0" smtClean="0">
                <a:latin typeface="휴먼엑스포" pitchFamily="18" charset="-127"/>
                <a:ea typeface="휴먼엑스포" pitchFamily="18" charset="-127"/>
              </a:rPr>
              <a:t/>
            </a:r>
            <a:br>
              <a:rPr lang="en-US" altLang="ko-KR" sz="2400" dirty="0" smtClean="0">
                <a:latin typeface="휴먼엑스포" pitchFamily="18" charset="-127"/>
                <a:ea typeface="휴먼엑스포" pitchFamily="18" charset="-127"/>
              </a:rPr>
            </a:br>
            <a:r>
              <a:rPr lang="en-US" altLang="ko-KR" sz="2400" b="1" dirty="0" smtClean="0">
                <a:latin typeface="Times New Roman" pitchFamily="18" charset="0"/>
                <a:ea typeface="휴먼엑스포" pitchFamily="18" charset="-127"/>
                <a:cs typeface="Times New Roman" pitchFamily="18" charset="0"/>
              </a:rPr>
              <a:t>(</a:t>
            </a:r>
            <a:r>
              <a:rPr lang="ko-KR" altLang="en-US" sz="2400" u="sng" dirty="0" smtClean="0">
                <a:latin typeface="휴먼엑스포" pitchFamily="18" charset="-127"/>
                <a:ea typeface="휴먼엑스포" pitchFamily="18" charset="-127"/>
              </a:rPr>
              <a:t>고칼로리</a:t>
            </a:r>
            <a:r>
              <a:rPr lang="en-US" altLang="ko-KR" sz="2400" b="1" u="sng" dirty="0" smtClean="0">
                <a:latin typeface="Times New Roman" pitchFamily="18" charset="0"/>
                <a:ea typeface="휴먼엑스포" pitchFamily="18" charset="-127"/>
                <a:cs typeface="Times New Roman" pitchFamily="18" charset="0"/>
              </a:rPr>
              <a:t>,</a:t>
            </a:r>
            <a:r>
              <a:rPr lang="en-US" altLang="ko-KR" sz="2400" u="sng" dirty="0" smtClean="0">
                <a:latin typeface="휴먼엑스포" pitchFamily="18" charset="-127"/>
                <a:ea typeface="휴먼엑스포" pitchFamily="18" charset="-127"/>
              </a:rPr>
              <a:t> </a:t>
            </a:r>
            <a:r>
              <a:rPr lang="ko-KR" altLang="en-US" sz="2400" u="sng" dirty="0" err="1" smtClean="0">
                <a:latin typeface="휴먼엑스포" pitchFamily="18" charset="-127"/>
                <a:ea typeface="휴먼엑스포" pitchFamily="18" charset="-127"/>
              </a:rPr>
              <a:t>고탄수화물</a:t>
            </a:r>
            <a:r>
              <a:rPr lang="en-US" altLang="ko-KR" sz="2400" b="1" u="sng" dirty="0" smtClean="0">
                <a:latin typeface="Times New Roman" pitchFamily="18" charset="0"/>
                <a:ea typeface="휴먼엑스포" pitchFamily="18" charset="-127"/>
                <a:cs typeface="Times New Roman" pitchFamily="18" charset="0"/>
              </a:rPr>
              <a:t>,</a:t>
            </a:r>
            <a:r>
              <a:rPr lang="en-US" altLang="ko-KR" sz="2400" u="sng" dirty="0" smtClean="0">
                <a:latin typeface="휴먼엑스포" pitchFamily="18" charset="-127"/>
                <a:ea typeface="휴먼엑스포" pitchFamily="18" charset="-127"/>
              </a:rPr>
              <a:t> </a:t>
            </a:r>
            <a:r>
              <a:rPr lang="ko-KR" altLang="en-US" sz="2400" u="sng" dirty="0" smtClean="0">
                <a:latin typeface="휴먼엑스포" pitchFamily="18" charset="-127"/>
                <a:ea typeface="휴먼엑스포" pitchFamily="18" charset="-127"/>
              </a:rPr>
              <a:t>고단백질 </a:t>
            </a:r>
            <a:r>
              <a:rPr lang="ko-KR" altLang="en-US" sz="2400" dirty="0" smtClean="0">
                <a:latin typeface="휴먼엑스포" pitchFamily="18" charset="-127"/>
                <a:ea typeface="휴먼엑스포" pitchFamily="18" charset="-127"/>
              </a:rPr>
              <a:t>식이 섭취</a:t>
            </a:r>
            <a:r>
              <a:rPr lang="en-US" altLang="ko-KR" sz="2400" b="1" dirty="0" smtClean="0">
                <a:latin typeface="Times New Roman" pitchFamily="18" charset="0"/>
                <a:ea typeface="휴먼엑스포" pitchFamily="18" charset="-127"/>
                <a:cs typeface="Times New Roman" pitchFamily="18" charset="0"/>
              </a:rPr>
              <a:t>)</a:t>
            </a:r>
          </a:p>
          <a:p>
            <a:pPr lvl="1"/>
            <a:r>
              <a:rPr lang="ko-KR" altLang="en-US" sz="2400" u="sng" dirty="0" smtClean="0">
                <a:latin typeface="휴먼엑스포" pitchFamily="18" charset="-127"/>
                <a:ea typeface="휴먼엑스포" pitchFamily="18" charset="-127"/>
              </a:rPr>
              <a:t>저항성 운동</a:t>
            </a:r>
            <a:r>
              <a:rPr lang="ko-KR" altLang="en-US" sz="2400" dirty="0" smtClean="0">
                <a:latin typeface="휴먼엑스포" pitchFamily="18" charset="-127"/>
                <a:ea typeface="휴먼엑스포" pitchFamily="18" charset="-127"/>
              </a:rPr>
              <a:t>을 통한 </a:t>
            </a:r>
            <a:r>
              <a:rPr lang="ko-KR" altLang="en-US" sz="2400" dirty="0" err="1" smtClean="0">
                <a:latin typeface="휴먼엑스포" pitchFamily="18" charset="-127"/>
                <a:ea typeface="휴먼엑스포" pitchFamily="18" charset="-127"/>
              </a:rPr>
              <a:t>제지방량의</a:t>
            </a:r>
            <a:r>
              <a:rPr lang="ko-KR" altLang="en-US" sz="2400" dirty="0" smtClean="0">
                <a:latin typeface="휴먼엑스포" pitchFamily="18" charset="-127"/>
                <a:ea typeface="휴먼엑스포" pitchFamily="18" charset="-127"/>
              </a:rPr>
              <a:t> 변화</a:t>
            </a:r>
            <a:endParaRPr lang="en-US" altLang="ko-KR" sz="2400" dirty="0" smtClean="0">
              <a:latin typeface="휴먼엑스포" pitchFamily="18" charset="-127"/>
              <a:ea typeface="휴먼엑스포" pitchFamily="18" charset="-127"/>
            </a:endParaRPr>
          </a:p>
          <a:p>
            <a:pPr lvl="2"/>
            <a:r>
              <a:rPr lang="ko-KR" altLang="en-US" sz="2400" dirty="0" smtClean="0">
                <a:solidFill>
                  <a:srgbClr val="0033CC"/>
                </a:solidFill>
                <a:latin typeface="휴먼엑스포" pitchFamily="18" charset="-127"/>
                <a:ea typeface="휴먼엑스포" pitchFamily="18" charset="-127"/>
              </a:rPr>
              <a:t>골격근의 적응현상</a:t>
            </a:r>
            <a:r>
              <a:rPr lang="ko-KR" altLang="en-US" sz="2400" dirty="0" smtClean="0">
                <a:latin typeface="휴먼엑스포" pitchFamily="18" charset="-127"/>
                <a:ea typeface="휴먼엑스포" pitchFamily="18" charset="-127"/>
              </a:rPr>
              <a:t> </a:t>
            </a:r>
            <a:r>
              <a:rPr lang="en-US" altLang="ko-KR" sz="2400" dirty="0" smtClean="0">
                <a:latin typeface="휴먼엑스포" pitchFamily="18" charset="-127"/>
                <a:ea typeface="휴먼엑스포" pitchFamily="18" charset="-127"/>
              </a:rPr>
              <a:t>: </a:t>
            </a:r>
            <a:r>
              <a:rPr lang="ko-KR" altLang="en-US" sz="2400" dirty="0" smtClean="0">
                <a:latin typeface="휴먼엑스포" pitchFamily="18" charset="-127"/>
                <a:ea typeface="휴먼엑스포" pitchFamily="18" charset="-127"/>
              </a:rPr>
              <a:t>근섬유의 크기 증가</a:t>
            </a:r>
            <a:r>
              <a:rPr lang="en-US" altLang="ko-KR" sz="2400" b="1" dirty="0" smtClean="0">
                <a:latin typeface="Times New Roman" pitchFamily="18" charset="0"/>
                <a:ea typeface="휴먼엑스포" pitchFamily="18" charset="-127"/>
                <a:cs typeface="Times New Roman" pitchFamily="18" charset="0"/>
              </a:rPr>
              <a:t>,</a:t>
            </a:r>
            <a:r>
              <a:rPr lang="en-US" altLang="ko-KR" sz="2400" dirty="0" smtClean="0">
                <a:latin typeface="휴먼엑스포" pitchFamily="18" charset="-127"/>
                <a:ea typeface="휴먼엑스포" pitchFamily="18" charset="-127"/>
              </a:rPr>
              <a:t> </a:t>
            </a:r>
            <a:r>
              <a:rPr lang="ko-KR" altLang="en-US" sz="2400" dirty="0" smtClean="0">
                <a:latin typeface="휴먼엑스포" pitchFamily="18" charset="-127"/>
                <a:ea typeface="휴먼엑스포" pitchFamily="18" charset="-127"/>
              </a:rPr>
              <a:t>결합조직의 양 증가</a:t>
            </a:r>
            <a:r>
              <a:rPr lang="en-US" altLang="ko-KR" sz="2400" b="1" dirty="0" smtClean="0">
                <a:latin typeface="Times New Roman" pitchFamily="18" charset="0"/>
                <a:ea typeface="휴먼엑스포" pitchFamily="18" charset="-127"/>
                <a:cs typeface="Times New Roman" pitchFamily="18" charset="0"/>
              </a:rPr>
              <a:t>,</a:t>
            </a:r>
            <a:r>
              <a:rPr lang="en-US" altLang="ko-KR" sz="2400" dirty="0" smtClean="0">
                <a:latin typeface="휴먼엑스포" pitchFamily="18" charset="-127"/>
                <a:ea typeface="휴먼엑스포" pitchFamily="18" charset="-127"/>
              </a:rPr>
              <a:t> </a:t>
            </a:r>
            <a:r>
              <a:rPr lang="ko-KR" altLang="en-US" sz="2400" dirty="0" smtClean="0">
                <a:latin typeface="휴먼엑스포" pitchFamily="18" charset="-127"/>
                <a:ea typeface="휴먼엑스포" pitchFamily="18" charset="-127"/>
              </a:rPr>
              <a:t>근육세포의 대사관련 효소의 기능 향상</a:t>
            </a:r>
            <a:r>
              <a:rPr lang="en-US" altLang="ko-KR" sz="2400" b="1" dirty="0" smtClean="0">
                <a:latin typeface="Times New Roman" pitchFamily="18" charset="0"/>
                <a:ea typeface="휴먼엑스포" pitchFamily="18" charset="-127"/>
                <a:cs typeface="Times New Roman" pitchFamily="18" charset="0"/>
              </a:rPr>
              <a:t>,</a:t>
            </a:r>
            <a:r>
              <a:rPr lang="ko-KR" altLang="en-US" sz="2400" dirty="0" smtClean="0">
                <a:latin typeface="휴먼엑스포" pitchFamily="18" charset="-127"/>
                <a:ea typeface="휴먼엑스포" pitchFamily="18" charset="-127"/>
              </a:rPr>
              <a:t>근육 단백질과 근 글리코겐 농도의 증가</a:t>
            </a:r>
            <a:endParaRPr lang="en-US" altLang="ko-KR" sz="2400" dirty="0" smtClean="0">
              <a:latin typeface="휴먼엑스포" pitchFamily="18" charset="-127"/>
              <a:ea typeface="휴먼엑스포" pitchFamily="18" charset="-127"/>
            </a:endParaRPr>
          </a:p>
        </p:txBody>
      </p:sp>
      <p:sp>
        <p:nvSpPr>
          <p:cNvPr id="6" name="제목 2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1143000"/>
          </a:xfrm>
        </p:spPr>
        <p:txBody>
          <a:bodyPr/>
          <a:lstStyle/>
          <a:p>
            <a:r>
              <a:rPr lang="ko-KR" altLang="en-US" dirty="0" smtClean="0">
                <a:latin typeface="휴먼엑스포" pitchFamily="18" charset="-127"/>
                <a:ea typeface="휴먼엑스포" pitchFamily="18" charset="-127"/>
              </a:rPr>
              <a:t>체급경기 종목의 훈련 시 식사</a:t>
            </a:r>
            <a:endParaRPr lang="ko-KR" altLang="en-US" dirty="0">
              <a:latin typeface="휴먼엑스포" pitchFamily="18" charset="-127"/>
              <a:ea typeface="휴먼엑스포" pitchFamily="18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제목 2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1143000"/>
          </a:xfrm>
        </p:spPr>
        <p:txBody>
          <a:bodyPr/>
          <a:lstStyle/>
          <a:p>
            <a:r>
              <a:rPr lang="ko-KR" altLang="en-US" dirty="0" smtClean="0">
                <a:latin typeface="휴먼엑스포" pitchFamily="18" charset="-127"/>
                <a:ea typeface="휴먼엑스포" pitchFamily="18" charset="-127"/>
              </a:rPr>
              <a:t>체급경기 종목의 경기 전</a:t>
            </a:r>
            <a:r>
              <a:rPr lang="en-US" altLang="ko-KR" b="1" dirty="0" smtClean="0">
                <a:latin typeface="Times New Roman" pitchFamily="18" charset="0"/>
                <a:ea typeface="휴먼엑스포" pitchFamily="18" charset="-127"/>
                <a:cs typeface="Times New Roman" pitchFamily="18" charset="0"/>
              </a:rPr>
              <a:t>·</a:t>
            </a:r>
            <a:r>
              <a:rPr lang="ko-KR" altLang="en-US" dirty="0" smtClean="0">
                <a:latin typeface="휴먼엑스포" pitchFamily="18" charset="-127"/>
                <a:ea typeface="휴먼엑스포" pitchFamily="18" charset="-127"/>
              </a:rPr>
              <a:t>후 식사</a:t>
            </a:r>
            <a:endParaRPr lang="ko-KR" altLang="en-US" dirty="0">
              <a:latin typeface="휴먼엑스포" pitchFamily="18" charset="-127"/>
              <a:ea typeface="휴먼엑스포" pitchFamily="18" charset="-127"/>
            </a:endParaRPr>
          </a:p>
        </p:txBody>
      </p:sp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374848" y="1884724"/>
            <a:ext cx="8229600" cy="2840420"/>
          </a:xfrm>
        </p:spPr>
        <p:txBody>
          <a:bodyPr/>
          <a:lstStyle/>
          <a:p>
            <a:pPr lvl="1"/>
            <a:r>
              <a:rPr lang="ko-KR" altLang="en-US" sz="2400" dirty="0" smtClean="0">
                <a:solidFill>
                  <a:srgbClr val="0033CC"/>
                </a:solidFill>
                <a:latin typeface="휴먼엑스포" pitchFamily="18" charset="-127"/>
                <a:ea typeface="휴먼엑스포" pitchFamily="18" charset="-127"/>
              </a:rPr>
              <a:t>목표</a:t>
            </a:r>
            <a:r>
              <a:rPr lang="ko-KR" altLang="en-US" sz="2400" dirty="0" smtClean="0">
                <a:latin typeface="휴먼엑스포" pitchFamily="18" charset="-127"/>
                <a:ea typeface="휴먼엑스포" pitchFamily="18" charset="-127"/>
              </a:rPr>
              <a:t> </a:t>
            </a:r>
            <a:r>
              <a:rPr lang="en-US" altLang="ko-KR" sz="2400" b="1" dirty="0" smtClean="0">
                <a:latin typeface="Times New Roman" pitchFamily="18" charset="0"/>
                <a:ea typeface="휴먼엑스포" pitchFamily="18" charset="-127"/>
                <a:cs typeface="Times New Roman" pitchFamily="18" charset="0"/>
              </a:rPr>
              <a:t>:</a:t>
            </a:r>
            <a:r>
              <a:rPr lang="en-US" altLang="ko-KR" sz="2400" dirty="0" smtClean="0">
                <a:latin typeface="휴먼엑스포" pitchFamily="18" charset="-127"/>
                <a:ea typeface="휴먼엑스포" pitchFamily="18" charset="-127"/>
              </a:rPr>
              <a:t> </a:t>
            </a:r>
            <a:r>
              <a:rPr lang="ko-KR" altLang="en-US" sz="2400" dirty="0" smtClean="0">
                <a:solidFill>
                  <a:srgbClr val="FF0000"/>
                </a:solidFill>
                <a:latin typeface="휴먼엑스포" pitchFamily="18" charset="-127"/>
                <a:ea typeface="휴먼엑스포" pitchFamily="18" charset="-127"/>
              </a:rPr>
              <a:t>에너지 공급</a:t>
            </a:r>
            <a:r>
              <a:rPr lang="en-US" altLang="ko-KR" sz="2400" b="1" dirty="0" smtClean="0">
                <a:solidFill>
                  <a:srgbClr val="FF0000"/>
                </a:solidFill>
                <a:latin typeface="Times New Roman" pitchFamily="18" charset="0"/>
                <a:ea typeface="휴먼엑스포" pitchFamily="18" charset="-127"/>
                <a:cs typeface="Times New Roman" pitchFamily="18" charset="0"/>
              </a:rPr>
              <a:t>,</a:t>
            </a:r>
            <a:r>
              <a:rPr lang="en-US" altLang="ko-KR" sz="2400" dirty="0" smtClean="0">
                <a:solidFill>
                  <a:srgbClr val="FF0000"/>
                </a:solidFill>
                <a:latin typeface="휴먼엑스포" pitchFamily="18" charset="-127"/>
                <a:ea typeface="휴먼엑스포" pitchFamily="18" charset="-127"/>
              </a:rPr>
              <a:t> </a:t>
            </a:r>
            <a:r>
              <a:rPr lang="ko-KR" altLang="en-US" sz="2400" dirty="0" smtClean="0">
                <a:solidFill>
                  <a:srgbClr val="FF0000"/>
                </a:solidFill>
                <a:latin typeface="휴먼엑스포" pitchFamily="18" charset="-127"/>
                <a:ea typeface="휴먼엑스포" pitchFamily="18" charset="-127"/>
              </a:rPr>
              <a:t>에너지 발생 반응 원활</a:t>
            </a:r>
            <a:r>
              <a:rPr lang="en-US" altLang="ko-KR" sz="2400" b="1" dirty="0" smtClean="0">
                <a:solidFill>
                  <a:srgbClr val="FF0000"/>
                </a:solidFill>
                <a:latin typeface="Times New Roman" pitchFamily="18" charset="0"/>
                <a:ea typeface="휴먼엑스포" pitchFamily="18" charset="-127"/>
                <a:cs typeface="Times New Roman" pitchFamily="18" charset="0"/>
              </a:rPr>
              <a:t>,</a:t>
            </a:r>
            <a:r>
              <a:rPr lang="en-US" altLang="ko-KR" sz="2400" dirty="0" smtClean="0">
                <a:solidFill>
                  <a:srgbClr val="FF0000"/>
                </a:solidFill>
                <a:latin typeface="휴먼엑스포" pitchFamily="18" charset="-127"/>
                <a:ea typeface="휴먼엑스포" pitchFamily="18" charset="-127"/>
              </a:rPr>
              <a:t> </a:t>
            </a:r>
            <a:r>
              <a:rPr lang="ko-KR" altLang="en-US" sz="2400" dirty="0" smtClean="0">
                <a:solidFill>
                  <a:srgbClr val="FF0000"/>
                </a:solidFill>
                <a:latin typeface="휴먼엑스포" pitchFamily="18" charset="-127"/>
                <a:ea typeface="휴먼엑스포" pitchFamily="18" charset="-127"/>
              </a:rPr>
              <a:t>조기 피로 예방</a:t>
            </a:r>
            <a:endParaRPr lang="en-US" altLang="ko-KR" sz="2400" dirty="0" smtClean="0">
              <a:solidFill>
                <a:srgbClr val="FF0000"/>
              </a:solidFill>
              <a:latin typeface="휴먼엑스포" pitchFamily="18" charset="-127"/>
              <a:ea typeface="휴먼엑스포" pitchFamily="18" charset="-127"/>
            </a:endParaRPr>
          </a:p>
          <a:p>
            <a:pPr lvl="2"/>
            <a:r>
              <a:rPr lang="ko-KR" altLang="en-US" sz="2400" dirty="0" smtClean="0">
                <a:latin typeface="휴먼엑스포" pitchFamily="18" charset="-127"/>
                <a:ea typeface="휴먼엑스포" pitchFamily="18" charset="-127"/>
              </a:rPr>
              <a:t>음식물의 소화와 흡수고려</a:t>
            </a:r>
            <a:r>
              <a:rPr lang="en-US" altLang="ko-KR" sz="2400" b="1" dirty="0" smtClean="0">
                <a:latin typeface="Times New Roman" pitchFamily="18" charset="0"/>
                <a:ea typeface="휴먼엑스포" pitchFamily="18" charset="-127"/>
                <a:cs typeface="Times New Roman" pitchFamily="18" charset="0"/>
              </a:rPr>
              <a:t>(</a:t>
            </a:r>
            <a:r>
              <a:rPr lang="ko-KR" altLang="en-US" sz="2400" dirty="0" smtClean="0">
                <a:latin typeface="휴먼엑스포" pitchFamily="18" charset="-127"/>
                <a:ea typeface="휴먼엑스포" pitchFamily="18" charset="-127"/>
              </a:rPr>
              <a:t>시합 </a:t>
            </a:r>
            <a:r>
              <a:rPr lang="en-US" altLang="ko-KR" sz="2400" b="1" dirty="0" smtClean="0">
                <a:latin typeface="Times New Roman" pitchFamily="18" charset="0"/>
                <a:ea typeface="휴먼엑스포" pitchFamily="18" charset="-127"/>
                <a:cs typeface="Times New Roman" pitchFamily="18" charset="0"/>
              </a:rPr>
              <a:t>1</a:t>
            </a:r>
            <a:r>
              <a:rPr lang="ko-KR" altLang="en-US" sz="2400" dirty="0" smtClean="0">
                <a:latin typeface="휴먼엑스포" pitchFamily="18" charset="-127"/>
                <a:ea typeface="휴먼엑스포" pitchFamily="18" charset="-127"/>
              </a:rPr>
              <a:t>시간 </a:t>
            </a:r>
            <a:r>
              <a:rPr lang="en-US" altLang="ko-KR" sz="2400" b="1" dirty="0" smtClean="0">
                <a:latin typeface="Times New Roman" pitchFamily="18" charset="0"/>
                <a:ea typeface="휴먼엑스포" pitchFamily="18" charset="-127"/>
                <a:cs typeface="Times New Roman" pitchFamily="18" charset="0"/>
              </a:rPr>
              <a:t>30</a:t>
            </a:r>
            <a:r>
              <a:rPr lang="ko-KR" altLang="en-US" sz="2400" dirty="0" smtClean="0">
                <a:latin typeface="휴먼엑스포" pitchFamily="18" charset="-127"/>
                <a:ea typeface="휴먼엑스포" pitchFamily="18" charset="-127"/>
              </a:rPr>
              <a:t>분전 </a:t>
            </a:r>
            <a:r>
              <a:rPr lang="en-US" altLang="ko-KR" sz="2400" b="1" dirty="0" smtClean="0">
                <a:latin typeface="Times New Roman" pitchFamily="18" charset="0"/>
                <a:ea typeface="휴먼엑스포" pitchFamily="18" charset="-127"/>
                <a:cs typeface="Times New Roman" pitchFamily="18" charset="0"/>
              </a:rPr>
              <a:t>500kcal </a:t>
            </a:r>
            <a:r>
              <a:rPr lang="ko-KR" altLang="en-US" sz="2400" dirty="0" smtClean="0">
                <a:latin typeface="휴먼엑스포" pitchFamily="18" charset="-127"/>
                <a:ea typeface="휴먼엑스포" pitchFamily="18" charset="-127"/>
              </a:rPr>
              <a:t>섭취</a:t>
            </a:r>
            <a:r>
              <a:rPr lang="en-US" altLang="ko-KR" sz="2400" dirty="0" smtClean="0">
                <a:latin typeface="휴먼엑스포" pitchFamily="18" charset="-127"/>
                <a:ea typeface="휴먼엑스포" pitchFamily="18" charset="-127"/>
              </a:rPr>
              <a:t> </a:t>
            </a:r>
            <a:r>
              <a:rPr lang="ko-KR" altLang="en-US" sz="2400" dirty="0" smtClean="0">
                <a:latin typeface="휴먼엑스포" pitchFamily="18" charset="-127"/>
                <a:ea typeface="휴먼엑스포" pitchFamily="18" charset="-127"/>
              </a:rPr>
              <a:t>권장</a:t>
            </a:r>
            <a:r>
              <a:rPr lang="en-US" altLang="ko-KR" sz="2400" b="1" dirty="0" smtClean="0">
                <a:latin typeface="Times New Roman" pitchFamily="18" charset="0"/>
                <a:ea typeface="휴먼엑스포" pitchFamily="18" charset="-127"/>
                <a:cs typeface="Times New Roman" pitchFamily="18" charset="0"/>
              </a:rPr>
              <a:t>)</a:t>
            </a:r>
          </a:p>
          <a:p>
            <a:pPr lvl="2"/>
            <a:r>
              <a:rPr lang="ko-KR" altLang="en-US" sz="2400" u="sng" dirty="0" smtClean="0">
                <a:latin typeface="휴먼엑스포" pitchFamily="18" charset="-127"/>
                <a:ea typeface="휴먼엑스포" pitchFamily="18" charset="-127"/>
              </a:rPr>
              <a:t>당질 위주</a:t>
            </a:r>
            <a:r>
              <a:rPr lang="en-US" altLang="ko-KR" sz="2400" b="1" dirty="0" smtClean="0">
                <a:latin typeface="Times New Roman" pitchFamily="18" charset="0"/>
                <a:ea typeface="휴먼엑스포" pitchFamily="18" charset="-127"/>
                <a:cs typeface="Times New Roman" pitchFamily="18" charset="0"/>
              </a:rPr>
              <a:t>,</a:t>
            </a:r>
            <a:r>
              <a:rPr lang="en-US" altLang="ko-KR" sz="2400" dirty="0" smtClean="0">
                <a:latin typeface="휴먼엑스포" pitchFamily="18" charset="-127"/>
                <a:ea typeface="휴먼엑스포" pitchFamily="18" charset="-127"/>
              </a:rPr>
              <a:t> </a:t>
            </a:r>
            <a:r>
              <a:rPr lang="ko-KR" altLang="en-US" sz="2400" u="sng" dirty="0" smtClean="0">
                <a:latin typeface="휴먼엑스포" pitchFamily="18" charset="-127"/>
                <a:ea typeface="휴먼엑스포" pitchFamily="18" charset="-127"/>
              </a:rPr>
              <a:t>지방과 단백질 최소화</a:t>
            </a:r>
            <a:r>
              <a:rPr lang="en-US" altLang="ko-KR" sz="2400" b="1" dirty="0" smtClean="0">
                <a:latin typeface="Times New Roman" pitchFamily="18" charset="0"/>
                <a:ea typeface="휴먼엑스포" pitchFamily="18" charset="-127"/>
                <a:cs typeface="Times New Roman" pitchFamily="18" charset="0"/>
              </a:rPr>
              <a:t>,</a:t>
            </a:r>
            <a:r>
              <a:rPr lang="en-US" altLang="ko-KR" sz="2400" dirty="0" smtClean="0">
                <a:latin typeface="휴먼엑스포" pitchFamily="18" charset="-127"/>
                <a:ea typeface="휴먼엑스포" pitchFamily="18" charset="-127"/>
              </a:rPr>
              <a:t> </a:t>
            </a:r>
            <a:r>
              <a:rPr lang="ko-KR" altLang="en-US" sz="2400" u="sng" dirty="0" smtClean="0">
                <a:latin typeface="휴먼엑스포" pitchFamily="18" charset="-127"/>
                <a:ea typeface="휴먼엑스포" pitchFamily="18" charset="-127"/>
              </a:rPr>
              <a:t>날 것과 섬유질 제한</a:t>
            </a:r>
            <a:r>
              <a:rPr lang="en-US" altLang="ko-KR" sz="2400" b="1" dirty="0" smtClean="0">
                <a:latin typeface="Times New Roman" pitchFamily="18" charset="0"/>
                <a:ea typeface="휴먼엑스포" pitchFamily="18" charset="-127"/>
                <a:cs typeface="Times New Roman" pitchFamily="18" charset="0"/>
              </a:rPr>
              <a:t>,</a:t>
            </a:r>
            <a:r>
              <a:rPr lang="en-US" altLang="ko-KR" sz="2400" dirty="0" smtClean="0">
                <a:latin typeface="휴먼엑스포" pitchFamily="18" charset="-127"/>
                <a:ea typeface="휴먼엑스포" pitchFamily="18" charset="-127"/>
              </a:rPr>
              <a:t> </a:t>
            </a:r>
            <a:r>
              <a:rPr lang="ko-KR" altLang="en-US" sz="2400" u="sng" dirty="0" smtClean="0">
                <a:latin typeface="휴먼엑스포" pitchFamily="18" charset="-127"/>
                <a:ea typeface="휴먼엑스포" pitchFamily="18" charset="-127"/>
              </a:rPr>
              <a:t>소화가 용이한 조리법과 식품 이용</a:t>
            </a:r>
            <a:endParaRPr lang="en-US" altLang="ko-KR" sz="2400" u="sng" dirty="0" smtClean="0">
              <a:latin typeface="휴먼엑스포" pitchFamily="18" charset="-127"/>
              <a:ea typeface="휴먼엑스포" pitchFamily="18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457200" y="1020628"/>
            <a:ext cx="8229600" cy="4712628"/>
          </a:xfrm>
        </p:spPr>
        <p:txBody>
          <a:bodyPr>
            <a:normAutofit lnSpcReduction="10000"/>
          </a:bodyPr>
          <a:lstStyle/>
          <a:p>
            <a:r>
              <a:rPr lang="ko-KR" altLang="en-US" sz="2800" b="0" dirty="0" smtClean="0">
                <a:latin typeface="휴먼엑스포" pitchFamily="18" charset="-127"/>
                <a:ea typeface="휴먼엑스포" pitchFamily="18" charset="-127"/>
              </a:rPr>
              <a:t>체급경기 종목 전의 주의사항</a:t>
            </a:r>
            <a:endParaRPr lang="en-US" altLang="ko-KR" sz="2800" b="0" dirty="0" smtClean="0">
              <a:latin typeface="휴먼엑스포" pitchFamily="18" charset="-127"/>
              <a:ea typeface="휴먼엑스포" pitchFamily="18" charset="-127"/>
            </a:endParaRPr>
          </a:p>
          <a:p>
            <a:pPr lvl="1"/>
            <a:r>
              <a:rPr lang="ko-KR" altLang="en-US" sz="2400" dirty="0" smtClean="0">
                <a:solidFill>
                  <a:srgbClr val="FF0000"/>
                </a:solidFill>
                <a:latin typeface="휴먼엑스포" pitchFamily="18" charset="-127"/>
                <a:ea typeface="휴먼엑스포" pitchFamily="18" charset="-127"/>
              </a:rPr>
              <a:t>적정 체중의 유지</a:t>
            </a:r>
            <a:endParaRPr lang="en-US" altLang="ko-KR" sz="2400" dirty="0" smtClean="0">
              <a:solidFill>
                <a:srgbClr val="FF0000"/>
              </a:solidFill>
              <a:latin typeface="휴먼엑스포" pitchFamily="18" charset="-127"/>
              <a:ea typeface="휴먼엑스포" pitchFamily="18" charset="-127"/>
            </a:endParaRPr>
          </a:p>
          <a:p>
            <a:pPr lvl="2"/>
            <a:r>
              <a:rPr lang="ko-KR" altLang="en-US" sz="2400" dirty="0" err="1" smtClean="0">
                <a:latin typeface="휴먼엑스포" pitchFamily="18" charset="-127"/>
                <a:ea typeface="휴먼엑스포" pitchFamily="18" charset="-127"/>
              </a:rPr>
              <a:t>훈령량</a:t>
            </a:r>
            <a:r>
              <a:rPr lang="ko-KR" altLang="en-US" sz="2400" dirty="0" smtClean="0">
                <a:latin typeface="휴먼엑스포" pitchFamily="18" charset="-127"/>
                <a:ea typeface="휴먼엑스포" pitchFamily="18" charset="-127"/>
              </a:rPr>
              <a:t> 감소를 감안한 섭취량 조절을 통해 에너지 균형 조절</a:t>
            </a:r>
            <a:endParaRPr lang="en-US" altLang="ko-KR" sz="2400" dirty="0" smtClean="0">
              <a:latin typeface="휴먼엑스포" pitchFamily="18" charset="-127"/>
              <a:ea typeface="휴먼엑스포" pitchFamily="18" charset="-127"/>
            </a:endParaRPr>
          </a:p>
          <a:p>
            <a:pPr lvl="1"/>
            <a:r>
              <a:rPr lang="ko-KR" altLang="en-US" sz="2400" dirty="0" smtClean="0">
                <a:solidFill>
                  <a:srgbClr val="FF0000"/>
                </a:solidFill>
                <a:latin typeface="휴먼엑스포" pitchFamily="18" charset="-127"/>
                <a:ea typeface="휴먼엑스포" pitchFamily="18" charset="-127"/>
              </a:rPr>
              <a:t>미네랄</a:t>
            </a:r>
            <a:r>
              <a:rPr lang="en-US" altLang="ko-KR" sz="2400" b="1" dirty="0" smtClean="0">
                <a:solidFill>
                  <a:srgbClr val="FF0000"/>
                </a:solidFill>
                <a:latin typeface="Times New Roman" pitchFamily="18" charset="0"/>
                <a:ea typeface="휴먼엑스포" pitchFamily="18" charset="-127"/>
                <a:cs typeface="Times New Roman" pitchFamily="18" charset="0"/>
              </a:rPr>
              <a:t>,</a:t>
            </a:r>
            <a:r>
              <a:rPr lang="en-US" altLang="ko-KR" sz="2400" dirty="0" smtClean="0">
                <a:solidFill>
                  <a:srgbClr val="FF0000"/>
                </a:solidFill>
                <a:latin typeface="휴먼엑스포" pitchFamily="18" charset="-127"/>
                <a:ea typeface="휴먼엑스포" pitchFamily="18" charset="-127"/>
              </a:rPr>
              <a:t> </a:t>
            </a:r>
            <a:r>
              <a:rPr lang="ko-KR" altLang="en-US" sz="2400" dirty="0" err="1" smtClean="0">
                <a:solidFill>
                  <a:srgbClr val="FF0000"/>
                </a:solidFill>
                <a:latin typeface="휴먼엑스포" pitchFamily="18" charset="-127"/>
                <a:ea typeface="휴먼엑스포" pitchFamily="18" charset="-127"/>
              </a:rPr>
              <a:t>비타민류</a:t>
            </a:r>
            <a:r>
              <a:rPr lang="ko-KR" altLang="en-US" sz="2400" dirty="0" smtClean="0">
                <a:solidFill>
                  <a:srgbClr val="FF0000"/>
                </a:solidFill>
                <a:latin typeface="휴먼엑스포" pitchFamily="18" charset="-127"/>
                <a:ea typeface="휴먼엑스포" pitchFamily="18" charset="-127"/>
              </a:rPr>
              <a:t> 섭취</a:t>
            </a:r>
            <a:endParaRPr lang="en-US" altLang="ko-KR" sz="2400" dirty="0" smtClean="0">
              <a:solidFill>
                <a:srgbClr val="FF0000"/>
              </a:solidFill>
              <a:latin typeface="휴먼엑스포" pitchFamily="18" charset="-127"/>
              <a:ea typeface="휴먼엑스포" pitchFamily="18" charset="-127"/>
            </a:endParaRPr>
          </a:p>
          <a:p>
            <a:pPr lvl="2"/>
            <a:r>
              <a:rPr lang="ko-KR" altLang="en-US" sz="2400" dirty="0" smtClean="0">
                <a:latin typeface="휴먼엑스포" pitchFamily="18" charset="-127"/>
                <a:ea typeface="휴먼엑스포" pitchFamily="18" charset="-127"/>
              </a:rPr>
              <a:t>영양섭취 </a:t>
            </a:r>
            <a:r>
              <a:rPr lang="en-US" altLang="ko-KR" sz="2400" b="1" dirty="0" smtClean="0">
                <a:latin typeface="Times New Roman" pitchFamily="18" charset="0"/>
                <a:ea typeface="휴먼엑스포" pitchFamily="18" charset="-127"/>
                <a:cs typeface="Times New Roman" pitchFamily="18" charset="0"/>
              </a:rPr>
              <a:t>:</a:t>
            </a:r>
            <a:r>
              <a:rPr lang="en-US" altLang="ko-KR" sz="2400" dirty="0" smtClean="0">
                <a:latin typeface="휴먼엑스포" pitchFamily="18" charset="-127"/>
                <a:ea typeface="휴먼엑스포" pitchFamily="18" charset="-127"/>
              </a:rPr>
              <a:t> </a:t>
            </a:r>
            <a:r>
              <a:rPr lang="ko-KR" altLang="en-US" sz="2400" dirty="0" smtClean="0">
                <a:latin typeface="휴먼엑스포" pitchFamily="18" charset="-127"/>
                <a:ea typeface="휴먼엑스포" pitchFamily="18" charset="-127"/>
              </a:rPr>
              <a:t>위의 부담 최소화를 위해 나누어 먹거나 소화제 복용</a:t>
            </a:r>
            <a:endParaRPr lang="en-US" altLang="ko-KR" sz="2400" dirty="0" smtClean="0">
              <a:latin typeface="휴먼엑스포" pitchFamily="18" charset="-127"/>
              <a:ea typeface="휴먼엑스포" pitchFamily="18" charset="-127"/>
            </a:endParaRPr>
          </a:p>
          <a:p>
            <a:pPr lvl="2"/>
            <a:r>
              <a:rPr lang="ko-KR" altLang="en-US" sz="2400" dirty="0" smtClean="0">
                <a:latin typeface="휴먼엑스포" pitchFamily="18" charset="-127"/>
                <a:ea typeface="휴먼엑스포" pitchFamily="18" charset="-127"/>
              </a:rPr>
              <a:t>시합 당일 식사량 조절 </a:t>
            </a:r>
            <a:r>
              <a:rPr lang="en-US" altLang="ko-KR" sz="2400" b="1" dirty="0" smtClean="0">
                <a:latin typeface="Times New Roman" pitchFamily="18" charset="0"/>
                <a:ea typeface="휴먼엑스포" pitchFamily="18" charset="-127"/>
                <a:cs typeface="Times New Roman" pitchFamily="18" charset="0"/>
              </a:rPr>
              <a:t>:</a:t>
            </a:r>
            <a:r>
              <a:rPr lang="en-US" altLang="ko-KR" sz="2400" dirty="0" smtClean="0">
                <a:latin typeface="휴먼엑스포" pitchFamily="18" charset="-127"/>
                <a:ea typeface="휴먼엑스포" pitchFamily="18" charset="-127"/>
              </a:rPr>
              <a:t> </a:t>
            </a:r>
            <a:r>
              <a:rPr lang="ko-KR" altLang="en-US" sz="2400" dirty="0" smtClean="0">
                <a:latin typeface="휴먼엑스포" pitchFamily="18" charset="-127"/>
                <a:ea typeface="휴먼엑스포" pitchFamily="18" charset="-127"/>
              </a:rPr>
              <a:t>보통 식사와 비슷한 양의 식사를 하되 시합 전 끼니의 양을 약간 줄이고</a:t>
            </a:r>
            <a:r>
              <a:rPr lang="en-US" altLang="ko-KR" sz="2400" b="1" dirty="0" smtClean="0">
                <a:latin typeface="Times New Roman" pitchFamily="18" charset="0"/>
                <a:ea typeface="휴먼엑스포" pitchFamily="18" charset="-127"/>
                <a:cs typeface="Times New Roman" pitchFamily="18" charset="0"/>
              </a:rPr>
              <a:t>,</a:t>
            </a:r>
            <a:r>
              <a:rPr lang="en-US" altLang="ko-KR" sz="2400" dirty="0" smtClean="0">
                <a:latin typeface="휴먼엑스포" pitchFamily="18" charset="-127"/>
                <a:ea typeface="휴먼엑스포" pitchFamily="18" charset="-127"/>
              </a:rPr>
              <a:t> </a:t>
            </a:r>
            <a:r>
              <a:rPr lang="ko-KR" altLang="en-US" sz="2400" dirty="0" smtClean="0">
                <a:latin typeface="휴먼엑스포" pitchFamily="18" charset="-127"/>
                <a:ea typeface="휴먼엑스포" pitchFamily="18" charset="-127"/>
              </a:rPr>
              <a:t>공복이 길어질 경우 가벼운 간식 섭취</a:t>
            </a:r>
            <a:endParaRPr lang="en-US" altLang="ko-KR" sz="2400" dirty="0" smtClean="0">
              <a:latin typeface="휴먼엑스포" pitchFamily="18" charset="-127"/>
              <a:ea typeface="휴먼엑스포" pitchFamily="18" charset="-127"/>
            </a:endParaRPr>
          </a:p>
          <a:p>
            <a:pPr lvl="2"/>
            <a:endParaRPr lang="en-US" altLang="ko-KR" sz="2400" dirty="0" smtClean="0">
              <a:latin typeface="휴먼엑스포" pitchFamily="18" charset="-127"/>
              <a:ea typeface="휴먼엑스포" pitchFamily="18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502</TotalTime>
  <Words>714</Words>
  <Application>Microsoft Office PowerPoint</Application>
  <PresentationFormat>화면 슬라이드 쇼(4:3)</PresentationFormat>
  <Paragraphs>93</Paragraphs>
  <Slides>16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16</vt:i4>
      </vt:variant>
    </vt:vector>
  </HeadingPairs>
  <TitlesOfParts>
    <vt:vector size="17" baseType="lpstr">
      <vt:lpstr>Office 테마</vt:lpstr>
      <vt:lpstr>슬라이드 1</vt:lpstr>
      <vt:lpstr>체중조절을 위한 운동영양</vt:lpstr>
      <vt:lpstr>체중조절을 위한 운동영양</vt:lpstr>
      <vt:lpstr>슬라이드 4</vt:lpstr>
      <vt:lpstr>슬라이드 5</vt:lpstr>
      <vt:lpstr>체급경기 종목의 훈련 시 식사</vt:lpstr>
      <vt:lpstr>체급경기 종목의 훈련 시 식사</vt:lpstr>
      <vt:lpstr>체급경기 종목의 경기 전·후 식사</vt:lpstr>
      <vt:lpstr>슬라이드 9</vt:lpstr>
      <vt:lpstr>슬라이드 10</vt:lpstr>
      <vt:lpstr>슬라이드 11</vt:lpstr>
      <vt:lpstr>슬라이드 12</vt:lpstr>
      <vt:lpstr>체급경기에 효과적인 보충제</vt:lpstr>
      <vt:lpstr>슬라이드 14</vt:lpstr>
      <vt:lpstr>슬라이드 15</vt:lpstr>
      <vt:lpstr>슬라이드 16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사진 앨범</dc:title>
  <dc:creator>BB</dc:creator>
  <cp:lastModifiedBy>허선</cp:lastModifiedBy>
  <cp:revision>59</cp:revision>
  <dcterms:created xsi:type="dcterms:W3CDTF">2011-08-24T08:44:22Z</dcterms:created>
  <dcterms:modified xsi:type="dcterms:W3CDTF">2014-05-15T03:52:41Z</dcterms:modified>
</cp:coreProperties>
</file>