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257" r:id="rId2"/>
    <p:sldId id="305" r:id="rId3"/>
    <p:sldId id="306" r:id="rId4"/>
    <p:sldId id="307" r:id="rId5"/>
    <p:sldId id="321" r:id="rId6"/>
    <p:sldId id="331" r:id="rId7"/>
    <p:sldId id="280" r:id="rId8"/>
    <p:sldId id="308" r:id="rId9"/>
    <p:sldId id="309" r:id="rId10"/>
    <p:sldId id="310" r:id="rId11"/>
    <p:sldId id="311" r:id="rId12"/>
    <p:sldId id="322" r:id="rId13"/>
    <p:sldId id="312" r:id="rId14"/>
    <p:sldId id="283" r:id="rId15"/>
    <p:sldId id="329" r:id="rId16"/>
    <p:sldId id="330" r:id="rId17"/>
    <p:sldId id="323" r:id="rId18"/>
    <p:sldId id="327" r:id="rId19"/>
    <p:sldId id="313" r:id="rId20"/>
    <p:sldId id="314" r:id="rId21"/>
    <p:sldId id="315" r:id="rId22"/>
    <p:sldId id="328" r:id="rId23"/>
    <p:sldId id="265" r:id="rId24"/>
    <p:sldId id="287" r:id="rId25"/>
    <p:sldId id="284" r:id="rId26"/>
    <p:sldId id="266" r:id="rId27"/>
    <p:sldId id="316" r:id="rId28"/>
    <p:sldId id="267" r:id="rId29"/>
    <p:sldId id="332" r:id="rId30"/>
    <p:sldId id="333" r:id="rId31"/>
    <p:sldId id="268" r:id="rId32"/>
    <p:sldId id="288" r:id="rId33"/>
    <p:sldId id="334" r:id="rId34"/>
    <p:sldId id="320" r:id="rId35"/>
    <p:sldId id="338" r:id="rId36"/>
    <p:sldId id="270" r:id="rId37"/>
    <p:sldId id="339" r:id="rId38"/>
    <p:sldId id="289" r:id="rId39"/>
    <p:sldId id="290" r:id="rId40"/>
    <p:sldId id="340" r:id="rId41"/>
    <p:sldId id="341" r:id="rId42"/>
    <p:sldId id="281" r:id="rId43"/>
    <p:sldId id="300" r:id="rId44"/>
    <p:sldId id="301" r:id="rId45"/>
    <p:sldId id="282" r:id="rId46"/>
    <p:sldId id="291" r:id="rId47"/>
    <p:sldId id="342" r:id="rId48"/>
    <p:sldId id="271" r:id="rId49"/>
    <p:sldId id="292" r:id="rId50"/>
    <p:sldId id="343" r:id="rId51"/>
    <p:sldId id="293" r:id="rId52"/>
    <p:sldId id="274" r:id="rId53"/>
    <p:sldId id="344" r:id="rId54"/>
    <p:sldId id="345" r:id="rId55"/>
    <p:sldId id="346" r:id="rId56"/>
    <p:sldId id="275" r:id="rId57"/>
    <p:sldId id="319" r:id="rId58"/>
    <p:sldId id="347" r:id="rId59"/>
    <p:sldId id="276" r:id="rId60"/>
    <p:sldId id="348" r:id="rId61"/>
    <p:sldId id="349" r:id="rId62"/>
  </p:sldIdLst>
  <p:sldSz cx="9144000" cy="6858000" type="screen4x3"/>
  <p:notesSz cx="6858000" cy="9144000"/>
  <p:photoAlbum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1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16FF42-0CA0-4356-92E5-B47B7908531A}" type="datetimeFigureOut">
              <a:rPr lang="ko-KR" altLang="en-US" smtClean="0"/>
              <a:pPr/>
              <a:t>2015-04-25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A3B4C-A11C-4A7D-BB92-C23B030CAEA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83598-8704-4D9B-AE5D-C9B7B3E038A3}" type="datetimeFigureOut">
              <a:rPr lang="ko-KR" altLang="en-US" smtClean="0"/>
              <a:pPr/>
              <a:t>2015-04-25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80188-04E6-4B4D-97B6-766BB6D5C54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83598-8704-4D9B-AE5D-C9B7B3E038A3}" type="datetimeFigureOut">
              <a:rPr lang="ko-KR" altLang="en-US" smtClean="0"/>
              <a:pPr/>
              <a:t>2015-04-25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80188-04E6-4B4D-97B6-766BB6D5C54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83598-8704-4D9B-AE5D-C9B7B3E038A3}" type="datetimeFigureOut">
              <a:rPr lang="ko-KR" altLang="en-US" smtClean="0"/>
              <a:pPr/>
              <a:t>2015-04-25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80188-04E6-4B4D-97B6-766BB6D5C54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000660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Aft>
                <a:spcPts val="600"/>
              </a:spcAft>
              <a:defRPr sz="2400" b="1">
                <a:solidFill>
                  <a:srgbClr val="7030A0"/>
                </a:solidFill>
              </a:defRPr>
            </a:lvl1pPr>
            <a:lvl2pPr>
              <a:lnSpc>
                <a:spcPct val="110000"/>
              </a:lnSpc>
              <a:spcAft>
                <a:spcPts val="600"/>
              </a:spcAft>
              <a:defRPr sz="2000"/>
            </a:lvl2pPr>
            <a:lvl3pPr>
              <a:lnSpc>
                <a:spcPct val="110000"/>
              </a:lnSpc>
              <a:spcAft>
                <a:spcPts val="600"/>
              </a:spcAft>
              <a:defRPr sz="1800"/>
            </a:lvl3pPr>
            <a:lvl4pPr>
              <a:lnSpc>
                <a:spcPct val="110000"/>
              </a:lnSpc>
              <a:spcAft>
                <a:spcPts val="600"/>
              </a:spcAft>
              <a:defRPr sz="1600"/>
            </a:lvl4pPr>
            <a:lvl5pPr>
              <a:lnSpc>
                <a:spcPct val="110000"/>
              </a:lnSpc>
              <a:spcAft>
                <a:spcPts val="600"/>
              </a:spcAft>
              <a:defRPr sz="1600"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83598-8704-4D9B-AE5D-C9B7B3E038A3}" type="datetimeFigureOut">
              <a:rPr lang="ko-KR" altLang="en-US" smtClean="0"/>
              <a:pPr/>
              <a:t>2015-04-25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80188-04E6-4B4D-97B6-766BB6D5C54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83598-8704-4D9B-AE5D-C9B7B3E038A3}" type="datetimeFigureOut">
              <a:rPr lang="ko-KR" altLang="en-US" smtClean="0"/>
              <a:pPr/>
              <a:t>2015-04-25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80188-04E6-4B4D-97B6-766BB6D5C54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83598-8704-4D9B-AE5D-C9B7B3E038A3}" type="datetimeFigureOut">
              <a:rPr lang="ko-KR" altLang="en-US" smtClean="0"/>
              <a:pPr/>
              <a:t>2015-04-25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80188-04E6-4B4D-97B6-766BB6D5C54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83598-8704-4D9B-AE5D-C9B7B3E038A3}" type="datetimeFigureOut">
              <a:rPr lang="ko-KR" altLang="en-US" smtClean="0"/>
              <a:pPr/>
              <a:t>2015-04-25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80188-04E6-4B4D-97B6-766BB6D5C54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83598-8704-4D9B-AE5D-C9B7B3E038A3}" type="datetimeFigureOut">
              <a:rPr lang="ko-KR" altLang="en-US" smtClean="0"/>
              <a:pPr/>
              <a:t>2015-04-25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80188-04E6-4B4D-97B6-766BB6D5C54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83598-8704-4D9B-AE5D-C9B7B3E038A3}" type="datetimeFigureOut">
              <a:rPr lang="ko-KR" altLang="en-US" smtClean="0"/>
              <a:pPr/>
              <a:t>2015-04-25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80188-04E6-4B4D-97B6-766BB6D5C54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83598-8704-4D9B-AE5D-C9B7B3E038A3}" type="datetimeFigureOut">
              <a:rPr lang="ko-KR" altLang="en-US" smtClean="0"/>
              <a:pPr/>
              <a:t>2015-04-25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80188-04E6-4B4D-97B6-766BB6D5C54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83598-8704-4D9B-AE5D-C9B7B3E038A3}" type="datetimeFigureOut">
              <a:rPr lang="ko-KR" altLang="en-US" smtClean="0"/>
              <a:pPr/>
              <a:t>2015-04-25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80188-04E6-4B4D-97B6-766BB6D5C54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83598-8704-4D9B-AE5D-C9B7B3E038A3}" type="datetimeFigureOut">
              <a:rPr lang="ko-KR" altLang="en-US" smtClean="0"/>
              <a:pPr/>
              <a:t>2015-04-25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80188-04E6-4B4D-97B6-766BB6D5C54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운동영양(개정판)8장_1-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rcRect t="10499" b="41995"/>
          <a:stretch>
            <a:fillRect/>
          </a:stretch>
        </p:blipFill>
        <p:spPr>
          <a:xfrm>
            <a:off x="0" y="571480"/>
            <a:ext cx="9118922" cy="574771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1763688" y="3789040"/>
            <a:ext cx="504056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6300192" y="3789040"/>
            <a:ext cx="136815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1259632" y="1772816"/>
            <a:ext cx="6829747" cy="1953508"/>
            <a:chOff x="1763688" y="1772816"/>
            <a:chExt cx="6829747" cy="1953508"/>
          </a:xfrm>
        </p:grpSpPr>
        <p:pic>
          <p:nvPicPr>
            <p:cNvPr id="54274" name="Picture 2" descr="http://tv02.search.naver.net/ugc?t=470x180&amp;q=http://imgnews.naver.com/image/020/2015/01/08/68969521.1_99_2015010805270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63688" y="1772816"/>
              <a:ext cx="1225337" cy="1953508"/>
            </a:xfrm>
            <a:prstGeom prst="rect">
              <a:avLst/>
            </a:prstGeom>
            <a:noFill/>
          </p:spPr>
        </p:pic>
        <p:pic>
          <p:nvPicPr>
            <p:cNvPr id="54276" name="Picture 4" descr="http://tv02.search.naver.net/ugc?t=470x180&amp;q=http://ncc.phinf.naver.net/20140210_133/13920126135213pmSv_JPEG/0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87824" y="1772816"/>
              <a:ext cx="3048000" cy="1944216"/>
            </a:xfrm>
            <a:prstGeom prst="rect">
              <a:avLst/>
            </a:prstGeom>
            <a:noFill/>
          </p:spPr>
        </p:pic>
        <p:pic>
          <p:nvPicPr>
            <p:cNvPr id="54278" name="Picture 6" descr="http://tv02.search.naver.net/ugc?t=470x180&amp;q=http://blogfiles.naver.net/20141213_179/dancanbang_1418445473012tPTtm_JPEG/%C0%CC%BB%F3%C8%AD02.jpe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12160" y="1772816"/>
              <a:ext cx="2581275" cy="1944216"/>
            </a:xfrm>
            <a:prstGeom prst="rect">
              <a:avLst/>
            </a:prstGeom>
            <a:noFill/>
          </p:spPr>
        </p:pic>
      </p:grpSp>
      <p:sp>
        <p:nvSpPr>
          <p:cNvPr id="6" name="직사각형 5"/>
          <p:cNvSpPr/>
          <p:nvPr/>
        </p:nvSpPr>
        <p:spPr>
          <a:xfrm>
            <a:off x="1112766" y="4131077"/>
            <a:ext cx="71740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800" dirty="0" smtClean="0">
                <a:latin typeface="휴먼엑스포" pitchFamily="18" charset="-127"/>
                <a:ea typeface="휴먼엑스포" pitchFamily="18" charset="-127"/>
              </a:rPr>
              <a:t>체중부하운동은 에너지 소비가 신체질량에</a:t>
            </a:r>
            <a:endParaRPr lang="en-US" altLang="ko-KR" sz="2800" dirty="0" smtClean="0">
              <a:latin typeface="휴먼엑스포" pitchFamily="18" charset="-127"/>
              <a:ea typeface="휴먼엑스포" pitchFamily="18" charset="-127"/>
            </a:endParaRPr>
          </a:p>
          <a:p>
            <a:r>
              <a:rPr lang="ko-KR" altLang="en-US" sz="2800" dirty="0" smtClean="0">
                <a:latin typeface="휴먼엑스포" pitchFamily="18" charset="-127"/>
                <a:ea typeface="휴먼엑스포" pitchFamily="18" charset="-127"/>
              </a:rPr>
              <a:t>직접적으로 비례함</a:t>
            </a:r>
            <a:endParaRPr lang="ko-KR" altLang="en-US" sz="2800" dirty="0"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/>
          <p:cNvGrpSpPr/>
          <p:nvPr/>
        </p:nvGrpSpPr>
        <p:grpSpPr>
          <a:xfrm>
            <a:off x="1730127" y="1844824"/>
            <a:ext cx="5362153" cy="2016224"/>
            <a:chOff x="1658119" y="1844824"/>
            <a:chExt cx="5010150" cy="1714500"/>
          </a:xfrm>
        </p:grpSpPr>
        <p:pic>
          <p:nvPicPr>
            <p:cNvPr id="56322" name="Picture 2" descr="http://tv01.search.naver.net/ugc?t=470x180&amp;q=http://blogfiles.naver.net/20120607_286/ketotopstory_13390585099741AtsD_JPEG/Jim_Bahn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58119" y="1844824"/>
              <a:ext cx="2409825" cy="1714500"/>
            </a:xfrm>
            <a:prstGeom prst="rect">
              <a:avLst/>
            </a:prstGeom>
            <a:noFill/>
          </p:spPr>
        </p:pic>
        <p:pic>
          <p:nvPicPr>
            <p:cNvPr id="56324" name="Picture 4" descr="http://tv02.search.naver.net/ugc?t=470x180&amp;q=http://cafefiles.naver.net/20120903_143/spinal2004_1346653468320JeRGt_JPEG/swimmers_shoulder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67944" y="1844824"/>
              <a:ext cx="2600325" cy="1714500"/>
            </a:xfrm>
            <a:prstGeom prst="rect">
              <a:avLst/>
            </a:prstGeom>
            <a:noFill/>
          </p:spPr>
        </p:pic>
      </p:grpSp>
      <p:sp>
        <p:nvSpPr>
          <p:cNvPr id="9" name="직사각형 8"/>
          <p:cNvSpPr/>
          <p:nvPr/>
        </p:nvSpPr>
        <p:spPr>
          <a:xfrm>
            <a:off x="683568" y="4172887"/>
            <a:ext cx="7776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None/>
            </a:pPr>
            <a:r>
              <a:rPr lang="ko-KR" altLang="en-US" sz="2800" dirty="0" smtClean="0">
                <a:latin typeface="휴먼엑스포" pitchFamily="18" charset="-127"/>
                <a:ea typeface="휴먼엑스포" pitchFamily="18" charset="-127"/>
              </a:rPr>
              <a:t>체중지지운동의 경우 체중이 </a:t>
            </a:r>
            <a:r>
              <a:rPr lang="ko-KR" altLang="en-US" sz="2800" dirty="0" err="1" smtClean="0">
                <a:latin typeface="휴먼엑스포" pitchFamily="18" charset="-127"/>
                <a:ea typeface="휴먼엑스포" pitchFamily="18" charset="-127"/>
              </a:rPr>
              <a:t>경기력에</a:t>
            </a:r>
            <a:r>
              <a:rPr lang="ko-KR" altLang="en-US" sz="2800" dirty="0" smtClean="0">
                <a:latin typeface="휴먼엑스포" pitchFamily="18" charset="-127"/>
                <a:ea typeface="휴먼엑스포" pitchFamily="18" charset="-127"/>
              </a:rPr>
              <a:t> 큰 </a:t>
            </a:r>
            <a:endParaRPr lang="en-US" altLang="ko-KR" sz="2800" dirty="0" smtClean="0">
              <a:latin typeface="휴먼엑스포" pitchFamily="18" charset="-127"/>
              <a:ea typeface="휴먼엑스포" pitchFamily="18" charset="-127"/>
            </a:endParaRPr>
          </a:p>
          <a:p>
            <a:pPr lvl="1">
              <a:buNone/>
            </a:pPr>
            <a:r>
              <a:rPr lang="ko-KR" altLang="en-US" sz="2800" dirty="0" smtClean="0">
                <a:latin typeface="휴먼엑스포" pitchFamily="18" charset="-127"/>
                <a:ea typeface="휴먼엑스포" pitchFamily="18" charset="-127"/>
              </a:rPr>
              <a:t>영향을 미치지 않음</a:t>
            </a:r>
            <a:endParaRPr lang="en-US" altLang="ko-KR" sz="2800" dirty="0" smtClean="0"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536" y="486060"/>
            <a:ext cx="8229600" cy="1156990"/>
          </a:xfrm>
          <a:solidFill>
            <a:srgbClr val="92D050"/>
          </a:solidFill>
        </p:spPr>
        <p:txBody>
          <a:bodyPr/>
          <a:lstStyle/>
          <a:p>
            <a:r>
              <a:rPr lang="ko-KR" altLang="en-US" dirty="0" smtClean="0">
                <a:latin typeface="휴먼엑스포" pitchFamily="18" charset="-127"/>
                <a:ea typeface="휴먼엑스포" pitchFamily="18" charset="-127"/>
              </a:rPr>
              <a:t>체중조절을 위한 운동</a:t>
            </a:r>
            <a:endParaRPr lang="ko-KR" altLang="en-US" dirty="0"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3528" y="2361420"/>
            <a:ext cx="8606190" cy="2282026"/>
          </a:xfrm>
        </p:spPr>
        <p:txBody>
          <a:bodyPr>
            <a:noAutofit/>
          </a:bodyPr>
          <a:lstStyle/>
          <a:p>
            <a:pPr lvl="1">
              <a:buNone/>
            </a:pPr>
            <a:r>
              <a:rPr lang="ko-KR" altLang="en-US" sz="3200" dirty="0" smtClean="0">
                <a:latin typeface="휴먼엑스포" pitchFamily="18" charset="-127"/>
                <a:ea typeface="휴먼엑스포" pitchFamily="18" charset="-127"/>
              </a:rPr>
              <a:t>체중감량과 더불어 </a:t>
            </a:r>
            <a:r>
              <a:rPr lang="ko-KR" altLang="en-US" sz="3200" dirty="0" err="1" smtClean="0">
                <a:latin typeface="휴먼엑스포" pitchFamily="18" charset="-127"/>
                <a:ea typeface="휴먼엑스포" pitchFamily="18" charset="-127"/>
              </a:rPr>
              <a:t>경기력을</a:t>
            </a:r>
            <a:r>
              <a:rPr lang="ko-KR" altLang="en-US" sz="3200" dirty="0" smtClean="0">
                <a:latin typeface="휴먼엑스포" pitchFamily="18" charset="-127"/>
                <a:ea typeface="휴먼엑스포" pitchFamily="18" charset="-127"/>
              </a:rPr>
              <a:t> 향상시키기</a:t>
            </a:r>
            <a:endParaRPr lang="en-US" altLang="ko-KR" sz="3200" dirty="0" smtClean="0">
              <a:latin typeface="휴먼엑스포" pitchFamily="18" charset="-127"/>
              <a:ea typeface="휴먼엑스포" pitchFamily="18" charset="-127"/>
            </a:endParaRPr>
          </a:p>
          <a:p>
            <a:pPr lvl="1">
              <a:buNone/>
            </a:pPr>
            <a:r>
              <a:rPr lang="ko-KR" altLang="en-US" sz="3200" dirty="0" smtClean="0">
                <a:latin typeface="휴먼엑스포" pitchFamily="18" charset="-127"/>
                <a:ea typeface="휴먼엑스포" pitchFamily="18" charset="-127"/>
              </a:rPr>
              <a:t>위해서는</a:t>
            </a:r>
            <a:r>
              <a:rPr lang="ko-KR" altLang="en-US" sz="3200" dirty="0" smtClean="0">
                <a:solidFill>
                  <a:srgbClr val="FF0000"/>
                </a:solidFill>
                <a:latin typeface="휴먼엑스포" pitchFamily="18" charset="-127"/>
                <a:ea typeface="휴먼엑스포" pitchFamily="18" charset="-127"/>
              </a:rPr>
              <a:t> 체지방을 감량하여 신체질량을 </a:t>
            </a:r>
            <a:endParaRPr lang="en-US" altLang="ko-KR" sz="3200" dirty="0" smtClean="0">
              <a:solidFill>
                <a:srgbClr val="FF0000"/>
              </a:solidFill>
              <a:latin typeface="휴먼엑스포" pitchFamily="18" charset="-127"/>
              <a:ea typeface="휴먼엑스포" pitchFamily="18" charset="-127"/>
            </a:endParaRPr>
          </a:p>
          <a:p>
            <a:pPr lvl="1">
              <a:buNone/>
            </a:pPr>
            <a:r>
              <a:rPr lang="ko-KR" altLang="en-US" sz="3200" dirty="0" smtClean="0">
                <a:solidFill>
                  <a:srgbClr val="FF0000"/>
                </a:solidFill>
                <a:latin typeface="휴먼엑스포" pitchFamily="18" charset="-127"/>
                <a:ea typeface="휴먼엑스포" pitchFamily="18" charset="-127"/>
              </a:rPr>
              <a:t>감소시켜야 함</a:t>
            </a:r>
            <a:endParaRPr lang="en-US" altLang="ko-KR" sz="3200" dirty="0" smtClean="0">
              <a:solidFill>
                <a:srgbClr val="FF0000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43184"/>
            <a:ext cx="8229600" cy="1156990"/>
          </a:xfrm>
          <a:solidFill>
            <a:srgbClr val="92D050"/>
          </a:solidFill>
        </p:spPr>
        <p:txBody>
          <a:bodyPr/>
          <a:lstStyle/>
          <a:p>
            <a:r>
              <a:rPr lang="ko-KR" altLang="en-US" dirty="0" smtClean="0">
                <a:latin typeface="휴먼엑스포" pitchFamily="18" charset="-127"/>
                <a:ea typeface="휴먼엑스포" pitchFamily="18" charset="-127"/>
              </a:rPr>
              <a:t>운동선수의 체중조절을 위한 운동</a:t>
            </a:r>
            <a:endParaRPr lang="ko-KR" altLang="en-US" dirty="0"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79512" y="2279722"/>
            <a:ext cx="8568952" cy="3006666"/>
          </a:xfrm>
        </p:spPr>
        <p:txBody>
          <a:bodyPr>
            <a:normAutofit/>
          </a:bodyPr>
          <a:lstStyle/>
          <a:p>
            <a:r>
              <a:rPr lang="ko-KR" altLang="en-US" sz="3200" b="0" dirty="0" smtClean="0">
                <a:latin typeface="휴먼엑스포" pitchFamily="18" charset="-127"/>
                <a:ea typeface="휴먼엑스포" pitchFamily="18" charset="-127"/>
              </a:rPr>
              <a:t>운동선수의 체중조절을 위한 운동프로그램</a:t>
            </a:r>
            <a:endParaRPr lang="en-US" altLang="ko-KR" sz="3200" b="0" dirty="0" smtClean="0">
              <a:latin typeface="휴먼엑스포" pitchFamily="18" charset="-127"/>
              <a:ea typeface="휴먼엑스포" pitchFamily="18" charset="-127"/>
            </a:endParaRPr>
          </a:p>
          <a:p>
            <a:pPr lvl="1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체중 조절을 위해서는 </a:t>
            </a:r>
            <a:r>
              <a:rPr lang="ko-KR" altLang="en-US" sz="2400" u="sng" dirty="0" smtClean="0">
                <a:latin typeface="휴먼엑스포" pitchFamily="18" charset="-127"/>
                <a:ea typeface="휴먼엑스포" pitchFamily="18" charset="-127"/>
              </a:rPr>
              <a:t>최소 한 달간의 여유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를 두고 </a:t>
            </a:r>
            <a:r>
              <a:rPr lang="en-US" altLang="ko-KR" sz="2400" b="1" u="sng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2~3</a:t>
            </a:r>
          </a:p>
          <a:p>
            <a:pPr lvl="1">
              <a:buNone/>
            </a:pPr>
            <a:r>
              <a:rPr lang="ko-KR" altLang="en-US" sz="2400" u="sng" dirty="0" smtClean="0">
                <a:latin typeface="휴먼엑스포" pitchFamily="18" charset="-127"/>
                <a:ea typeface="휴먼엑스포" pitchFamily="18" charset="-127"/>
              </a:rPr>
              <a:t>단계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로 나누어 운동프로그램을 적용하는 것이 바람직함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1"/>
            <a:r>
              <a:rPr lang="ko-KR" altLang="en-US" sz="2400" u="sng" dirty="0" smtClean="0">
                <a:latin typeface="휴먼엑스포" pitchFamily="18" charset="-127"/>
                <a:ea typeface="휴먼엑스포" pitchFamily="18" charset="-127"/>
              </a:rPr>
              <a:t>종목 및 개인적인 신체구성에 따라 차별화된 프로그램을 적용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해야 함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1520" y="1122464"/>
            <a:ext cx="8568952" cy="4663990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en-US" altLang="ko-KR" sz="3600" b="1" dirty="0" smtClean="0">
                <a:solidFill>
                  <a:srgbClr val="7030A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1. </a:t>
            </a:r>
            <a:r>
              <a:rPr lang="ko-KR" altLang="en-US" sz="3600" dirty="0" smtClean="0">
                <a:solidFill>
                  <a:srgbClr val="7030A0"/>
                </a:solidFill>
                <a:latin typeface="휴먼엑스포" pitchFamily="18" charset="-127"/>
                <a:ea typeface="휴먼엑스포" pitchFamily="18" charset="-127"/>
              </a:rPr>
              <a:t>신체구성에 따른 개별화된 체중감량 프로그램 계획</a:t>
            </a:r>
            <a:endParaRPr lang="en-US" altLang="ko-KR" sz="3600" dirty="0" smtClean="0">
              <a:solidFill>
                <a:srgbClr val="7030A0"/>
              </a:solidFill>
              <a:latin typeface="휴먼엑스포" pitchFamily="18" charset="-127"/>
              <a:ea typeface="휴먼엑스포" pitchFamily="18" charset="-127"/>
            </a:endParaRPr>
          </a:p>
          <a:p>
            <a:pPr lvl="1">
              <a:buNone/>
            </a:pPr>
            <a:endParaRPr lang="en-US" altLang="ko-KR" sz="2400" u="sng" dirty="0" smtClean="0">
              <a:latin typeface="휴먼엑스포" pitchFamily="18" charset="-127"/>
              <a:ea typeface="휴먼엑스포" pitchFamily="18" charset="-127"/>
            </a:endParaRPr>
          </a:p>
          <a:p>
            <a:pPr lvl="1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선수의 신체구성 분석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1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신체구성 비율에 따라 유산소운동과 저항운동을 적절하게 분배한 프로그램 적용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1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에너지섭취량은 감소시키고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비타민과 무기질은 충분히 섭취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404813"/>
            <a:ext cx="8785225" cy="561975"/>
          </a:xfrm>
          <a:noFill/>
        </p:spPr>
        <p:txBody>
          <a:bodyPr anchor="t">
            <a:noAutofit/>
          </a:bodyPr>
          <a:lstStyle/>
          <a:p>
            <a:pPr eaLnBrk="1" hangingPunct="1"/>
            <a:r>
              <a:rPr lang="ko-KR" altLang="en-US" sz="3600" b="1" i="0" dirty="0" smtClean="0">
                <a:latin typeface="휴먼엑스포" pitchFamily="18" charset="-127"/>
                <a:ea typeface="휴먼엑스포" pitchFamily="18" charset="-127"/>
              </a:rPr>
              <a:t>철의 상실속도</a:t>
            </a:r>
          </a:p>
        </p:txBody>
      </p:sp>
      <p:pic>
        <p:nvPicPr>
          <p:cNvPr id="8195" name="Picture 3" descr="162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484313"/>
            <a:ext cx="8277225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404813"/>
            <a:ext cx="8785225" cy="561975"/>
          </a:xfrm>
          <a:noFill/>
        </p:spPr>
        <p:txBody>
          <a:bodyPr anchor="t">
            <a:noAutofit/>
          </a:bodyPr>
          <a:lstStyle/>
          <a:p>
            <a:pPr eaLnBrk="1" hangingPunct="1"/>
            <a:r>
              <a:rPr lang="ko-KR" altLang="en-US" sz="3600" b="1" i="0" dirty="0" smtClean="0">
                <a:latin typeface="휴먼엑스포" pitchFamily="18" charset="-127"/>
                <a:ea typeface="휴먼엑스포" pitchFamily="18" charset="-127"/>
              </a:rPr>
              <a:t>땀 </a:t>
            </a:r>
            <a:r>
              <a:rPr lang="en-US" altLang="ko-KR" sz="3600" b="1" i="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</a:t>
            </a:r>
            <a:r>
              <a:rPr lang="ko-KR" altLang="en-US" sz="3600" b="1" i="0" dirty="0" smtClean="0">
                <a:latin typeface="휴먼엑스포" pitchFamily="18" charset="-127"/>
                <a:ea typeface="휴먼엑스포" pitchFamily="18" charset="-127"/>
              </a:rPr>
              <a:t>리터로 체외로 배출되는 무기질</a:t>
            </a:r>
          </a:p>
        </p:txBody>
      </p:sp>
      <p:pic>
        <p:nvPicPr>
          <p:cNvPr id="9219" name="Picture 3" descr="162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" y="2492375"/>
            <a:ext cx="8277225" cy="223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1520" y="642918"/>
            <a:ext cx="8568952" cy="5857916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en-US" altLang="ko-KR" sz="2800" b="1" dirty="0" smtClean="0">
                <a:solidFill>
                  <a:srgbClr val="0033CC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1) </a:t>
            </a:r>
            <a:r>
              <a:rPr lang="ko-KR" altLang="en-US" sz="2800" dirty="0" smtClean="0">
                <a:solidFill>
                  <a:srgbClr val="0033CC"/>
                </a:solidFill>
                <a:latin typeface="휴먼엑스포" pitchFamily="18" charset="-127"/>
                <a:ea typeface="휴먼엑스포" pitchFamily="18" charset="-127"/>
              </a:rPr>
              <a:t>목표 체중 설정</a:t>
            </a:r>
            <a:endParaRPr lang="en-US" altLang="ko-KR" sz="2800" dirty="0" smtClean="0">
              <a:solidFill>
                <a:srgbClr val="0033CC"/>
              </a:solidFill>
              <a:latin typeface="휴먼엑스포" pitchFamily="18" charset="-127"/>
              <a:ea typeface="휴먼엑스포" pitchFamily="18" charset="-127"/>
            </a:endParaRPr>
          </a:p>
          <a:p>
            <a:pPr lvl="1">
              <a:buNone/>
            </a:pP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현재 체중에서 목표 체중을 빼면 감량할 체중이 나옴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1">
              <a:buNone/>
            </a:pP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체지방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1kg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당 약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7,700kcal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에 해당하므로 감량할 체중에 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1">
              <a:buNone/>
            </a:pP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7,700kcal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을 곱하면 체중감량을 위한 열량이 계산</a:t>
            </a:r>
            <a:r>
              <a:rPr lang="ko-KR" altLang="en-US" sz="2600" dirty="0" smtClean="0">
                <a:latin typeface="휴먼엑스포" pitchFamily="18" charset="-127"/>
                <a:ea typeface="휴먼엑스포" pitchFamily="18" charset="-127"/>
              </a:rPr>
              <a:t>됨</a:t>
            </a:r>
            <a:endParaRPr lang="en-US" altLang="ko-KR" sz="2600" dirty="0" smtClean="0">
              <a:latin typeface="휴먼엑스포" pitchFamily="18" charset="-127"/>
              <a:ea typeface="휴먼엑스포" pitchFamily="18" charset="-127"/>
            </a:endParaRPr>
          </a:p>
          <a:p>
            <a:pPr lvl="1">
              <a:buNone/>
            </a:pPr>
            <a:r>
              <a:rPr lang="en-US" altLang="ko-KR" sz="2800" b="1" dirty="0" smtClean="0">
                <a:solidFill>
                  <a:srgbClr val="0033CC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2) </a:t>
            </a:r>
            <a:r>
              <a:rPr lang="ko-KR" altLang="en-US" sz="2800" dirty="0" smtClean="0">
                <a:solidFill>
                  <a:srgbClr val="0033CC"/>
                </a:solidFill>
                <a:latin typeface="휴먼엑스포" pitchFamily="18" charset="-127"/>
                <a:ea typeface="휴먼엑스포" pitchFamily="18" charset="-127"/>
              </a:rPr>
              <a:t>체중감량기간을 목표 체중으로 나누면 하루 </a:t>
            </a:r>
            <a:endParaRPr lang="en-US" altLang="ko-KR" sz="2800" dirty="0" smtClean="0">
              <a:solidFill>
                <a:srgbClr val="0033CC"/>
              </a:solidFill>
              <a:latin typeface="휴먼엑스포" pitchFamily="18" charset="-127"/>
              <a:ea typeface="휴먼엑스포" pitchFamily="18" charset="-127"/>
            </a:endParaRPr>
          </a:p>
          <a:p>
            <a:pPr lvl="1">
              <a:buNone/>
            </a:pPr>
            <a:r>
              <a:rPr lang="ko-KR" altLang="en-US" sz="2800" dirty="0" smtClean="0">
                <a:solidFill>
                  <a:srgbClr val="0033CC"/>
                </a:solidFill>
                <a:latin typeface="휴먼엑스포" pitchFamily="18" charset="-127"/>
                <a:ea typeface="휴먼엑스포" pitchFamily="18" charset="-127"/>
              </a:rPr>
              <a:t>감량해야 할</a:t>
            </a:r>
            <a:r>
              <a:rPr lang="en-US" altLang="ko-KR" sz="2800" dirty="0" smtClean="0">
                <a:solidFill>
                  <a:srgbClr val="0033CC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800" dirty="0" smtClean="0">
                <a:solidFill>
                  <a:srgbClr val="0033CC"/>
                </a:solidFill>
                <a:latin typeface="휴먼엑스포" pitchFamily="18" charset="-127"/>
                <a:ea typeface="휴먼엑스포" pitchFamily="18" charset="-127"/>
              </a:rPr>
              <a:t>열량이 계산됨</a:t>
            </a:r>
            <a:endParaRPr lang="en-US" altLang="ko-KR" sz="2800" dirty="0" smtClean="0">
              <a:solidFill>
                <a:srgbClr val="0033CC"/>
              </a:solidFill>
              <a:latin typeface="휴먼엑스포" pitchFamily="18" charset="-127"/>
              <a:ea typeface="휴먼엑스포" pitchFamily="18" charset="-127"/>
            </a:endParaRPr>
          </a:p>
          <a:p>
            <a:pPr lvl="1">
              <a:buNone/>
            </a:pPr>
            <a:r>
              <a:rPr lang="en-US" altLang="ko-KR" sz="2800" b="1" dirty="0" smtClean="0">
                <a:solidFill>
                  <a:srgbClr val="0033CC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3) </a:t>
            </a:r>
            <a:r>
              <a:rPr lang="ko-KR" altLang="en-US" sz="2800" dirty="0" smtClean="0">
                <a:solidFill>
                  <a:srgbClr val="0033CC"/>
                </a:solidFill>
                <a:latin typeface="휴먼엑스포" pitchFamily="18" charset="-127"/>
                <a:ea typeface="휴먼엑스포" pitchFamily="18" charset="-127"/>
              </a:rPr>
              <a:t>운동과 식사요법으로</a:t>
            </a:r>
            <a:r>
              <a:rPr lang="en-US" altLang="ko-KR" sz="2800" dirty="0" smtClean="0">
                <a:solidFill>
                  <a:srgbClr val="0033CC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800" dirty="0" smtClean="0">
                <a:solidFill>
                  <a:srgbClr val="0033CC"/>
                </a:solidFill>
                <a:latin typeface="휴먼엑스포" pitchFamily="18" charset="-127"/>
                <a:ea typeface="휴먼엑스포" pitchFamily="18" charset="-127"/>
              </a:rPr>
              <a:t>하루 감량해야 할 열량</a:t>
            </a:r>
            <a:endParaRPr lang="en-US" altLang="ko-KR" sz="2800" dirty="0" smtClean="0">
              <a:solidFill>
                <a:srgbClr val="0033CC"/>
              </a:solidFill>
              <a:latin typeface="휴먼엑스포" pitchFamily="18" charset="-127"/>
              <a:ea typeface="휴먼엑스포" pitchFamily="18" charset="-127"/>
            </a:endParaRPr>
          </a:p>
          <a:p>
            <a:pPr lvl="1">
              <a:buNone/>
            </a:pPr>
            <a:r>
              <a:rPr lang="ko-KR" altLang="en-US" sz="2800" dirty="0" smtClean="0">
                <a:solidFill>
                  <a:srgbClr val="0033CC"/>
                </a:solidFill>
                <a:latin typeface="휴먼엑스포" pitchFamily="18" charset="-127"/>
                <a:ea typeface="휴먼엑스포" pitchFamily="18" charset="-127"/>
              </a:rPr>
              <a:t>만큼 더 운동하고 덜 먹은 프로그램을 계획함</a:t>
            </a:r>
            <a:endParaRPr lang="en-US" altLang="ko-KR" sz="2800" dirty="0" smtClean="0">
              <a:solidFill>
                <a:srgbClr val="0033CC"/>
              </a:solidFill>
              <a:latin typeface="휴먼엑스포" pitchFamily="18" charset="-127"/>
              <a:ea typeface="휴먼엑스포" pitchFamily="18" charset="-127"/>
            </a:endParaRPr>
          </a:p>
          <a:p>
            <a:pPr lvl="1">
              <a:buNone/>
            </a:pPr>
            <a:r>
              <a:rPr lang="ko-KR" altLang="en-US" sz="2400" u="sng" dirty="0" smtClean="0">
                <a:latin typeface="휴먼엑스포" pitchFamily="18" charset="-127"/>
                <a:ea typeface="휴먼엑스포" pitchFamily="18" charset="-127"/>
              </a:rPr>
              <a:t>하루 </a:t>
            </a:r>
            <a:r>
              <a:rPr lang="en-US" altLang="ko-KR" sz="2400" b="1" u="sng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500kcal,</a:t>
            </a:r>
            <a:r>
              <a:rPr lang="en-US" altLang="ko-KR" sz="2400" u="sng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u="sng" dirty="0" smtClean="0">
                <a:latin typeface="휴먼엑스포" pitchFamily="18" charset="-127"/>
                <a:ea typeface="휴먼엑스포" pitchFamily="18" charset="-127"/>
              </a:rPr>
              <a:t>한달 </a:t>
            </a:r>
            <a:r>
              <a:rPr lang="en-US" altLang="ko-KR" sz="2400" b="1" u="sng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2kg</a:t>
            </a:r>
            <a:r>
              <a:rPr lang="en-US" altLang="ko-KR" sz="2400" u="sng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u="sng" dirty="0" smtClean="0">
                <a:latin typeface="휴먼엑스포" pitchFamily="18" charset="-127"/>
                <a:ea typeface="휴먼엑스포" pitchFamily="18" charset="-127"/>
              </a:rPr>
              <a:t>내외의 감소가 이상적</a:t>
            </a:r>
            <a:endParaRPr lang="en-US" altLang="ko-KR" sz="2400" u="sng" dirty="0" smtClean="0"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2"/>
          <p:cNvSpPr>
            <a:spLocks noGrp="1"/>
          </p:cNvSpPr>
          <p:nvPr>
            <p:ph idx="1"/>
          </p:nvPr>
        </p:nvSpPr>
        <p:spPr>
          <a:xfrm>
            <a:off x="251520" y="1336778"/>
            <a:ext cx="8568952" cy="3949610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예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)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현재 체중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80kg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인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A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씨는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2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달 뒤에 있을 시합을 위해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5kg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을 감량해야 함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1">
              <a:buNone/>
            </a:pP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           5kg * 7,700kcal = 38,500kcal</a:t>
            </a:r>
          </a:p>
          <a:p>
            <a:pPr lvl="1">
              <a:buNone/>
            </a:pP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          38,500kcal / 60</a:t>
            </a:r>
            <a:r>
              <a:rPr lang="ko-KR" altLang="en-US" sz="24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일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= 642kcal/</a:t>
            </a:r>
            <a:r>
              <a:rPr lang="ko-KR" altLang="en-US" sz="24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일</a:t>
            </a:r>
            <a:endParaRPr lang="en-US" altLang="ko-KR" sz="2400" dirty="0" smtClean="0"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  <a:p>
            <a:pPr lvl="1">
              <a:buNone/>
            </a:pP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운동과 </a:t>
            </a:r>
            <a:r>
              <a:rPr lang="ko-KR" altLang="en-US" sz="2400" dirty="0" err="1" smtClean="0">
                <a:latin typeface="휴먼엑스포" pitchFamily="18" charset="-127"/>
                <a:ea typeface="휴먼엑스포" pitchFamily="18" charset="-127"/>
              </a:rPr>
              <a:t>저열량식이를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 통해 평소 운동량보다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300kcal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에 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1">
              <a:buNone/>
            </a:pP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해당하는 운동을 추가하고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하루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342kcal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을 덜 먹되 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1">
              <a:buNone/>
            </a:pP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영양적으로 균형 잡힌 식사를 계획함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1">
              <a:buNone/>
            </a:pP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1520" y="836712"/>
            <a:ext cx="8568952" cy="3449544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en-US" altLang="ko-KR" sz="3600" b="1" dirty="0" smtClean="0">
                <a:solidFill>
                  <a:srgbClr val="7030A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2. </a:t>
            </a:r>
            <a:r>
              <a:rPr lang="ko-KR" altLang="en-US" sz="3600" dirty="0" smtClean="0">
                <a:solidFill>
                  <a:srgbClr val="7030A0"/>
                </a:solidFill>
                <a:latin typeface="휴먼엑스포" pitchFamily="18" charset="-127"/>
                <a:ea typeface="휴먼엑스포" pitchFamily="18" charset="-127"/>
              </a:rPr>
              <a:t>체중감량 프로그램 실천 및 평가</a:t>
            </a:r>
            <a:endParaRPr lang="en-US" altLang="ko-KR" sz="3600" dirty="0" smtClean="0">
              <a:solidFill>
                <a:srgbClr val="7030A0"/>
              </a:solidFill>
              <a:latin typeface="휴먼엑스포" pitchFamily="18" charset="-127"/>
              <a:ea typeface="휴먼엑스포" pitchFamily="18" charset="-127"/>
            </a:endParaRPr>
          </a:p>
          <a:p>
            <a:pPr lvl="1">
              <a:buNone/>
            </a:pP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1"/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1~2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주간 실천한 후 효과 판정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1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계획대로 체중감소 효과가 있었는지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운동수행능력에 큰 지장은 없었는지 세심하게 살펴 만약 문제점이 발견되었을 경우에는 계획을 수정하는 것이 필요함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467544" y="2060848"/>
            <a:ext cx="8130480" cy="2592288"/>
            <a:chOff x="467544" y="2060848"/>
            <a:chExt cx="8130480" cy="2592288"/>
          </a:xfrm>
        </p:grpSpPr>
        <p:pic>
          <p:nvPicPr>
            <p:cNvPr id="4098" name="Picture 2" descr="http://tv01.search.naver.net/ugc?t=470x180&amp;q=http://blogfiles.naver.net/20120802_244/ihongshin_1343901301502QV7k7_JPEG/%BC%DB%B4%EB%B3%B2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7544" y="2096360"/>
              <a:ext cx="3132348" cy="2556776"/>
            </a:xfrm>
            <a:prstGeom prst="rect">
              <a:avLst/>
            </a:prstGeom>
            <a:noFill/>
          </p:spPr>
        </p:pic>
        <p:pic>
          <p:nvPicPr>
            <p:cNvPr id="4100" name="Picture 4" descr="http://tv01.search.naver.net/ugc?t=470x180&amp;q=http://cafefiles.naver.net/20121205_210/rapmote_1354639739780LkN3v_JPEG/%C5%C2%B1%C7%B5%B5%2C%C0%AF%B5%B5%2C%BA%B9%BD%CC_%B9%E8%B3%CA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63888" y="2060848"/>
              <a:ext cx="5034136" cy="259228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1520" y="1051026"/>
            <a:ext cx="8568952" cy="3520982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en-US" altLang="ko-KR" sz="3600" b="1" dirty="0" smtClean="0">
                <a:solidFill>
                  <a:srgbClr val="7030A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3. </a:t>
            </a:r>
            <a:r>
              <a:rPr lang="ko-KR" altLang="en-US" sz="3600" dirty="0" smtClean="0">
                <a:solidFill>
                  <a:srgbClr val="7030A0"/>
                </a:solidFill>
                <a:latin typeface="휴먼엑스포" pitchFamily="18" charset="-127"/>
                <a:ea typeface="휴먼엑스포" pitchFamily="18" charset="-127"/>
              </a:rPr>
              <a:t>체중감량 마무리 단계</a:t>
            </a:r>
            <a:endParaRPr lang="en-US" altLang="ko-KR" sz="3600" dirty="0" smtClean="0">
              <a:solidFill>
                <a:srgbClr val="7030A0"/>
              </a:solidFill>
              <a:latin typeface="휴먼엑스포" pitchFamily="18" charset="-127"/>
              <a:ea typeface="휴먼엑스포" pitchFamily="18" charset="-127"/>
            </a:endParaRPr>
          </a:p>
          <a:p>
            <a:pPr lvl="1">
              <a:buNone/>
            </a:pP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1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운동프로그램의 비중은 낮추고 식사요법과 심리적 안정을 얻기 위한 프로그램을 수행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1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급격한 변화를 피하고 컨디션을 유지하는 정도의 운동프로그램을 수행하는 것이 좋음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1">
              <a:buNone/>
            </a:pP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1520" y="1193902"/>
            <a:ext cx="8568952" cy="3520982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en-US" altLang="ko-KR" sz="3600" b="1" dirty="0" smtClean="0">
                <a:solidFill>
                  <a:srgbClr val="7030A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4. </a:t>
            </a:r>
            <a:r>
              <a:rPr lang="ko-KR" altLang="en-US" sz="3600" dirty="0" smtClean="0">
                <a:solidFill>
                  <a:srgbClr val="7030A0"/>
                </a:solidFill>
                <a:latin typeface="휴먼엑스포" pitchFamily="18" charset="-127"/>
                <a:ea typeface="휴먼엑스포" pitchFamily="18" charset="-127"/>
              </a:rPr>
              <a:t>감량된 체중의 유지</a:t>
            </a:r>
            <a:endParaRPr lang="en-US" altLang="ko-KR" sz="3600" dirty="0" smtClean="0">
              <a:solidFill>
                <a:srgbClr val="7030A0"/>
              </a:solidFill>
              <a:latin typeface="휴먼엑스포" pitchFamily="18" charset="-127"/>
              <a:ea typeface="휴먼엑스포" pitchFamily="18" charset="-127"/>
            </a:endParaRPr>
          </a:p>
          <a:p>
            <a:pPr lvl="1">
              <a:buNone/>
            </a:pP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1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경기 후에도 꾸준한 자기관리를 통해 체중 변화를 최소화하는 것이 </a:t>
            </a:r>
            <a:r>
              <a:rPr lang="ko-KR" altLang="en-US" sz="2400" dirty="0" err="1" smtClean="0">
                <a:latin typeface="휴먼엑스포" pitchFamily="18" charset="-127"/>
                <a:ea typeface="휴먼엑스포" pitchFamily="18" charset="-127"/>
              </a:rPr>
              <a:t>경기력을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 유지하는 지름길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1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경기 일정에 맞는 운동프로그램을 계획하고 식단구성표를 미리 작성하는 것이 바람직함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46856" y="1287000"/>
            <a:ext cx="8482862" cy="271350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ko-KR" altLang="en-US" sz="36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체중 감량을 위한 식사요법의 원리</a:t>
            </a:r>
            <a:endParaRPr lang="en-US" altLang="ko-KR" sz="3600" b="0" dirty="0" smtClean="0">
              <a:solidFill>
                <a:schemeClr val="tx1"/>
              </a:solidFill>
              <a:latin typeface="휴먼엑스포" pitchFamily="18" charset="-127"/>
              <a:ea typeface="휴먼엑스포" pitchFamily="18" charset="-127"/>
            </a:endParaRPr>
          </a:p>
          <a:p>
            <a:pPr>
              <a:buNone/>
            </a:pPr>
            <a:endParaRPr lang="en-US" altLang="ko-KR" b="0" dirty="0" smtClean="0">
              <a:solidFill>
                <a:schemeClr val="tx1"/>
              </a:solidFill>
              <a:latin typeface="휴먼엑스포" pitchFamily="18" charset="-127"/>
              <a:ea typeface="휴먼엑스포" pitchFamily="18" charset="-127"/>
            </a:endParaRPr>
          </a:p>
          <a:p>
            <a:r>
              <a:rPr lang="ko-KR" altLang="en-US" sz="28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섭취 에너지를 제한하고 체지방을 소모시킴으로써 </a:t>
            </a:r>
            <a:r>
              <a:rPr lang="ko-KR" altLang="en-US" sz="2800" b="0" dirty="0" err="1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체지방량을</a:t>
            </a:r>
            <a:r>
              <a:rPr lang="ko-KR" altLang="en-US" sz="28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 감소시키는 식사전략</a:t>
            </a:r>
            <a:endParaRPr lang="en-US" altLang="ko-KR" sz="2800" b="0" dirty="0" smtClean="0">
              <a:solidFill>
                <a:schemeClr val="tx1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285720" y="285728"/>
            <a:ext cx="8643998" cy="6286544"/>
          </a:xfrm>
        </p:spPr>
        <p:txBody>
          <a:bodyPr>
            <a:normAutofit lnSpcReduction="10000"/>
          </a:bodyPr>
          <a:lstStyle/>
          <a:p>
            <a:pPr lvl="1">
              <a:buNone/>
            </a:pP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1)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지나친 </a:t>
            </a:r>
            <a:r>
              <a:rPr lang="ko-KR" altLang="en-US" sz="2400" dirty="0" err="1" smtClean="0">
                <a:latin typeface="휴먼엑스포" pitchFamily="18" charset="-127"/>
                <a:ea typeface="휴먼엑스포" pitchFamily="18" charset="-127"/>
              </a:rPr>
              <a:t>저열량식은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 피한다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</a:t>
            </a:r>
            <a:r>
              <a:rPr lang="ko-KR" altLang="en-US" sz="2400" u="sng" dirty="0" smtClean="0">
                <a:latin typeface="휴먼엑스포" pitchFamily="18" charset="-127"/>
                <a:ea typeface="휴먼엑스포" pitchFamily="18" charset="-127"/>
              </a:rPr>
              <a:t>최소 </a:t>
            </a:r>
            <a:r>
              <a:rPr lang="en-US" altLang="ko-KR" sz="2400" b="1" u="sng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1,200~1,500kcal</a:t>
            </a:r>
            <a:r>
              <a:rPr lang="en-US" altLang="ko-KR" sz="2400" u="sng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u="sng" dirty="0" smtClean="0">
                <a:latin typeface="휴먼엑스포" pitchFamily="18" charset="-127"/>
                <a:ea typeface="휴먼엑스포" pitchFamily="18" charset="-127"/>
              </a:rPr>
              <a:t>이상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섭취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).</a:t>
            </a:r>
          </a:p>
          <a:p>
            <a:pPr lvl="1">
              <a:buNone/>
            </a:pP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2)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모든 식품군을 골고루 섭취한다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열량비율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영양소 섭취 균형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).</a:t>
            </a:r>
          </a:p>
          <a:p>
            <a:pPr lvl="1">
              <a:buNone/>
            </a:pP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3)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균형 잡힌 열량비율을 유지한다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</a:t>
            </a:r>
            <a:r>
              <a:rPr lang="ko-KR" altLang="en-US" sz="24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탄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: </a:t>
            </a:r>
            <a:r>
              <a:rPr lang="ko-KR" altLang="en-US" sz="24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단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: </a:t>
            </a:r>
            <a:r>
              <a:rPr lang="ko-KR" altLang="en-US" sz="24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지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= 55~60  :20~25 : 15~20).</a:t>
            </a:r>
          </a:p>
          <a:p>
            <a:pPr lvl="1">
              <a:buNone/>
            </a:pP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4)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비타민과 무기질은 추가로 보충해준다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.</a:t>
            </a:r>
          </a:p>
          <a:p>
            <a:pPr lvl="1">
              <a:buNone/>
            </a:pP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5)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수분 섭취를 충분히 한다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.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1">
              <a:buNone/>
            </a:pP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6)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공복감을 최소화 할 수 있는 식사를 계획한다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</a:t>
            </a:r>
            <a:r>
              <a:rPr lang="ko-KR" altLang="en-US" sz="24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부피가 크고 위에서 오래 머물 수 있은 식단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).</a:t>
            </a:r>
            <a:endParaRPr lang="en-US" altLang="ko-KR" sz="2400" b="1" dirty="0" smtClean="0">
              <a:latin typeface="휴먼엑스포" pitchFamily="18" charset="-127"/>
              <a:ea typeface="휴먼엑스포" pitchFamily="18" charset="-127"/>
            </a:endParaRPr>
          </a:p>
          <a:p>
            <a:pPr lvl="1">
              <a:buNone/>
            </a:pP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7) </a:t>
            </a:r>
            <a:r>
              <a:rPr lang="ko-KR" altLang="en-US" sz="24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같은 열량이라도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여러 번 나눠 먹을수록 좋다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세끼 식사와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1~2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회 간식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아침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: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점심</a:t>
            </a:r>
            <a:r>
              <a:rPr lang="ko-KR" altLang="en-US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: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저녁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= 3:3:2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또는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3:2:1).</a:t>
            </a:r>
          </a:p>
          <a:p>
            <a:pPr lvl="1">
              <a:buNone/>
            </a:pP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8)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혈당지수가 높은 식품의 섭취를 피한다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.</a:t>
            </a:r>
            <a:endParaRPr lang="en-US" altLang="ko-KR" sz="2400" b="1" dirty="0" smtClean="0">
              <a:solidFill>
                <a:srgbClr val="FFC000"/>
              </a:solidFill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32-09204609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0"/>
            <a:ext cx="3059832" cy="6813550"/>
          </a:xfrm>
          <a:prstGeom prst="rect">
            <a:avLst/>
          </a:prstGeom>
          <a:noFill/>
        </p:spPr>
      </p:pic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71406" y="1339628"/>
            <a:ext cx="5857916" cy="4589702"/>
          </a:xfrm>
        </p:spPr>
        <p:txBody>
          <a:bodyPr>
            <a:normAutofit/>
          </a:bodyPr>
          <a:lstStyle/>
          <a:p>
            <a:r>
              <a:rPr lang="ko-KR" altLang="en-US" sz="2800" b="0" dirty="0" smtClean="0">
                <a:latin typeface="휴먼엑스포" pitchFamily="18" charset="-127"/>
                <a:ea typeface="휴먼엑스포" pitchFamily="18" charset="-127"/>
              </a:rPr>
              <a:t>당 지수</a:t>
            </a:r>
            <a:r>
              <a:rPr lang="en-US" altLang="ko-KR" sz="28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</a:t>
            </a:r>
            <a:r>
              <a:rPr lang="en-US" altLang="ko-KR" sz="2800" dirty="0" err="1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glycemic</a:t>
            </a:r>
            <a:r>
              <a:rPr lang="en-US" altLang="ko-KR" sz="28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index; GI)</a:t>
            </a:r>
            <a:endParaRPr lang="en-US" altLang="ko-KR" sz="2800" dirty="0" smtClean="0">
              <a:latin typeface="휴먼엑스포" pitchFamily="18" charset="-127"/>
              <a:ea typeface="휴먼엑스포" pitchFamily="18" charset="-127"/>
            </a:endParaRPr>
          </a:p>
          <a:p>
            <a:pPr lvl="1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식품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탄수화물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을 섭취한 후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2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시간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1">
              <a:buNone/>
            </a:pP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이 경과되었을 때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같은 양의 포도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1">
              <a:buNone/>
            </a:pP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당을 섭취하였을 때의 혈당 상승 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1">
              <a:buNone/>
            </a:pP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농도를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100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으로 하여 식품 섭취 시 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1">
              <a:buNone/>
            </a:pP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혈당 상승 정도를 나타낸 지수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1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음식의 형태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식이섬유의 함량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탄수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1">
              <a:buNone/>
            </a:pP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화물의 특성 등에 따라 다르게 나타남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운동영양(개정판)8장_1-13_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620688"/>
            <a:ext cx="9144000" cy="568863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357158" y="1142984"/>
            <a:ext cx="714380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운동영양(개정판)8장_1-1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74654"/>
            <a:ext cx="9144000" cy="607868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직사각형 3"/>
          <p:cNvSpPr/>
          <p:nvPr/>
        </p:nvSpPr>
        <p:spPr>
          <a:xfrm>
            <a:off x="214282" y="642918"/>
            <a:ext cx="642942" cy="428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2"/>
          <p:cNvSpPr>
            <a:spLocks noGrp="1"/>
          </p:cNvSpPr>
          <p:nvPr>
            <p:ph type="title"/>
          </p:nvPr>
        </p:nvSpPr>
        <p:spPr>
          <a:xfrm>
            <a:off x="457200" y="357174"/>
            <a:ext cx="8229600" cy="1143000"/>
          </a:xfrm>
        </p:spPr>
        <p:txBody>
          <a:bodyPr/>
          <a:lstStyle/>
          <a:p>
            <a:r>
              <a:rPr lang="ko-KR" altLang="en-US" dirty="0" smtClean="0">
                <a:latin typeface="휴먼엑스포" pitchFamily="18" charset="-127"/>
                <a:ea typeface="휴먼엑스포" pitchFamily="18" charset="-127"/>
              </a:rPr>
              <a:t>체급경기 종목</a:t>
            </a:r>
            <a:endParaRPr lang="ko-KR" altLang="en-US" dirty="0">
              <a:latin typeface="휴먼엑스포" pitchFamily="18" charset="-127"/>
              <a:ea typeface="휴먼엑스포" pitchFamily="18" charset="-127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428596" y="2143116"/>
            <a:ext cx="8272433" cy="2643206"/>
            <a:chOff x="428596" y="2000240"/>
            <a:chExt cx="8272433" cy="2643206"/>
          </a:xfrm>
        </p:grpSpPr>
        <p:pic>
          <p:nvPicPr>
            <p:cNvPr id="4" name="Picture 2" descr="http://tv01.search.naver.net/ugc?t=470x180&amp;q=http://blogfiles.naver.net/20120802_244/ihongshin_1343901301502QV7k7_JPEG/%BC%DB%B4%EB%B3%B2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8596" y="2086670"/>
              <a:ext cx="2311865" cy="2556776"/>
            </a:xfrm>
            <a:prstGeom prst="rect">
              <a:avLst/>
            </a:prstGeom>
            <a:noFill/>
          </p:spPr>
        </p:pic>
        <p:pic>
          <p:nvPicPr>
            <p:cNvPr id="5" name="Picture 4" descr="http://tv01.search.naver.net/ugc?t=470x180&amp;q=http://cafefiles.naver.net/20121205_210/rapmote_1354639739780LkN3v_JPEG/%C5%C2%B1%C7%B5%B5%2C%C0%AF%B5%B5%2C%BA%B9%BD%CC_%B9%E8%B3%CA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13887" y="2051158"/>
              <a:ext cx="3715501" cy="2592288"/>
            </a:xfrm>
            <a:prstGeom prst="rect">
              <a:avLst/>
            </a:prstGeom>
            <a:noFill/>
          </p:spPr>
        </p:pic>
        <p:pic>
          <p:nvPicPr>
            <p:cNvPr id="7" name="Picture 2" descr="http://tv02.search.naver.net/ugc?t=470x180&amp;q=http://imgnews.naver.com/image/5072/2008/07/18/news1216364282_118497_1_m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429388" y="2000240"/>
              <a:ext cx="2271641" cy="264320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>
                <a:latin typeface="휴먼엑스포" pitchFamily="18" charset="-127"/>
                <a:ea typeface="휴먼엑스포" pitchFamily="18" charset="-127"/>
              </a:rPr>
              <a:t>체중감량 선수를 위한 훈련 시 식사</a:t>
            </a:r>
            <a:endParaRPr lang="ko-KR" altLang="en-US" dirty="0"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200" y="2096188"/>
            <a:ext cx="8229600" cy="3618828"/>
          </a:xfrm>
        </p:spPr>
        <p:txBody>
          <a:bodyPr/>
          <a:lstStyle/>
          <a:p>
            <a:pPr lvl="1">
              <a:buNone/>
            </a:pPr>
            <a:r>
              <a:rPr lang="en-US" altLang="ko-KR" sz="28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1. </a:t>
            </a:r>
            <a:r>
              <a:rPr lang="ko-KR" altLang="en-US" sz="2800" dirty="0" smtClean="0">
                <a:latin typeface="휴먼엑스포" pitchFamily="18" charset="-127"/>
                <a:ea typeface="휴먼엑스포" pitchFamily="18" charset="-127"/>
              </a:rPr>
              <a:t>정규 훈련 시 식사</a:t>
            </a:r>
            <a:endParaRPr lang="en-US" altLang="ko-KR" sz="2800" dirty="0" smtClean="0">
              <a:latin typeface="휴먼엑스포" pitchFamily="18" charset="-127"/>
              <a:ea typeface="휴먼엑스포" pitchFamily="18" charset="-127"/>
            </a:endParaRP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탄수화물 섭취는 </a:t>
            </a:r>
            <a:r>
              <a:rPr lang="ko-KR" altLang="en-US" sz="2400" u="sng" dirty="0" smtClean="0">
                <a:latin typeface="휴먼엑스포" pitchFamily="18" charset="-127"/>
                <a:ea typeface="휴먼엑스포" pitchFamily="18" charset="-127"/>
              </a:rPr>
              <a:t>아침과 점심에 집중</a:t>
            </a:r>
            <a:endParaRPr lang="en-US" altLang="ko-KR" sz="2400" u="sng" dirty="0" smtClean="0">
              <a:latin typeface="휴먼엑스포" pitchFamily="18" charset="-127"/>
              <a:ea typeface="휴먼엑스포" pitchFamily="18" charset="-127"/>
            </a:endParaRP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단백질과 복합탄수화물로 구성된 간식을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2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회에 걸쳐 섭취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종합비타민과 미네랄 </a:t>
            </a:r>
            <a:r>
              <a:rPr lang="ko-KR" altLang="en-US" sz="2400" dirty="0" err="1" smtClean="0">
                <a:latin typeface="휴먼엑스포" pitchFamily="18" charset="-127"/>
                <a:ea typeface="휴먼엑스포" pitchFamily="18" charset="-127"/>
              </a:rPr>
              <a:t>보충제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 섭취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평균 체중이 체중감량의 적정수준인 </a:t>
            </a:r>
            <a:r>
              <a:rPr lang="en-US" altLang="ko-KR" sz="2400" b="1" u="sng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5~8%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범위를 넘지 않도록 유지하면서 섭취 칼로리와 운동강도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운동량을 조절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457200" y="35717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>
                <a:latin typeface="휴먼엑스포" pitchFamily="18" charset="-127"/>
                <a:ea typeface="휴먼엑스포" pitchFamily="18" charset="-127"/>
              </a:rPr>
              <a:t>체중감량 선수를 위한 훈련 시 식사</a:t>
            </a:r>
            <a:endParaRPr lang="ko-KR" altLang="en-US" dirty="0"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200" y="2024750"/>
            <a:ext cx="8229600" cy="3761704"/>
          </a:xfrm>
        </p:spPr>
        <p:txBody>
          <a:bodyPr/>
          <a:lstStyle/>
          <a:p>
            <a:pPr lvl="1">
              <a:buNone/>
            </a:pPr>
            <a:r>
              <a:rPr lang="en-US" altLang="ko-KR" sz="28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2. </a:t>
            </a:r>
            <a:r>
              <a:rPr lang="ko-KR" altLang="en-US" sz="2800" dirty="0" smtClean="0">
                <a:latin typeface="휴먼엑스포" pitchFamily="18" charset="-127"/>
                <a:ea typeface="휴먼엑스포" pitchFamily="18" charset="-127"/>
              </a:rPr>
              <a:t>체지방률을 이용한 체지방의 감소</a:t>
            </a:r>
            <a:endParaRPr lang="en-US" altLang="ko-KR" sz="2800" dirty="0" smtClean="0">
              <a:latin typeface="휴먼엑스포" pitchFamily="18" charset="-127"/>
              <a:ea typeface="휴먼엑스포" pitchFamily="18" charset="-127"/>
            </a:endParaRP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체중감량시기는 </a:t>
            </a:r>
            <a:r>
              <a:rPr lang="ko-KR" altLang="en-US" sz="2400" u="sng" dirty="0" smtClean="0">
                <a:latin typeface="휴먼엑스포" pitchFamily="18" charset="-127"/>
                <a:ea typeface="휴먼엑스포" pitchFamily="18" charset="-127"/>
              </a:rPr>
              <a:t>약 </a:t>
            </a:r>
            <a:r>
              <a:rPr lang="en-US" altLang="ko-KR" sz="2400" b="1" u="sng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2</a:t>
            </a:r>
            <a:r>
              <a:rPr lang="ko-KR" altLang="en-US" sz="2400" u="sng" dirty="0" smtClean="0">
                <a:latin typeface="휴먼엑스포" pitchFamily="18" charset="-127"/>
                <a:ea typeface="휴먼엑스포" pitchFamily="18" charset="-127"/>
              </a:rPr>
              <a:t>주 이상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 장기간에 걸쳐 점증적으로 감량하면서 </a:t>
            </a:r>
            <a:r>
              <a:rPr lang="ko-KR" altLang="en-US" sz="2400" dirty="0" err="1" smtClean="0">
                <a:latin typeface="휴먼엑스포" pitchFamily="18" charset="-127"/>
                <a:ea typeface="휴먼엑스포" pitchFamily="18" charset="-127"/>
              </a:rPr>
              <a:t>제지방의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 손실을 최소화하고 </a:t>
            </a:r>
            <a:r>
              <a:rPr lang="ko-KR" altLang="en-US" sz="2400" dirty="0" err="1" smtClean="0">
                <a:latin typeface="휴먼엑스포" pitchFamily="18" charset="-127"/>
                <a:ea typeface="휴먼엑스포" pitchFamily="18" charset="-127"/>
              </a:rPr>
              <a:t>지방량의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 감소를 높이는 것이 가장 바람직한 방법으로 권장됨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먼저 체지방률을 측정한 후 목표 감량수치를 결정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2">
              <a:buNone/>
            </a:pPr>
            <a:r>
              <a:rPr lang="ko-KR" altLang="en-US" sz="2400" dirty="0" smtClean="0">
                <a:solidFill>
                  <a:srgbClr val="0033CC"/>
                </a:solidFill>
                <a:latin typeface="휴먼엑스포" pitchFamily="18" charset="-127"/>
                <a:ea typeface="휴먼엑스포" pitchFamily="18" charset="-127"/>
              </a:rPr>
              <a:t>  목표체중 </a:t>
            </a:r>
            <a:r>
              <a:rPr lang="en-US" altLang="ko-KR" sz="2400" b="1" dirty="0" smtClean="0">
                <a:solidFill>
                  <a:srgbClr val="0033CC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=</a:t>
            </a:r>
            <a:r>
              <a:rPr lang="en-US" altLang="ko-KR" sz="2400" dirty="0" smtClean="0">
                <a:solidFill>
                  <a:srgbClr val="0033CC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err="1" smtClean="0">
                <a:solidFill>
                  <a:srgbClr val="0033CC"/>
                </a:solidFill>
                <a:latin typeface="휴먼엑스포" pitchFamily="18" charset="-127"/>
                <a:ea typeface="휴먼엑스포" pitchFamily="18" charset="-127"/>
              </a:rPr>
              <a:t>제지방량</a:t>
            </a:r>
            <a:r>
              <a:rPr lang="en-US" altLang="ko-KR" sz="2400" b="1" dirty="0" smtClean="0">
                <a:solidFill>
                  <a:srgbClr val="0033CC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(kg)/(1.00-</a:t>
            </a:r>
            <a:r>
              <a:rPr lang="ko-KR" altLang="en-US" sz="2400" dirty="0" smtClean="0">
                <a:solidFill>
                  <a:srgbClr val="0033CC"/>
                </a:solidFill>
                <a:latin typeface="휴먼엑스포" pitchFamily="18" charset="-127"/>
                <a:ea typeface="휴먼엑스포" pitchFamily="18" charset="-127"/>
              </a:rPr>
              <a:t>원하는 체지방률</a:t>
            </a:r>
            <a:r>
              <a:rPr lang="en-US" altLang="ko-KR" sz="2400" b="1" dirty="0" smtClean="0">
                <a:solidFill>
                  <a:srgbClr val="0033CC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1475656" y="1772816"/>
            <a:ext cx="6432714" cy="3024336"/>
            <a:chOff x="2051720" y="1772816"/>
            <a:chExt cx="6432714" cy="3024336"/>
          </a:xfrm>
        </p:grpSpPr>
        <p:pic>
          <p:nvPicPr>
            <p:cNvPr id="3074" name="Picture 2" descr="http://tv02.search.naver.net/ugc?t=470x180&amp;q=http://imgnews.naver.com/image/5072/2008/07/18/news1216364282_118497_1_m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83967" y="1772816"/>
              <a:ext cx="4200467" cy="3024336"/>
            </a:xfrm>
            <a:prstGeom prst="rect">
              <a:avLst/>
            </a:prstGeom>
            <a:noFill/>
          </p:spPr>
        </p:pic>
        <p:pic>
          <p:nvPicPr>
            <p:cNvPr id="3076" name="Picture 4" descr="http://tv01.search.naver.net/ugc?t=470x180&amp;q=http://cafefiles.naver.net/20150226_269/lik9781_1424943567219iQPch_JPEG/rudfkrdl89_25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51720" y="1772816"/>
              <a:ext cx="2232248" cy="300705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143404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ko-KR" altLang="en-US" sz="2400" dirty="0" smtClean="0">
                <a:solidFill>
                  <a:srgbClr val="0033CC"/>
                </a:solidFill>
                <a:latin typeface="휴먼엑스포" pitchFamily="18" charset="-127"/>
                <a:ea typeface="휴먼엑스포" pitchFamily="18" charset="-127"/>
              </a:rPr>
              <a:t>목표체중 </a:t>
            </a:r>
            <a:r>
              <a:rPr lang="en-US" altLang="ko-KR" sz="2400" b="1" dirty="0" smtClean="0">
                <a:solidFill>
                  <a:srgbClr val="0033CC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=</a:t>
            </a:r>
            <a:r>
              <a:rPr lang="en-US" altLang="ko-KR" sz="2400" dirty="0" smtClean="0">
                <a:solidFill>
                  <a:srgbClr val="0033CC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err="1" smtClean="0">
                <a:solidFill>
                  <a:srgbClr val="0033CC"/>
                </a:solidFill>
                <a:latin typeface="휴먼엑스포" pitchFamily="18" charset="-127"/>
                <a:ea typeface="휴먼엑스포" pitchFamily="18" charset="-127"/>
              </a:rPr>
              <a:t>제지방량</a:t>
            </a:r>
            <a:r>
              <a:rPr lang="en-US" altLang="ko-KR" sz="2400" b="1" dirty="0" smtClean="0">
                <a:solidFill>
                  <a:srgbClr val="0033CC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(kg)/(1.00-</a:t>
            </a:r>
            <a:r>
              <a:rPr lang="ko-KR" altLang="en-US" sz="2400" dirty="0" smtClean="0">
                <a:solidFill>
                  <a:srgbClr val="0033CC"/>
                </a:solidFill>
                <a:latin typeface="휴먼엑스포" pitchFamily="18" charset="-127"/>
                <a:ea typeface="휴먼엑스포" pitchFamily="18" charset="-127"/>
              </a:rPr>
              <a:t>원하는 체지방률</a:t>
            </a:r>
            <a:r>
              <a:rPr lang="en-US" altLang="ko-KR" sz="2400" b="1" dirty="0" smtClean="0">
                <a:solidFill>
                  <a:srgbClr val="0033CC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</a:t>
            </a:r>
          </a:p>
          <a:p>
            <a:pPr lvl="1">
              <a:buNone/>
            </a:pPr>
            <a:endParaRPr lang="en-US" altLang="ko-KR" sz="2400" dirty="0" smtClean="0"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  <a:p>
            <a:pPr lvl="1">
              <a:buNone/>
            </a:pPr>
            <a:r>
              <a:rPr lang="ko-KR" altLang="en-US" sz="24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예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 </a:t>
            </a:r>
            <a:r>
              <a:rPr lang="ko-KR" altLang="en-US" sz="24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체중</a:t>
            </a:r>
            <a:r>
              <a:rPr lang="ko-KR" altLang="en-US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68.1kg, </a:t>
            </a:r>
            <a:r>
              <a:rPr lang="ko-KR" altLang="en-US" sz="2400" dirty="0" err="1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체지방량</a:t>
            </a:r>
            <a:r>
              <a:rPr lang="ko-KR" altLang="en-US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11.57kg, </a:t>
            </a:r>
            <a:r>
              <a:rPr lang="ko-KR" altLang="en-US" sz="2400" dirty="0" err="1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제지방량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(68.1-11.57=56.53kg), </a:t>
            </a:r>
            <a:r>
              <a:rPr lang="ko-KR" altLang="en-US" sz="24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체지방률</a:t>
            </a:r>
            <a:r>
              <a:rPr lang="ko-KR" altLang="en-US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17%</a:t>
            </a:r>
            <a:r>
              <a:rPr lang="ko-KR" altLang="en-US" sz="24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인 운동선수가 약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13%</a:t>
            </a:r>
            <a:r>
              <a:rPr lang="ko-KR" altLang="en-US" sz="24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로 감량하길 원하는 경우</a:t>
            </a:r>
            <a:endParaRPr lang="en-US" altLang="ko-KR" sz="2400" dirty="0" smtClean="0"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  <a:p>
            <a:pPr lvl="1">
              <a:buNone/>
            </a:pPr>
            <a:endParaRPr lang="en-US" altLang="ko-KR" sz="2400" dirty="0" smtClean="0"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  <a:p>
            <a:pPr lvl="1">
              <a:buNone/>
            </a:pP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56.53kg / (1.00-0.13) = 64.98kg </a:t>
            </a:r>
          </a:p>
          <a:p>
            <a:pPr lvl="1">
              <a:buNone/>
            </a:pPr>
            <a:r>
              <a:rPr lang="ko-KR" altLang="en-US" sz="24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따라서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68.1-64.98=3.12kg</a:t>
            </a:r>
            <a:r>
              <a:rPr lang="ko-KR" altLang="en-US" sz="24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의 체지방량을 감량하면 됨 </a:t>
            </a:r>
            <a:endParaRPr lang="en-US" altLang="ko-KR" sz="2400" dirty="0" smtClean="0"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323528" y="1628800"/>
            <a:ext cx="8424936" cy="4608512"/>
          </a:xfrm>
        </p:spPr>
        <p:txBody>
          <a:bodyPr/>
          <a:lstStyle/>
          <a:p>
            <a:pPr lvl="1">
              <a:buNone/>
            </a:pPr>
            <a:r>
              <a:rPr lang="en-US" altLang="ko-KR" sz="28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1. </a:t>
            </a:r>
            <a:r>
              <a:rPr lang="ko-KR" altLang="en-US" sz="2800" dirty="0" smtClean="0">
                <a:latin typeface="휴먼엑스포" pitchFamily="18" charset="-127"/>
                <a:ea typeface="휴먼엑스포" pitchFamily="18" charset="-127"/>
              </a:rPr>
              <a:t>체중 증가를 </a:t>
            </a:r>
            <a:r>
              <a:rPr lang="ko-KR" altLang="en-US" sz="2800" dirty="0" smtClean="0">
                <a:latin typeface="휴먼엑스포" pitchFamily="18" charset="-127"/>
                <a:ea typeface="휴먼엑스포" pitchFamily="18" charset="-127"/>
              </a:rPr>
              <a:t>위한 </a:t>
            </a:r>
            <a:r>
              <a:rPr lang="ko-KR" altLang="en-US" sz="2800" dirty="0" err="1" smtClean="0">
                <a:latin typeface="휴먼엑스포" pitchFamily="18" charset="-127"/>
                <a:ea typeface="휴먼엑스포" pitchFamily="18" charset="-127"/>
              </a:rPr>
              <a:t>경기력</a:t>
            </a:r>
            <a:r>
              <a:rPr lang="ko-KR" altLang="en-US" sz="2800" dirty="0" smtClean="0">
                <a:latin typeface="휴먼엑스포" pitchFamily="18" charset="-127"/>
                <a:ea typeface="휴먼엑스포" pitchFamily="18" charset="-127"/>
              </a:rPr>
              <a:t> 극대화</a:t>
            </a:r>
            <a:endParaRPr lang="en-US" altLang="ko-KR" sz="2800" dirty="0" smtClean="0">
              <a:latin typeface="휴먼엑스포" pitchFamily="18" charset="-127"/>
              <a:ea typeface="휴먼엑스포" pitchFamily="18" charset="-127"/>
            </a:endParaRPr>
          </a:p>
          <a:p>
            <a:pPr lvl="2"/>
            <a:r>
              <a:rPr lang="ko-KR" altLang="en-US" sz="2400" dirty="0" err="1" smtClean="0">
                <a:latin typeface="휴먼엑스포" pitchFamily="18" charset="-127"/>
                <a:ea typeface="휴먼엑스포" pitchFamily="18" charset="-127"/>
              </a:rPr>
              <a:t>제지방량의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 증가에 필수적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(0.45kg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의 근육은 약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2,500kcal, </a:t>
            </a:r>
            <a:r>
              <a:rPr lang="ko-KR" altLang="en-US" sz="24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지방은 약</a:t>
            </a:r>
            <a:r>
              <a:rPr lang="ko-KR" altLang="en-US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3,000kcal</a:t>
            </a:r>
            <a:r>
              <a:rPr lang="ko-KR" altLang="en-US" sz="24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의 열량과 같음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</a:t>
            </a: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운동 시 소모되는 칼로리 양을 포함하여 칼로리 섭취를 더 높일 필요가 있음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에너지 권장량</a:t>
            </a:r>
            <a:r>
              <a:rPr lang="ko-KR" altLang="en-US" sz="2400" dirty="0" smtClean="0">
                <a:solidFill>
                  <a:srgbClr val="FFC000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+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매일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500kcal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섭취 증가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/>
            </a:r>
            <a:b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</a:b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</a:t>
            </a:r>
            <a:r>
              <a:rPr lang="ko-KR" altLang="en-US" sz="2400" u="sng" dirty="0" smtClean="0">
                <a:latin typeface="휴먼엑스포" pitchFamily="18" charset="-127"/>
                <a:ea typeface="휴먼엑스포" pitchFamily="18" charset="-127"/>
              </a:rPr>
              <a:t>고칼로리</a:t>
            </a:r>
            <a:r>
              <a:rPr lang="en-US" altLang="ko-KR" sz="2400" b="1" u="sng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u="sng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u="sng" dirty="0" smtClean="0">
                <a:latin typeface="휴먼엑스포" pitchFamily="18" charset="-127"/>
                <a:ea typeface="휴먼엑스포" pitchFamily="18" charset="-127"/>
              </a:rPr>
              <a:t>당 지수가 낮은 </a:t>
            </a:r>
            <a:r>
              <a:rPr lang="ko-KR" altLang="en-US" sz="2400" u="sng" dirty="0" err="1" smtClean="0">
                <a:latin typeface="휴먼엑스포" pitchFamily="18" charset="-127"/>
                <a:ea typeface="휴먼엑스포" pitchFamily="18" charset="-127"/>
              </a:rPr>
              <a:t>고탄수화물</a:t>
            </a:r>
            <a:r>
              <a:rPr lang="en-US" altLang="ko-KR" sz="2400" b="1" u="sng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u="sng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u="sng" dirty="0" smtClean="0">
                <a:latin typeface="휴먼엑스포" pitchFamily="18" charset="-127"/>
                <a:ea typeface="휴먼엑스포" pitchFamily="18" charset="-127"/>
              </a:rPr>
              <a:t>고단백질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2">
              <a:buNone/>
            </a:pP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 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식이 섭취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</a:t>
            </a:r>
          </a:p>
        </p:txBody>
      </p:sp>
      <p:sp>
        <p:nvSpPr>
          <p:cNvPr id="6" name="제목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>
                <a:latin typeface="휴먼엑스포" pitchFamily="18" charset="-127"/>
                <a:ea typeface="휴먼엑스포" pitchFamily="18" charset="-127"/>
              </a:rPr>
              <a:t>체중증가 선수를 위한 훈련 시 식사</a:t>
            </a:r>
            <a:endParaRPr lang="ko-KR" altLang="en-US" dirty="0"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운동영양(개정판)8장_1-1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79512" y="1268760"/>
            <a:ext cx="8784976" cy="43924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357158" y="1571612"/>
            <a:ext cx="785818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제목 2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58312" cy="1143000"/>
          </a:xfrm>
        </p:spPr>
        <p:txBody>
          <a:bodyPr>
            <a:normAutofit/>
          </a:bodyPr>
          <a:lstStyle/>
          <a:p>
            <a:r>
              <a:rPr lang="ko-KR" altLang="en-US" sz="2600" smtClean="0">
                <a:latin typeface="휴먼엑스포" pitchFamily="18" charset="-127"/>
                <a:ea typeface="휴먼엑스포" pitchFamily="18" charset="-127"/>
              </a:rPr>
              <a:t>현재 체중을 유지하는데 필요한 칼로리를 결정하는 수치</a:t>
            </a:r>
            <a:endParaRPr lang="ko-KR" altLang="en-US" sz="2600" dirty="0"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5" name="타원 4"/>
          <p:cNvSpPr/>
          <p:nvPr/>
        </p:nvSpPr>
        <p:spPr>
          <a:xfrm>
            <a:off x="1000100" y="4500570"/>
            <a:ext cx="928694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타원 5"/>
          <p:cNvSpPr/>
          <p:nvPr/>
        </p:nvSpPr>
        <p:spPr>
          <a:xfrm>
            <a:off x="4500562" y="4500570"/>
            <a:ext cx="928694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323528" y="2057428"/>
            <a:ext cx="8424936" cy="3586150"/>
          </a:xfrm>
        </p:spPr>
        <p:txBody>
          <a:bodyPr/>
          <a:lstStyle/>
          <a:p>
            <a:pPr lvl="1">
              <a:buNone/>
            </a:pPr>
            <a:r>
              <a:rPr lang="en-US" altLang="ko-KR" sz="28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2. </a:t>
            </a:r>
            <a:r>
              <a:rPr lang="ko-KR" altLang="en-US" sz="2800" dirty="0" smtClean="0">
                <a:latin typeface="휴먼엑스포" pitchFamily="18" charset="-127"/>
                <a:ea typeface="휴먼엑스포" pitchFamily="18" charset="-127"/>
              </a:rPr>
              <a:t>저항성 운동을 통한 </a:t>
            </a:r>
            <a:r>
              <a:rPr lang="ko-KR" altLang="en-US" sz="2800" dirty="0" err="1" smtClean="0">
                <a:latin typeface="휴먼엑스포" pitchFamily="18" charset="-127"/>
                <a:ea typeface="휴먼엑스포" pitchFamily="18" charset="-127"/>
              </a:rPr>
              <a:t>제지방량의</a:t>
            </a:r>
            <a:r>
              <a:rPr lang="ko-KR" altLang="en-US" sz="2800" dirty="0" smtClean="0">
                <a:latin typeface="휴먼엑스포" pitchFamily="18" charset="-127"/>
                <a:ea typeface="휴먼엑스포" pitchFamily="18" charset="-127"/>
              </a:rPr>
              <a:t> 변화</a:t>
            </a:r>
            <a:endParaRPr lang="en-US" altLang="ko-KR" sz="2800" dirty="0" smtClean="0">
              <a:latin typeface="휴먼엑스포" pitchFamily="18" charset="-127"/>
              <a:ea typeface="휴먼엑스포" pitchFamily="18" charset="-127"/>
            </a:endParaRP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근 비대 효과와 </a:t>
            </a:r>
            <a:r>
              <a:rPr lang="ko-KR" altLang="en-US" sz="2400" dirty="0" err="1" smtClean="0">
                <a:latin typeface="휴먼엑스포" pitchFamily="18" charset="-127"/>
                <a:ea typeface="휴먼엑스포" pitchFamily="18" charset="-127"/>
              </a:rPr>
              <a:t>제지방량의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 증가를 통해 체중 증가의 극대화를 이룰 수 있음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근력 및 파워의 증가는 세트 당 반복횟수는 적게 하고 세트 수를 늘림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근 비대는 세트 당 반복횟수는 많이 하고 세트 수를 늘림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6" name="제목 2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>
                <a:latin typeface="휴먼엑스포" pitchFamily="18" charset="-127"/>
                <a:ea typeface="휴먼엑스포" pitchFamily="18" charset="-127"/>
              </a:rPr>
              <a:t>체중증가 선수를 위한 훈련 시 식사</a:t>
            </a:r>
            <a:endParaRPr lang="ko-KR" altLang="en-US" dirty="0"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762000" y="371475"/>
            <a:ext cx="7620000" cy="6105525"/>
            <a:chOff x="762000" y="371475"/>
            <a:chExt cx="7620000" cy="6105525"/>
          </a:xfrm>
        </p:grpSpPr>
        <p:pic>
          <p:nvPicPr>
            <p:cNvPr id="3" name="Picture 5" descr="표 15-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2000" y="371475"/>
              <a:ext cx="7620000" cy="2847975"/>
            </a:xfrm>
            <a:prstGeom prst="rect">
              <a:avLst/>
            </a:prstGeom>
            <a:noFill/>
          </p:spPr>
        </p:pic>
        <p:pic>
          <p:nvPicPr>
            <p:cNvPr id="4" name="Picture 6" descr="표 15-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38200" y="3575050"/>
              <a:ext cx="7543800" cy="2901950"/>
            </a:xfrm>
            <a:prstGeom prst="rect">
              <a:avLst/>
            </a:prstGeom>
            <a:noFill/>
          </p:spPr>
        </p:pic>
      </p:grpSp>
      <p:sp>
        <p:nvSpPr>
          <p:cNvPr id="5" name="직사각형 4"/>
          <p:cNvSpPr/>
          <p:nvPr/>
        </p:nvSpPr>
        <p:spPr>
          <a:xfrm>
            <a:off x="714348" y="2571744"/>
            <a:ext cx="7715304" cy="714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857224" y="6215082"/>
            <a:ext cx="3500462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785786" y="3571876"/>
            <a:ext cx="642942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785786" y="428604"/>
            <a:ext cx="571504" cy="214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569940" y="492125"/>
            <a:ext cx="7931150" cy="5849938"/>
            <a:chOff x="457200" y="492125"/>
            <a:chExt cx="7931150" cy="5849938"/>
          </a:xfrm>
        </p:grpSpPr>
        <p:pic>
          <p:nvPicPr>
            <p:cNvPr id="3" name="Picture 5" descr="그림 18-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7200" y="492125"/>
              <a:ext cx="7931150" cy="2936875"/>
            </a:xfrm>
            <a:prstGeom prst="rect">
              <a:avLst/>
            </a:prstGeom>
            <a:noFill/>
          </p:spPr>
        </p:pic>
        <p:pic>
          <p:nvPicPr>
            <p:cNvPr id="4" name="Picture 6" descr="표 15-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14400" y="3581400"/>
              <a:ext cx="7315200" cy="2760663"/>
            </a:xfrm>
            <a:prstGeom prst="rect">
              <a:avLst/>
            </a:prstGeom>
            <a:noFill/>
          </p:spPr>
        </p:pic>
      </p:grpSp>
      <p:sp>
        <p:nvSpPr>
          <p:cNvPr id="5" name="직사각형 4"/>
          <p:cNvSpPr/>
          <p:nvPr/>
        </p:nvSpPr>
        <p:spPr>
          <a:xfrm>
            <a:off x="500034" y="3143248"/>
            <a:ext cx="5429288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1000100" y="5500702"/>
            <a:ext cx="7429552" cy="857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1000100" y="3571876"/>
            <a:ext cx="571504" cy="214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457200" y="642926"/>
            <a:ext cx="8229600" cy="1143000"/>
          </a:xfrm>
        </p:spPr>
        <p:txBody>
          <a:bodyPr/>
          <a:lstStyle/>
          <a:p>
            <a:r>
              <a:rPr lang="ko-KR" altLang="en-US" dirty="0" smtClean="0">
                <a:latin typeface="휴먼엑스포" pitchFamily="18" charset="-127"/>
                <a:ea typeface="휴먼엑스포" pitchFamily="18" charset="-127"/>
              </a:rPr>
              <a:t>체급경기 종목의 경기 전</a:t>
            </a:r>
            <a:r>
              <a:rPr lang="en-US" altLang="ko-KR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·</a:t>
            </a:r>
            <a:r>
              <a:rPr lang="ko-KR" altLang="en-US" dirty="0" smtClean="0">
                <a:latin typeface="휴먼엑스포" pitchFamily="18" charset="-127"/>
                <a:ea typeface="휴먼엑스포" pitchFamily="18" charset="-127"/>
              </a:rPr>
              <a:t>후 식사</a:t>
            </a:r>
            <a:endParaRPr lang="ko-KR" altLang="en-US" dirty="0"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374848" y="2285992"/>
            <a:ext cx="8229600" cy="3071834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ko-KR" altLang="en-US" sz="3200" dirty="0" smtClean="0">
                <a:solidFill>
                  <a:srgbClr val="0033CC"/>
                </a:solidFill>
                <a:latin typeface="휴먼엑스포" pitchFamily="18" charset="-127"/>
                <a:ea typeface="휴먼엑스포" pitchFamily="18" charset="-127"/>
              </a:rPr>
              <a:t>목표</a:t>
            </a:r>
            <a:r>
              <a:rPr lang="ko-KR" altLang="en-US" sz="32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en-US" altLang="ko-KR" sz="32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:</a:t>
            </a:r>
            <a:r>
              <a:rPr lang="en-US" altLang="ko-KR" sz="3200" dirty="0" smtClean="0">
                <a:latin typeface="휴먼엑스포" pitchFamily="18" charset="-127"/>
                <a:ea typeface="휴먼엑스포" pitchFamily="18" charset="-127"/>
              </a:rPr>
              <a:t> </a:t>
            </a:r>
          </a:p>
          <a:p>
            <a:pPr lvl="1">
              <a:buNone/>
            </a:pPr>
            <a:r>
              <a:rPr lang="ko-KR" altLang="en-US" sz="2800" dirty="0" smtClean="0">
                <a:latin typeface="휴먼엑스포" pitchFamily="18" charset="-127"/>
                <a:ea typeface="휴먼엑스포" pitchFamily="18" charset="-127"/>
              </a:rPr>
              <a:t>시합 전의 식사는 필요한 에너지를 공급하고</a:t>
            </a:r>
            <a:r>
              <a:rPr lang="en-US" altLang="ko-KR" sz="28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8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endParaRPr lang="en-US" altLang="ko-KR" sz="2800" dirty="0" smtClean="0">
              <a:latin typeface="휴먼엑스포" pitchFamily="18" charset="-127"/>
              <a:ea typeface="휴먼엑스포" pitchFamily="18" charset="-127"/>
            </a:endParaRPr>
          </a:p>
          <a:p>
            <a:pPr lvl="1">
              <a:buNone/>
            </a:pPr>
            <a:r>
              <a:rPr lang="ko-KR" altLang="en-US" sz="2800" dirty="0" smtClean="0">
                <a:latin typeface="휴먼엑스포" pitchFamily="18" charset="-127"/>
                <a:ea typeface="휴먼엑스포" pitchFamily="18" charset="-127"/>
              </a:rPr>
              <a:t>에너지 발생 </a:t>
            </a:r>
            <a:r>
              <a:rPr lang="ko-KR" altLang="en-US" sz="2800" dirty="0" smtClean="0">
                <a:latin typeface="휴먼엑스포" pitchFamily="18" charset="-127"/>
                <a:ea typeface="휴먼엑스포" pitchFamily="18" charset="-127"/>
              </a:rPr>
              <a:t>반응을 원활히 하며</a:t>
            </a:r>
            <a:r>
              <a:rPr lang="en-US" altLang="ko-KR" sz="28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8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800" dirty="0" smtClean="0">
                <a:latin typeface="휴먼엑스포" pitchFamily="18" charset="-127"/>
                <a:ea typeface="휴먼엑스포" pitchFamily="18" charset="-127"/>
              </a:rPr>
              <a:t>피로의 조기 </a:t>
            </a:r>
            <a:endParaRPr lang="en-US" altLang="ko-KR" sz="2800" dirty="0" smtClean="0">
              <a:latin typeface="휴먼엑스포" pitchFamily="18" charset="-127"/>
              <a:ea typeface="휴먼엑스포" pitchFamily="18" charset="-127"/>
            </a:endParaRPr>
          </a:p>
          <a:p>
            <a:pPr lvl="1">
              <a:buNone/>
            </a:pPr>
            <a:r>
              <a:rPr lang="ko-KR" altLang="en-US" sz="2800" dirty="0" smtClean="0">
                <a:latin typeface="휴먼엑스포" pitchFamily="18" charset="-127"/>
                <a:ea typeface="휴먼엑스포" pitchFamily="18" charset="-127"/>
              </a:rPr>
              <a:t>발생을 </a:t>
            </a:r>
            <a:r>
              <a:rPr lang="ko-KR" altLang="en-US" sz="2800" dirty="0" smtClean="0">
                <a:latin typeface="휴먼엑스포" pitchFamily="18" charset="-127"/>
                <a:ea typeface="휴먼엑스포" pitchFamily="18" charset="-127"/>
              </a:rPr>
              <a:t>예방</a:t>
            </a:r>
            <a:endParaRPr lang="en-US" altLang="ko-KR" sz="2800" dirty="0" smtClean="0"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143000"/>
          </a:xfrm>
        </p:spPr>
        <p:txBody>
          <a:bodyPr/>
          <a:lstStyle/>
          <a:p>
            <a:r>
              <a:rPr lang="ko-KR" altLang="en-US" dirty="0" smtClean="0">
                <a:latin typeface="휴먼엑스포" pitchFamily="18" charset="-127"/>
                <a:ea typeface="휴먼엑스포" pitchFamily="18" charset="-127"/>
              </a:rPr>
              <a:t>체급경기 종목의 경기 전</a:t>
            </a:r>
            <a:r>
              <a:rPr lang="en-US" altLang="ko-KR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·</a:t>
            </a:r>
            <a:r>
              <a:rPr lang="ko-KR" altLang="en-US" dirty="0" smtClean="0">
                <a:latin typeface="휴먼엑스포" pitchFamily="18" charset="-127"/>
                <a:ea typeface="휴먼엑스포" pitchFamily="18" charset="-127"/>
              </a:rPr>
              <a:t>후 식사</a:t>
            </a:r>
            <a:endParaRPr lang="ko-KR" altLang="en-US" dirty="0"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374848" y="1643050"/>
            <a:ext cx="8554870" cy="4857784"/>
          </a:xfrm>
        </p:spPr>
        <p:txBody>
          <a:bodyPr>
            <a:normAutofit/>
          </a:bodyPr>
          <a:lstStyle/>
          <a:p>
            <a:pPr lvl="2"/>
            <a:r>
              <a:rPr lang="ko-KR" altLang="en-US" sz="2400" dirty="0" err="1" smtClean="0">
                <a:latin typeface="휴먼엑스포" pitchFamily="18" charset="-127"/>
                <a:ea typeface="휴먼엑스포" pitchFamily="18" charset="-127"/>
              </a:rPr>
              <a:t>계</a:t>
            </a:r>
            <a:r>
              <a:rPr lang="ko-KR" altLang="en-US" sz="2400" dirty="0" err="1" smtClean="0">
                <a:latin typeface="휴먼엑스포" pitchFamily="18" charset="-127"/>
                <a:ea typeface="휴먼엑스포" pitchFamily="18" charset="-127"/>
              </a:rPr>
              <a:t>체량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후 식사는 시합시간을 고려하고 식사한 음식물이 소화 흡수되어 시합시간에 에너지로 발생할 수 있는 음식을 선택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시합 중 공복감이 생기지 않도록 하고 시합시간이 짧으면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ko-KR" altLang="en-US" sz="2400" u="sng" dirty="0" smtClean="0">
                <a:latin typeface="휴먼엑스포" pitchFamily="18" charset="-127"/>
                <a:ea typeface="휴먼엑스포" pitchFamily="18" charset="-127"/>
              </a:rPr>
              <a:t>시합 </a:t>
            </a:r>
            <a:r>
              <a:rPr lang="en-US" altLang="ko-KR" sz="2400" b="1" u="sng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</a:t>
            </a:r>
            <a:r>
              <a:rPr lang="ko-KR" altLang="en-US" sz="2400" u="sng" dirty="0" smtClean="0">
                <a:latin typeface="휴먼엑스포" pitchFamily="18" charset="-127"/>
                <a:ea typeface="휴먼엑스포" pitchFamily="18" charset="-127"/>
              </a:rPr>
              <a:t>시간 </a:t>
            </a:r>
            <a:r>
              <a:rPr lang="en-US" altLang="ko-KR" sz="2400" b="1" u="sng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30</a:t>
            </a:r>
            <a:r>
              <a:rPr lang="ko-KR" altLang="en-US" sz="2400" u="sng" dirty="0" smtClean="0">
                <a:latin typeface="휴먼엑스포" pitchFamily="18" charset="-127"/>
                <a:ea typeface="휴먼엑스포" pitchFamily="18" charset="-127"/>
              </a:rPr>
              <a:t>분전에 </a:t>
            </a:r>
            <a:r>
              <a:rPr lang="en-US" altLang="ko-KR" sz="2400" b="1" u="sng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500kcal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ko-KR" altLang="en-US" sz="24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정도</a:t>
            </a:r>
            <a:r>
              <a:rPr lang="ko-KR" altLang="en-US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섭취하는 것이 이상적</a:t>
            </a:r>
            <a:endParaRPr lang="en-US" altLang="ko-KR" sz="2400" b="1" dirty="0" smtClean="0"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당질 위주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지방과 단백질의 양은 최소화</a:t>
            </a:r>
            <a:endParaRPr lang="en-US" altLang="ko-KR" sz="2400" b="1" dirty="0" smtClean="0"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날 것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 섬유질 및 부피가 많거나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콩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양파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무 등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 씨가 있는 식품 제한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소화가 용이한 조리법과 식품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채</a:t>
            </a:r>
            <a:r>
              <a:rPr lang="ko-KR" altLang="en-US" sz="24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소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가열 및 조리한 생선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반숙한 계란 등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 이용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운동영양(개정판)8장_1-16_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79512" y="1052736"/>
            <a:ext cx="8784976" cy="44644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428596" y="1357298"/>
            <a:ext cx="714380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200" y="1163504"/>
            <a:ext cx="8229600" cy="333706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o-KR" altLang="en-US" sz="36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체급경기 종목 전의 주의사항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1">
              <a:buNone/>
            </a:pPr>
            <a:r>
              <a:rPr lang="en-US" altLang="ko-KR" sz="28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1. </a:t>
            </a:r>
            <a:r>
              <a:rPr lang="ko-KR" altLang="en-US" sz="2800" dirty="0" smtClean="0">
                <a:latin typeface="휴먼엑스포" pitchFamily="18" charset="-127"/>
                <a:ea typeface="휴먼엑스포" pitchFamily="18" charset="-127"/>
              </a:rPr>
              <a:t>적정 체중의 유지</a:t>
            </a:r>
            <a:endParaRPr lang="en-US" altLang="ko-KR" sz="2800" dirty="0" smtClean="0">
              <a:latin typeface="휴먼엑스포" pitchFamily="18" charset="-127"/>
              <a:ea typeface="휴먼엑스포" pitchFamily="18" charset="-127"/>
            </a:endParaRP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훈련 시 소비되는 에너지보다 한 단계 또는 두 단계 정도 낮추고 적정 체중을 유지시켜 운동능력이 최고조로 발휘될 수 있도록 에너지의 균형을 맞춘다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.</a:t>
            </a:r>
            <a:endParaRPr lang="ko-KR" altLang="en-US" sz="2400" dirty="0" smtClean="0"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323528" y="1844824"/>
            <a:ext cx="8623473" cy="2088232"/>
            <a:chOff x="323528" y="1844824"/>
            <a:chExt cx="8623473" cy="1714500"/>
          </a:xfrm>
        </p:grpSpPr>
        <p:pic>
          <p:nvPicPr>
            <p:cNvPr id="2050" name="Picture 2" descr="http://tv01.search.naver.net/ugc?t=470x180&amp;q=http://cafefiles.naver.net/20090916_278/uedamiwa82_1253089490107LK2Cy_jpg/%BC%BC%B0%E8%C3%BC%C1%B6%B0%A5%B6%F3%BC%EE_uedamiwa8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3528" y="1844824"/>
              <a:ext cx="2571750" cy="1714500"/>
            </a:xfrm>
            <a:prstGeom prst="rect">
              <a:avLst/>
            </a:prstGeom>
            <a:noFill/>
          </p:spPr>
        </p:pic>
        <p:pic>
          <p:nvPicPr>
            <p:cNvPr id="2052" name="Picture 4" descr="http://tv02.search.naver.net/ugc?t=470x180&amp;q=http://blogfiles.naver.net/20141029_184/gksmfdl601_14145918035930AVHy_JPEG/6996085228_57e44a4dc0_b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43808" y="1844824"/>
              <a:ext cx="3312368" cy="1714500"/>
            </a:xfrm>
            <a:prstGeom prst="rect">
              <a:avLst/>
            </a:prstGeom>
            <a:noFill/>
          </p:spPr>
        </p:pic>
        <p:pic>
          <p:nvPicPr>
            <p:cNvPr id="2054" name="Picture 6" descr="http://tv01.search.naver.net/ugc?t=470x180&amp;q=http://cafefiles.naver.net/data22/2006/10/13/13/22222222222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56176" y="1844824"/>
              <a:ext cx="2790825" cy="17145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200" y="1234942"/>
            <a:ext cx="8229600" cy="43371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o-KR" altLang="en-US" sz="36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체급경기 종목 전의 주의사항</a:t>
            </a:r>
            <a:endParaRPr lang="en-US" altLang="ko-KR" sz="3600" b="0" dirty="0" smtClean="0">
              <a:solidFill>
                <a:schemeClr val="tx1"/>
              </a:solidFill>
              <a:latin typeface="휴먼엑스포" pitchFamily="18" charset="-127"/>
              <a:ea typeface="휴먼엑스포" pitchFamily="18" charset="-127"/>
            </a:endParaRPr>
          </a:p>
          <a:p>
            <a:pPr lvl="1">
              <a:buNone/>
            </a:pPr>
            <a:r>
              <a:rPr lang="en-US" altLang="ko-KR" sz="28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2. </a:t>
            </a:r>
            <a:r>
              <a:rPr lang="ko-KR" altLang="en-US" sz="2800" dirty="0" smtClean="0">
                <a:latin typeface="휴먼엑스포" pitchFamily="18" charset="-127"/>
                <a:ea typeface="휴먼엑스포" pitchFamily="18" charset="-127"/>
              </a:rPr>
              <a:t>미네랄</a:t>
            </a:r>
            <a:r>
              <a:rPr lang="en-US" altLang="ko-KR" sz="28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8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800" dirty="0" err="1" smtClean="0">
                <a:latin typeface="휴먼엑스포" pitchFamily="18" charset="-127"/>
                <a:ea typeface="휴먼엑스포" pitchFamily="18" charset="-127"/>
              </a:rPr>
              <a:t>비타민류</a:t>
            </a:r>
            <a:r>
              <a:rPr lang="ko-KR" altLang="en-US" sz="2800" dirty="0" smtClean="0">
                <a:latin typeface="휴먼엑스포" pitchFamily="18" charset="-127"/>
                <a:ea typeface="휴먼엑스포" pitchFamily="18" charset="-127"/>
              </a:rPr>
              <a:t> 섭취</a:t>
            </a:r>
            <a:endParaRPr lang="en-US" altLang="ko-KR" sz="2800" dirty="0" smtClean="0">
              <a:latin typeface="휴먼엑스포" pitchFamily="18" charset="-127"/>
              <a:ea typeface="휴먼엑스포" pitchFamily="18" charset="-127"/>
            </a:endParaRP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시합 때 생리기능을 최고 컨디션으로 유지하기 위해서 섭취해야 함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경기 전 식사는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체중 감량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후 한꺼번에 많은 양의 음식을 섭취하여 위에 부담이 가지 않도록 </a:t>
            </a:r>
            <a:r>
              <a:rPr lang="ko-KR" altLang="en-US" sz="2400" u="sng" dirty="0" smtClean="0">
                <a:latin typeface="휴먼엑스포" pitchFamily="18" charset="-127"/>
                <a:ea typeface="휴먼엑스포" pitchFamily="18" charset="-127"/>
              </a:rPr>
              <a:t>조금씩 여러 번 나누어 먹음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으로써 경기시작 때 위가 충분히 비워질 수 있도록 함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285720" y="714356"/>
            <a:ext cx="8401080" cy="5214974"/>
          </a:xfrm>
        </p:spPr>
        <p:txBody>
          <a:bodyPr>
            <a:normAutofit/>
          </a:bodyPr>
          <a:lstStyle/>
          <a:p>
            <a:pPr lvl="2">
              <a:buNone/>
            </a:pPr>
            <a:r>
              <a:rPr lang="en-US" altLang="ko-KR" sz="28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&lt;</a:t>
            </a:r>
            <a:r>
              <a:rPr lang="ko-KR" altLang="en-US" sz="2800" dirty="0" smtClean="0">
                <a:latin typeface="휴먼엑스포" pitchFamily="18" charset="-127"/>
                <a:ea typeface="휴먼엑스포" pitchFamily="18" charset="-127"/>
              </a:rPr>
              <a:t>시합 당일 식사량</a:t>
            </a:r>
            <a:r>
              <a:rPr lang="en-US" altLang="ko-KR" sz="28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&gt;</a:t>
            </a:r>
          </a:p>
          <a:p>
            <a:pPr lvl="2">
              <a:buNone/>
            </a:pPr>
            <a:r>
              <a:rPr lang="ko-KR" altLang="en-US" sz="2400" dirty="0" smtClean="0">
                <a:solidFill>
                  <a:srgbClr val="0033CC"/>
                </a:solidFill>
                <a:latin typeface="휴먼엑스포" pitchFamily="18" charset="-127"/>
                <a:ea typeface="휴먼엑스포" pitchFamily="18" charset="-127"/>
              </a:rPr>
              <a:t>오전에 경기가 있을 경우</a:t>
            </a:r>
            <a:r>
              <a:rPr lang="ko-KR" altLang="en-US" sz="2400" b="1" dirty="0" smtClean="0">
                <a:solidFill>
                  <a:srgbClr val="0033CC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en-US" altLang="ko-KR" sz="2400" b="1" dirty="0" smtClean="0">
                <a:solidFill>
                  <a:srgbClr val="0033CC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: 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보통 아침식사와 비슷한 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2">
              <a:buNone/>
            </a:pP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정도의 음식 섭취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2">
              <a:buNone/>
            </a:pPr>
            <a:r>
              <a:rPr lang="ko-KR" altLang="en-US" sz="2400" dirty="0" smtClean="0">
                <a:solidFill>
                  <a:srgbClr val="0033CC"/>
                </a:solidFill>
                <a:latin typeface="휴먼엑스포" pitchFamily="18" charset="-127"/>
                <a:ea typeface="휴먼엑스포" pitchFamily="18" charset="-127"/>
              </a:rPr>
              <a:t>이른 오후에 경기가 있을 경우</a:t>
            </a:r>
            <a:r>
              <a:rPr lang="ko-KR" altLang="en-US" sz="2400" b="1" dirty="0" smtClean="0">
                <a:solidFill>
                  <a:srgbClr val="0033CC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en-US" altLang="ko-KR" sz="2400" b="1" dirty="0" smtClean="0">
                <a:solidFill>
                  <a:srgbClr val="0033CC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: </a:t>
            </a:r>
            <a:r>
              <a:rPr lang="en-US" altLang="ko-KR" sz="2400" b="1" dirty="0" smtClean="0">
                <a:solidFill>
                  <a:srgbClr val="0033CC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일반적으로 </a:t>
            </a:r>
            <a:r>
              <a:rPr lang="ko-KR" altLang="en-US" sz="2400" dirty="0" err="1" smtClean="0">
                <a:latin typeface="휴먼엑스포" pitchFamily="18" charset="-127"/>
                <a:ea typeface="휴먼엑스포" pitchFamily="18" charset="-127"/>
              </a:rPr>
              <a:t>섭취하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2">
              <a:buNone/>
            </a:pP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는 양의 아침식사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+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점심은 약간 양을 줄여 섭취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2">
              <a:buNone/>
            </a:pPr>
            <a:r>
              <a:rPr lang="ko-KR" altLang="en-US" sz="2400" dirty="0" smtClean="0">
                <a:solidFill>
                  <a:srgbClr val="0033CC"/>
                </a:solidFill>
                <a:latin typeface="휴먼엑스포" pitchFamily="18" charset="-127"/>
                <a:ea typeface="휴먼엑스포" pitchFamily="18" charset="-127"/>
              </a:rPr>
              <a:t>늦은 오후 경기를 대비한 경우</a:t>
            </a:r>
            <a:r>
              <a:rPr lang="ko-KR" altLang="en-US" sz="2400" b="1" dirty="0" smtClean="0">
                <a:solidFill>
                  <a:srgbClr val="0033CC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en-US" altLang="ko-KR" sz="2400" b="1" dirty="0" smtClean="0">
                <a:solidFill>
                  <a:srgbClr val="0033CC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: </a:t>
            </a:r>
            <a:r>
              <a:rPr lang="en-US" altLang="ko-KR" sz="2400" b="1" dirty="0" smtClean="0">
                <a:solidFill>
                  <a:srgbClr val="0033CC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일반적으로 </a:t>
            </a:r>
            <a:r>
              <a:rPr lang="ko-KR" altLang="en-US" sz="2400" dirty="0" err="1" smtClean="0">
                <a:latin typeface="휴먼엑스포" pitchFamily="18" charset="-127"/>
                <a:ea typeface="휴먼엑스포" pitchFamily="18" charset="-127"/>
              </a:rPr>
              <a:t>섭취하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2">
              <a:buNone/>
            </a:pP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는 양의 아침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점심식사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+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소화하기 쉬운 간식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2">
              <a:buNone/>
            </a:pPr>
            <a:r>
              <a:rPr lang="ko-KR" altLang="en-US" sz="2400" dirty="0" smtClean="0">
                <a:solidFill>
                  <a:srgbClr val="0033CC"/>
                </a:solidFill>
                <a:latin typeface="휴먼엑스포" pitchFamily="18" charset="-127"/>
                <a:ea typeface="휴먼엑스포" pitchFamily="18" charset="-127"/>
              </a:rPr>
              <a:t>저녁 경기가 있는 경우</a:t>
            </a:r>
            <a:r>
              <a:rPr lang="ko-KR" altLang="en-US" sz="2400" b="1" dirty="0" smtClean="0">
                <a:solidFill>
                  <a:srgbClr val="0033CC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en-US" altLang="ko-KR" sz="2400" b="1" dirty="0" smtClean="0">
                <a:solidFill>
                  <a:srgbClr val="0033CC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: </a:t>
            </a:r>
            <a:r>
              <a:rPr lang="en-US" altLang="ko-KR" sz="2400" b="1" dirty="0" smtClean="0">
                <a:solidFill>
                  <a:srgbClr val="0033CC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일반적으로 섭취하는 양의 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2">
              <a:buNone/>
            </a:pP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아침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점심식사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+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저녁은 약간 양을 줄여 섭취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2"/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1520" y="857232"/>
            <a:ext cx="8640960" cy="5429288"/>
          </a:xfrm>
        </p:spPr>
        <p:txBody>
          <a:bodyPr>
            <a:noAutofit/>
          </a:bodyPr>
          <a:lstStyle/>
          <a:p>
            <a:pPr lvl="1">
              <a:buNone/>
            </a:pPr>
            <a:r>
              <a:rPr lang="ko-KR" altLang="en-US" sz="3600" dirty="0" smtClean="0">
                <a:latin typeface="휴먼엑스포" pitchFamily="18" charset="-127"/>
                <a:ea typeface="휴먼엑스포" pitchFamily="18" charset="-127"/>
              </a:rPr>
              <a:t>체급경기 종목 전의 주의사항</a:t>
            </a:r>
            <a:endParaRPr lang="en-US" altLang="ko-KR" sz="3600" dirty="0" smtClean="0">
              <a:latin typeface="휴먼엑스포" pitchFamily="18" charset="-127"/>
              <a:ea typeface="휴먼엑스포" pitchFamily="18" charset="-127"/>
            </a:endParaRPr>
          </a:p>
          <a:p>
            <a:pPr lvl="1">
              <a:buNone/>
            </a:pPr>
            <a:r>
              <a:rPr lang="en-US" altLang="ko-KR" sz="28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3. </a:t>
            </a:r>
            <a:r>
              <a:rPr lang="ko-KR" altLang="en-US" sz="2800" dirty="0" smtClean="0">
                <a:latin typeface="휴먼엑스포" pitchFamily="18" charset="-127"/>
                <a:ea typeface="휴먼엑스포" pitchFamily="18" charset="-127"/>
              </a:rPr>
              <a:t>탄수화물 섭취 시간</a:t>
            </a:r>
            <a:endParaRPr lang="en-US" altLang="ko-KR" sz="2800" dirty="0" smtClean="0">
              <a:latin typeface="휴먼엑스포" pitchFamily="18" charset="-127"/>
              <a:ea typeface="휴먼엑스포" pitchFamily="18" charset="-127"/>
            </a:endParaRP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시합 전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: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시합 </a:t>
            </a:r>
            <a:r>
              <a:rPr lang="ko-KR" altLang="en-US" sz="2400" u="sng" dirty="0" smtClean="0">
                <a:latin typeface="휴먼엑스포" pitchFamily="18" charset="-127"/>
                <a:ea typeface="휴먼엑스포" pitchFamily="18" charset="-127"/>
              </a:rPr>
              <a:t>약 </a:t>
            </a:r>
            <a:r>
              <a:rPr lang="en-US" altLang="ko-KR" sz="2400" b="1" u="sng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4</a:t>
            </a:r>
            <a:r>
              <a:rPr lang="ko-KR" altLang="en-US" sz="2400" u="sng" dirty="0" smtClean="0">
                <a:latin typeface="휴먼엑스포" pitchFamily="18" charset="-127"/>
                <a:ea typeface="휴먼엑스포" pitchFamily="18" charset="-127"/>
              </a:rPr>
              <a:t>시간 전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 체중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1kg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당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4~5g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u="sng" dirty="0" smtClean="0">
                <a:solidFill>
                  <a:srgbClr val="FF0000"/>
                </a:solidFill>
                <a:latin typeface="휴먼엑스포" pitchFamily="18" charset="-127"/>
                <a:ea typeface="휴먼엑스포" pitchFamily="18" charset="-127"/>
              </a:rPr>
              <a:t>복합</a:t>
            </a:r>
            <a:r>
              <a:rPr lang="ko-KR" altLang="en-US" sz="2400" u="sng" dirty="0" smtClean="0">
                <a:latin typeface="휴먼엑스포" pitchFamily="18" charset="-127"/>
                <a:ea typeface="휴먼엑스포" pitchFamily="18" charset="-127"/>
              </a:rPr>
              <a:t>탄수화물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 섭취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시합 중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: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u="sng" dirty="0" smtClean="0">
                <a:latin typeface="휴먼엑스포" pitchFamily="18" charset="-127"/>
                <a:ea typeface="휴먼엑스포" pitchFamily="18" charset="-127"/>
              </a:rPr>
              <a:t>운동 후반부 피로 지연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을 위해 시간당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30~60g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섭취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</a:t>
            </a:r>
            <a:r>
              <a:rPr lang="ko-KR" altLang="en-US" sz="24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탄수화물과 미네랄의 섭취를 위해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스포츠 음료 이용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</a:t>
            </a: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시합 후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: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u="sng" dirty="0" smtClean="0">
                <a:latin typeface="휴먼엑스포" pitchFamily="18" charset="-127"/>
                <a:ea typeface="휴먼엑스포" pitchFamily="18" charset="-127"/>
              </a:rPr>
              <a:t>고갈된 글리코겐 보충과 피로회복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을 위해 </a:t>
            </a:r>
            <a:r>
              <a:rPr lang="ko-KR" altLang="en-US" sz="2400" u="sng" dirty="0" smtClean="0">
                <a:latin typeface="휴먼엑스포" pitchFamily="18" charset="-127"/>
                <a:ea typeface="휴먼엑스포" pitchFamily="18" charset="-127"/>
              </a:rPr>
              <a:t>시합 직후 </a:t>
            </a:r>
            <a:r>
              <a:rPr lang="en-US" altLang="ko-KR" sz="2400" b="1" u="sng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30</a:t>
            </a:r>
            <a:r>
              <a:rPr lang="ko-KR" altLang="en-US" sz="2400" u="sng" dirty="0" smtClean="0">
                <a:latin typeface="휴먼엑스포" pitchFamily="18" charset="-127"/>
                <a:ea typeface="휴먼엑스포" pitchFamily="18" charset="-127"/>
              </a:rPr>
              <a:t>분 이내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u="sng" dirty="0" smtClean="0">
                <a:solidFill>
                  <a:srgbClr val="FF0000"/>
                </a:solidFill>
                <a:latin typeface="휴먼엑스포" pitchFamily="18" charset="-127"/>
                <a:ea typeface="휴먼엑스포" pitchFamily="18" charset="-127"/>
              </a:rPr>
              <a:t>단순</a:t>
            </a:r>
            <a:r>
              <a:rPr lang="ko-KR" altLang="en-US" sz="2400" u="sng" dirty="0" smtClean="0">
                <a:latin typeface="휴먼엑스포" pitchFamily="18" charset="-127"/>
                <a:ea typeface="휴먼엑스포" pitchFamily="18" charset="-127"/>
              </a:rPr>
              <a:t>탄수화물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을 체중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1kg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당 약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1g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섭취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 6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시간 동안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2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시간마다 계속 </a:t>
            </a:r>
            <a:r>
              <a:rPr lang="ko-KR" altLang="en-US" sz="2400" u="sng" dirty="0" smtClean="0">
                <a:solidFill>
                  <a:srgbClr val="FF0000"/>
                </a:solidFill>
                <a:latin typeface="휴먼엑스포" pitchFamily="18" charset="-127"/>
                <a:ea typeface="휴먼엑스포" pitchFamily="18" charset="-127"/>
              </a:rPr>
              <a:t>복합</a:t>
            </a:r>
            <a:r>
              <a:rPr lang="ko-KR" altLang="en-US" sz="2400" u="sng" dirty="0" smtClean="0">
                <a:latin typeface="휴먼엑스포" pitchFamily="18" charset="-127"/>
                <a:ea typeface="휴먼엑스포" pitchFamily="18" charset="-127"/>
              </a:rPr>
              <a:t>탄수화물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 섭취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404813"/>
            <a:ext cx="8785225" cy="561975"/>
          </a:xfrm>
          <a:noFill/>
        </p:spPr>
        <p:txBody>
          <a:bodyPr anchor="t">
            <a:noAutofit/>
          </a:bodyPr>
          <a:lstStyle/>
          <a:p>
            <a:pPr eaLnBrk="1" hangingPunct="1"/>
            <a:r>
              <a:rPr lang="ko-KR" altLang="en-US" sz="3600" b="1" i="0" dirty="0" smtClean="0">
                <a:latin typeface="휴먼엑스포" pitchFamily="18" charset="-127"/>
                <a:ea typeface="휴먼엑스포" pitchFamily="18" charset="-127"/>
              </a:rPr>
              <a:t>오전과 오후에 연습이 있는 날의 식사</a:t>
            </a:r>
            <a:r>
              <a:rPr lang="en-US" altLang="ko-KR" sz="3600" b="1" i="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</a:t>
            </a:r>
            <a:r>
              <a:rPr lang="ko-KR" altLang="en-US" sz="3600" b="1" i="0" dirty="0" smtClean="0">
                <a:latin typeface="휴먼엑스포" pitchFamily="18" charset="-127"/>
                <a:ea typeface="휴먼엑스포" pitchFamily="18" charset="-127"/>
              </a:rPr>
              <a:t>예</a:t>
            </a:r>
            <a:r>
              <a:rPr lang="en-US" altLang="ko-KR" sz="3600" b="1" i="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</a:t>
            </a:r>
          </a:p>
        </p:txBody>
      </p:sp>
      <p:pic>
        <p:nvPicPr>
          <p:cNvPr id="12291" name="Picture 3" descr="1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" y="1916113"/>
            <a:ext cx="8277225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404813"/>
            <a:ext cx="8785225" cy="1151979"/>
          </a:xfrm>
          <a:noFill/>
        </p:spPr>
        <p:txBody>
          <a:bodyPr anchor="t">
            <a:noAutofit/>
          </a:bodyPr>
          <a:lstStyle/>
          <a:p>
            <a:pPr eaLnBrk="1" hangingPunct="1"/>
            <a:r>
              <a:rPr lang="ko-KR" altLang="en-US" sz="3600" b="1" i="0" dirty="0" smtClean="0">
                <a:latin typeface="휴먼엑스포" pitchFamily="18" charset="-127"/>
                <a:ea typeface="휴먼엑스포" pitchFamily="18" charset="-127"/>
              </a:rPr>
              <a:t>시합 당일의 식사 예</a:t>
            </a:r>
            <a:br>
              <a:rPr lang="ko-KR" altLang="en-US" sz="3600" b="1" i="0" dirty="0" smtClean="0">
                <a:latin typeface="휴먼엑스포" pitchFamily="18" charset="-127"/>
                <a:ea typeface="휴먼엑스포" pitchFamily="18" charset="-127"/>
              </a:rPr>
            </a:br>
            <a:r>
              <a:rPr lang="en-US" altLang="ko-KR" sz="3600" b="1" i="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</a:t>
            </a:r>
            <a:r>
              <a:rPr lang="ko-KR" altLang="en-US" sz="3600" b="1" i="0" dirty="0" smtClean="0">
                <a:latin typeface="휴먼엑스포" pitchFamily="18" charset="-127"/>
                <a:ea typeface="휴먼엑스포" pitchFamily="18" charset="-127"/>
              </a:rPr>
              <a:t>하루에 시합이 </a:t>
            </a:r>
            <a:r>
              <a:rPr lang="en-US" altLang="ko-KR" sz="3600" b="1" i="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2</a:t>
            </a:r>
            <a:r>
              <a:rPr lang="ko-KR" altLang="en-US" sz="3600" b="1" i="0" dirty="0" smtClean="0">
                <a:latin typeface="휴먼엑스포" pitchFamily="18" charset="-127"/>
                <a:ea typeface="휴먼엑스포" pitchFamily="18" charset="-127"/>
              </a:rPr>
              <a:t>개 이상 있는 경우</a:t>
            </a:r>
            <a:r>
              <a:rPr lang="en-US" altLang="ko-KR" sz="3600" b="1" i="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</a:t>
            </a:r>
          </a:p>
        </p:txBody>
      </p:sp>
      <p:pic>
        <p:nvPicPr>
          <p:cNvPr id="15363" name="Picture 3" descr="1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2420938"/>
            <a:ext cx="827722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536" y="1142984"/>
            <a:ext cx="8136904" cy="4429156"/>
          </a:xfrm>
        </p:spPr>
        <p:txBody>
          <a:bodyPr>
            <a:noAutofit/>
          </a:bodyPr>
          <a:lstStyle/>
          <a:p>
            <a:pPr lvl="1">
              <a:buNone/>
            </a:pPr>
            <a:r>
              <a:rPr lang="ko-KR" altLang="en-US" sz="3600" dirty="0" smtClean="0">
                <a:latin typeface="휴먼엑스포" pitchFamily="18" charset="-127"/>
                <a:ea typeface="휴먼엑스포" pitchFamily="18" charset="-127"/>
              </a:rPr>
              <a:t>체급경기 종목 전의 주의사항</a:t>
            </a:r>
            <a:endParaRPr lang="en-US" altLang="ko-KR" sz="3600" dirty="0" smtClean="0">
              <a:latin typeface="휴먼엑스포" pitchFamily="18" charset="-127"/>
              <a:ea typeface="휴먼엑스포" pitchFamily="18" charset="-127"/>
            </a:endParaRPr>
          </a:p>
          <a:p>
            <a:pPr lvl="1">
              <a:buNone/>
            </a:pPr>
            <a:r>
              <a:rPr lang="en-US" altLang="ko-KR" sz="28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4. </a:t>
            </a:r>
            <a:r>
              <a:rPr lang="ko-KR" altLang="en-US" sz="2800" dirty="0" smtClean="0">
                <a:latin typeface="휴먼엑스포" pitchFamily="18" charset="-127"/>
                <a:ea typeface="휴먼엑스포" pitchFamily="18" charset="-127"/>
              </a:rPr>
              <a:t>효과적인 수분 보충 방법</a:t>
            </a:r>
            <a:endParaRPr lang="en-US" altLang="ko-KR" sz="2800" dirty="0" smtClean="0">
              <a:latin typeface="휴먼엑스포" pitchFamily="18" charset="-127"/>
              <a:ea typeface="휴먼엑스포" pitchFamily="18" charset="-127"/>
            </a:endParaRP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시합 전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: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경기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20~30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분 전 </a:t>
            </a:r>
            <a:r>
              <a:rPr lang="en-US" altLang="ko-KR" sz="2400" b="1" dirty="0" smtClean="0">
                <a:solidFill>
                  <a:srgbClr val="0033CC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500ml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의 찬물 섭취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시합 중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: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소량의 전해질이 포함된 당질 음료 </a:t>
            </a:r>
            <a:r>
              <a:rPr lang="en-US" altLang="ko-KR" sz="2400" b="1" dirty="0" smtClean="0">
                <a:solidFill>
                  <a:srgbClr val="0033CC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200~300ml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의 양을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15~20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분 간격으로 나누어 섭취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시합 후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: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충분한 양의 전해질이 포함된 수분 보충 및 장기간의 고강도 운동이라면 당질 음료 섭취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3528" y="857232"/>
            <a:ext cx="8424936" cy="4876024"/>
          </a:xfrm>
        </p:spPr>
        <p:txBody>
          <a:bodyPr>
            <a:noAutofit/>
          </a:bodyPr>
          <a:lstStyle/>
          <a:p>
            <a:pPr lvl="1">
              <a:buNone/>
            </a:pPr>
            <a:r>
              <a:rPr lang="ko-KR" altLang="en-US" sz="3600" dirty="0" smtClean="0">
                <a:latin typeface="휴먼엑스포" pitchFamily="18" charset="-127"/>
                <a:ea typeface="휴먼엑스포" pitchFamily="18" charset="-127"/>
              </a:rPr>
              <a:t>체급경기 종목 전의 주의사항</a:t>
            </a:r>
            <a:endParaRPr lang="en-US" altLang="ko-KR" sz="3600" dirty="0" smtClean="0">
              <a:latin typeface="휴먼엑스포" pitchFamily="18" charset="-127"/>
              <a:ea typeface="휴먼엑스포" pitchFamily="18" charset="-127"/>
            </a:endParaRPr>
          </a:p>
          <a:p>
            <a:pPr lvl="1">
              <a:buNone/>
            </a:pPr>
            <a:r>
              <a:rPr lang="en-US" altLang="ko-KR" sz="28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5. </a:t>
            </a:r>
            <a:r>
              <a:rPr lang="ko-KR" altLang="en-US" sz="2800" dirty="0" smtClean="0">
                <a:latin typeface="휴먼엑스포" pitchFamily="18" charset="-127"/>
                <a:ea typeface="휴먼엑스포" pitchFamily="18" charset="-127"/>
              </a:rPr>
              <a:t>경기 전 피해야 할 음식</a:t>
            </a:r>
            <a:endParaRPr lang="en-US" altLang="ko-KR" sz="2800" dirty="0" smtClean="0">
              <a:latin typeface="휴먼엑스포" pitchFamily="18" charset="-127"/>
              <a:ea typeface="휴먼엑스포" pitchFamily="18" charset="-127"/>
            </a:endParaRP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소화계에서 가스 발생 가능 음식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콩류 등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</a:t>
            </a:r>
          </a:p>
          <a:p>
            <a:pPr lvl="2"/>
            <a:r>
              <a:rPr lang="ko-KR" altLang="en-US" sz="2400" dirty="0" err="1" smtClean="0">
                <a:latin typeface="휴먼엑스포" pitchFamily="18" charset="-127"/>
                <a:ea typeface="휴먼엑스포" pitchFamily="18" charset="-127"/>
              </a:rPr>
              <a:t>역삼투를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 일으킬 수 있는 고당도 화합물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과당 등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</a:t>
            </a: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가슴을 답답하게 만들 수 있는 음식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향신료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</a:t>
            </a: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시간이 지나면서 장내가 확장되어 소화에 부담을 주는 음식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면류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</a:t>
            </a: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다양한 경험상 본인에게 맞지 않는 음식</a:t>
            </a:r>
            <a:endParaRPr lang="ko-KR" altLang="en-US" sz="2400" dirty="0"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485804" y="285736"/>
            <a:ext cx="8229600" cy="1143000"/>
          </a:xfrm>
        </p:spPr>
        <p:txBody>
          <a:bodyPr/>
          <a:lstStyle/>
          <a:p>
            <a:r>
              <a:rPr lang="ko-KR" altLang="en-US" dirty="0" smtClean="0">
                <a:latin typeface="휴먼엑스포" pitchFamily="18" charset="-127"/>
                <a:ea typeface="휴먼엑스포" pitchFamily="18" charset="-127"/>
              </a:rPr>
              <a:t>체중 증가에 </a:t>
            </a:r>
            <a:r>
              <a:rPr lang="ko-KR" altLang="en-US" dirty="0" smtClean="0">
                <a:latin typeface="휴먼엑스포" pitchFamily="18" charset="-127"/>
                <a:ea typeface="휴먼엑스포" pitchFamily="18" charset="-127"/>
              </a:rPr>
              <a:t>효과적인 </a:t>
            </a:r>
            <a:r>
              <a:rPr lang="ko-KR" altLang="en-US" dirty="0" err="1" smtClean="0">
                <a:latin typeface="휴먼엑스포" pitchFamily="18" charset="-127"/>
                <a:ea typeface="휴먼엑스포" pitchFamily="18" charset="-127"/>
              </a:rPr>
              <a:t>보충제</a:t>
            </a:r>
            <a:endParaRPr lang="ko-KR" altLang="en-US" dirty="0"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2844" y="1839694"/>
            <a:ext cx="8568952" cy="4303950"/>
          </a:xfrm>
        </p:spPr>
        <p:txBody>
          <a:bodyPr>
            <a:normAutofit/>
          </a:bodyPr>
          <a:lstStyle/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체중을 증가시키기 위해서는 고강도의 운동과 함께 양질의 탄수화물과 단백질을 섭취해야 함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간과 골격근의 글리코겐 보충과 고강도의 운동이 운동수행능력을 향상시키고 이상적으로 체중을 증가시키는데 중요한 요인임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하루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3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번의 식사로 고강도 운동 후 소비되는 칼로리를 보충하기 위해서는 다량의 음식 섭취가 필요하지만 위에 부담을 주고 몸을 둔하게 만들기 때문에 추가적인 영양소를 섭취해야 함</a:t>
            </a:r>
            <a:endParaRPr lang="ko-KR" altLang="en-US" sz="2400" dirty="0"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251520" y="285728"/>
            <a:ext cx="8568952" cy="4786346"/>
          </a:xfrm>
        </p:spPr>
        <p:txBody>
          <a:bodyPr>
            <a:normAutofit fontScale="92500" lnSpcReduction="10000"/>
          </a:bodyPr>
          <a:lstStyle/>
          <a:p>
            <a:pPr lvl="1">
              <a:buNone/>
            </a:pPr>
            <a:r>
              <a:rPr lang="en-US" altLang="ko-KR" sz="30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1. </a:t>
            </a:r>
            <a:r>
              <a:rPr lang="ko-KR" altLang="en-US" sz="3000" dirty="0" smtClean="0">
                <a:latin typeface="휴먼엑스포" pitchFamily="18" charset="-127"/>
                <a:ea typeface="휴먼엑스포" pitchFamily="18" charset="-127"/>
              </a:rPr>
              <a:t>체중증가 </a:t>
            </a:r>
            <a:r>
              <a:rPr lang="ko-KR" altLang="en-US" sz="3000" dirty="0" err="1" smtClean="0">
                <a:latin typeface="휴먼엑스포" pitchFamily="18" charset="-127"/>
                <a:ea typeface="휴먼엑스포" pitchFamily="18" charset="-127"/>
              </a:rPr>
              <a:t>보충제</a:t>
            </a:r>
            <a:r>
              <a:rPr lang="ko-KR" altLang="en-US" sz="30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en-US" altLang="ko-KR" sz="30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</a:t>
            </a:r>
            <a:r>
              <a:rPr lang="ko-KR" altLang="en-US" sz="3000" dirty="0" smtClean="0">
                <a:latin typeface="휴먼엑스포" pitchFamily="18" charset="-127"/>
                <a:ea typeface="휴먼엑스포" pitchFamily="18" charset="-127"/>
              </a:rPr>
              <a:t>탄수화물</a:t>
            </a:r>
            <a:r>
              <a:rPr lang="en-US" altLang="ko-KR" sz="3000" dirty="0" smtClean="0">
                <a:latin typeface="휴먼엑스포" pitchFamily="18" charset="-127"/>
                <a:ea typeface="휴먼엑스포" pitchFamily="18" charset="-127"/>
              </a:rPr>
              <a:t>-</a:t>
            </a:r>
            <a:r>
              <a:rPr lang="ko-KR" altLang="en-US" sz="3000" dirty="0" smtClean="0">
                <a:latin typeface="휴먼엑스포" pitchFamily="18" charset="-127"/>
                <a:ea typeface="휴먼엑스포" pitchFamily="18" charset="-127"/>
              </a:rPr>
              <a:t>단백질 </a:t>
            </a:r>
            <a:r>
              <a:rPr lang="ko-KR" altLang="en-US" sz="3000" dirty="0" err="1" smtClean="0">
                <a:latin typeface="휴먼엑스포" pitchFamily="18" charset="-127"/>
                <a:ea typeface="휴먼엑스포" pitchFamily="18" charset="-127"/>
              </a:rPr>
              <a:t>혼합류</a:t>
            </a:r>
            <a:r>
              <a:rPr lang="en-US" altLang="ko-KR" sz="30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</a:t>
            </a: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양질의 탄수화물과 단백질을 혼합시킨 보충제로 고칼로리와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에너지를 공급하고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근육 손실을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최소화시켜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근육 성장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또는 체격 증대에 효과적인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식품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혼합하여 섭취했을 때 더 많은 단백질 합성능력이 나타나며 소모된 글리코겐을 신속히 </a:t>
            </a:r>
            <a:r>
              <a:rPr lang="ko-KR" altLang="en-US" sz="2400" dirty="0" err="1" smtClean="0">
                <a:latin typeface="휴먼엑스포" pitchFamily="18" charset="-127"/>
                <a:ea typeface="휴먼엑스포" pitchFamily="18" charset="-127"/>
              </a:rPr>
              <a:t>재보충하여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 고강도 운동 후 피로 회복에 좋음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근단백질의 감소를 억제하는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반면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인슐린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성장호르몬</a:t>
            </a:r>
            <a:r>
              <a:rPr lang="ko-KR" altLang="en-US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의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증가와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체내 축적되는 젖산 수치를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감소시킴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과도한 에너지 섭취로 체지방의 증가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과다한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단백질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섭취로 인한 콩팥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부담이 우려되므로 </a:t>
            </a:r>
            <a:r>
              <a:rPr lang="ko-KR" altLang="en-US" sz="2400" u="sng" dirty="0" smtClean="0">
                <a:latin typeface="휴먼엑스포" pitchFamily="18" charset="-127"/>
                <a:ea typeface="휴먼엑스포" pitchFamily="18" charset="-127"/>
              </a:rPr>
              <a:t>고강도의 운동과 휴식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이 반드시 병행되어야 함</a:t>
            </a:r>
            <a:endParaRPr lang="ko-KR" altLang="en-US" sz="2400" dirty="0">
              <a:latin typeface="휴먼엑스포" pitchFamily="18" charset="-127"/>
              <a:ea typeface="휴먼엑스포" pitchFamily="18" charset="-127"/>
            </a:endParaRPr>
          </a:p>
        </p:txBody>
      </p:sp>
      <p:pic>
        <p:nvPicPr>
          <p:cNvPr id="5" name="그림 4" descr="운동영양(개정판)8장_1-1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755576" y="5000636"/>
            <a:ext cx="7776864" cy="178537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직사각형 6"/>
          <p:cNvSpPr/>
          <p:nvPr/>
        </p:nvSpPr>
        <p:spPr>
          <a:xfrm>
            <a:off x="3357554" y="6572272"/>
            <a:ext cx="857256" cy="285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운동영양(개정판)8장_1-20_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500166" y="714356"/>
            <a:ext cx="6463525" cy="563446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직사각형 7"/>
          <p:cNvSpPr/>
          <p:nvPr/>
        </p:nvSpPr>
        <p:spPr>
          <a:xfrm>
            <a:off x="1571604" y="5429264"/>
            <a:ext cx="1785950" cy="428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536" y="183778"/>
            <a:ext cx="8229600" cy="1156990"/>
          </a:xfrm>
        </p:spPr>
        <p:txBody>
          <a:bodyPr/>
          <a:lstStyle/>
          <a:p>
            <a:r>
              <a:rPr lang="ko-KR" altLang="en-US" dirty="0" smtClean="0">
                <a:latin typeface="휴먼엑스포" pitchFamily="18" charset="-127"/>
                <a:ea typeface="휴먼엑스포" pitchFamily="18" charset="-127"/>
              </a:rPr>
              <a:t>체중감량법의 예</a:t>
            </a:r>
            <a:endParaRPr lang="ko-KR" altLang="en-US" dirty="0"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3528" y="1861354"/>
            <a:ext cx="8606190" cy="3853662"/>
          </a:xfrm>
        </p:spPr>
        <p:txBody>
          <a:bodyPr>
            <a:normAutofit/>
          </a:bodyPr>
          <a:lstStyle/>
          <a:p>
            <a:r>
              <a:rPr lang="ko-KR" altLang="en-US" sz="28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식이제한을 통해 칼로리 섭취량 감소</a:t>
            </a:r>
            <a:endParaRPr lang="en-US" altLang="ko-KR" sz="2800" b="0" dirty="0" smtClean="0">
              <a:solidFill>
                <a:schemeClr val="tx1"/>
              </a:solidFill>
              <a:latin typeface="휴먼엑스포" pitchFamily="18" charset="-127"/>
              <a:ea typeface="휴먼엑스포" pitchFamily="18" charset="-127"/>
            </a:endParaRPr>
          </a:p>
          <a:p>
            <a:r>
              <a:rPr lang="ko-KR" altLang="en-US" sz="28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약물</a:t>
            </a:r>
            <a:r>
              <a:rPr lang="en-US" altLang="ko-KR" sz="2800" dirty="0" smtClean="0">
                <a:solidFill>
                  <a:schemeClr val="tx1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</a:t>
            </a:r>
            <a:r>
              <a:rPr lang="ko-KR" altLang="en-US" sz="28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이뇨제</a:t>
            </a:r>
            <a:r>
              <a:rPr lang="en-US" altLang="ko-KR" sz="2800" dirty="0" smtClean="0">
                <a:solidFill>
                  <a:schemeClr val="tx1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</a:t>
            </a:r>
          </a:p>
          <a:p>
            <a:r>
              <a:rPr lang="ko-KR" altLang="en-US" sz="28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물리적 방법</a:t>
            </a:r>
            <a:r>
              <a:rPr lang="en-US" altLang="ko-KR" sz="2800" dirty="0" smtClean="0">
                <a:solidFill>
                  <a:schemeClr val="tx1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</a:t>
            </a:r>
            <a:r>
              <a:rPr lang="ko-KR" altLang="en-US" sz="28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사우나</a:t>
            </a:r>
            <a:r>
              <a:rPr lang="en-US" altLang="ko-KR" sz="2800" dirty="0" smtClean="0">
                <a:solidFill>
                  <a:schemeClr val="tx1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8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8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침 뱉기 등</a:t>
            </a:r>
            <a:r>
              <a:rPr lang="en-US" altLang="ko-KR" sz="2800" dirty="0" smtClean="0">
                <a:solidFill>
                  <a:schemeClr val="tx1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</a:t>
            </a:r>
            <a:r>
              <a:rPr lang="ko-KR" altLang="en-US" sz="28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으로 탈수 유도</a:t>
            </a:r>
            <a:endParaRPr lang="en-US" altLang="ko-KR" sz="2800" b="0" dirty="0" smtClean="0">
              <a:solidFill>
                <a:schemeClr val="tx1"/>
              </a:solidFill>
              <a:latin typeface="휴먼엑스포" pitchFamily="18" charset="-127"/>
              <a:ea typeface="휴먼엑스포" pitchFamily="18" charset="-127"/>
            </a:endParaRPr>
          </a:p>
          <a:p>
            <a:endParaRPr lang="en-US" altLang="ko-KR" sz="2800" b="0" dirty="0" smtClean="0">
              <a:solidFill>
                <a:schemeClr val="tx1"/>
              </a:solidFill>
              <a:latin typeface="휴먼엑스포" pitchFamily="18" charset="-127"/>
              <a:ea typeface="휴먼엑스포" pitchFamily="18" charset="-127"/>
            </a:endParaRPr>
          </a:p>
          <a:p>
            <a:pPr>
              <a:buNone/>
            </a:pPr>
            <a:r>
              <a:rPr lang="ko-KR" altLang="en-US" sz="2800" b="0" dirty="0" smtClean="0">
                <a:solidFill>
                  <a:srgbClr val="FF0000"/>
                </a:solidFill>
                <a:latin typeface="휴먼엑스포" pitchFamily="18" charset="-127"/>
                <a:ea typeface="휴먼엑스포" pitchFamily="18" charset="-127"/>
              </a:rPr>
              <a:t>운동수행능력의 저하</a:t>
            </a:r>
            <a:r>
              <a:rPr lang="en-US" altLang="ko-KR" sz="2800" dirty="0" smtClean="0">
                <a:solidFill>
                  <a:srgbClr val="FF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800" b="0" dirty="0" smtClean="0">
                <a:solidFill>
                  <a:srgbClr val="FF0000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800" b="0" dirty="0" smtClean="0">
                <a:solidFill>
                  <a:srgbClr val="FF0000"/>
                </a:solidFill>
                <a:latin typeface="휴먼엑스포" pitchFamily="18" charset="-127"/>
                <a:ea typeface="휴먼엑스포" pitchFamily="18" charset="-127"/>
              </a:rPr>
              <a:t>건강 상의 문제와 같은 부작용 </a:t>
            </a:r>
            <a:endParaRPr lang="en-US" altLang="ko-KR" sz="2800" b="0" dirty="0" smtClean="0">
              <a:solidFill>
                <a:srgbClr val="FF0000"/>
              </a:solidFill>
              <a:latin typeface="휴먼엑스포" pitchFamily="18" charset="-127"/>
              <a:ea typeface="휴먼엑스포" pitchFamily="18" charset="-127"/>
            </a:endParaRPr>
          </a:p>
          <a:p>
            <a:pPr>
              <a:buNone/>
            </a:pPr>
            <a:r>
              <a:rPr lang="ko-KR" altLang="en-US" sz="2800" b="0" dirty="0" smtClean="0">
                <a:solidFill>
                  <a:srgbClr val="FF0000"/>
                </a:solidFill>
                <a:latin typeface="휴먼엑스포" pitchFamily="18" charset="-127"/>
                <a:ea typeface="휴먼엑스포" pitchFamily="18" charset="-127"/>
              </a:rPr>
              <a:t>발생</a:t>
            </a:r>
            <a:endParaRPr lang="en-US" altLang="ko-KR" sz="2800" b="0" dirty="0" smtClean="0">
              <a:solidFill>
                <a:srgbClr val="FF0000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485804" y="285736"/>
            <a:ext cx="8229600" cy="1143000"/>
          </a:xfrm>
        </p:spPr>
        <p:txBody>
          <a:bodyPr/>
          <a:lstStyle/>
          <a:p>
            <a:r>
              <a:rPr lang="ko-KR" altLang="en-US" dirty="0" smtClean="0">
                <a:latin typeface="휴먼엑스포" pitchFamily="18" charset="-127"/>
                <a:ea typeface="휴먼엑스포" pitchFamily="18" charset="-127"/>
              </a:rPr>
              <a:t>체중 감소에 </a:t>
            </a:r>
            <a:r>
              <a:rPr lang="ko-KR" altLang="en-US" dirty="0" smtClean="0">
                <a:latin typeface="휴먼엑스포" pitchFamily="18" charset="-127"/>
                <a:ea typeface="휴먼엑스포" pitchFamily="18" charset="-127"/>
              </a:rPr>
              <a:t>효과적인 </a:t>
            </a:r>
            <a:r>
              <a:rPr lang="ko-KR" altLang="en-US" dirty="0" err="1" smtClean="0">
                <a:latin typeface="휴먼엑스포" pitchFamily="18" charset="-127"/>
                <a:ea typeface="휴먼엑스포" pitchFamily="18" charset="-127"/>
              </a:rPr>
              <a:t>보충제</a:t>
            </a:r>
            <a:endParaRPr lang="ko-KR" altLang="en-US" dirty="0"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2844" y="1839694"/>
            <a:ext cx="8568952" cy="1517868"/>
          </a:xfrm>
        </p:spPr>
        <p:txBody>
          <a:bodyPr>
            <a:normAutofit/>
          </a:bodyPr>
          <a:lstStyle/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장시간의 운동으로 지방은 물론 단백질이 손실될 수 있으므로 충분한 단백질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비타민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무기질의 섭취가 필요함</a:t>
            </a:r>
            <a:endParaRPr lang="ko-KR" altLang="en-US" sz="2400" dirty="0"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운동영양(개정판)8장_1-21_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79512" y="1268760"/>
            <a:ext cx="8716508" cy="472334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2500298" y="5500702"/>
            <a:ext cx="1357322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200" y="1074966"/>
            <a:ext cx="8229600" cy="5140116"/>
          </a:xfrm>
        </p:spPr>
        <p:txBody>
          <a:bodyPr>
            <a:normAutofit lnSpcReduction="10000"/>
          </a:bodyPr>
          <a:lstStyle/>
          <a:p>
            <a:pPr lvl="1">
              <a:buNone/>
            </a:pPr>
            <a:r>
              <a:rPr lang="en-US" altLang="ko-KR" sz="28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1. </a:t>
            </a:r>
            <a:r>
              <a:rPr lang="ko-KR" altLang="en-US" sz="2800" dirty="0" smtClean="0">
                <a:latin typeface="휴먼엑스포" pitchFamily="18" charset="-127"/>
                <a:ea typeface="휴먼엑스포" pitchFamily="18" charset="-127"/>
              </a:rPr>
              <a:t>단백질 </a:t>
            </a:r>
            <a:r>
              <a:rPr lang="ko-KR" altLang="en-US" sz="2800" dirty="0" err="1" smtClean="0">
                <a:latin typeface="휴먼엑스포" pitchFamily="18" charset="-127"/>
                <a:ea typeface="휴먼엑스포" pitchFamily="18" charset="-127"/>
              </a:rPr>
              <a:t>보충제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운동 시 에너지원으로 사용되는 비율은 낮지만 장시간 고강도 운동이 지속되면 근육 내 아미노산이 에너지원으로 사용되어 근육 손실이 나타남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체중을 감소하기 위한 장시간 운동은 피로와 함께 근섬유의 손상을 일으켜 운동수행능력을 저하시키기 때문에 충분한 양의 단백질 섭취가 필요함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단백질 섭취로 근섬유가 비대해지면서 기초대사량이 증가하여 지방이 효율적으로 사용될 수 있음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단백질 </a:t>
            </a:r>
            <a:r>
              <a:rPr lang="ko-KR" altLang="en-US" sz="2400" dirty="0" err="1" smtClean="0">
                <a:latin typeface="휴먼엑스포" pitchFamily="18" charset="-127"/>
                <a:ea typeface="휴먼엑스포" pitchFamily="18" charset="-127"/>
              </a:rPr>
              <a:t>보충제는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 인체에 흡수되는 정도와 용도에 따라 다양한 종류로 구분됨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200" y="1360718"/>
            <a:ext cx="8229600" cy="3711356"/>
          </a:xfrm>
        </p:spPr>
        <p:txBody>
          <a:bodyPr>
            <a:normAutofit/>
          </a:bodyPr>
          <a:lstStyle/>
          <a:p>
            <a:pPr marL="1371600" lvl="2" indent="-457200">
              <a:buNone/>
            </a:pPr>
            <a:r>
              <a:rPr lang="en-US" altLang="ko-KR" sz="2400" b="1" dirty="0" smtClean="0">
                <a:solidFill>
                  <a:srgbClr val="0033CC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1) </a:t>
            </a:r>
            <a:r>
              <a:rPr lang="ko-KR" altLang="en-US" sz="2400" dirty="0" err="1" smtClean="0">
                <a:solidFill>
                  <a:srgbClr val="0033CC"/>
                </a:solidFill>
                <a:latin typeface="휴먼엑스포" pitchFamily="18" charset="-127"/>
                <a:ea typeface="휴먼엑스포" pitchFamily="18" charset="-127"/>
              </a:rPr>
              <a:t>카노신</a:t>
            </a:r>
            <a:r>
              <a:rPr lang="en-US" altLang="ko-KR" sz="2400" b="1" dirty="0" smtClean="0">
                <a:solidFill>
                  <a:srgbClr val="0033CC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</a:t>
            </a:r>
            <a:r>
              <a:rPr lang="en-US" altLang="ko-KR" sz="2400" b="1" dirty="0" err="1" smtClean="0">
                <a:solidFill>
                  <a:srgbClr val="0033CC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Canosine</a:t>
            </a:r>
            <a:r>
              <a:rPr lang="en-US" altLang="ko-KR" sz="2400" b="1" dirty="0" smtClean="0">
                <a:solidFill>
                  <a:srgbClr val="0033CC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</a:t>
            </a:r>
            <a:r>
              <a:rPr lang="ko-KR" altLang="en-US" sz="2400" b="1" dirty="0" smtClean="0">
                <a:solidFill>
                  <a:srgbClr val="0033CC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</a:t>
            </a:r>
            <a:endParaRPr lang="en-US" altLang="ko-KR" sz="2400" b="1" dirty="0" smtClean="0">
              <a:solidFill>
                <a:srgbClr val="0033CC"/>
              </a:solidFill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  <a:p>
            <a:pPr marL="1371600" lvl="2" indent="-457200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근력과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근지구력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향상에 효과적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marL="1371600" lvl="2" indent="-457200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고강도 운동 중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ko-KR" altLang="en-US" sz="24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생성되는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젖산을 완충시키는 역할을 담당하므로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피로 지연 및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회복에 좋음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marL="1371600" lvl="2" indent="-457200"/>
            <a:r>
              <a:rPr lang="ko-KR" altLang="en-US" sz="2400" dirty="0" err="1" smtClean="0">
                <a:latin typeface="휴먼엑스포" pitchFamily="18" charset="-127"/>
                <a:ea typeface="휴먼엑스포" pitchFamily="18" charset="-127"/>
              </a:rPr>
              <a:t>닭가슴살에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 다량 함유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marL="1371600" lvl="2" indent="-457200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체중 감소를 위한 장시간 고강도 운동에 필수적인 </a:t>
            </a:r>
            <a:r>
              <a:rPr lang="ko-KR" altLang="en-US" sz="2400" dirty="0" err="1" smtClean="0">
                <a:latin typeface="휴먼엑스포" pitchFamily="18" charset="-127"/>
                <a:ea typeface="휴먼엑스포" pitchFamily="18" charset="-127"/>
              </a:rPr>
              <a:t>보충제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200" y="1360718"/>
            <a:ext cx="8229600" cy="3425604"/>
          </a:xfrm>
        </p:spPr>
        <p:txBody>
          <a:bodyPr>
            <a:normAutofit/>
          </a:bodyPr>
          <a:lstStyle/>
          <a:p>
            <a:pPr marL="1371600" lvl="2" indent="-457200">
              <a:buNone/>
            </a:pPr>
            <a:r>
              <a:rPr lang="en-US" altLang="ko-KR" sz="2400" b="1" dirty="0" smtClean="0">
                <a:solidFill>
                  <a:srgbClr val="0033CC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2</a:t>
            </a:r>
            <a:r>
              <a:rPr lang="en-US" altLang="ko-KR" sz="2400" b="1" dirty="0" smtClean="0">
                <a:solidFill>
                  <a:srgbClr val="0033CC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 </a:t>
            </a:r>
            <a:r>
              <a:rPr lang="ko-KR" altLang="en-US" sz="2400" dirty="0" err="1" smtClean="0">
                <a:solidFill>
                  <a:srgbClr val="0033CC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유청</a:t>
            </a:r>
            <a:r>
              <a:rPr lang="ko-KR" altLang="en-US" sz="2400" dirty="0" smtClean="0">
                <a:solidFill>
                  <a:srgbClr val="0033CC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 단백질</a:t>
            </a:r>
            <a:r>
              <a:rPr lang="en-US" altLang="ko-KR" sz="2400" b="1" dirty="0" smtClean="0">
                <a:solidFill>
                  <a:srgbClr val="0033CC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(Why protein)</a:t>
            </a:r>
            <a:r>
              <a:rPr lang="ko-KR" altLang="en-US" sz="2400" b="1" dirty="0" smtClean="0">
                <a:solidFill>
                  <a:srgbClr val="0033CC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</a:t>
            </a:r>
            <a:endParaRPr lang="en-US" altLang="ko-KR" sz="2400" b="1" dirty="0" smtClean="0">
              <a:solidFill>
                <a:srgbClr val="0033CC"/>
              </a:solidFill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  <a:p>
            <a:pPr marL="1371600" lvl="2" indent="-457200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단백질 함량이 풍부하고 인체 내에 빠르게 흡수되기 때문에 고강도 운동 후 단백질을 합성시키는데 중요한 역할을 함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marL="1371600" lvl="2" indent="-457200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최근 단백질 보충제가 다양하게 출시되고 종류 또한 다양해서 목적에 맞는 단백질을 섭취하는 것이 중요함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200" y="1074966"/>
            <a:ext cx="8229600" cy="2068282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en-US" altLang="ko-KR" sz="28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2. </a:t>
            </a:r>
            <a:r>
              <a:rPr lang="ko-KR" altLang="en-US" sz="2800" dirty="0" smtClean="0">
                <a:latin typeface="휴먼엑스포" pitchFamily="18" charset="-127"/>
                <a:ea typeface="휴먼엑스포" pitchFamily="18" charset="-127"/>
              </a:rPr>
              <a:t>지방산화 </a:t>
            </a:r>
            <a:r>
              <a:rPr lang="ko-KR" altLang="en-US" sz="2800" dirty="0" err="1" smtClean="0">
                <a:latin typeface="휴먼엑스포" pitchFamily="18" charset="-127"/>
                <a:ea typeface="휴먼엑스포" pitchFamily="18" charset="-127"/>
              </a:rPr>
              <a:t>보충제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운동 중 더 효과적으로 지방을 에너지원으로 사용하기 위해 지방대사에 영향을 미치는 보조인자들의 활성을 증가시키는 보충제가 각광을 받고 있음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200" y="1183072"/>
            <a:ext cx="8229600" cy="3960440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en-US" altLang="ko-KR" sz="2400" b="1" dirty="0" smtClean="0">
                <a:solidFill>
                  <a:srgbClr val="0033CC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1) L-</a:t>
            </a:r>
            <a:r>
              <a:rPr lang="ko-KR" altLang="en-US" sz="2400" dirty="0" err="1" smtClean="0">
                <a:solidFill>
                  <a:srgbClr val="0033CC"/>
                </a:solidFill>
                <a:latin typeface="휴먼엑스포" pitchFamily="18" charset="-127"/>
                <a:ea typeface="휴먼엑스포" pitchFamily="18" charset="-127"/>
              </a:rPr>
              <a:t>카르니틴</a:t>
            </a:r>
            <a:r>
              <a:rPr lang="en-US" altLang="ko-KR" sz="2400" b="1" dirty="0" smtClean="0">
                <a:solidFill>
                  <a:srgbClr val="0033CC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(L-</a:t>
            </a:r>
            <a:r>
              <a:rPr lang="en-US" altLang="ko-KR" sz="2400" b="1" dirty="0" err="1" smtClean="0">
                <a:solidFill>
                  <a:srgbClr val="0033CC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carnitine</a:t>
            </a:r>
            <a:r>
              <a:rPr lang="en-US" altLang="ko-KR" sz="2400" b="1" dirty="0" smtClean="0">
                <a:solidFill>
                  <a:srgbClr val="0033CC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</a:t>
            </a:r>
            <a:r>
              <a:rPr lang="ko-KR" altLang="en-US" sz="2400" b="1" dirty="0" smtClean="0">
                <a:solidFill>
                  <a:srgbClr val="0033CC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ko-KR" altLang="en-US" sz="2400" dirty="0" err="1" smtClean="0">
                <a:solidFill>
                  <a:srgbClr val="0033CC"/>
                </a:solidFill>
                <a:latin typeface="휴먼엑스포" pitchFamily="18" charset="-127"/>
                <a:ea typeface="휴먼엑스포" pitchFamily="18" charset="-127"/>
              </a:rPr>
              <a:t>보충제</a:t>
            </a:r>
            <a:endParaRPr lang="en-US" altLang="ko-KR" sz="2400" dirty="0" smtClean="0">
              <a:solidFill>
                <a:srgbClr val="0033CC"/>
              </a:solidFill>
              <a:latin typeface="휴먼엑스포" pitchFamily="18" charset="-127"/>
              <a:ea typeface="휴먼엑스포" pitchFamily="18" charset="-127"/>
            </a:endParaRP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세포 내 흡수된 지방산을 미토콘드리아로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이동시키는데 관여하는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효소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지방산 산화를 촉진시켜 지방 분해를 증가시킴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지방대사를 증가시켜 운동 중 지방을 효율적으로 사용할 뿐 아니라 근육의 글리코겐이 고갈되는 것을 감소시켜 장시간 운동 시 필요한 에너지를 원활하게 공급할 수 있게 함</a:t>
            </a:r>
            <a:endParaRPr lang="ko-KR" altLang="en-US" sz="2400" dirty="0"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90255" y="214290"/>
            <a:ext cx="8876798" cy="6429420"/>
          </a:xfrm>
          <a:prstGeom prst="rect">
            <a:avLst/>
          </a:prstGeom>
          <a:noFill/>
        </p:spPr>
      </p:pic>
      <p:sp>
        <p:nvSpPr>
          <p:cNvPr id="3" name="직사각형 2"/>
          <p:cNvSpPr/>
          <p:nvPr/>
        </p:nvSpPr>
        <p:spPr>
          <a:xfrm>
            <a:off x="7143768" y="6000768"/>
            <a:ext cx="1714512" cy="642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운동영양(개정판)8장_1-22_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285852" y="928670"/>
            <a:ext cx="6858048" cy="521497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직사각형 6"/>
          <p:cNvSpPr/>
          <p:nvPr/>
        </p:nvSpPr>
        <p:spPr>
          <a:xfrm>
            <a:off x="1714480" y="1357298"/>
            <a:ext cx="928694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3929090"/>
          </a:xfrm>
        </p:spPr>
        <p:txBody>
          <a:bodyPr/>
          <a:lstStyle/>
          <a:p>
            <a:pPr lvl="1">
              <a:buNone/>
            </a:pPr>
            <a:r>
              <a:rPr lang="en-US" altLang="ko-KR" sz="2400" b="1" dirty="0" smtClean="0">
                <a:solidFill>
                  <a:srgbClr val="0033CC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2) </a:t>
            </a:r>
            <a:r>
              <a:rPr lang="ko-KR" altLang="en-US" sz="2400" dirty="0" err="1" smtClean="0">
                <a:solidFill>
                  <a:srgbClr val="0033CC"/>
                </a:solidFill>
                <a:latin typeface="휴먼엑스포" pitchFamily="18" charset="-127"/>
                <a:ea typeface="휴먼엑스포" pitchFamily="18" charset="-127"/>
              </a:rPr>
              <a:t>하이드록시</a:t>
            </a:r>
            <a:r>
              <a:rPr lang="ko-KR" altLang="en-US" sz="2400" dirty="0" smtClean="0">
                <a:solidFill>
                  <a:srgbClr val="0033CC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err="1" smtClean="0">
                <a:solidFill>
                  <a:srgbClr val="0033CC"/>
                </a:solidFill>
                <a:latin typeface="휴먼엑스포" pitchFamily="18" charset="-127"/>
                <a:ea typeface="휴먼엑스포" pitchFamily="18" charset="-127"/>
              </a:rPr>
              <a:t>시트릭산</a:t>
            </a:r>
            <a:r>
              <a:rPr lang="en-US" altLang="ko-KR" sz="2400" b="1" dirty="0" smtClean="0">
                <a:solidFill>
                  <a:srgbClr val="0033CC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</a:t>
            </a:r>
            <a:r>
              <a:rPr lang="en-US" altLang="ko-KR" sz="2400" b="1" dirty="0" err="1" smtClean="0">
                <a:solidFill>
                  <a:srgbClr val="0033CC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Hydroxycitric</a:t>
            </a:r>
            <a:r>
              <a:rPr lang="en-US" altLang="ko-KR" sz="2400" b="1" dirty="0" smtClean="0">
                <a:solidFill>
                  <a:srgbClr val="0033CC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acid)</a:t>
            </a:r>
            <a:r>
              <a:rPr lang="ko-KR" altLang="en-US" sz="2400" b="1" dirty="0" smtClean="0">
                <a:solidFill>
                  <a:srgbClr val="0033CC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ko-KR" altLang="en-US" sz="2400" dirty="0" err="1" smtClean="0">
                <a:solidFill>
                  <a:srgbClr val="0033CC"/>
                </a:solidFill>
                <a:latin typeface="휴먼엑스포" pitchFamily="18" charset="-127"/>
                <a:ea typeface="휴먼엑스포" pitchFamily="18" charset="-127"/>
              </a:rPr>
              <a:t>보충제</a:t>
            </a:r>
            <a:endParaRPr lang="en-US" altLang="ko-KR" sz="2400" dirty="0" smtClean="0">
              <a:solidFill>
                <a:srgbClr val="0033CC"/>
              </a:solidFill>
              <a:latin typeface="휴먼엑스포" pitchFamily="18" charset="-127"/>
              <a:ea typeface="휴먼엑스포" pitchFamily="18" charset="-127"/>
            </a:endParaRP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지방 연소와 유산소성 운동수행능력을 향상시키는 물질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지방 합성에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관련된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효소들을 억제시키고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지방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사용을 증가하는 효소들의 활성을 증가시킴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지방 사용이 증가하면 상대적으로 글리코겐 사용이 감소하여 근육 글리코겐의 저장이 유지될 수 있음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404813"/>
            <a:ext cx="8785225" cy="561975"/>
          </a:xfrm>
          <a:noFill/>
        </p:spPr>
        <p:txBody>
          <a:bodyPr anchor="t">
            <a:noAutofit/>
          </a:bodyPr>
          <a:lstStyle/>
          <a:p>
            <a:pPr eaLnBrk="1" hangingPunct="1"/>
            <a:r>
              <a:rPr lang="ko-KR" altLang="en-US" sz="3600" b="1" i="0" dirty="0" smtClean="0">
                <a:latin typeface="휴먼엑스포" pitchFamily="18" charset="-127"/>
                <a:ea typeface="휴먼엑스포" pitchFamily="18" charset="-127"/>
              </a:rPr>
              <a:t>바람직한 감량과 잘못된 감량</a:t>
            </a:r>
          </a:p>
        </p:txBody>
      </p:sp>
      <p:pic>
        <p:nvPicPr>
          <p:cNvPr id="16387" name="Picture 3" descr="17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8206"/>
            <a:ext cx="8424936" cy="503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2143140"/>
          </a:xfrm>
        </p:spPr>
        <p:txBody>
          <a:bodyPr/>
          <a:lstStyle/>
          <a:p>
            <a:pPr lvl="1">
              <a:buNone/>
            </a:pPr>
            <a:r>
              <a:rPr lang="en-US" altLang="ko-KR" sz="2400" b="1" dirty="0" smtClean="0">
                <a:solidFill>
                  <a:srgbClr val="0033CC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3) </a:t>
            </a:r>
            <a:r>
              <a:rPr lang="ko-KR" altLang="en-US" sz="2400" dirty="0" err="1" smtClean="0">
                <a:solidFill>
                  <a:srgbClr val="0033CC"/>
                </a:solidFill>
                <a:latin typeface="휴먼엑스포" pitchFamily="18" charset="-127"/>
                <a:ea typeface="휴먼엑스포" pitchFamily="18" charset="-127"/>
              </a:rPr>
              <a:t>캡사이신</a:t>
            </a:r>
            <a:r>
              <a:rPr lang="en-US" altLang="ko-KR" sz="2400" b="1" dirty="0" smtClean="0">
                <a:solidFill>
                  <a:srgbClr val="0033CC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(Capsaicin)</a:t>
            </a:r>
            <a:endParaRPr lang="en-US" altLang="ko-KR" sz="2400" b="1" dirty="0" smtClean="0">
              <a:solidFill>
                <a:srgbClr val="0033CC"/>
              </a:solidFill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매운 고추 맛의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성분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2"/>
            <a:r>
              <a:rPr lang="ko-KR" altLang="en-US" sz="2400" dirty="0" err="1" smtClean="0">
                <a:latin typeface="휴먼엑스포" pitchFamily="18" charset="-127"/>
                <a:ea typeface="휴먼엑스포" pitchFamily="18" charset="-127"/>
              </a:rPr>
              <a:t>카테콜라민과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같은 지방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사용을 증가시키는 호르몬 분비를 증가시켜 신진대사를 향상시킴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3571900"/>
          </a:xfrm>
        </p:spPr>
        <p:txBody>
          <a:bodyPr/>
          <a:lstStyle/>
          <a:p>
            <a:pPr lvl="1">
              <a:buNone/>
            </a:pPr>
            <a:r>
              <a:rPr lang="en-US" altLang="ko-KR" sz="2400" b="1" dirty="0" smtClean="0">
                <a:solidFill>
                  <a:srgbClr val="0033CC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4) </a:t>
            </a:r>
            <a:r>
              <a:rPr lang="ko-KR" altLang="en-US" sz="2400" dirty="0" err="1" smtClean="0">
                <a:solidFill>
                  <a:srgbClr val="0033CC"/>
                </a:solidFill>
                <a:latin typeface="휴먼엑스포" pitchFamily="18" charset="-127"/>
                <a:ea typeface="휴먼엑스포" pitchFamily="18" charset="-127"/>
              </a:rPr>
              <a:t>카테킨</a:t>
            </a:r>
            <a:endParaRPr lang="en-US" altLang="ko-KR" sz="2400" dirty="0" smtClean="0">
              <a:solidFill>
                <a:srgbClr val="0033CC"/>
              </a:solidFill>
              <a:latin typeface="휴먼엑스포" pitchFamily="18" charset="-127"/>
              <a:ea typeface="휴먼엑스포" pitchFamily="18" charset="-127"/>
            </a:endParaRP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녹차의 주성분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소화효소의 활성을 감소시켜 급격한 혈당 상승을 억제하고 체온 상승과 체내의 신진대사를 증가시켜 지방을 효율적으로 사용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인체 내 산화적 스트레스를 일으키는 활성산소를 제거하는 효과</a:t>
            </a:r>
            <a:endParaRPr lang="ko-KR" altLang="en-US" sz="2400" dirty="0"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536" y="557498"/>
            <a:ext cx="8229600" cy="1156990"/>
          </a:xfrm>
          <a:solidFill>
            <a:srgbClr val="92D050"/>
          </a:solidFill>
        </p:spPr>
        <p:txBody>
          <a:bodyPr/>
          <a:lstStyle/>
          <a:p>
            <a:r>
              <a:rPr lang="ko-KR" altLang="en-US" dirty="0" smtClean="0">
                <a:latin typeface="휴먼엑스포" pitchFamily="18" charset="-127"/>
                <a:ea typeface="휴먼엑스포" pitchFamily="18" charset="-127"/>
              </a:rPr>
              <a:t>체중조절을 위한 운동</a:t>
            </a:r>
            <a:endParaRPr lang="ko-KR" altLang="en-US" dirty="0"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3528" y="2432858"/>
            <a:ext cx="8606190" cy="2067712"/>
          </a:xfrm>
        </p:spPr>
        <p:txBody>
          <a:bodyPr>
            <a:normAutofit/>
          </a:bodyPr>
          <a:lstStyle/>
          <a:p>
            <a:r>
              <a:rPr lang="ko-KR" altLang="en-US" sz="2800" b="0" dirty="0" smtClean="0">
                <a:latin typeface="휴먼엑스포" pitchFamily="18" charset="-127"/>
                <a:ea typeface="휴먼엑스포" pitchFamily="18" charset="-127"/>
              </a:rPr>
              <a:t>운동선수의 체중감량</a:t>
            </a:r>
            <a:endParaRPr lang="en-US" altLang="ko-KR" sz="2800" b="0" dirty="0" smtClean="0">
              <a:latin typeface="휴먼엑스포" pitchFamily="18" charset="-127"/>
              <a:ea typeface="휴먼엑스포" pitchFamily="18" charset="-127"/>
            </a:endParaRPr>
          </a:p>
          <a:p>
            <a:pPr lvl="1">
              <a:buNone/>
            </a:pPr>
            <a:r>
              <a:rPr lang="en-US" altLang="ko-KR" sz="2800" dirty="0" smtClean="0">
                <a:latin typeface="휴먼엑스포" pitchFamily="18" charset="-127"/>
                <a:ea typeface="휴먼엑스포" pitchFamily="18" charset="-127"/>
              </a:rPr>
              <a:t>- </a:t>
            </a:r>
            <a:r>
              <a:rPr lang="ko-KR" altLang="en-US" sz="2800" dirty="0" smtClean="0">
                <a:latin typeface="휴먼엑스포" pitchFamily="18" charset="-127"/>
                <a:ea typeface="휴먼엑스포" pitchFamily="18" charset="-127"/>
              </a:rPr>
              <a:t>성공적인 체중감량은 </a:t>
            </a:r>
            <a:r>
              <a:rPr lang="ko-KR" altLang="en-US" sz="2800" u="sng" dirty="0" err="1" smtClean="0">
                <a:latin typeface="휴먼엑스포" pitchFamily="18" charset="-127"/>
                <a:ea typeface="휴먼엑스포" pitchFamily="18" charset="-127"/>
              </a:rPr>
              <a:t>경기력</a:t>
            </a:r>
            <a:r>
              <a:rPr lang="ko-KR" altLang="en-US" sz="2800" dirty="0" err="1" smtClean="0">
                <a:latin typeface="휴먼엑스포" pitchFamily="18" charset="-127"/>
                <a:ea typeface="휴먼엑스포" pitchFamily="18" charset="-127"/>
              </a:rPr>
              <a:t>과</a:t>
            </a:r>
            <a:r>
              <a:rPr lang="en-US" altLang="ko-KR" sz="28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800" u="sng" dirty="0" smtClean="0">
                <a:latin typeface="휴먼엑스포" pitchFamily="18" charset="-127"/>
                <a:ea typeface="휴먼엑스포" pitchFamily="18" charset="-127"/>
              </a:rPr>
              <a:t>경쟁력</a:t>
            </a:r>
            <a:r>
              <a:rPr lang="ko-KR" altLang="en-US" sz="2800" dirty="0" smtClean="0">
                <a:latin typeface="휴먼엑스포" pitchFamily="18" charset="-127"/>
                <a:ea typeface="휴먼엑스포" pitchFamily="18" charset="-127"/>
              </a:rPr>
              <a:t>에 중요한 요소</a:t>
            </a:r>
            <a:endParaRPr lang="en-US" altLang="ko-KR" sz="2800" dirty="0" smtClean="0"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/>
          <p:cNvGrpSpPr/>
          <p:nvPr/>
        </p:nvGrpSpPr>
        <p:grpSpPr>
          <a:xfrm>
            <a:off x="571472" y="1916831"/>
            <a:ext cx="8001056" cy="2388235"/>
            <a:chOff x="571472" y="1916831"/>
            <a:chExt cx="8001056" cy="2388235"/>
          </a:xfrm>
        </p:grpSpPr>
        <p:pic>
          <p:nvPicPr>
            <p:cNvPr id="1026" name="Picture 2" descr="http://tv01.search.naver.net/ugc?t=470x180&amp;q=http://dbscthumb.phinf.naver.net/2765_000_243/20131030092515338_O39Y0F937.jpg/3185174.jpg?type=m4500_4500_fst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57818" y="1928802"/>
              <a:ext cx="1584176" cy="2376263"/>
            </a:xfrm>
            <a:prstGeom prst="rect">
              <a:avLst/>
            </a:prstGeom>
            <a:noFill/>
          </p:spPr>
        </p:pic>
        <p:pic>
          <p:nvPicPr>
            <p:cNvPr id="1028" name="Picture 4" descr="http://tv02.search.naver.net/ugc?t=470x180&amp;q=http://blogfiles.naver.net/20140220_86/nolleoga_1392861586591HDzGK_JPEG/%B1%E8%BF%AC%BE%C6_%C7%C1%B8%AE_%C7%C7%B0%DC%BD%BA%C4%C9%C0%CC%C6%C3_%B0%E6%B1%E2%C0%CF%C1%A4%B0%FA_%BC%BC%B0%E8%B7%A9%C5%B7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1472" y="1916831"/>
              <a:ext cx="1800200" cy="2376265"/>
            </a:xfrm>
            <a:prstGeom prst="rect">
              <a:avLst/>
            </a:prstGeom>
            <a:noFill/>
          </p:spPr>
        </p:pic>
        <p:pic>
          <p:nvPicPr>
            <p:cNvPr id="1030" name="Picture 6" descr="http://tv01.search.naver.net/ugc?t=470x180&amp;q=http://cafefiles.naver.net/20120218_16/odettemj_1329572739656bon4v_JPEG/2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28860" y="1928802"/>
              <a:ext cx="2917524" cy="2376264"/>
            </a:xfrm>
            <a:prstGeom prst="rect">
              <a:avLst/>
            </a:prstGeom>
            <a:noFill/>
          </p:spPr>
        </p:pic>
        <p:pic>
          <p:nvPicPr>
            <p:cNvPr id="1032" name="Picture 8" descr="http://tv02.search.naver.net/ugc?t=470x180&amp;q=http://imgnews.naver.com/image/311/2009/11/15/861I8427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988352" y="1916832"/>
              <a:ext cx="1584176" cy="2376264"/>
            </a:xfrm>
            <a:prstGeom prst="rect">
              <a:avLst/>
            </a:prstGeom>
            <a:noFill/>
          </p:spPr>
        </p:pic>
      </p:grpSp>
      <p:sp>
        <p:nvSpPr>
          <p:cNvPr id="7" name="직사각형 6"/>
          <p:cNvSpPr/>
          <p:nvPr/>
        </p:nvSpPr>
        <p:spPr>
          <a:xfrm>
            <a:off x="827584" y="4725144"/>
            <a:ext cx="58326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800" smtClean="0">
                <a:latin typeface="휴먼엑스포" pitchFamily="18" charset="-127"/>
                <a:ea typeface="휴먼엑스포" pitchFamily="18" charset="-127"/>
              </a:rPr>
              <a:t>미학적인 몸 자체가 중요한 경쟁력</a:t>
            </a:r>
            <a:endParaRPr lang="ko-KR" altLang="en-US" sz="2800" dirty="0"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9"/>
          <p:cNvGrpSpPr/>
          <p:nvPr/>
        </p:nvGrpSpPr>
        <p:grpSpPr>
          <a:xfrm>
            <a:off x="1403648" y="1916832"/>
            <a:ext cx="5976664" cy="2160240"/>
            <a:chOff x="1403648" y="1916832"/>
            <a:chExt cx="5274146" cy="1714500"/>
          </a:xfrm>
        </p:grpSpPr>
        <p:pic>
          <p:nvPicPr>
            <p:cNvPr id="55300" name="Picture 4" descr="http://tv02.search.naver.net/ugc?t=470x180&amp;q=http://blogfiles.naver.net/20110715_71/2011daegu_1310724760711PB7aq_JPEG/%BA%ED%B6%FB%C4%AB_%BA%ED%B6%F3%BD%C3%C4%A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03648" y="1916832"/>
              <a:ext cx="2638425" cy="1714500"/>
            </a:xfrm>
            <a:prstGeom prst="rect">
              <a:avLst/>
            </a:prstGeom>
            <a:noFill/>
          </p:spPr>
        </p:pic>
        <p:pic>
          <p:nvPicPr>
            <p:cNvPr id="55302" name="Picture 6" descr="http://tv01.search.naver.net/ugc?t=470x180&amp;q=http://blogfiles.naver.net/20130306_8/kdbhall_1362544887149F40sL_JPEG/%C0%E5%B4%EB%B3%F4%C0%CC%B6%D9%B1%E2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67944" y="1916832"/>
              <a:ext cx="2609850" cy="1714500"/>
            </a:xfrm>
            <a:prstGeom prst="rect">
              <a:avLst/>
            </a:prstGeom>
            <a:noFill/>
          </p:spPr>
        </p:pic>
      </p:grpSp>
      <p:sp>
        <p:nvSpPr>
          <p:cNvPr id="11" name="직사각형 10"/>
          <p:cNvSpPr/>
          <p:nvPr/>
        </p:nvSpPr>
        <p:spPr>
          <a:xfrm>
            <a:off x="1328220" y="4509120"/>
            <a:ext cx="61013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800" smtClean="0">
                <a:latin typeface="휴먼엑스포" pitchFamily="18" charset="-127"/>
                <a:ea typeface="휴먼엑스포" pitchFamily="18" charset="-127"/>
              </a:rPr>
              <a:t>체중 감량이 </a:t>
            </a:r>
            <a:r>
              <a:rPr lang="ko-KR" altLang="en-US" sz="2800" dirty="0" smtClean="0">
                <a:latin typeface="휴먼엑스포" pitchFamily="18" charset="-127"/>
                <a:ea typeface="휴먼엑스포" pitchFamily="18" charset="-127"/>
              </a:rPr>
              <a:t>중력 극복에 도움을 줌</a:t>
            </a:r>
            <a:endParaRPr lang="ko-KR" altLang="en-US" sz="2800" dirty="0"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863</TotalTime>
  <Words>1671</Words>
  <Application>Microsoft Office PowerPoint</Application>
  <PresentationFormat>화면 슬라이드 쇼(4:3)</PresentationFormat>
  <Paragraphs>194</Paragraphs>
  <Slides>61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61</vt:i4>
      </vt:variant>
    </vt:vector>
  </HeadingPairs>
  <TitlesOfParts>
    <vt:vector size="62" baseType="lpstr">
      <vt:lpstr>Office 테마</vt:lpstr>
      <vt:lpstr>슬라이드 1</vt:lpstr>
      <vt:lpstr>슬라이드 2</vt:lpstr>
      <vt:lpstr>슬라이드 3</vt:lpstr>
      <vt:lpstr>슬라이드 4</vt:lpstr>
      <vt:lpstr>체중감량법의 예</vt:lpstr>
      <vt:lpstr>바람직한 감량과 잘못된 감량</vt:lpstr>
      <vt:lpstr>체중조절을 위한 운동</vt:lpstr>
      <vt:lpstr>슬라이드 8</vt:lpstr>
      <vt:lpstr>슬라이드 9</vt:lpstr>
      <vt:lpstr>슬라이드 10</vt:lpstr>
      <vt:lpstr>슬라이드 11</vt:lpstr>
      <vt:lpstr>체중조절을 위한 운동</vt:lpstr>
      <vt:lpstr>운동선수의 체중조절을 위한 운동</vt:lpstr>
      <vt:lpstr>슬라이드 14</vt:lpstr>
      <vt:lpstr>철의 상실속도</vt:lpstr>
      <vt:lpstr>땀 1리터로 체외로 배출되는 무기질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체급경기 종목</vt:lpstr>
      <vt:lpstr>체중감량 선수를 위한 훈련 시 식사</vt:lpstr>
      <vt:lpstr>체중감량 선수를 위한 훈련 시 식사</vt:lpstr>
      <vt:lpstr>슬라이드 30</vt:lpstr>
      <vt:lpstr>체중증가 선수를 위한 훈련 시 식사</vt:lpstr>
      <vt:lpstr>현재 체중을 유지하는데 필요한 칼로리를 결정하는 수치</vt:lpstr>
      <vt:lpstr>체중증가 선수를 위한 훈련 시 식사</vt:lpstr>
      <vt:lpstr>슬라이드 34</vt:lpstr>
      <vt:lpstr>슬라이드 35</vt:lpstr>
      <vt:lpstr>체급경기 종목의 경기 전·후 식사</vt:lpstr>
      <vt:lpstr>체급경기 종목의 경기 전·후 식사</vt:lpstr>
      <vt:lpstr>슬라이드 38</vt:lpstr>
      <vt:lpstr>슬라이드 39</vt:lpstr>
      <vt:lpstr>슬라이드 40</vt:lpstr>
      <vt:lpstr>슬라이드 41</vt:lpstr>
      <vt:lpstr>슬라이드 42</vt:lpstr>
      <vt:lpstr>오전과 오후에 연습이 있는 날의 식사(예)</vt:lpstr>
      <vt:lpstr>시합 당일의 식사 예 (하루에 시합이 2개 이상 있는 경우)</vt:lpstr>
      <vt:lpstr>슬라이드 45</vt:lpstr>
      <vt:lpstr>슬라이드 46</vt:lpstr>
      <vt:lpstr>체중 증가에 효과적인 보충제</vt:lpstr>
      <vt:lpstr>슬라이드 48</vt:lpstr>
      <vt:lpstr>슬라이드 49</vt:lpstr>
      <vt:lpstr>체중 감소에 효과적인 보충제</vt:lpstr>
      <vt:lpstr>슬라이드 51</vt:lpstr>
      <vt:lpstr>슬라이드 52</vt:lpstr>
      <vt:lpstr>슬라이드 53</vt:lpstr>
      <vt:lpstr>슬라이드 54</vt:lpstr>
      <vt:lpstr>슬라이드 55</vt:lpstr>
      <vt:lpstr>슬라이드 56</vt:lpstr>
      <vt:lpstr>슬라이드 57</vt:lpstr>
      <vt:lpstr>슬라이드 58</vt:lpstr>
      <vt:lpstr>슬라이드 59</vt:lpstr>
      <vt:lpstr>슬라이드 60</vt:lpstr>
      <vt:lpstr>슬라이드 61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사진 앨범</dc:title>
  <dc:creator>BB</dc:creator>
  <cp:lastModifiedBy>허선</cp:lastModifiedBy>
  <cp:revision>106</cp:revision>
  <dcterms:created xsi:type="dcterms:W3CDTF">2011-08-24T08:44:22Z</dcterms:created>
  <dcterms:modified xsi:type="dcterms:W3CDTF">2015-04-25T06:15:08Z</dcterms:modified>
</cp:coreProperties>
</file>