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9" r:id="rId4"/>
    <p:sldId id="277" r:id="rId5"/>
    <p:sldId id="292" r:id="rId6"/>
    <p:sldId id="260" r:id="rId7"/>
    <p:sldId id="271" r:id="rId8"/>
    <p:sldId id="272" r:id="rId9"/>
    <p:sldId id="280" r:id="rId10"/>
    <p:sldId id="262" r:id="rId11"/>
    <p:sldId id="263" r:id="rId12"/>
    <p:sldId id="264" r:id="rId13"/>
    <p:sldId id="265" r:id="rId14"/>
    <p:sldId id="273" r:id="rId15"/>
    <p:sldId id="281" r:id="rId16"/>
    <p:sldId id="294" r:id="rId17"/>
    <p:sldId id="295" r:id="rId18"/>
    <p:sldId id="266" r:id="rId19"/>
    <p:sldId id="267" r:id="rId20"/>
    <p:sldId id="275" r:id="rId21"/>
    <p:sldId id="276" r:id="rId22"/>
    <p:sldId id="282" r:id="rId23"/>
    <p:sldId id="268" r:id="rId24"/>
    <p:sldId id="269" r:id="rId2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1800"/>
            </a:lvl3pPr>
            <a:lvl4pPr>
              <a:lnSpc>
                <a:spcPct val="110000"/>
              </a:lnSpc>
              <a:spcAft>
                <a:spcPts val="600"/>
              </a:spcAft>
              <a:defRPr sz="1600"/>
            </a:lvl4pPr>
            <a:lvl5pPr>
              <a:lnSpc>
                <a:spcPct val="11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4C99-B72F-460D-9B60-1D074AF962A8}" type="datetimeFigureOut">
              <a:rPr lang="ko-KR" altLang="en-US" smtClean="0"/>
              <a:pPr/>
              <a:t>2014-05-22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01B6-F9C8-4C9A-AC6D-D6325DE8B4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earch.naver.com/search.naver?sm=ext&amp;viewloc=1&amp;where=idetail&amp;rev=17&amp;query=%EA%B8%80%EB%A6%AC%EC%84%B8%EB%A1%A4&amp;section=image&amp;sort=0&amp;res_fr=0&amp;res_to=0&amp;start=28&amp;ie=utf8&amp;img_id=blog7221651|113|60198884889_3&amp;face=0&amp;color=0&amp;ccl=0&amp;viewtype=2&amp;aq=0&amp;spq=0&amp;nx_search_query=%EA%B8%80%EB%A6%AC%EC%84%B8%EB%A1%A4&amp;nx_and_query=&amp;nx_sub_query=&amp;nx_search_hlquery=&amp;nx_search_fasquery=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earch.naver.com/search.naver?sm=ext&amp;viewloc=1&amp;where=idetail&amp;rev=17&amp;query=%EC%B9%B4%EB%A5%B4%EB%8B%88%ED%8B%B4&amp;section=image&amp;sort=0&amp;res_fr=0&amp;res_to=0&amp;start=39&amp;ie=utf8&amp;img_id=blog23980277|9|100133250099_9&amp;face=0&amp;color=0&amp;ccl=0&amp;viewtype=2&amp;aq=0&amp;spq=0&amp;nx_search_query=%EC%B9%B4%EB%A5%B4%EB%8B%88%ED%8B%B4&amp;nx_and_query=&amp;nx_sub_query=&amp;nx_search_hlquery=&amp;nx_search_fasquery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earch.naver.com/search.naver?sm=ext&amp;viewloc=1&amp;where=idetail&amp;rev=17&amp;query=%EC%98%A4%EB%A9%94%EA%B0%80-3%20%EC%A7%80%EB%B0%A9%EC%82%B0&amp;section=image&amp;sort=0&amp;res_fr=0&amp;res_to=0&amp;start=1&amp;ie=utf8&amp;img_id=news0140002227816_1&amp;face=0&amp;color=0&amp;ccl=0&amp;viewtype=2&amp;aq=0&amp;spq=0&amp;nx_search_query=%EC%98%A4%EB%A9%94%EA%B0%80-3%20%EC%A7%80%EB%B0%A9%EC%82%B0&amp;nx_and_query=&amp;nx_sub_query=&amp;nx_search_hlquery=&amp;nx_search_fasquery=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499" b="41995"/>
          <a:stretch>
            <a:fillRect/>
          </a:stretch>
        </p:blipFill>
        <p:spPr>
          <a:xfrm>
            <a:off x="-32" y="500042"/>
            <a:ext cx="9144032" cy="58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763688" y="3861048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9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61925"/>
            <a:ext cx="9144000" cy="653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971600" y="1052736"/>
            <a:ext cx="136815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10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41338" y="0"/>
            <a:ext cx="8061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292080" y="6309320"/>
            <a:ext cx="57606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10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11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14463"/>
            <a:ext cx="91440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364088" y="4797152"/>
            <a:ext cx="5760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620688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 운동선수의 훈련 시 유의점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과훈련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(Overtraining)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근육통증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 회복 지연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이전의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훈련량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수행 불가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숙면 부족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활력 감소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질병 발병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식욕 감퇴 등의 증상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및 수분 섭취 부족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휴식과 충분한 영양 및 수분 균형 유지 필요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영양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산화적 손상 예방을 위한 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300~400mg)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보충</a:t>
            </a:r>
            <a:endParaRPr lang="en-US" altLang="ko-KR" sz="24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 운동선수의 훈련 시 유의점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여자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운동선수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 및 철분 섭취 부족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체지방량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감소와 무월경에 의한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골밀도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감소 예방을 위해 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1,500mg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칼슘과 철분 보충 필요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회복 시 식사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글리코겐 보충을 위해 운동직후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15~30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이내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(400kcal), 2~4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시간마다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추가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경기 후 단백질도 인슐린 작용을 자극하여 포도당을 혈액에서 근육으로 이동시킴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544616"/>
          </a:xfrm>
        </p:spPr>
        <p:txBody>
          <a:bodyPr>
            <a:normAutofit/>
          </a:bodyPr>
          <a:lstStyle/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u"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글리코겐 재충전을 위한 운동직후 간식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(300kcal)</a:t>
            </a:r>
          </a:p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오렌지 주스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컵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빵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개 혹은 떡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식혜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건포도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스푼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우유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컵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4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콘푸레이크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접시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바나나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u"/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탄수화물과 단백질의 좋은 배합방법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밥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생선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우유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시리얼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24536"/>
          </a:xfrm>
        </p:spPr>
        <p:txBody>
          <a:bodyPr>
            <a:normAutofit/>
          </a:bodyPr>
          <a:lstStyle/>
          <a:p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 운동 경기 전 식사</a:t>
            </a:r>
            <a:endParaRPr lang="en-US" altLang="ko-KR" sz="32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운동할 때 어떤 음식을 언제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어떻게 먹어야 하며 이 음식이 어떤 작용을 하는 가는 매우 중요함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특히 어떠한 형태의 식사를 하는 것이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운동경기 전에 최적의 에너지를 최대로 저장하고 최상의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경기력을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발휘할 수 있는가에 있음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이는 경기 수일 전의 훈련내용과도 밀접한 관계가 있기 때문에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운동경기 전의 식사 형태는 훈련내용과 연계해서 구성해야 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탄수화물 로딩</a:t>
            </a:r>
            <a:r>
              <a:rPr lang="en-US" altLang="ko-KR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(CHO</a:t>
            </a:r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loading)</a:t>
            </a: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장시간 시행되는 경기에 앞서 훈련 및 식사내용을 조절해서 체내 글리코겐 저장량을 최대한 증대시키는 방법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과보상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으로 경기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일 전에 시작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전형적인 글리코겐 로딩 방법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일간 혼합식과 고강도 훈련을 통해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저장된 글리코겐 양을 감소시킴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이후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일간 저탄수화물 식사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고지방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고단백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와 탈진운동을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통해 글리코겐 저장량을 더욱 고갈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경기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일전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고탄수화물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식이와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저강도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운동을 통해 글리코겐 저장량을 최대한 증가시킴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단점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수분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증가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858942"/>
            <a:ext cx="8229600" cy="5306362"/>
          </a:xfrm>
        </p:spPr>
        <p:txBody>
          <a:bodyPr/>
          <a:lstStyle/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경기 전 식사 섭취 요령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혈당 유지와 배고픔 예방을 위해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200~250kcal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함유한 식사를 경기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 전에 섭취하도록 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30~60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이내 식사는 인슐린 분비를 자극하여 지방대사를 억제하고 글리코겐 고갈의 위험성을 증가시킴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경기 중 탄수화물 및 음료 섭취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 글리코겐 고갈 및 혈당 저하 방지를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통한 지속적인 에너지 공급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30~60g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포도당 및 복합 탄수화물이 포함된 음료 섭취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56584"/>
          </a:xfrm>
        </p:spPr>
        <p:txBody>
          <a:bodyPr>
            <a:normAutofit/>
          </a:bodyPr>
          <a:lstStyle/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탄수화물은 </a:t>
            </a:r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 운동 시 왜 중요한 에너지원인가</a:t>
            </a:r>
            <a:r>
              <a:rPr lang="en-US" altLang="ko-KR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  <a:p>
            <a:pPr lvl="1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 시 사용되는 탄수화물은 근육에 저장되어 있는 근육 글리코겐으로 운동 초기에 이용되며 포도당이 근육으로 들어가 에너지 생성경로를 거침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이어 간에서 포도당 농도를 일정하게 유지하고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방지하기 위해 포도당을 혈액으로 내보냄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적정한 강도의 운동을 수행하는 동안 근육 글리코겐과 간 글리코겐이 같은 양으로 사용되나 강도 높은 운동 시에는 근육 글리코겐 사용량이 더 많아짐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1095486"/>
            <a:ext cx="8229600" cy="2549538"/>
          </a:xfrm>
        </p:spPr>
        <p:txBody>
          <a:bodyPr>
            <a:noAutofit/>
          </a:bodyPr>
          <a:lstStyle/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경기 후 회복 시 식사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중 소비된 글리코겐 보충 및 피로 회복 촉진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경기 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 이내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600g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탄수화물 섭취를 목표로 식사를 통해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시간당 평균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탄수화물 보충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운동의 식이 섭취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보조제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중쇄중성지질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MCTs(medium chain triglycerides)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는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순환계에서 직접 흡수되어 간으로 이동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대사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MCTs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섭취는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경기력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향상 효과 없으며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다량 섭취의 경우 에너지 기질 사용에 영양을 미칠 수 있으나 과학적 근거 부족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투여량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및 사용시기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?)</a:t>
            </a:r>
          </a:p>
          <a:p>
            <a:pPr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글리세롤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포도당생성의 원료로 사용될 수 있으나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저혈당증이나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근육 글리코겐 고갈을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예방하지 못함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122" name="Picture 2" descr="면역력 증진 및 피로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05064"/>
            <a:ext cx="1752228" cy="2628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운동의 식이 섭취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보조제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7260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맥아유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지구력 향상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글리코겐 대사 증대 및 산소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섭취량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 대한 객관적 증거 부족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오메가</a:t>
            </a:r>
            <a:r>
              <a:rPr lang="en-US" altLang="ko-KR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-3</a:t>
            </a:r>
            <a:r>
              <a:rPr lang="en-US" altLang="ko-KR" sz="32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지방산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적혈구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표면막과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작용하여 적혈구의 점성이 줄어 혈류의 저항을 감소시키며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성장호르몬 분비 자극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카르니틴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지방산 산화를 증가시키고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근육 글리코겐 보존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098" name="Picture 2" descr="L-카르니틴 엘카르니틴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229200"/>
            <a:ext cx="1224135" cy="1224136"/>
          </a:xfrm>
          <a:prstGeom prst="rect">
            <a:avLst/>
          </a:prstGeom>
          <a:noFill/>
        </p:spPr>
      </p:pic>
      <p:pic>
        <p:nvPicPr>
          <p:cNvPr id="4100" name="Picture 4" descr="매나테크，혈행 개선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556792"/>
            <a:ext cx="1471137" cy="193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8" y="541890"/>
            <a:ext cx="7715304" cy="63161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6632"/>
            <a:ext cx="2098576" cy="550984"/>
          </a:xfrm>
        </p:spPr>
        <p:txBody>
          <a:bodyPr>
            <a:no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카페인</a:t>
            </a:r>
            <a:endParaRPr lang="ko-KR" altLang="en-US" sz="32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43608" y="2420888"/>
            <a:ext cx="18002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187624" y="3140968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57224" y="1422198"/>
            <a:ext cx="7786710" cy="5435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6632"/>
            <a:ext cx="8435280" cy="136815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4600" b="1" dirty="0" smtClean="0">
                <a:latin typeface="Times New Roman" pitchFamily="18" charset="0"/>
                <a:cs typeface="Times New Roman" pitchFamily="18" charset="0"/>
              </a:rPr>
              <a:t>BCAA</a:t>
            </a:r>
          </a:p>
          <a:p>
            <a:pPr lvl="1"/>
            <a:r>
              <a:rPr lang="ko-KR" altLang="en-US" sz="3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중추피로 예방 효과가 운동수행능력에 미치는 영향은 입증되지 않고 있음</a:t>
            </a:r>
            <a:endParaRPr lang="ko-KR" altLang="en-US" sz="34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187624" y="4293096"/>
            <a:ext cx="20162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069266"/>
            <a:ext cx="8229600" cy="4591982"/>
          </a:xfrm>
        </p:spPr>
        <p:txBody>
          <a:bodyPr>
            <a:normAutofit lnSpcReduction="10000"/>
          </a:bodyPr>
          <a:lstStyle/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탄수화물은 </a:t>
            </a:r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 운동 시 왜 중요한 에너지원인가</a:t>
            </a:r>
            <a:r>
              <a:rPr lang="en-US" altLang="ko-KR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  <a:p>
            <a:pPr lvl="1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 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피로와 어떠한 관계가 있는가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시 혈당으로 인한 에너지 공급량은 적으나 간 글리코겐이 고갈되거나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당신생합성과정으로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생성되는 포도당이 근육의 포도당 소모를 충당하지 못하면 운동 중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초래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중추신경계의 기능을 손상시키며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급성 현기증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 쇠약 및 피로 등을 동반하기도 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0장_1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340768"/>
            <a:ext cx="8715404" cy="403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362998"/>
            <a:ext cx="8229600" cy="350616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ko-KR" altLang="en-US" sz="3200" dirty="0" err="1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운동 중 에너지원으로서 지방의 역할은</a:t>
            </a:r>
            <a:r>
              <a:rPr lang="en-US" altLang="ko-KR" sz="32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지질의 주된 에너지원은 혈장 유리지방산과 근육의 중성지방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지방세포의 분해효소에 의해 중성지방을 유리지방산과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글리세롤로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분해됨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146974"/>
            <a:ext cx="8229600" cy="473029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ko-KR" altLang="en-US" sz="3200" dirty="0" err="1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운동 중 에너지원으로서 지방의 역할은</a:t>
            </a:r>
            <a:r>
              <a:rPr lang="en-US" altLang="ko-KR" sz="32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지방의 공급과 대사를 증가시키는 식이요법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혈액에 지방용액과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헤파린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투여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로딩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만성적인 고지방 식사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존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(Zone)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다이어트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=40: 30: 30)</a:t>
            </a:r>
          </a:p>
          <a:p>
            <a:pPr lvl="3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단식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57298"/>
            <a:ext cx="8363272" cy="5024030"/>
          </a:xfrm>
        </p:spPr>
        <p:txBody>
          <a:bodyPr>
            <a:normAutofit/>
          </a:bodyPr>
          <a:lstStyle/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지구력 훈련에 의한 에너지 동원 효과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최대산소섭취량의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젖산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역치의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훈련 초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50% 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→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70%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 향상가능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중 혈액에서 근육으로 신속한 포도당 유입을 활성화시켜 회복 시에 더욱 빠르게 근육 글리코겐을 재충전함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근육세포 내 미토콘드리아 밀도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지방산화 촉진으로 탄수화물 의존율을 낮추고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발생 가능성 최소화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472608"/>
          </a:xfrm>
        </p:spPr>
        <p:txBody>
          <a:bodyPr>
            <a:normAutofit/>
          </a:bodyPr>
          <a:lstStyle/>
          <a:p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 운동과 피로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중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유발되는 경우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시작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30~60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또는 그 이전에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고탄수화물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식사를 함으로써 높아진 혈당 수치를 낮추기 위해 분비되는 인슐린에 의한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반응성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장시간의 운동으로 인해 발생하는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저혈당증으로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 강도에 영향을 받음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 글리코겐 고갈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주요 피로 원인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가  간에서 당신생합성의 원료로 사용됨에 따라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BCAA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혈액분포는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감소하는데 이는 중추성 피로를 초래함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73322"/>
            <a:ext cx="8229600" cy="2431742"/>
          </a:xfrm>
        </p:spPr>
        <p:txBody>
          <a:bodyPr>
            <a:normAutofit/>
          </a:bodyPr>
          <a:lstStyle/>
          <a:p>
            <a:r>
              <a:rPr lang="ko-KR" altLang="en-US" sz="3200" b="0" dirty="0" err="1" smtClean="0">
                <a:latin typeface="휴먼엑스포" pitchFamily="18" charset="-127"/>
                <a:ea typeface="휴먼엑스포" pitchFamily="18" charset="-127"/>
              </a:rPr>
              <a:t>지구성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 운동선수의 훈련 시 식단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섭취 부족 시 체내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글리코겐의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고탄수화물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식사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매일 총 에너지의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60~70%)</a:t>
            </a: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1.1~1.4g/kg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853</Words>
  <Application>Microsoft Office PowerPoint</Application>
  <PresentationFormat>화면 슬라이드 쇼(4:3)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지구성 운동의 식이 섭취 보조제</vt:lpstr>
      <vt:lpstr>지구성 운동의 식이 섭취 보조제</vt:lpstr>
      <vt:lpstr>슬라이드 23</vt:lpstr>
      <vt:lpstr>슬라이드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39</cp:revision>
  <dcterms:created xsi:type="dcterms:W3CDTF">2011-08-24T08:47:12Z</dcterms:created>
  <dcterms:modified xsi:type="dcterms:W3CDTF">2014-05-22T04:43:31Z</dcterms:modified>
</cp:coreProperties>
</file>